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330" r:id="rId6"/>
    <p:sldId id="339" r:id="rId7"/>
    <p:sldId id="332" r:id="rId8"/>
    <p:sldId id="346" r:id="rId9"/>
    <p:sldId id="353" r:id="rId10"/>
    <p:sldId id="351" r:id="rId11"/>
    <p:sldId id="352" r:id="rId12"/>
    <p:sldId id="347" r:id="rId13"/>
    <p:sldId id="348" r:id="rId14"/>
    <p:sldId id="349" r:id="rId15"/>
    <p:sldId id="350" r:id="rId16"/>
    <p:sldId id="344" r:id="rId17"/>
    <p:sldId id="345" r:id="rId18"/>
    <p:sldId id="333" r:id="rId19"/>
    <p:sldId id="343" r:id="rId20"/>
    <p:sldId id="336" r:id="rId21"/>
    <p:sldId id="337" r:id="rId22"/>
    <p:sldId id="338" r:id="rId23"/>
    <p:sldId id="341" r:id="rId24"/>
    <p:sldId id="340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CCFF"/>
    <a:srgbClr val="003399"/>
    <a:srgbClr val="CCECFF"/>
    <a:srgbClr val="ADB913"/>
    <a:srgbClr val="6E9D2F"/>
    <a:srgbClr val="66FFCC"/>
    <a:srgbClr val="663300"/>
    <a:srgbClr val="FF6699"/>
    <a:srgbClr val="FF0000"/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4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5DA7B-7D87-4D6D-AC28-8F2025B7D299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8F386-982D-4CCC-875F-F6E0D9FBD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1880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A661738-F79D-4A71-BCA5-DF80979AED8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254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E233BA-2F13-4841-B209-C24957791F3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1738-F79D-4A71-BCA5-DF80979AED8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titl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-1588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H_3CP_rgb_0412_pp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8025" y="5638800"/>
            <a:ext cx="2974975" cy="100012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150" y="1828800"/>
            <a:ext cx="8172450" cy="1143000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675" y="641350"/>
            <a:ext cx="1609725" cy="609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7923A1F-0774-426B-B334-9426EC6C5C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3988"/>
            <a:ext cx="2095500" cy="5256212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988"/>
            <a:ext cx="6134100" cy="5256212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2D9EC15-CC4D-4071-B6AB-D0EFB159F9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399213"/>
            <a:ext cx="2895600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FF16E7-49CC-4A1A-986F-FC8679E3F4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71A2D16-23D5-45A5-9044-F000F88183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9A1B7D5-5BC7-45BE-A51C-4A10A15039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1400"/>
            <a:ext cx="4000500" cy="4368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41400"/>
            <a:ext cx="4000500" cy="4368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9F2B5C1-7109-4388-8942-427EC10C3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8E8125C-F1D7-41E4-9281-C0A11AC0D1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8CB3A61-A96E-4192-9322-AC9E14920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C637CCB-0C62-4ABA-A62F-798823A5DF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1B6E5B9-EC10-42F4-A885-0705412A43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4CEBD71-9E54-4862-A6B6-935336BFE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3988"/>
            <a:ext cx="83820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1534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9213"/>
            <a:ext cx="28956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99213"/>
            <a:ext cx="4572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E7740470-1246-4C93-861E-361E813D29E9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032" name="Picture 8" descr="H_3CP_rgb_0412_ppt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905625" y="6173788"/>
            <a:ext cx="1984375" cy="6651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</p:sldLayoutIdLst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800100" indent="-1651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-"/>
        <a:defRPr>
          <a:solidFill>
            <a:schemeClr val="tx1"/>
          </a:solidFill>
          <a:latin typeface="+mn-lt"/>
          <a:ea typeface="+mn-ea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1600200" indent="-1651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▪"/>
        <a:defRPr sz="1200">
          <a:solidFill>
            <a:schemeClr val="tx1"/>
          </a:solidFill>
          <a:latin typeface="+mn-lt"/>
          <a:ea typeface="+mn-ea"/>
        </a:defRPr>
      </a:lvl5pPr>
      <a:lvl6pPr marL="20574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6pPr>
      <a:lvl7pPr marL="25146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7pPr>
      <a:lvl8pPr marL="29718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8pPr>
      <a:lvl9pPr marL="34290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ollaboration.ad.qintra.com/bu/it/scph/dwbi/DWBIAssetLibrary/Forms/AllItems.aspx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446" y="0"/>
            <a:ext cx="8412480" cy="480131"/>
          </a:xfrm>
        </p:spPr>
        <p:txBody>
          <a:bodyPr/>
          <a:lstStyle/>
          <a:p>
            <a:r>
              <a:rPr lang="en-US" dirty="0" smtClean="0"/>
              <a:t>CTL Data Warehouse Current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52736" y="6379685"/>
            <a:ext cx="457200" cy="2000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6699C88-75A8-4871-B4EA-EEEF3B0C0E04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oup 170"/>
          <p:cNvGrpSpPr/>
          <p:nvPr/>
        </p:nvGrpSpPr>
        <p:grpSpPr>
          <a:xfrm>
            <a:off x="152400" y="762000"/>
            <a:ext cx="8819865" cy="5791201"/>
            <a:chOff x="152400" y="152400"/>
            <a:chExt cx="8839200" cy="6292275"/>
          </a:xfrm>
        </p:grpSpPr>
        <p:sp>
          <p:nvSpPr>
            <p:cNvPr id="172" name="Rectangle 171"/>
            <p:cNvSpPr/>
            <p:nvPr/>
          </p:nvSpPr>
          <p:spPr>
            <a:xfrm>
              <a:off x="152400" y="152400"/>
              <a:ext cx="457200" cy="6019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t" anchorCtr="0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Sources</a:t>
              </a:r>
            </a:p>
          </p:txBody>
        </p:sp>
        <p:grpSp>
          <p:nvGrpSpPr>
            <p:cNvPr id="3" name="Group 84"/>
            <p:cNvGrpSpPr/>
            <p:nvPr/>
          </p:nvGrpSpPr>
          <p:grpSpPr>
            <a:xfrm>
              <a:off x="4800600" y="609600"/>
              <a:ext cx="1066800" cy="838200"/>
              <a:chOff x="5638800" y="152400"/>
              <a:chExt cx="1066800" cy="1066800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5791200" y="443345"/>
                <a:ext cx="762000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B360</a:t>
                </a: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5791200" y="831273"/>
                <a:ext cx="762000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C360</a:t>
                </a: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5638800" y="152400"/>
                <a:ext cx="1066800" cy="1066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Marketing BOAs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" name="Group 85"/>
            <p:cNvGrpSpPr/>
            <p:nvPr/>
          </p:nvGrpSpPr>
          <p:grpSpPr>
            <a:xfrm>
              <a:off x="7086600" y="1600200"/>
              <a:ext cx="1066800" cy="1066800"/>
              <a:chOff x="7924800" y="152400"/>
              <a:chExt cx="1066800" cy="1143000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8077200" y="381000"/>
                <a:ext cx="7620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CDNA</a:t>
                </a: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924800" y="152400"/>
                <a:ext cx="1066800" cy="1143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Finance BOAs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8077200" y="685800"/>
                <a:ext cx="762000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Business Objects Reporting</a:t>
                </a:r>
              </a:p>
            </p:txBody>
          </p:sp>
        </p:grpSp>
        <p:grpSp>
          <p:nvGrpSpPr>
            <p:cNvPr id="7" name="Group 88"/>
            <p:cNvGrpSpPr/>
            <p:nvPr/>
          </p:nvGrpSpPr>
          <p:grpSpPr>
            <a:xfrm>
              <a:off x="4791412" y="1524000"/>
              <a:ext cx="1075988" cy="2685261"/>
              <a:chOff x="5629612" y="1371600"/>
              <a:chExt cx="1075988" cy="268526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5791200" y="1752600"/>
                <a:ext cx="7620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CDBI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5791200" y="2057400"/>
                <a:ext cx="7620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Ethernet</a:t>
                </a: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5638800" y="1371600"/>
                <a:ext cx="1066800" cy="1600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Network Operations BOAs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5782346" y="2400999"/>
                <a:ext cx="762000" cy="152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SDSA</a:t>
                </a: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5629612" y="3725689"/>
                <a:ext cx="992772" cy="3311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Engineering &amp; </a:t>
                </a:r>
              </a:p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Construction</a:t>
                </a:r>
              </a:p>
            </p:txBody>
          </p:sp>
        </p:grpSp>
        <p:grpSp>
          <p:nvGrpSpPr>
            <p:cNvPr id="8" name="Group 94"/>
            <p:cNvGrpSpPr/>
            <p:nvPr/>
          </p:nvGrpSpPr>
          <p:grpSpPr>
            <a:xfrm>
              <a:off x="7086600" y="838200"/>
              <a:ext cx="1066800" cy="685800"/>
              <a:chOff x="3733800" y="3733800"/>
              <a:chExt cx="1066800" cy="685800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3886200" y="4038600"/>
                <a:ext cx="762000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PC360</a:t>
                </a:r>
              </a:p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SPLUNK</a:t>
                </a: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733800" y="3733800"/>
                <a:ext cx="1066800" cy="685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Operations BOAs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9" name="Group 86"/>
            <p:cNvGrpSpPr/>
            <p:nvPr/>
          </p:nvGrpSpPr>
          <p:grpSpPr>
            <a:xfrm>
              <a:off x="5943600" y="838200"/>
              <a:ext cx="1066800" cy="1066800"/>
              <a:chOff x="7162800" y="1905000"/>
              <a:chExt cx="1066800" cy="1066800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7315200" y="2286000"/>
                <a:ext cx="7620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CSDM</a:t>
                </a: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162800" y="1905000"/>
                <a:ext cx="1066800" cy="1066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Corp Strategy BOAs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315200" y="2590800"/>
                <a:ext cx="762000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CAFF II</a:t>
                </a:r>
              </a:p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Reporting</a:t>
                </a:r>
              </a:p>
            </p:txBody>
          </p:sp>
        </p:grpSp>
        <p:sp>
          <p:nvSpPr>
            <p:cNvPr id="178" name="Rectangle 177"/>
            <p:cNvSpPr/>
            <p:nvPr/>
          </p:nvSpPr>
          <p:spPr>
            <a:xfrm>
              <a:off x="5943600" y="2743200"/>
              <a:ext cx="10668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Customer Care BOAs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943600" y="2438400"/>
              <a:ext cx="10668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Sales BOAs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943600" y="1981200"/>
              <a:ext cx="10668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Call Center </a:t>
              </a:r>
            </a:p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BOAs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1" name="Straight Connector 180"/>
            <p:cNvCxnSpPr>
              <a:endCxn id="226" idx="1"/>
            </p:cNvCxnSpPr>
            <p:nvPr/>
          </p:nvCxnSpPr>
          <p:spPr>
            <a:xfrm>
              <a:off x="2286000" y="1905000"/>
              <a:ext cx="304801" cy="1193291"/>
            </a:xfrm>
            <a:prstGeom prst="line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217" idx="3"/>
              <a:endCxn id="226" idx="1"/>
            </p:cNvCxnSpPr>
            <p:nvPr/>
          </p:nvCxnSpPr>
          <p:spPr>
            <a:xfrm>
              <a:off x="2286000" y="2351533"/>
              <a:ext cx="304801" cy="746758"/>
            </a:xfrm>
            <a:prstGeom prst="line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220" idx="3"/>
              <a:endCxn id="226" idx="1"/>
            </p:cNvCxnSpPr>
            <p:nvPr/>
          </p:nvCxnSpPr>
          <p:spPr>
            <a:xfrm flipV="1">
              <a:off x="2286000" y="3098291"/>
              <a:ext cx="304801" cy="120396"/>
            </a:xfrm>
            <a:prstGeom prst="line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6"/>
            <p:cNvGrpSpPr/>
            <p:nvPr/>
          </p:nvGrpSpPr>
          <p:grpSpPr>
            <a:xfrm>
              <a:off x="2590801" y="1650491"/>
              <a:ext cx="1752600" cy="2895600"/>
              <a:chOff x="3513667" y="955432"/>
              <a:chExt cx="1655233" cy="1312983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3657599" y="1370058"/>
                <a:ext cx="1367367" cy="1875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DWOPS (OSS)</a:t>
                </a:r>
                <a:endParaRPr 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3644663" y="1815349"/>
                <a:ext cx="1367367" cy="1875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DWODS (Near Real Time, Very Limited)</a:t>
                </a:r>
                <a:endParaRPr 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3644663" y="1590098"/>
                <a:ext cx="1367366" cy="1875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CCDW (BSS) </a:t>
                </a:r>
                <a:endParaRPr 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513667" y="955432"/>
                <a:ext cx="1655233" cy="13129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Combined Company</a:t>
                </a:r>
              </a:p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Warehouses</a:t>
                </a:r>
              </a:p>
              <a:p>
                <a:pPr algn="ctr"/>
                <a:r>
                  <a:rPr lang="en-US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Funding</a:t>
                </a:r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has </a:t>
                </a:r>
                <a:r>
                  <a:rPr lang="en-US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Limited</a:t>
                </a:r>
              </a:p>
              <a:p>
                <a:pPr algn="ctr"/>
                <a:r>
                  <a:rPr lang="en-US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Integration &amp; Decom </a:t>
                </a:r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of</a:t>
                </a:r>
                <a:r>
                  <a:rPr lang="en-US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Legacy Warehouses</a:t>
                </a:r>
                <a:endParaRPr 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" name="Group 95"/>
            <p:cNvGrpSpPr/>
            <p:nvPr/>
          </p:nvGrpSpPr>
          <p:grpSpPr>
            <a:xfrm>
              <a:off x="990600" y="1193292"/>
              <a:ext cx="1447800" cy="3505199"/>
              <a:chOff x="1905000" y="1100231"/>
              <a:chExt cx="1447800" cy="1777785"/>
            </a:xfrm>
          </p:grpSpPr>
          <p:sp>
            <p:nvSpPr>
              <p:cNvPr id="216" name="Rectangle 15"/>
              <p:cNvSpPr/>
              <p:nvPr/>
            </p:nvSpPr>
            <p:spPr>
              <a:xfrm>
                <a:off x="1905000" y="1100231"/>
                <a:ext cx="1447800" cy="17777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Legacy Warehouses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057400" y="1602648"/>
                <a:ext cx="1143000" cy="1700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CDW/EDW</a:t>
                </a:r>
              </a:p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Legacy Qwest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8" name="Rectangle 18"/>
              <p:cNvSpPr/>
              <p:nvPr/>
            </p:nvSpPr>
            <p:spPr>
              <a:xfrm>
                <a:off x="2057400" y="1370763"/>
                <a:ext cx="1143000" cy="18087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CTL EDW</a:t>
                </a:r>
              </a:p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Legacy CTL</a:t>
                </a: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057400" y="1834533"/>
                <a:ext cx="1143000" cy="15922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One Qwest</a:t>
                </a:r>
              </a:p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Legacy Qwest</a:t>
                </a: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2057400" y="2033954"/>
                <a:ext cx="1143000" cy="1870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Basecamp</a:t>
                </a:r>
              </a:p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Legacy Qwest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057400" y="2259656"/>
                <a:ext cx="1143000" cy="1545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SAGE</a:t>
                </a:r>
              </a:p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Legacy Savvis</a:t>
                </a: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2057400" y="2452893"/>
                <a:ext cx="1143000" cy="1545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SMART</a:t>
                </a:r>
              </a:p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Legacy Savvis</a:t>
                </a:r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914400" y="838200"/>
              <a:ext cx="3581400" cy="411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Warehouses (IT)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724400" y="533400"/>
              <a:ext cx="3581400" cy="266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Business</a:t>
              </a:r>
              <a:endPara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2" name="Group 129"/>
            <p:cNvGrpSpPr/>
            <p:nvPr/>
          </p:nvGrpSpPr>
          <p:grpSpPr>
            <a:xfrm>
              <a:off x="4724400" y="3276599"/>
              <a:ext cx="3581400" cy="1512213"/>
              <a:chOff x="4648200" y="4876799"/>
              <a:chExt cx="3657600" cy="1386195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5867400" y="5295900"/>
                <a:ext cx="7620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PCM</a:t>
                </a: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5867400" y="5575300"/>
                <a:ext cx="762000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Sales to Billing</a:t>
                </a: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5791200" y="5086350"/>
                <a:ext cx="990600" cy="889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Finance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872622" y="5200483"/>
                <a:ext cx="685800" cy="152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SPLUNK</a:t>
                </a: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716638" y="4972802"/>
                <a:ext cx="990600" cy="4191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Operations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648200" y="4876799"/>
                <a:ext cx="3657600" cy="138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</a:t>
                </a:r>
                <a:endParaRPr 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6982838" y="5295900"/>
                <a:ext cx="1011677" cy="25204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CRDM</a:t>
                </a:r>
              </a:p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Legacy Qwest</a:t>
                </a: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6934200" y="5086350"/>
                <a:ext cx="1219200" cy="1117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Marketing</a:t>
                </a:r>
                <a:endPara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6982838" y="5575300"/>
                <a:ext cx="1034143" cy="2579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MKIS</a:t>
                </a:r>
              </a:p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Legacy Embarq</a:t>
                </a: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6982838" y="5854700"/>
                <a:ext cx="1034143" cy="2579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BDM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</a:t>
                </a:r>
                <a:r>
                  <a:rPr 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egacy Qwest</a:t>
                </a:r>
              </a:p>
            </p:txBody>
          </p:sp>
        </p:grpSp>
        <p:cxnSp>
          <p:nvCxnSpPr>
            <p:cNvPr id="189" name="Straight Connector 188"/>
            <p:cNvCxnSpPr/>
            <p:nvPr/>
          </p:nvCxnSpPr>
          <p:spPr>
            <a:xfrm flipV="1">
              <a:off x="4343400" y="2412493"/>
              <a:ext cx="304800" cy="380998"/>
            </a:xfrm>
            <a:prstGeom prst="line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4343400" y="2793491"/>
              <a:ext cx="304800" cy="914400"/>
            </a:xfrm>
            <a:prstGeom prst="line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222" idx="3"/>
              <a:endCxn id="226" idx="1"/>
            </p:cNvCxnSpPr>
            <p:nvPr/>
          </p:nvCxnSpPr>
          <p:spPr>
            <a:xfrm flipV="1">
              <a:off x="2286000" y="3098291"/>
              <a:ext cx="304801" cy="914400"/>
            </a:xfrm>
            <a:prstGeom prst="line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438400" y="1498091"/>
              <a:ext cx="2209800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09600" y="2590800"/>
              <a:ext cx="381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609600" y="609600"/>
              <a:ext cx="4038600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2438400" y="4622291"/>
              <a:ext cx="2209800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609600" y="4876800"/>
              <a:ext cx="4038600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V="1">
              <a:off x="609600" y="4395281"/>
              <a:ext cx="2039565" cy="24319"/>
            </a:xfrm>
            <a:prstGeom prst="line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/>
            <p:cNvSpPr/>
            <p:nvPr/>
          </p:nvSpPr>
          <p:spPr>
            <a:xfrm>
              <a:off x="8686800" y="381000"/>
              <a:ext cx="304800" cy="5867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t" anchorCtr="0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Reporting</a:t>
              </a: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914400" y="5202779"/>
              <a:ext cx="7313530" cy="12418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Lake (Limited to a few use cases so far)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648200" y="228601"/>
              <a:ext cx="3810000" cy="46430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Marts (Business and IT)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 flipH="1">
              <a:off x="6032663" y="4871605"/>
              <a:ext cx="7685" cy="331172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86" idx="2"/>
            </p:cNvCxnSpPr>
            <p:nvPr/>
          </p:nvCxnSpPr>
          <p:spPr>
            <a:xfrm>
              <a:off x="2705100" y="4953000"/>
              <a:ext cx="43780" cy="249778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609600" y="5699536"/>
              <a:ext cx="306470" cy="15463"/>
            </a:xfrm>
            <a:prstGeom prst="line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1066799" y="5451157"/>
              <a:ext cx="3285788" cy="9107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Landing </a:t>
              </a:r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Zone Raw +  </a:t>
              </a:r>
              <a:endPara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039891" y="5451157"/>
              <a:ext cx="3054682" cy="745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Case </a:t>
              </a:r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Specific Data, Some Integration</a:t>
              </a:r>
              <a:endPara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4800600" y="4572000"/>
            <a:ext cx="990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Wholesale Data Mart (WDM)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667000" y="5867400"/>
            <a:ext cx="1140500" cy="204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Call Detail – ON HOLD,</a:t>
            </a:r>
            <a:endParaRPr lang="en-US" sz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67000" y="6096000"/>
            <a:ext cx="1140500" cy="280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Device Data and Logs</a:t>
            </a:r>
            <a:endParaRPr lang="en-US" sz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181600" y="5867400"/>
            <a:ext cx="11405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Enterprise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Marketing, Lead Generation Spark Models</a:t>
            </a:r>
            <a:endParaRPr lang="en-US" sz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447800" y="5867400"/>
            <a:ext cx="1140500" cy="280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Aggregated CRM Marketing Data </a:t>
            </a:r>
            <a:endParaRPr lang="en-US" sz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Federated Sales Orders in Warehouse Landscape (its not pretty)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CB3A61-A96E-4192-9322-AC9E149208B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6324600" cy="526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Provisioning and Order Analytics Architecture – Pending final funding approval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B034FF-2032-4793-9F32-8E4D58A84BC8}" type="slidenum">
              <a:rPr lang="en-US" sz="900" smtClean="0"/>
              <a:pPr>
                <a:defRPr/>
              </a:pPr>
              <a:t>11</a:t>
            </a:fld>
            <a:endParaRPr lang="en-US" sz="900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52600" y="6477000"/>
            <a:ext cx="5105400" cy="228600"/>
          </a:xfrm>
          <a:prstGeom prst="rect">
            <a:avLst/>
          </a:prstGeom>
        </p:spPr>
        <p:txBody>
          <a:bodyPr/>
          <a:lstStyle>
            <a:lvl1pPr>
              <a:defRPr sz="800" baseline="0"/>
            </a:lvl1pPr>
          </a:lstStyle>
          <a:p>
            <a:pPr algn="ctr"/>
            <a:r>
              <a:rPr lang="en-US" dirty="0" smtClean="0"/>
              <a:t>Confidential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990600"/>
            <a:ext cx="1524000" cy="152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Sales Orders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b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2400" y="12954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ENS-O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1524000"/>
            <a:ext cx="7620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SDP/Orion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2400" y="17526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Vantive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52400" y="19812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RSOR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52400" y="22098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EASE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52400" y="2667000"/>
            <a:ext cx="1524000" cy="1676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0" dirty="0" smtClean="0"/>
              <a:t>Provisioning Orders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b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52400" y="31242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ENS-O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52400" y="33528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2400" y="35814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Vantive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52400" y="38100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TIRKS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28956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WFAC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52400" y="4419600"/>
            <a:ext cx="1524000" cy="114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0" dirty="0" err="1" smtClean="0"/>
              <a:t>Engr</a:t>
            </a:r>
            <a:r>
              <a:rPr lang="en-US" sz="1050" b="0" dirty="0" smtClean="0"/>
              <a:t>/Construction Orders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b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2400" y="48006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WFMT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52400" y="5029200"/>
            <a:ext cx="7620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Fireworks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52400" y="52578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ARMOR 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52400" y="40386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0" dirty="0" smtClean="0"/>
              <a:t>DSP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52400" y="5638800"/>
            <a:ext cx="1524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0" dirty="0" smtClean="0"/>
              <a:t>Inventory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b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438400" y="990600"/>
            <a:ext cx="990600" cy="3733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Warehouse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Staging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DWOPS/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 smtClean="0"/>
              <a:t>Basecamp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 smtClean="0"/>
              <a:t>Majority Already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 smtClean="0"/>
              <a:t>Staged in DWOPS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0" dirty="0" smtClean="0"/>
              <a:t>(Will Evaluate  Consolidation of Staging)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581400" y="990600"/>
            <a:ext cx="3962400" cy="3733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Warehouse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 smtClean="0"/>
              <a:t>Integrated (DWOPS)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90600" y="12954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SOV?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810000" y="1676400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Integrated Sales Order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Asset – with SOV added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810000" y="2438400"/>
            <a:ext cx="1219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Integrated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Provisioning  Order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baseline="0" dirty="0" smtClean="0"/>
              <a:t>Asset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810000" y="3200400"/>
            <a:ext cx="11430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Integrated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Engineering/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Constructio</a:t>
            </a:r>
            <a:r>
              <a:rPr lang="en-US" sz="800" b="0" dirty="0" smtClean="0"/>
              <a:t>n  Order Asset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b="0" dirty="0" smtClean="0"/>
          </a:p>
        </p:txBody>
      </p:sp>
      <p:sp>
        <p:nvSpPr>
          <p:cNvPr id="37" name="Rectangle 36"/>
          <p:cNvSpPr/>
          <p:nvPr/>
        </p:nvSpPr>
        <p:spPr bwMode="auto">
          <a:xfrm>
            <a:off x="5181600" y="2133600"/>
            <a:ext cx="9144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Sales Order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to Provisioning  Order XREF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baseline="0" dirty="0" smtClean="0"/>
          </a:p>
        </p:txBody>
      </p:sp>
      <p:sp>
        <p:nvSpPr>
          <p:cNvPr id="38" name="Rectangle 37"/>
          <p:cNvSpPr/>
          <p:nvPr/>
        </p:nvSpPr>
        <p:spPr bwMode="auto">
          <a:xfrm>
            <a:off x="5181600" y="2819400"/>
            <a:ext cx="914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Provisioning  Order to </a:t>
            </a:r>
            <a:r>
              <a:rPr kumimoji="0" lang="en-US" sz="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Engr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Construction Order XREF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baseline="0" dirty="0" smtClean="0"/>
          </a:p>
        </p:txBody>
      </p:sp>
      <p:sp>
        <p:nvSpPr>
          <p:cNvPr id="39" name="Rectangle 38"/>
          <p:cNvSpPr/>
          <p:nvPr/>
        </p:nvSpPr>
        <p:spPr bwMode="auto">
          <a:xfrm>
            <a:off x="152400" y="6019800"/>
            <a:ext cx="1524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0" dirty="0" smtClean="0"/>
              <a:t>OVS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b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1600200"/>
            <a:ext cx="2438400" cy="3048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400800" y="1828800"/>
            <a:ext cx="8382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Customer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00800" y="2133600"/>
            <a:ext cx="8382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Product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400800" y="2438400"/>
            <a:ext cx="8382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Location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324600" y="2895600"/>
            <a:ext cx="10668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0" dirty="0" smtClean="0"/>
              <a:t>Application Reporting Tables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Straight Connector 46"/>
          <p:cNvCxnSpPr>
            <a:endCxn id="49" idx="1"/>
          </p:cNvCxnSpPr>
          <p:nvPr/>
        </p:nvCxnSpPr>
        <p:spPr bwMode="auto">
          <a:xfrm flipV="1">
            <a:off x="6172200" y="2171700"/>
            <a:ext cx="152400" cy="38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6324600" y="1600200"/>
            <a:ext cx="1066800" cy="114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Straight Connector 52"/>
          <p:cNvCxnSpPr>
            <a:endCxn id="44" idx="1"/>
          </p:cNvCxnSpPr>
          <p:nvPr/>
        </p:nvCxnSpPr>
        <p:spPr bwMode="auto">
          <a:xfrm>
            <a:off x="6172200" y="33528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Rectangle 55"/>
          <p:cNvSpPr/>
          <p:nvPr/>
        </p:nvSpPr>
        <p:spPr bwMode="auto">
          <a:xfrm>
            <a:off x="7848600" y="2133600"/>
            <a:ext cx="990600" cy="16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PODAA Application Suite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b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Rev Acceleration,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Ethernet,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0" baseline="0" dirty="0" smtClean="0"/>
              <a:t>ITOT,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Pronto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9" name="Straight Connector 58"/>
          <p:cNvCxnSpPr>
            <a:stCxn id="49" idx="2"/>
            <a:endCxn id="44" idx="0"/>
          </p:cNvCxnSpPr>
          <p:nvPr/>
        </p:nvCxnSpPr>
        <p:spPr bwMode="auto">
          <a:xfrm>
            <a:off x="6858000" y="27432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7848600" y="1447800"/>
            <a:ext cx="914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Sales to Billing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0" dirty="0" smtClean="0"/>
              <a:t>CCDW mart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8305800" y="39624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DSP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8305800" y="4267200"/>
            <a:ext cx="6858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Order Workflow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/>
              <a:t>Mgr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772400" y="3962400"/>
            <a:ext cx="381000" cy="838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API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4000" y="1371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/>
              <a:t>“PODAA”</a:t>
            </a:r>
            <a:endParaRPr lang="en-US" sz="1200" b="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0" y="7620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 smtClean="0"/>
              <a:t>Sources</a:t>
            </a:r>
            <a:endParaRPr lang="en-US" sz="1100" b="0" dirty="0"/>
          </a:p>
        </p:txBody>
      </p:sp>
      <p:sp>
        <p:nvSpPr>
          <p:cNvPr id="67" name="TextBox 66"/>
          <p:cNvSpPr txBox="1"/>
          <p:nvPr/>
        </p:nvSpPr>
        <p:spPr>
          <a:xfrm>
            <a:off x="7848600" y="838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/>
              <a:t>Consumption</a:t>
            </a:r>
            <a:endParaRPr lang="en-US" sz="1200" b="0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2438400" y="5029200"/>
            <a:ext cx="5105400" cy="1219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 smtClean="0"/>
              <a:t>Data Lake (Hadoop)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810000" y="4038600"/>
            <a:ext cx="990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Integrated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Workflow/</a:t>
            </a:r>
            <a:endParaRPr lang="en-US" sz="900" b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0" dirty="0" err="1" smtClean="0"/>
              <a:t>J</a:t>
            </a:r>
            <a:r>
              <a:rPr kumimoji="0" lang="en-US" sz="9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obStep</a:t>
            </a:r>
            <a:r>
              <a:rPr lang="en-US" sz="900" b="0" dirty="0" smtClean="0"/>
              <a:t> Asset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b="0" dirty="0" smtClean="0"/>
          </a:p>
        </p:txBody>
      </p:sp>
      <p:cxnSp>
        <p:nvCxnSpPr>
          <p:cNvPr id="89" name="Straight Arrow Connector 88"/>
          <p:cNvCxnSpPr>
            <a:stCxn id="32" idx="2"/>
          </p:cNvCxnSpPr>
          <p:nvPr/>
        </p:nvCxnSpPr>
        <p:spPr bwMode="auto">
          <a:xfrm>
            <a:off x="5562600" y="47244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31" idx="3"/>
            <a:endCxn id="32" idx="1"/>
          </p:cNvCxnSpPr>
          <p:nvPr/>
        </p:nvCxnSpPr>
        <p:spPr bwMode="auto">
          <a:xfrm>
            <a:off x="3429000" y="2857500"/>
            <a:ext cx="152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>
            <a:off x="7543800" y="3276600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Group 71"/>
          <p:cNvGrpSpPr/>
          <p:nvPr/>
        </p:nvGrpSpPr>
        <p:grpSpPr>
          <a:xfrm>
            <a:off x="4114800" y="2133600"/>
            <a:ext cx="457200" cy="304800"/>
            <a:chOff x="4114800" y="3048000"/>
            <a:chExt cx="457200" cy="228600"/>
          </a:xfrm>
        </p:grpSpPr>
        <p:cxnSp>
          <p:nvCxnSpPr>
            <p:cNvPr id="73" name="Straight Connector 72"/>
            <p:cNvCxnSpPr/>
            <p:nvPr/>
          </p:nvCxnSpPr>
          <p:spPr bwMode="auto">
            <a:xfrm flipH="1">
              <a:off x="4114800" y="3048000"/>
              <a:ext cx="19050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4305300" y="3048000"/>
              <a:ext cx="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4305300" y="3048000"/>
              <a:ext cx="26670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2"/>
          <p:cNvGrpSpPr/>
          <p:nvPr/>
        </p:nvGrpSpPr>
        <p:grpSpPr>
          <a:xfrm>
            <a:off x="4191000" y="2895600"/>
            <a:ext cx="457200" cy="304800"/>
            <a:chOff x="4114800" y="3048000"/>
            <a:chExt cx="457200" cy="228600"/>
          </a:xfrm>
        </p:grpSpPr>
        <p:cxnSp>
          <p:nvCxnSpPr>
            <p:cNvPr id="84" name="Straight Connector 83"/>
            <p:cNvCxnSpPr/>
            <p:nvPr/>
          </p:nvCxnSpPr>
          <p:spPr bwMode="auto">
            <a:xfrm flipH="1">
              <a:off x="4114800" y="3048000"/>
              <a:ext cx="19050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4305300" y="3048000"/>
              <a:ext cx="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305300" y="3048000"/>
              <a:ext cx="26670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86"/>
          <p:cNvGrpSpPr/>
          <p:nvPr/>
        </p:nvGrpSpPr>
        <p:grpSpPr>
          <a:xfrm>
            <a:off x="4191000" y="3733800"/>
            <a:ext cx="457200" cy="304800"/>
            <a:chOff x="4114800" y="3048000"/>
            <a:chExt cx="457200" cy="228600"/>
          </a:xfrm>
        </p:grpSpPr>
        <p:cxnSp>
          <p:nvCxnSpPr>
            <p:cNvPr id="88" name="Straight Connector 87"/>
            <p:cNvCxnSpPr/>
            <p:nvPr/>
          </p:nvCxnSpPr>
          <p:spPr bwMode="auto">
            <a:xfrm flipH="1">
              <a:off x="4114800" y="3048000"/>
              <a:ext cx="19050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4305300" y="3048000"/>
              <a:ext cx="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4305300" y="3048000"/>
              <a:ext cx="26670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4" name="Straight Connector 93"/>
          <p:cNvCxnSpPr>
            <a:stCxn id="34" idx="3"/>
            <a:endCxn id="37" idx="1"/>
          </p:cNvCxnSpPr>
          <p:nvPr/>
        </p:nvCxnSpPr>
        <p:spPr bwMode="auto">
          <a:xfrm>
            <a:off x="4953000" y="1905000"/>
            <a:ext cx="2286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stCxn id="37" idx="1"/>
            <a:endCxn id="35" idx="3"/>
          </p:cNvCxnSpPr>
          <p:nvPr/>
        </p:nvCxnSpPr>
        <p:spPr bwMode="auto">
          <a:xfrm flipH="1">
            <a:off x="5029200" y="2362200"/>
            <a:ext cx="1524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>
            <a:stCxn id="38" idx="1"/>
            <a:endCxn id="35" idx="3"/>
          </p:cNvCxnSpPr>
          <p:nvPr/>
        </p:nvCxnSpPr>
        <p:spPr bwMode="auto">
          <a:xfrm flipH="1" flipV="1">
            <a:off x="5029200" y="2667000"/>
            <a:ext cx="152400" cy="419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36" idx="3"/>
            <a:endCxn id="38" idx="1"/>
          </p:cNvCxnSpPr>
          <p:nvPr/>
        </p:nvCxnSpPr>
        <p:spPr bwMode="auto">
          <a:xfrm flipV="1">
            <a:off x="4953000" y="3086100"/>
            <a:ext cx="2286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Rectangle 111"/>
          <p:cNvSpPr/>
          <p:nvPr/>
        </p:nvSpPr>
        <p:spPr bwMode="auto">
          <a:xfrm>
            <a:off x="76200" y="838200"/>
            <a:ext cx="1752600" cy="556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b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3" name="Straight Arrow Connector 112"/>
          <p:cNvCxnSpPr/>
          <p:nvPr/>
        </p:nvCxnSpPr>
        <p:spPr bwMode="auto">
          <a:xfrm>
            <a:off x="1828800" y="31242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DWOPS Overview Diagram – NI, SDSA Focus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Last Update: 4/12/2017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974E18-C6CC-4AA5-9EA7-5A1718D7B83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2400" y="606425"/>
          <a:ext cx="8839200" cy="5716588"/>
        </p:xfrm>
        <a:graphic>
          <a:graphicData uri="http://schemas.openxmlformats.org/presentationml/2006/ole">
            <p:oleObj spid="_x0000_s27650" name="Visio" r:id="rId3" imgW="12830290" imgH="7801080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DWODS 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Last Update: 4/12/2017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D82F60-B9FA-477D-A41E-F9AA11E8E0E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52400" y="606425"/>
          <a:ext cx="8839200" cy="5716588"/>
        </p:xfrm>
        <a:graphic>
          <a:graphicData uri="http://schemas.openxmlformats.org/presentationml/2006/ole">
            <p:oleObj spid="_x0000_s28674" name="Visio" r:id="rId3" imgW="12830040" imgH="7800840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CTL EDW– Ensemble Warehouse  - Legacy CTL BSS/OSS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CB3A61-A96E-4192-9322-AC9E149208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934" y="990600"/>
            <a:ext cx="3181066" cy="5540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990600"/>
            <a:ext cx="1676400" cy="5562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Staging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990600"/>
            <a:ext cx="2743200" cy="5562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Modeled</a:t>
            </a:r>
          </a:p>
          <a:p>
            <a:pPr algn="ctr"/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91200" y="1371600"/>
            <a:ext cx="2514600" cy="3124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Dim Schema 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 (Ensemble only)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715000" y="4648200"/>
            <a:ext cx="2514600" cy="16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Dept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9600" y="16764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Order  Management System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867400" y="52578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Revenue Summary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67400" y="56388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IRDM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0" y="1371600"/>
            <a:ext cx="1981200" cy="190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Ensemble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867400" y="48768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Prism Data mart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9600" y="20574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Customer Service Management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09600" y="24384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Billing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9600" y="28194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Model Office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09600" y="36576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Martens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1000" y="3352800"/>
            <a:ext cx="1981200" cy="152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Provisioning/Trouble Ticketing/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9600" y="40386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Remedy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09600" y="44196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WFM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09600" y="51054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CABS Billing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09600" y="58674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AVAYA IVR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09600" y="54864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Acxiom Demographics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962400" y="12954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Order  Management System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962400" y="16764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Customer Service Management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962400" y="20574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Billing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962400" y="24384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Model Office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962400" y="28194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Martens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Remedy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962400" y="35814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WFM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962400" y="40386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CABS Billing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48006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AVAYA IVR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962400" y="4419600"/>
            <a:ext cx="1143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Acxiom Demographics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0800" y="2209800"/>
            <a:ext cx="1143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0" dirty="0" smtClean="0"/>
              <a:t>Facts</a:t>
            </a:r>
          </a:p>
          <a:p>
            <a:endParaRPr lang="en-US" sz="800" b="0" dirty="0" smtClean="0"/>
          </a:p>
          <a:p>
            <a:endParaRPr lang="en-US" sz="800" b="0" dirty="0" smtClean="0"/>
          </a:p>
          <a:p>
            <a:endParaRPr lang="en-US" sz="800" b="0" dirty="0" smtClean="0"/>
          </a:p>
          <a:p>
            <a:endParaRPr lang="en-US" sz="800" b="0" dirty="0" smtClean="0"/>
          </a:p>
          <a:p>
            <a:endParaRPr lang="en-US" sz="800" b="0" dirty="0" smtClean="0"/>
          </a:p>
          <a:p>
            <a:endParaRPr lang="en-US" sz="800" b="0" dirty="0" smtClean="0"/>
          </a:p>
          <a:p>
            <a:endParaRPr lang="en-US" sz="800" b="0" dirty="0" smtClean="0"/>
          </a:p>
          <a:p>
            <a:endParaRPr lang="en-US" sz="800" b="0" dirty="0" smtClean="0"/>
          </a:p>
          <a:p>
            <a:endParaRPr lang="en-US" sz="800" b="0" dirty="0" smtClean="0"/>
          </a:p>
        </p:txBody>
      </p:sp>
      <p:sp>
        <p:nvSpPr>
          <p:cNvPr id="54" name="Rectangle 53"/>
          <p:cNvSpPr/>
          <p:nvPr/>
        </p:nvSpPr>
        <p:spPr bwMode="auto">
          <a:xfrm>
            <a:off x="6553200" y="2438400"/>
            <a:ext cx="838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Ending In Service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553200" y="2895600"/>
            <a:ext cx="8382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Activity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553200" y="3200400"/>
            <a:ext cx="8382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Revenue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867400" y="17526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Customer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629400" y="1752600"/>
            <a:ext cx="685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Product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391400" y="1752600"/>
            <a:ext cx="8382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Geography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7162800" y="3657600"/>
            <a:ext cx="685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Sales Channel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943600" y="3657600"/>
            <a:ext cx="9906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Activity Reasons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Reference to Data Asset Site – STTs, Data Models, design docs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CB3A61-A96E-4192-9322-AC9E149208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066801"/>
            <a:ext cx="7848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collaboration.ad.qintra.com/bu/it/scph/dwbi/DWBIAssetLibrary/Forms/AllItems.aspx</a:t>
            </a:r>
            <a:endParaRPr lang="en-US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524000"/>
            <a:ext cx="872651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DNA-NI 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Last Update: 7/5/2016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ACF8DD-9395-4715-82CE-CAAC19BC8C2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62000" y="533400"/>
          <a:ext cx="7535863" cy="5867400"/>
        </p:xfrm>
        <a:graphic>
          <a:graphicData uri="http://schemas.openxmlformats.org/presentationml/2006/ole">
            <p:oleObj spid="_x0000_s1026" name="Visio" r:id="rId3" imgW="8258301" imgH="6429278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DNA-SDSA 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Last Update: 7/5/2016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4AB895-E403-4EBD-8604-4260C4B744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62000" y="533400"/>
          <a:ext cx="7535863" cy="5867400"/>
        </p:xfrm>
        <a:graphic>
          <a:graphicData uri="http://schemas.openxmlformats.org/presentationml/2006/ole">
            <p:oleObj spid="_x0000_s2050" name="Visio" r:id="rId3" imgW="8258301" imgH="6429278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41070" y="1135994"/>
            <a:ext cx="3064129" cy="4089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61775" y="1133135"/>
            <a:ext cx="982225" cy="40484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Unified Services</a:t>
            </a:r>
          </a:p>
          <a:p>
            <a:pPr algn="ctr"/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52800" y="1135995"/>
            <a:ext cx="4724400" cy="1054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Serve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52800" y="3327941"/>
            <a:ext cx="4724400" cy="954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52800" y="4284672"/>
            <a:ext cx="4724400" cy="9405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Data Ingestion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Title 4"/>
          <p:cNvSpPr>
            <a:spLocks noGrp="1"/>
          </p:cNvSpPr>
          <p:nvPr>
            <p:ph type="title"/>
          </p:nvPr>
        </p:nvSpPr>
        <p:spPr>
          <a:xfrm>
            <a:off x="233225" y="143821"/>
            <a:ext cx="8412480" cy="48013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Building Blocks (Tools &amp; Technologies)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3115" y="4572000"/>
            <a:ext cx="789962" cy="493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Batch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Sqoop, Flume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1448" y="4572000"/>
            <a:ext cx="829216" cy="493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Kafka, Flume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34274" y="3609117"/>
            <a:ext cx="748576" cy="493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System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HDFS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60771" y="2908404"/>
            <a:ext cx="814190" cy="493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Sentry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60770" y="3637144"/>
            <a:ext cx="814189" cy="493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 Mgmt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Yarn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52800" y="2175513"/>
            <a:ext cx="4724400" cy="11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Integrate and Model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05200" y="2438400"/>
            <a:ext cx="839140" cy="6007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Batch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Spark, Hive, Pig, MapReduce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7800" y="2438400"/>
            <a:ext cx="788728" cy="6007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19600" y="2438400"/>
            <a:ext cx="760584" cy="6007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Impala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260772" y="2187535"/>
            <a:ext cx="814190" cy="493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Mgmt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Navigator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260770" y="1426538"/>
            <a:ext cx="814190" cy="493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Scheduling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Oozie, CRON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3892" y="1430965"/>
            <a:ext cx="696076" cy="5295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22182" y="3609118"/>
            <a:ext cx="798482" cy="4721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HBase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46664" y="1430965"/>
            <a:ext cx="768885" cy="5295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Interface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172200" y="2438400"/>
            <a:ext cx="762000" cy="6007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Spark ML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260771" y="4398779"/>
            <a:ext cx="814189" cy="493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Operations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Cloudera Manager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60643" y="1430356"/>
            <a:ext cx="864460" cy="5295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 Dashboards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HUNK</a:t>
            </a:r>
          </a:p>
        </p:txBody>
      </p:sp>
      <p:sp>
        <p:nvSpPr>
          <p:cNvPr id="36" name="Rectangle 35"/>
          <p:cNvSpPr/>
          <p:nvPr/>
        </p:nvSpPr>
        <p:spPr>
          <a:xfrm rot="16200000">
            <a:off x="295263" y="3555398"/>
            <a:ext cx="3034795" cy="304791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Cask 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-536739" y="3028198"/>
            <a:ext cx="4089191" cy="304791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Splunk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-1146330" y="3028198"/>
            <a:ext cx="4089192" cy="304791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StreamAnalytix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-923931" y="3555397"/>
            <a:ext cx="3034795" cy="304791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Informatica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-841535" y="3028200"/>
            <a:ext cx="4089194" cy="304791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StreamSets+Rocana 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57431" y="5365431"/>
            <a:ext cx="982224" cy="499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Included With Cloudera Stack 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6200000">
            <a:off x="72865" y="3028200"/>
            <a:ext cx="4089198" cy="304795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Pentaho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1070" y="5225201"/>
            <a:ext cx="2710921" cy="1251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Development Velocity/Ease of Use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Integration with RDBMS/Data Virtualization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Creation &amp; Reporting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Streaming Analytics &amp; Operations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Learning/Artificial Intelligence</a:t>
            </a:r>
          </a:p>
        </p:txBody>
      </p:sp>
      <p:sp>
        <p:nvSpPr>
          <p:cNvPr id="42" name="Rectangle 41"/>
          <p:cNvSpPr/>
          <p:nvPr/>
        </p:nvSpPr>
        <p:spPr>
          <a:xfrm rot="16200000">
            <a:off x="2249620" y="1468210"/>
            <a:ext cx="1054395" cy="389965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Virtualization 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1898651" y="1507209"/>
            <a:ext cx="1054395" cy="311973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 Tools (TBD)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 rot="16200000">
            <a:off x="2208043" y="2564183"/>
            <a:ext cx="1137550" cy="389964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IBM Watson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2298452" y="3611324"/>
            <a:ext cx="956732" cy="389964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 DB 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26667" y="76666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Use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3073" y="766662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 Evaluation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462713"/>
            <a:ext cx="457200" cy="242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5E2E7B-704A-4FB7-AE33-0736610CF5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2590800" y="2590800"/>
            <a:ext cx="1143000" cy="381000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86600" y="2438400"/>
            <a:ext cx="8382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xmlns="" val="272710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37CCB-0C62-4ABA-A62F-798823A5DF4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50" y="247650"/>
            <a:ext cx="8242300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69705" y="6398425"/>
            <a:ext cx="357126" cy="200055"/>
          </a:xfrm>
          <a:prstGeom prst="rect">
            <a:avLst/>
          </a:prstGeom>
        </p:spPr>
        <p:txBody>
          <a:bodyPr/>
          <a:lstStyle/>
          <a:p>
            <a:fld id="{563F86AE-5688-474D-817A-3E7824F2C96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705" y="666750"/>
            <a:ext cx="7826375" cy="550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685800" y="5977748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0" y="3086374"/>
            <a:ext cx="1295400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72000" y="1662149"/>
            <a:ext cx="1295400" cy="0"/>
          </a:xfrm>
          <a:prstGeom prst="line">
            <a:avLst/>
          </a:prstGeom>
          <a:ln w="4445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4800" y="740798"/>
            <a:ext cx="4648200" cy="304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" y="96244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Prod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96244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Dev/Test</a:t>
            </a:r>
            <a:endParaRPr 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2286000" y="74774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Omaha</a:t>
            </a:r>
            <a:endParaRPr lang="en-US" sz="8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5867400" y="740798"/>
            <a:ext cx="1295400" cy="304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10000" y="96244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Sandbox</a:t>
            </a:r>
            <a:endParaRPr lang="en-US" sz="1050" dirty="0"/>
          </a:p>
        </p:txBody>
      </p:sp>
      <p:sp>
        <p:nvSpPr>
          <p:cNvPr id="47" name="Rectangle 46"/>
          <p:cNvSpPr/>
          <p:nvPr/>
        </p:nvSpPr>
        <p:spPr>
          <a:xfrm>
            <a:off x="6019800" y="1204949"/>
            <a:ext cx="9906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34100" y="976349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DR</a:t>
            </a:r>
            <a:endParaRPr lang="en-US" sz="1050" dirty="0"/>
          </a:p>
        </p:txBody>
      </p:sp>
      <p:sp>
        <p:nvSpPr>
          <p:cNvPr id="49" name="Rectangle 48"/>
          <p:cNvSpPr/>
          <p:nvPr/>
        </p:nvSpPr>
        <p:spPr>
          <a:xfrm>
            <a:off x="6172200" y="1405748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134100" y="1357349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 Nodes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72200" y="1939148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34100" y="1890749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Edge Nodes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Flowchart: Magnetic Disk 52"/>
          <p:cNvSpPr/>
          <p:nvPr/>
        </p:nvSpPr>
        <p:spPr>
          <a:xfrm>
            <a:off x="6172200" y="2957549"/>
            <a:ext cx="685800" cy="4572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144TB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34100" y="74774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Denver</a:t>
            </a:r>
            <a:endParaRPr lang="en-US" sz="10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67600" y="740798"/>
            <a:ext cx="1295400" cy="304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0000" y="1204949"/>
            <a:ext cx="990600" cy="23622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0000" y="976349"/>
            <a:ext cx="99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Lab (POCs)</a:t>
            </a:r>
            <a:endParaRPr lang="en-US" sz="1050" dirty="0"/>
          </a:p>
        </p:txBody>
      </p:sp>
      <p:sp>
        <p:nvSpPr>
          <p:cNvPr id="60" name="Rectangle 59"/>
          <p:cNvSpPr/>
          <p:nvPr/>
        </p:nvSpPr>
        <p:spPr>
          <a:xfrm>
            <a:off x="7772400" y="1405748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734300" y="1357349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 Nodes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72400" y="1939148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734300" y="1890749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Edge Nodes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Flowchart: Magnetic Disk 63"/>
          <p:cNvSpPr/>
          <p:nvPr/>
        </p:nvSpPr>
        <p:spPr>
          <a:xfrm>
            <a:off x="7772400" y="2957549"/>
            <a:ext cx="685800" cy="4572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180TB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96200" y="74774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TCE</a:t>
            </a:r>
            <a:endParaRPr lang="en-US" sz="8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28600" y="762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Hadoop Topology</a:t>
            </a:r>
            <a:endParaRPr 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29200" y="1446705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10GB shared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4953000" y="2881349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10GB dedicated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7391400" y="3782355"/>
            <a:ext cx="1447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EB3E1B"/>
                </a:solidFill>
              </a:rPr>
              <a:t>Needed:</a:t>
            </a:r>
          </a:p>
          <a:p>
            <a:pPr algn="ctr"/>
            <a:r>
              <a:rPr lang="en-US" sz="1100" dirty="0" smtClean="0">
                <a:solidFill>
                  <a:srgbClr val="EB3E1B"/>
                </a:solidFill>
              </a:rPr>
              <a:t>5 Data Nodes</a:t>
            </a:r>
          </a:p>
          <a:p>
            <a:pPr algn="ctr"/>
            <a:r>
              <a:rPr lang="en-US" sz="1100" dirty="0" smtClean="0">
                <a:solidFill>
                  <a:srgbClr val="EB3E1B"/>
                </a:solidFill>
              </a:rPr>
              <a:t>4 Edge Nodes</a:t>
            </a:r>
          </a:p>
          <a:p>
            <a:pPr algn="ctr"/>
            <a:r>
              <a:rPr lang="en-US" sz="1100" dirty="0" smtClean="0">
                <a:solidFill>
                  <a:srgbClr val="EB3E1B"/>
                </a:solidFill>
              </a:rPr>
              <a:t>7 Mgt/Sec Nodes</a:t>
            </a:r>
          </a:p>
          <a:p>
            <a:pPr algn="ctr"/>
            <a:r>
              <a:rPr lang="en-US" sz="1100" dirty="0" smtClean="0">
                <a:solidFill>
                  <a:srgbClr val="EB3E1B"/>
                </a:solidFill>
              </a:rPr>
              <a:t>120 TB</a:t>
            </a:r>
          </a:p>
          <a:p>
            <a:pPr algn="ctr"/>
            <a:endParaRPr lang="en-US" sz="1100" dirty="0" smtClean="0">
              <a:solidFill>
                <a:srgbClr val="EB3E1B"/>
              </a:solidFill>
            </a:endParaRPr>
          </a:p>
          <a:p>
            <a:pPr algn="ctr"/>
            <a:r>
              <a:rPr lang="en-US" sz="1100" dirty="0" smtClean="0">
                <a:solidFill>
                  <a:srgbClr val="EB3E1B"/>
                </a:solidFill>
              </a:rPr>
              <a:t>~$150K</a:t>
            </a:r>
            <a:endParaRPr lang="en-US" dirty="0" smtClean="0"/>
          </a:p>
        </p:txBody>
      </p:sp>
      <p:grpSp>
        <p:nvGrpSpPr>
          <p:cNvPr id="2" name="Group 121"/>
          <p:cNvGrpSpPr/>
          <p:nvPr/>
        </p:nvGrpSpPr>
        <p:grpSpPr>
          <a:xfrm>
            <a:off x="533400" y="1191048"/>
            <a:ext cx="990600" cy="2362200"/>
            <a:chOff x="304800" y="1551801"/>
            <a:chExt cx="990600" cy="2362200"/>
          </a:xfrm>
        </p:grpSpPr>
        <p:sp>
          <p:nvSpPr>
            <p:cNvPr id="18" name="Rectangle 17"/>
            <p:cNvSpPr/>
            <p:nvPr/>
          </p:nvSpPr>
          <p:spPr>
            <a:xfrm>
              <a:off x="304800" y="1551801"/>
              <a:ext cx="990600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200" y="17665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9100" y="17042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30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Data Nodes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" y="22999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100" y="22376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Edge Nodes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57200" y="3304401"/>
              <a:ext cx="685800" cy="45720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216 TB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57200" y="28333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19100" y="27710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Mgt / Sec Nodes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123"/>
          <p:cNvGrpSpPr/>
          <p:nvPr/>
        </p:nvGrpSpPr>
        <p:grpSpPr>
          <a:xfrm>
            <a:off x="2667000" y="1191048"/>
            <a:ext cx="990600" cy="2362200"/>
            <a:chOff x="2514600" y="1551801"/>
            <a:chExt cx="990600" cy="2362200"/>
          </a:xfrm>
        </p:grpSpPr>
        <p:sp>
          <p:nvSpPr>
            <p:cNvPr id="30" name="Rectangle 29"/>
            <p:cNvSpPr/>
            <p:nvPr/>
          </p:nvSpPr>
          <p:spPr>
            <a:xfrm>
              <a:off x="2514600" y="1551801"/>
              <a:ext cx="990600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67000" y="17665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8900" y="17042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20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Data Nodes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67000" y="22999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28900" y="22376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Edge Nodes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Magnetic Disk 35"/>
            <p:cNvSpPr/>
            <p:nvPr/>
          </p:nvSpPr>
          <p:spPr>
            <a:xfrm>
              <a:off x="2667000" y="3304401"/>
              <a:ext cx="685800" cy="45720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144TB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67000" y="28333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628900" y="27710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Mgt / Sec Nodes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03"/>
          <p:cNvGrpSpPr/>
          <p:nvPr/>
        </p:nvGrpSpPr>
        <p:grpSpPr>
          <a:xfrm>
            <a:off x="3733800" y="1191048"/>
            <a:ext cx="990600" cy="2362200"/>
            <a:chOff x="4419600" y="1551801"/>
            <a:chExt cx="990600" cy="2362200"/>
          </a:xfrm>
        </p:grpSpPr>
        <p:sp>
          <p:nvSpPr>
            <p:cNvPr id="40" name="Rectangle 39"/>
            <p:cNvSpPr/>
            <p:nvPr/>
          </p:nvSpPr>
          <p:spPr>
            <a:xfrm>
              <a:off x="4419600" y="1551801"/>
              <a:ext cx="990600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00" y="17665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33900" y="17042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Data Nodes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72000" y="22999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33900" y="22376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Edge Nodes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Flowchart: Magnetic Disk 45"/>
            <p:cNvSpPr/>
            <p:nvPr/>
          </p:nvSpPr>
          <p:spPr>
            <a:xfrm>
              <a:off x="4572000" y="3304401"/>
              <a:ext cx="685800" cy="45720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140TB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572000" y="28333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33900" y="2771001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Mgt / Sec Nodes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6172200" y="2472548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134100" y="2424149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Mgt / Sec Nodes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72400" y="2472548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734300" y="2424149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Mgt / Sec Nodes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52600" y="96244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CI</a:t>
            </a:r>
            <a:endParaRPr lang="en-US" sz="1050" dirty="0"/>
          </a:p>
        </p:txBody>
      </p:sp>
      <p:grpSp>
        <p:nvGrpSpPr>
          <p:cNvPr id="5" name="Group 122"/>
          <p:cNvGrpSpPr/>
          <p:nvPr/>
        </p:nvGrpSpPr>
        <p:grpSpPr>
          <a:xfrm>
            <a:off x="1600200" y="1191048"/>
            <a:ext cx="990600" cy="2362200"/>
            <a:chOff x="1447800" y="1524000"/>
            <a:chExt cx="990600" cy="2362200"/>
          </a:xfrm>
        </p:grpSpPr>
        <p:sp>
          <p:nvSpPr>
            <p:cNvPr id="105" name="Rectangle 104"/>
            <p:cNvSpPr/>
            <p:nvPr/>
          </p:nvSpPr>
          <p:spPr>
            <a:xfrm>
              <a:off x="1447800" y="1524000"/>
              <a:ext cx="990600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600200" y="1738700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62100" y="1676400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14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Data Nodes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600200" y="2272100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562100" y="2209800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Edge Nodes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Flowchart: Magnetic Disk 110"/>
            <p:cNvSpPr/>
            <p:nvPr/>
          </p:nvSpPr>
          <p:spPr>
            <a:xfrm>
              <a:off x="1600200" y="3276600"/>
              <a:ext cx="685800" cy="45720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100TB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00200" y="2805500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62100" y="2743200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Mgt / Sec Nodes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128"/>
          <p:cNvGrpSpPr/>
          <p:nvPr/>
        </p:nvGrpSpPr>
        <p:grpSpPr>
          <a:xfrm>
            <a:off x="5715000" y="4834748"/>
            <a:ext cx="2286000" cy="990600"/>
            <a:chOff x="152400" y="5181600"/>
            <a:chExt cx="2286000" cy="990600"/>
          </a:xfrm>
        </p:grpSpPr>
        <p:sp>
          <p:nvSpPr>
            <p:cNvPr id="102" name="Rectangle 101"/>
            <p:cNvSpPr/>
            <p:nvPr/>
          </p:nvSpPr>
          <p:spPr>
            <a:xfrm>
              <a:off x="228600" y="5410200"/>
              <a:ext cx="2133600" cy="76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381000" y="5534799"/>
              <a:ext cx="228600" cy="0"/>
            </a:xfrm>
            <a:prstGeom prst="line">
              <a:avLst/>
            </a:prstGeom>
            <a:ln w="44450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19"/>
            <p:cNvGrpSpPr/>
            <p:nvPr/>
          </p:nvGrpSpPr>
          <p:grpSpPr>
            <a:xfrm>
              <a:off x="381000" y="5562600"/>
              <a:ext cx="2057400" cy="230832"/>
              <a:chOff x="3048000" y="4876800"/>
              <a:chExt cx="2057400" cy="230832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3048000" y="4992216"/>
                <a:ext cx="228600" cy="0"/>
              </a:xfrm>
              <a:prstGeom prst="line">
                <a:avLst/>
              </a:prstGeom>
              <a:ln w="44450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3276600" y="4876800"/>
                <a:ext cx="1828800" cy="230832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Build-out In Progress</a:t>
                </a:r>
                <a:endParaRPr lang="en-US" sz="9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120"/>
            <p:cNvGrpSpPr/>
            <p:nvPr/>
          </p:nvGrpSpPr>
          <p:grpSpPr>
            <a:xfrm>
              <a:off x="381000" y="5867400"/>
              <a:ext cx="1981200" cy="230832"/>
              <a:chOff x="381000" y="6017568"/>
              <a:chExt cx="1981200" cy="230832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381000" y="6142167"/>
                <a:ext cx="228600" cy="0"/>
              </a:xfrm>
              <a:prstGeom prst="line">
                <a:avLst/>
              </a:prstGeom>
              <a:ln w="44450">
                <a:solidFill>
                  <a:srgbClr val="EB3E1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609600" y="6017568"/>
                <a:ext cx="1752600" cy="230832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0000"/>
                    </a:solidFill>
                  </a:rPr>
                  <a:t>Obsolete / Needs Investment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609600" y="5410200"/>
              <a:ext cx="1828800" cy="2308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3399FF"/>
                  </a:solidFill>
                </a:rPr>
                <a:t>Complete</a:t>
              </a:r>
              <a:endParaRPr lang="en-US" sz="900" b="1" dirty="0">
                <a:solidFill>
                  <a:srgbClr val="3399FF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2400" y="5181600"/>
              <a:ext cx="1143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Legend:</a:t>
              </a:r>
              <a:endParaRPr lang="en-US" sz="1000" dirty="0"/>
            </a:p>
          </p:txBody>
        </p:sp>
        <p:grpSp>
          <p:nvGrpSpPr>
            <p:cNvPr id="9" name="Group 118"/>
            <p:cNvGrpSpPr/>
            <p:nvPr/>
          </p:nvGrpSpPr>
          <p:grpSpPr>
            <a:xfrm>
              <a:off x="381000" y="5715000"/>
              <a:ext cx="2057400" cy="230832"/>
              <a:chOff x="3048000" y="5255568"/>
              <a:chExt cx="2057400" cy="230832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3048000" y="5370984"/>
                <a:ext cx="228600" cy="0"/>
              </a:xfrm>
              <a:prstGeom prst="line">
                <a:avLst/>
              </a:prstGeom>
              <a:ln w="444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3276600" y="5255568"/>
                <a:ext cx="1828800" cy="230832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/>
                  <a:t>Future</a:t>
                </a:r>
                <a:endParaRPr lang="en-US" sz="900" b="1" dirty="0"/>
              </a:p>
            </p:txBody>
          </p:sp>
        </p:grpSp>
      </p:grpSp>
      <p:sp>
        <p:nvSpPr>
          <p:cNvPr id="125" name="Cloud 124"/>
          <p:cNvSpPr/>
          <p:nvPr/>
        </p:nvSpPr>
        <p:spPr>
          <a:xfrm>
            <a:off x="419100" y="4225148"/>
            <a:ext cx="4495800" cy="21336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CTL Network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429000" y="4225148"/>
            <a:ext cx="1905000" cy="1752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810000" y="4191394"/>
            <a:ext cx="121920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Cloud Edge Compute (CEC) “Pod”</a:t>
            </a:r>
            <a:endParaRPr lang="en-US" sz="800" b="1" dirty="0"/>
          </a:p>
        </p:txBody>
      </p:sp>
      <p:sp>
        <p:nvSpPr>
          <p:cNvPr id="139" name="Rectangle 138"/>
          <p:cNvSpPr/>
          <p:nvPr/>
        </p:nvSpPr>
        <p:spPr>
          <a:xfrm>
            <a:off x="4419600" y="4682347"/>
            <a:ext cx="762000" cy="1143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4495800" y="4758547"/>
            <a:ext cx="609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Data Nodes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495800" y="4987147"/>
            <a:ext cx="609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Edge Nodes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44" name="Flowchart: Magnetic Disk 143"/>
          <p:cNvSpPr/>
          <p:nvPr/>
        </p:nvSpPr>
        <p:spPr>
          <a:xfrm>
            <a:off x="4514850" y="5520547"/>
            <a:ext cx="571500" cy="22860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495800" y="5215747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Mgt / Sec Nodes</a:t>
            </a:r>
            <a:endParaRPr lang="en-US" sz="600" dirty="0">
              <a:solidFill>
                <a:schemeClr val="tx1"/>
              </a:solidFill>
            </a:endParaRPr>
          </a:p>
        </p:txBody>
      </p:sp>
      <p:grpSp>
        <p:nvGrpSpPr>
          <p:cNvPr id="10" name="Group 149"/>
          <p:cNvGrpSpPr/>
          <p:nvPr/>
        </p:nvGrpSpPr>
        <p:grpSpPr>
          <a:xfrm>
            <a:off x="2133600" y="5825348"/>
            <a:ext cx="457200" cy="533400"/>
            <a:chOff x="1905000" y="6019800"/>
            <a:chExt cx="457200" cy="533400"/>
          </a:xfrm>
        </p:grpSpPr>
        <p:sp>
          <p:nvSpPr>
            <p:cNvPr id="148" name="Rounded Rectangle 147"/>
            <p:cNvSpPr/>
            <p:nvPr/>
          </p:nvSpPr>
          <p:spPr>
            <a:xfrm>
              <a:off x="1905000" y="6019800"/>
              <a:ext cx="457200" cy="533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905000" y="6138446"/>
              <a:ext cx="457200" cy="33855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CEC Pod</a:t>
              </a:r>
              <a:endParaRPr lang="en-US" sz="800" dirty="0"/>
            </a:p>
          </p:txBody>
        </p:sp>
      </p:grpSp>
      <p:grpSp>
        <p:nvGrpSpPr>
          <p:cNvPr id="11" name="Group 150"/>
          <p:cNvGrpSpPr/>
          <p:nvPr/>
        </p:nvGrpSpPr>
        <p:grpSpPr>
          <a:xfrm>
            <a:off x="533400" y="5596748"/>
            <a:ext cx="457200" cy="533400"/>
            <a:chOff x="1905000" y="6019800"/>
            <a:chExt cx="457200" cy="533400"/>
          </a:xfrm>
        </p:grpSpPr>
        <p:sp>
          <p:nvSpPr>
            <p:cNvPr id="152" name="Rounded Rectangle 151"/>
            <p:cNvSpPr/>
            <p:nvPr/>
          </p:nvSpPr>
          <p:spPr>
            <a:xfrm>
              <a:off x="1905000" y="6019800"/>
              <a:ext cx="457200" cy="533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05000" y="6138446"/>
              <a:ext cx="457200" cy="33855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CEC Pod</a:t>
              </a:r>
              <a:endParaRPr lang="en-US" sz="800" dirty="0"/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3581400" y="4682348"/>
            <a:ext cx="762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419600" y="4519648"/>
            <a:ext cx="762000" cy="21544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Hadoop</a:t>
            </a:r>
            <a:endParaRPr lang="en-US" sz="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581400" y="4519648"/>
            <a:ext cx="762000" cy="21544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SDN / NFV</a:t>
            </a:r>
            <a:endParaRPr lang="en-US" sz="800" dirty="0"/>
          </a:p>
        </p:txBody>
      </p:sp>
      <p:sp>
        <p:nvSpPr>
          <p:cNvPr id="157" name="Rectangle 156"/>
          <p:cNvSpPr/>
          <p:nvPr/>
        </p:nvSpPr>
        <p:spPr>
          <a:xfrm>
            <a:off x="3657600" y="4834747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657600" y="5215747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9" name="Flowchart: Magnetic Disk 158"/>
          <p:cNvSpPr/>
          <p:nvPr/>
        </p:nvSpPr>
        <p:spPr>
          <a:xfrm>
            <a:off x="3676650" y="5520547"/>
            <a:ext cx="571500" cy="22860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2" name="Group 159"/>
          <p:cNvGrpSpPr/>
          <p:nvPr/>
        </p:nvGrpSpPr>
        <p:grpSpPr>
          <a:xfrm>
            <a:off x="1219200" y="4301348"/>
            <a:ext cx="457200" cy="533400"/>
            <a:chOff x="1905000" y="6019800"/>
            <a:chExt cx="457200" cy="533400"/>
          </a:xfrm>
        </p:grpSpPr>
        <p:sp>
          <p:nvSpPr>
            <p:cNvPr id="161" name="Rounded Rectangle 160"/>
            <p:cNvSpPr/>
            <p:nvPr/>
          </p:nvSpPr>
          <p:spPr>
            <a:xfrm>
              <a:off x="1905000" y="6019800"/>
              <a:ext cx="457200" cy="533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05000" y="6138446"/>
              <a:ext cx="457200" cy="33855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CEC Pod</a:t>
              </a:r>
              <a:endParaRPr lang="en-US" sz="800" dirty="0"/>
            </a:p>
          </p:txBody>
        </p:sp>
      </p:grpSp>
      <p:cxnSp>
        <p:nvCxnSpPr>
          <p:cNvPr id="126" name="Straight Connector 125"/>
          <p:cNvCxnSpPr>
            <a:endCxn id="125" idx="3"/>
          </p:cNvCxnSpPr>
          <p:nvPr/>
        </p:nvCxnSpPr>
        <p:spPr>
          <a:xfrm>
            <a:off x="2590800" y="3567149"/>
            <a:ext cx="76200" cy="779990"/>
          </a:xfrm>
          <a:prstGeom prst="line">
            <a:avLst/>
          </a:prstGeom>
          <a:ln w="44450">
            <a:solidFill>
              <a:schemeClr val="tx1"/>
            </a:solidFill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8807" y="3766329"/>
            <a:ext cx="20954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i="1" dirty="0" smtClean="0"/>
              <a:t>Managed fidelity on information to/from network edge</a:t>
            </a:r>
            <a:endParaRPr lang="en-US" sz="1050" i="1" dirty="0"/>
          </a:p>
        </p:txBody>
      </p:sp>
      <p:sp>
        <p:nvSpPr>
          <p:cNvPr id="1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462713"/>
            <a:ext cx="457200" cy="242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5E2E7B-704A-4FB7-AE33-0736610CF5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83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CCDW – Combined Company Data Warehouse (BSS)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57200" y="6615113"/>
            <a:ext cx="457200" cy="242887"/>
          </a:xfrm>
        </p:spPr>
        <p:txBody>
          <a:bodyPr/>
          <a:lstStyle/>
          <a:p>
            <a:fld id="{28CB3A61-A96E-4192-9322-AC9E149208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934" y="990600"/>
            <a:ext cx="3181066" cy="5540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Sources</a:t>
            </a:r>
          </a:p>
          <a:p>
            <a:pPr algn="ctr"/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(Billed Dollars, In Service Units, Customer, Product,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990600"/>
            <a:ext cx="1066800" cy="5562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Staging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990600"/>
            <a:ext cx="2971800" cy="533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CCDW – Modeled</a:t>
            </a:r>
          </a:p>
          <a:p>
            <a:pPr algn="ctr"/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1000" y="1524000"/>
            <a:ext cx="1371600" cy="114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Legacy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Qwest Billing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3400" y="1752600"/>
            <a:ext cx="5334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CRIS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2057400"/>
            <a:ext cx="5334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LATIS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" y="2362200"/>
            <a:ext cx="5334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Oracle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1000" y="5867400"/>
            <a:ext cx="1371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Legacy CTL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" y="6096000"/>
            <a:ext cx="685801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Ensemble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1000" y="2819400"/>
            <a:ext cx="13716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Legacy Savvis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199" y="2971800"/>
            <a:ext cx="914401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BRM/VANTIVE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1000" y="3352800"/>
            <a:ext cx="1371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Legacy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Embarq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57199" y="3581400"/>
            <a:ext cx="685801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CABS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95400" y="2057400"/>
            <a:ext cx="3810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RJF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1000" y="3962400"/>
            <a:ext cx="1371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57200" y="4038600"/>
            <a:ext cx="12192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PPP (Prepaid Billing)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2" name="Straight Connector 21"/>
          <p:cNvCxnSpPr>
            <a:stCxn id="9" idx="3"/>
            <a:endCxn id="18" idx="1"/>
          </p:cNvCxnSpPr>
          <p:nvPr/>
        </p:nvCxnSpPr>
        <p:spPr bwMode="auto">
          <a:xfrm>
            <a:off x="1066800" y="1866900"/>
            <a:ext cx="2286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0" idx="3"/>
            <a:endCxn id="18" idx="1"/>
          </p:cNvCxnSpPr>
          <p:nvPr/>
        </p:nvCxnSpPr>
        <p:spPr bwMode="auto">
          <a:xfrm>
            <a:off x="1066800" y="2171700"/>
            <a:ext cx="22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1" idx="3"/>
            <a:endCxn id="18" idx="1"/>
          </p:cNvCxnSpPr>
          <p:nvPr/>
        </p:nvCxnSpPr>
        <p:spPr bwMode="auto">
          <a:xfrm flipV="1">
            <a:off x="1066800" y="2171700"/>
            <a:ext cx="2286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Rectangle 28"/>
          <p:cNvSpPr/>
          <p:nvPr/>
        </p:nvSpPr>
        <p:spPr bwMode="auto">
          <a:xfrm>
            <a:off x="3886200" y="1295400"/>
            <a:ext cx="685800" cy="472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Basecamp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(STAGE Schema)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 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886200" y="6096000"/>
            <a:ext cx="685800" cy="292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CTL EDW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1752600" y="2209800"/>
            <a:ext cx="2133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14" idx="3"/>
          </p:cNvCxnSpPr>
          <p:nvPr/>
        </p:nvCxnSpPr>
        <p:spPr bwMode="auto">
          <a:xfrm>
            <a:off x="1752600" y="3048000"/>
            <a:ext cx="2133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1752600" y="3657600"/>
            <a:ext cx="2133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1752600" y="4267200"/>
            <a:ext cx="2133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1752600" y="6248400"/>
            <a:ext cx="2133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angle 50"/>
          <p:cNvSpPr/>
          <p:nvPr/>
        </p:nvSpPr>
        <p:spPr bwMode="auto">
          <a:xfrm>
            <a:off x="6553200" y="1769166"/>
            <a:ext cx="762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Customer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DIM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315200" y="1769166"/>
            <a:ext cx="6096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Product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DIM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315200" y="4267200"/>
            <a:ext cx="6858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Service Location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DIM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010400" y="2203174"/>
            <a:ext cx="914400" cy="304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Journal Detail Fact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010400" y="2660374"/>
            <a:ext cx="914400" cy="304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Ending In Service Fact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010400" y="3057939"/>
            <a:ext cx="914400" cy="2882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Product Activity Fact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477000" y="1524000"/>
            <a:ext cx="1600200" cy="3216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CTLQWEST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934200" y="2133600"/>
            <a:ext cx="1066800" cy="20342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410200" y="4953000"/>
            <a:ext cx="2667000" cy="1219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Dept (DWDPTORA Schema)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010400" y="5181600"/>
            <a:ext cx="838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Sales to Billing Data Mart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629400" y="5715000"/>
            <a:ext cx="838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Point Solution Tables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010400" y="3515138"/>
            <a:ext cx="914400" cy="57647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  <a:alpha val="5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i="1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Sales Orders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i="1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TBD –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See </a:t>
            </a:r>
            <a:r>
              <a:rPr lang="en-US" sz="800" b="0" i="1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800" b="0" i="1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federated order  slide</a:t>
            </a:r>
            <a:endParaRPr kumimoji="0" lang="en-US" sz="8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410200" y="1295400"/>
            <a:ext cx="2743200" cy="3581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Enterprise 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486400" y="1507434"/>
            <a:ext cx="838200" cy="3216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ENTP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62600" y="1828800"/>
            <a:ext cx="685800" cy="36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Customer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62600" y="2286000"/>
            <a:ext cx="685800" cy="36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Product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562600" y="2743200"/>
            <a:ext cx="6858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Network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Service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Location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81000" y="4419600"/>
            <a:ext cx="1371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CDMT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Business Reference Data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 bwMode="auto">
          <a:xfrm>
            <a:off x="1752600" y="4572000"/>
            <a:ext cx="2133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4800600" y="358140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Rectangle 71"/>
          <p:cNvSpPr/>
          <p:nvPr/>
        </p:nvSpPr>
        <p:spPr bwMode="auto">
          <a:xfrm>
            <a:off x="8382000" y="1752600"/>
            <a:ext cx="6096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Primarily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Business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Objects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&amp;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Direct  Access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81000" y="5257800"/>
            <a:ext cx="26670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MARTENS (Ensemble Network)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3048000" y="5334000"/>
            <a:ext cx="83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7" name="Rectangle 76"/>
          <p:cNvSpPr/>
          <p:nvPr/>
        </p:nvSpPr>
        <p:spPr bwMode="auto">
          <a:xfrm>
            <a:off x="381000" y="4876800"/>
            <a:ext cx="2667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CDW (CRIS data warehouse)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Network &amp; Inventory Tables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3048000" y="5029200"/>
            <a:ext cx="83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Rectangle 81"/>
          <p:cNvSpPr/>
          <p:nvPr/>
        </p:nvSpPr>
        <p:spPr bwMode="auto">
          <a:xfrm>
            <a:off x="381000" y="5562600"/>
            <a:ext cx="26670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PROD_R – LATIS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 bwMode="auto">
          <a:xfrm>
            <a:off x="3048000" y="5638800"/>
            <a:ext cx="83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" name="Rectangle 85"/>
          <p:cNvSpPr/>
          <p:nvPr/>
        </p:nvSpPr>
        <p:spPr bwMode="auto">
          <a:xfrm>
            <a:off x="5562600" y="51816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Sales Order Value Fact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(Enterprise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 Orders and Values)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7086600" y="4724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>
            <a:endCxn id="61" idx="1"/>
          </p:cNvCxnSpPr>
          <p:nvPr/>
        </p:nvCxnSpPr>
        <p:spPr bwMode="auto">
          <a:xfrm>
            <a:off x="6400800" y="54102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 Acct Dim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CB3A61-A96E-4192-9322-AC9E149208B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914400"/>
          <a:ext cx="8534398" cy="5381427"/>
        </p:xfrm>
        <a:graphic>
          <a:graphicData uri="http://schemas.openxmlformats.org/drawingml/2006/table">
            <a:tbl>
              <a:tblPr/>
              <a:tblGrid>
                <a:gridCol w="1905739"/>
                <a:gridCol w="787152"/>
                <a:gridCol w="1998957"/>
                <a:gridCol w="1822881"/>
                <a:gridCol w="787152"/>
                <a:gridCol w="1232517"/>
              </a:tblGrid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CUST_ACCT_DIM_ID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NUMBER(38)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Surrogate Key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ADDR_TRTRY_STR_LINE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VARCHAR2(91)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Wholesale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CUST_ACCT_ID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Key (native to billing system)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WHLSL_PRNT_CO_ID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NUMBER(38)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Wholesale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BILL_SRC_SYS_CD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VARCHAR2(16)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Key (billing system)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WHLSL_PRNT_CO_NM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VARCHAR2(100)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Wholesale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MSTR_CUST_ID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VARCHAR2(11)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WHLSL_CUST_CRPTN_CD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Wholesale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MSTR_CUST_NM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VARCHAR2(60)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WHLSL_CUST_ADT_NBR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VARCHAR2(16)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Wholesale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ACCT_ESTABLISHED_DTTM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WHLSL_BUS_OFC_ID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VARCHAR2(4)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Wholesale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ACCT_DSCNCT_DTTM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WHLSL_SCTR_NM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VARCHAR2(15)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Wholesale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ACCT_DSCNCT_CD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VARCHAR2(4)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WHLSL_SLS_TEAM_NM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VARCHAR2(15)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Wholesale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BTN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VARCHAR2(40)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WHLSL_LD_PRNT_CO_NM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VARCHAR2(100)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Wholesale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BTN_NPA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VARCHAR2(3)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CRNT_CUST_SGMNT_SRC_NM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VARCHAR2(30)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Realignment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BTN_NXX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VARCHAR2(3)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CRNT_CUST_SGMNT_UPD_DTTM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Realignment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BTN_LINE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VARCHAR2(4)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PRR_ANL_RLGN_CUST_SGMNT_CD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Realignment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CUST_FULL_NM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VARCHAR2(80)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PRR_ANL_RLGN_MKT_SGMNT_CD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VARCHAR2(30)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Realignment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ADDR_ATTN_TO_TXT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VARCHAR2(64)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PRR_ANL_RLGN_MKT_SGMNT_DESC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Realignment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ADDR_PRI_STR_LINE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VARCHAR2(120)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PRR_ANL_RLGN_CUST_SALES_REP_ID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VARCHAR2(25)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Realignment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ADDR_SEC_STR_LINE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VARCHAR2(91)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ANL_RLGN_CUST_SGMNT_CD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Realignment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ADDR_CITY_NM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VARCHAR2(64)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ANL_RLGN_MKT_SGMNT_CD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VARCHAR2(30)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Realignment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ADDR_ST_CD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ANL_RLGN_MKT_SGMNT_DESC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Realignment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ADDR_ZIP_CD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VARCHAR2(15)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ANL_RLGN_CUST_SALES_REP_ID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VARCHAR2(25)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Realignment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ADDR_ZIP_CD_PLUS_4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MNTH_RLGN_CUST_SGMNT_CD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Realignment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ADDR_CNTRY_CD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VARCHAR2(30)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MNTH_RLGN_MKT_SGMNT_CD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VARCHAR2(30)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Realignment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DFLT_SUB_MKT_CD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MNTH_RLGN_MKT_SGMNT_DESC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Realignment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BILL_CYCLE_CD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NUMBER(38)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MNTH_RLGN_CUST_SALES_REP_ID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VARCHAR2(25)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Realignment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CRNT_CUST_ACCT_STUS_CD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CUST_ACCT_CHAN_ID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VARCHAR2(12)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CRNT_CUST_ACCT_TYPE_CD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PRTNR_REP_ID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VARCHAR2(12)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CRNT_CREDIT_CLS_CD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CUST_ACCT_TMNT_CLASS_CD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CRNT_RESLR_IND_CD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LANG_CD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RESLR_CD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VARCHAR2(4)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MLT_DWLG_UNIT_CD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CRNT_CUST_ACCT_SUB_TYPE_CD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CUST_ACCT_LINK_ID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CRNT_CUST_ACCT_STUS_EFF_DTTM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SINGL_BILL_PRSTN_SRC_SYS_CD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VARCHAR2(16)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CRNT_CUST_SALES_REP_ID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VARCHAR2(25)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SINGL_BILL_PRSTN_CUST_ACCT_ID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VARCHAR2(19)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CRNT_CUST_SGMNT_CD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POST_MGRTN_SRC_SYS_CD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VARCHAR2(16)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CRNT_FED_USF_EXEMPT_TYPE_CD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POST_MGRTN_CUST_ACCT_ID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VARCHAR2(40)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CRNT_MKT_SGMNT_CD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VARCHAR2(30)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CVOIP_RCR_PROD_ACCT_ID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CRNT_MKT_SGMNT_DESC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ASOC_ENS_CUST_ACCT_ID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VARCHAR2(40)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DISC_GRP_ID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CLD_SVS_RCR_PROD_ACCT_ID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CRIS_MCN_CD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WRLS_RCR_PROD_ACCT_ID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RESLR_TYPE_CD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DTV_RCR_PROD_ACCT_ID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ALT_CUST_ACCT_SEQ_NBR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NUMBER(38)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ALL_RCR_PROD_ACCT_COMBN_TXT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VARCHAR2(520)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ALT_CUST_ACCT_ID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BRM_VERT_MKTG_SGMT_NM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BILL_TO_CUST_ACCT_ID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VARCHAR2(19)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BRM_VERT_MKTG_SGMT_RLUP_NM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VARCHAR2(30)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BILL_TO_SRC_SYS_CD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VARCHAR2(16)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Conformed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BRM_BUS_PRTNR_CUST_ID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MCN_ACCT_MKT_SGMNT_CD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ACQN_ACCT_SALS_REPTV_EMPL_ID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VARCHAR2(20)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MCN_ACCT_MKT_FCN_INDUS_GRP_CD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ACQN_ACCT_SALS_REPTV_NM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VARCHAR2(100)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MCN_ACCT_MKT_CUST_CD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VARCHAR2(4)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SMRY_BAN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VARCHAR2(13)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ACNA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DISC_GRP_TYPE_CD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VARCHAR2(12)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Unique to Billing Systems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ROW_STUS_CD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 Data Column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META_HCAAD_UPD_IND_CD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 Data Column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META_HCSD_UPD_IND_CD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 Data Column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META_LOAD_TMSTMP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TIMESTAMP(9)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 Data Column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META_LOAD_PROC_ID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 Data Column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META_UPD_TMSTMP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TIMESTAMP(9)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 Data Column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META_UPD_PROC_ID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 Data Column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META_HCAAD_CHECKSUM_ID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VARCHAR2(32)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 Data Column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META_HCSD_CHECKSUM_ID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VARCHAR2(32)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 Data Column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META_CHECKSUM_ID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VARCHAR2(32)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Meta Data Column</a:t>
                      </a: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971" marR="2971" marT="29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 Acct Dim – </a:t>
            </a:r>
            <a:r>
              <a:rPr lang="en-US" dirty="0" err="1" smtClean="0"/>
              <a:t>Dispostion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CB3A61-A96E-4192-9322-AC9E149208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066800"/>
            <a:ext cx="6858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0" dirty="0" smtClean="0"/>
              <a:t>The Good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0" dirty="0" smtClean="0"/>
              <a:t>All accounts in one place (consumer, business, and wholesale).  This is the only complete source in the company.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0" dirty="0" smtClean="0"/>
              <a:t>Includes governed customer segmentation assignment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0" dirty="0" smtClean="0"/>
              <a:t>Includes governed master customer id/name for enterprise customers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0" dirty="0" smtClean="0"/>
              <a:t>Tied to CCDW fact tables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0" dirty="0" smtClean="0"/>
              <a:t>Most dependent marts use it as a source (even if they ‘enhance’ it with additional attribution)</a:t>
            </a:r>
          </a:p>
          <a:p>
            <a:pPr>
              <a:buFont typeface="Arial" pitchFamily="34" charset="0"/>
              <a:buChar char="•"/>
            </a:pPr>
            <a:endParaRPr lang="en-US" sz="1400" b="0" dirty="0" smtClean="0"/>
          </a:p>
          <a:p>
            <a:pPr>
              <a:buFont typeface="Arial" pitchFamily="34" charset="0"/>
              <a:buChar char="•"/>
            </a:pPr>
            <a:endParaRPr lang="en-US" sz="1400" b="0" dirty="0" smtClean="0"/>
          </a:p>
          <a:p>
            <a:pPr>
              <a:buFont typeface="Arial" pitchFamily="34" charset="0"/>
              <a:buChar char="•"/>
            </a:pPr>
            <a:r>
              <a:rPr lang="en-US" sz="1400" b="0" dirty="0" smtClean="0"/>
              <a:t>The Not So Good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0" dirty="0" smtClean="0"/>
              <a:t>Built with CTL/Qwest Merger as part of “Day 1 Reporting” – Quick and Dirty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0" dirty="0" smtClean="0"/>
              <a:t>Has Lived On – Enhanced as Project Funding Allows, But Limited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0" dirty="0" smtClean="0"/>
              <a:t>Needs Care &amp; Feeding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0" dirty="0" smtClean="0"/>
              <a:t>There are “duplicates”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0" dirty="0" smtClean="0"/>
              <a:t>Some “conformed fields” have never been populated for some billing systems.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0" dirty="0" smtClean="0"/>
              <a:t>It is dependent on legacy warehouses, too much latency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0" dirty="0" smtClean="0"/>
              <a:t>It needs TLC in terms of data quality improvements</a:t>
            </a:r>
          </a:p>
          <a:p>
            <a:pPr lvl="1"/>
            <a:endParaRPr lang="en-US" sz="1400" b="0" dirty="0" smtClean="0"/>
          </a:p>
          <a:p>
            <a:pPr>
              <a:buFont typeface="Arial" pitchFamily="34" charset="0"/>
              <a:buChar char="•"/>
            </a:pPr>
            <a:endParaRPr lang="en-US" sz="1400" b="0" dirty="0" smtClean="0"/>
          </a:p>
          <a:p>
            <a:pPr>
              <a:buFont typeface="Arial" pitchFamily="34" charset="0"/>
              <a:buChar char="•"/>
            </a:pPr>
            <a:r>
              <a:rPr lang="en-US" sz="1400" b="0" dirty="0" smtClean="0"/>
              <a:t>Suggested Roadmap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0" dirty="0" smtClean="0"/>
              <a:t>Move sourcing towards near real time – move off of legacy warehouses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0" dirty="0" smtClean="0"/>
              <a:t>Needs some investment dollars to improve data quality and consistency</a:t>
            </a:r>
          </a:p>
          <a:p>
            <a:pPr>
              <a:buFont typeface="Arial" pitchFamily="34" charset="0"/>
              <a:buChar char="•"/>
            </a:pPr>
            <a:endParaRPr lang="en-US" sz="1400" b="0" dirty="0" smtClean="0"/>
          </a:p>
          <a:p>
            <a:pPr>
              <a:buFont typeface="Arial" pitchFamily="34" charset="0"/>
              <a:buChar char="•"/>
            </a:pPr>
            <a:endParaRPr lang="en-US" sz="1400" b="0" dirty="0" smtClean="0"/>
          </a:p>
          <a:p>
            <a:pPr>
              <a:buFont typeface="Arial" pitchFamily="34" charset="0"/>
              <a:buChar char="•"/>
            </a:pPr>
            <a:endParaRPr lang="en-US" sz="1400" b="0" dirty="0" smtClean="0"/>
          </a:p>
          <a:p>
            <a:endParaRPr lang="en-US" sz="1400" b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Dim - Conceptual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CB3A61-A96E-4192-9322-AC9E149208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04800" y="1143000"/>
            <a:ext cx="22860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Billing Systems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Product Native Elements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1143000"/>
            <a:ext cx="1600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Finance Standard 5 Digit Product Code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Governed by Finance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Via CDMT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Arrow Connector 10"/>
          <p:cNvCxnSpPr>
            <a:endCxn id="13" idx="1"/>
          </p:cNvCxnSpPr>
          <p:nvPr/>
        </p:nvCxnSpPr>
        <p:spPr bwMode="auto">
          <a:xfrm>
            <a:off x="5334000" y="1752600"/>
            <a:ext cx="114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6477000" y="1143000"/>
            <a:ext cx="1600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Finance Product Hierarchy</a:t>
            </a:r>
            <a:endParaRPr lang="en-US" sz="11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endParaRPr lang="en-US" sz="11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r>
              <a:rPr lang="en-US" sz="11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Governed </a:t>
            </a:r>
            <a:r>
              <a:rPr lang="en-US" sz="11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by Finance</a:t>
            </a:r>
          </a:p>
          <a:p>
            <a:r>
              <a:rPr lang="en-US" sz="11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Via CDMT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33800" y="4724400"/>
            <a:ext cx="1600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Operational Product Catalog(s)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477000" y="2895600"/>
            <a:ext cx="1600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Sales Channel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 Product Hierarchy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733800" y="2895600"/>
            <a:ext cx="1600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Sales Channel Product Definitions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8" name="Straight Arrow Connector 17"/>
          <p:cNvCxnSpPr>
            <a:stCxn id="7" idx="3"/>
            <a:endCxn id="15" idx="1"/>
          </p:cNvCxnSpPr>
          <p:nvPr/>
        </p:nvCxnSpPr>
        <p:spPr bwMode="auto">
          <a:xfrm>
            <a:off x="5334000" y="1752600"/>
            <a:ext cx="1143000" cy="1752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6" idx="3"/>
            <a:endCxn id="13" idx="1"/>
          </p:cNvCxnSpPr>
          <p:nvPr/>
        </p:nvCxnSpPr>
        <p:spPr bwMode="auto">
          <a:xfrm flipV="1">
            <a:off x="5334000" y="1752600"/>
            <a:ext cx="1143000" cy="1752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2590800" y="1752600"/>
            <a:ext cx="114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7" name="Picture 26" descr="not equal 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362200"/>
            <a:ext cx="1188720" cy="518160"/>
          </a:xfrm>
          <a:prstGeom prst="rect">
            <a:avLst/>
          </a:prstGeom>
        </p:spPr>
      </p:pic>
      <p:pic>
        <p:nvPicPr>
          <p:cNvPr id="29" name="Picture 28" descr="not equal 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114800"/>
            <a:ext cx="1188720" cy="51816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867400" y="251460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dirty="0" smtClean="0"/>
              <a:t>Partial Mapping</a:t>
            </a:r>
            <a:endParaRPr lang="en-US" sz="1100" b="0" i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Location Service Location Dim - Conceptual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CB3A61-A96E-4192-9322-AC9E149208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04800" y="1143000"/>
            <a:ext cx="2286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Network Circuits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1143000"/>
            <a:ext cx="1600200" cy="2438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Network Circuit Location XREF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Arrow Connector 10"/>
          <p:cNvCxnSpPr>
            <a:stCxn id="7" idx="3"/>
            <a:endCxn id="13" idx="1"/>
          </p:cNvCxnSpPr>
          <p:nvPr/>
        </p:nvCxnSpPr>
        <p:spPr bwMode="auto">
          <a:xfrm>
            <a:off x="5334000" y="2362200"/>
            <a:ext cx="114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6477000" y="1143000"/>
            <a:ext cx="1600200" cy="2438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Associate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 to circuit information on “event” records.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Not all “events” have this detail, therefore default rollups get assigned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baseline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Using</a:t>
            </a:r>
            <a:r>
              <a:rPr lang="en-US" sz="1100" b="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network elements because “service address” is not available on most events</a:t>
            </a:r>
            <a:endParaRPr lang="en-US" sz="1100" b="0" baseline="0" dirty="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590800" y="1447800"/>
            <a:ext cx="114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304800" y="1828800"/>
            <a:ext cx="2286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Location Information of Circuits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590800" y="2133600"/>
            <a:ext cx="114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 Acct Dim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CB3A61-A96E-4192-9322-AC9E149208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914400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/>
              <a:t>select </a:t>
            </a:r>
            <a:r>
              <a:rPr lang="en-US" sz="1200" b="0" dirty="0" err="1" smtClean="0"/>
              <a:t>a.bill_src_sys_cd</a:t>
            </a:r>
            <a:r>
              <a:rPr lang="en-US" sz="1200" b="0" dirty="0" smtClean="0"/>
              <a:t>, count(distinct </a:t>
            </a:r>
            <a:r>
              <a:rPr lang="en-US" sz="1200" b="0" dirty="0" err="1" smtClean="0"/>
              <a:t>cust_acct_id</a:t>
            </a:r>
            <a:r>
              <a:rPr lang="en-US" sz="1200" b="0" dirty="0" smtClean="0"/>
              <a:t>)</a:t>
            </a:r>
          </a:p>
          <a:p>
            <a:r>
              <a:rPr lang="en-US" sz="1200" b="0" dirty="0" smtClean="0"/>
              <a:t>from </a:t>
            </a:r>
            <a:r>
              <a:rPr lang="en-US" sz="1200" b="0" dirty="0" err="1" smtClean="0"/>
              <a:t>cust_acct_dim</a:t>
            </a:r>
            <a:r>
              <a:rPr lang="en-US" sz="1200" b="0" dirty="0" smtClean="0"/>
              <a:t> a, jrnl_detl_fact b</a:t>
            </a:r>
          </a:p>
          <a:p>
            <a:r>
              <a:rPr lang="en-US" sz="1200" b="0" dirty="0" smtClean="0"/>
              <a:t>where </a:t>
            </a:r>
            <a:r>
              <a:rPr lang="en-US" sz="1200" b="0" dirty="0" err="1" smtClean="0"/>
              <a:t>a.cust_acct_dim_id</a:t>
            </a:r>
            <a:r>
              <a:rPr lang="en-US" sz="1200" b="0" dirty="0" smtClean="0"/>
              <a:t> = </a:t>
            </a:r>
            <a:r>
              <a:rPr lang="en-US" sz="1200" b="0" dirty="0" err="1" smtClean="0"/>
              <a:t>b.cust_acct_dim_id</a:t>
            </a:r>
            <a:endParaRPr lang="en-US" sz="1200" b="0" dirty="0" smtClean="0"/>
          </a:p>
          <a:p>
            <a:r>
              <a:rPr lang="en-US" sz="1200" b="0" dirty="0" smtClean="0"/>
              <a:t>and </a:t>
            </a:r>
            <a:r>
              <a:rPr lang="en-US" sz="1200" b="0" dirty="0" err="1" smtClean="0"/>
              <a:t>b.jrnl_yr_mnth_nbr</a:t>
            </a:r>
            <a:r>
              <a:rPr lang="en-US" sz="1200" b="0" dirty="0" smtClean="0"/>
              <a:t> = 201703</a:t>
            </a:r>
          </a:p>
          <a:p>
            <a:r>
              <a:rPr lang="en-US" sz="1200" b="0" dirty="0" smtClean="0"/>
              <a:t>group by </a:t>
            </a:r>
            <a:r>
              <a:rPr lang="en-US" sz="1200" b="0" dirty="0" err="1" smtClean="0"/>
              <a:t>a.bill_src_sys_cd</a:t>
            </a:r>
            <a:endParaRPr lang="en-US" sz="1200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2133600"/>
          <a:ext cx="5572140" cy="3805244"/>
        </p:xfrm>
        <a:graphic>
          <a:graphicData uri="http://schemas.openxmlformats.org/drawingml/2006/table">
            <a:tbl>
              <a:tblPr/>
              <a:tblGrid>
                <a:gridCol w="1384889"/>
                <a:gridCol w="2525384"/>
                <a:gridCol w="879812"/>
                <a:gridCol w="782055"/>
              </a:tblGrid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BILL_SRC_SYS_CD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COUNT(DISTINCTCUST_ACCT_ID)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ENS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3,655,824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CRISC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3,182,370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CRISE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1,359,179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CRISW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1,267,159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5,808,708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CRIS Total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LATIS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1,772,621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SSW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    71,195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CABS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    12,302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ORACLE2E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       8,267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BRM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       7,344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BART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       3,449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NIBS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       3,084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LEXCIS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          901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AMORT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          206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SAP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            17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AFFLUSWC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            15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REVBC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            14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MCSS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              7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REVMCJS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               2 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16" marR="5916" marT="59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Counts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CB3A61-A96E-4192-9322-AC9E149208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0" dirty="0" smtClean="0"/>
              <a:t>select </a:t>
            </a:r>
            <a:r>
              <a:rPr lang="en-US" sz="1100" b="0" dirty="0" err="1" smtClean="0"/>
              <a:t>jrnl_trans_type_cd</a:t>
            </a:r>
            <a:r>
              <a:rPr lang="en-US" sz="1100" b="0" dirty="0" smtClean="0"/>
              <a:t>, sum(</a:t>
            </a:r>
            <a:r>
              <a:rPr lang="en-US" sz="1100" b="0" dirty="0" err="1" smtClean="0"/>
              <a:t>jrnl_trans_amt</a:t>
            </a:r>
            <a:r>
              <a:rPr lang="en-US" sz="1100" b="0" dirty="0" smtClean="0"/>
              <a:t>), count(*)</a:t>
            </a:r>
          </a:p>
          <a:p>
            <a:r>
              <a:rPr lang="en-US" sz="1100" b="0" dirty="0" smtClean="0"/>
              <a:t>from  jrnl_detl_fact b</a:t>
            </a:r>
          </a:p>
          <a:p>
            <a:r>
              <a:rPr lang="en-US" sz="1100" b="0" dirty="0" smtClean="0"/>
              <a:t>where </a:t>
            </a:r>
            <a:r>
              <a:rPr lang="en-US" sz="1100" b="0" dirty="0" err="1" smtClean="0"/>
              <a:t>jrnl_yr_mnth_nbr</a:t>
            </a:r>
            <a:r>
              <a:rPr lang="en-US" sz="1100" b="0" dirty="0" smtClean="0"/>
              <a:t> = 201703</a:t>
            </a:r>
          </a:p>
          <a:p>
            <a:r>
              <a:rPr lang="en-US" sz="1100" b="0" dirty="0" smtClean="0"/>
              <a:t>group by  </a:t>
            </a:r>
            <a:r>
              <a:rPr lang="en-US" sz="1100" b="0" dirty="0" err="1" smtClean="0"/>
              <a:t>jrnl_trans_type_cd</a:t>
            </a:r>
            <a:endParaRPr lang="en-US" sz="1100" b="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199" y="2354580"/>
          <a:ext cx="5473701" cy="1828800"/>
        </p:xfrm>
        <a:graphic>
          <a:graphicData uri="http://schemas.openxmlformats.org/drawingml/2006/table">
            <a:tbl>
              <a:tblPr/>
              <a:tblGrid>
                <a:gridCol w="2157517"/>
                <a:gridCol w="1738000"/>
                <a:gridCol w="1578184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JRNL_TRANS_TYPE_CD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SUM(JRNL_TRANS_AMT)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COUNT(*)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BILLING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1,607,338,280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322,973,186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ADJUSTMENT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(31,997,065)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2,797,208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ACCRUAL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11,887,801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147,351,679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RECLASSIFICATION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2,713,953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35,532,608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NONREVENUE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907,380,774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99,491,478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BILLING_OVERLAY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5,341,934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4,216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BILLING_BRDMOVRLY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-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12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branded template">
  <a:themeElements>
    <a:clrScheme name="CL_template2c 13">
      <a:dk1>
        <a:srgbClr val="000000"/>
      </a:dk1>
      <a:lt1>
        <a:srgbClr val="FFFFFF"/>
      </a:lt1>
      <a:dk2>
        <a:srgbClr val="00853F"/>
      </a:dk2>
      <a:lt2>
        <a:srgbClr val="808080"/>
      </a:lt2>
      <a:accent1>
        <a:srgbClr val="8CC63F"/>
      </a:accent1>
      <a:accent2>
        <a:srgbClr val="00853F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7838"/>
      </a:accent6>
      <a:hlink>
        <a:srgbClr val="274D36"/>
      </a:hlink>
      <a:folHlink>
        <a:srgbClr val="CCDA00"/>
      </a:folHlink>
    </a:clrScheme>
    <a:fontScheme name="CL_template2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CL_template2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c 13">
        <a:dk1>
          <a:srgbClr val="000000"/>
        </a:dk1>
        <a:lt1>
          <a:srgbClr val="FFFFFF"/>
        </a:lt1>
        <a:dk2>
          <a:srgbClr val="00853F"/>
        </a:dk2>
        <a:lt2>
          <a:srgbClr val="808080"/>
        </a:lt2>
        <a:accent1>
          <a:srgbClr val="8CC63F"/>
        </a:accent1>
        <a:accent2>
          <a:srgbClr val="00853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7838"/>
        </a:accent6>
        <a:hlink>
          <a:srgbClr val="274D36"/>
        </a:hlink>
        <a:folHlink>
          <a:srgbClr val="CCD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Document_x0020_Type xmlns="67697e0c-b635-4f57-a3ae-15299016c358">Architecture</Document_x0020_Type>
    <_dlc_DocId xmlns="bcea28ca-3f7c-4e93-9cd9-7c2c91a38d3f">DMY3QDKWEKKJ-9-220</_dlc_DocId>
    <_dlc_DocIdUrl xmlns="bcea28ca-3f7c-4e93-9cd9-7c2c91a38d3f">
      <Url>http://collaboration.ad.qintra.com/BU/IPI/scph/TransformPC2/BigData/_layouts/DocIdRedir.aspx?ID=DMY3QDKWEKKJ-9-220</Url>
      <Description>DMY3QDKWEKKJ-9-220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151005451E241B86CAD6C702C12C7" ma:contentTypeVersion="2" ma:contentTypeDescription="Create a new document." ma:contentTypeScope="" ma:versionID="3020071883e87008f7f2abb3b65a3b32">
  <xsd:schema xmlns:xsd="http://www.w3.org/2001/XMLSchema" xmlns:xs="http://www.w3.org/2001/XMLSchema" xmlns:p="http://schemas.microsoft.com/office/2006/metadata/properties" xmlns:ns2="bcea28ca-3f7c-4e93-9cd9-7c2c91a38d3f" xmlns:ns3="67697e0c-b635-4f57-a3ae-15299016c358" xmlns:ns4="http://schemas.microsoft.com/sharepoint/v4" targetNamespace="http://schemas.microsoft.com/office/2006/metadata/properties" ma:root="true" ma:fieldsID="18b982ea468ea6216ac83c30f87a03b0" ns2:_="" ns3:_="" ns4:_="">
    <xsd:import namespace="bcea28ca-3f7c-4e93-9cd9-7c2c91a38d3f"/>
    <xsd:import namespace="67697e0c-b635-4f57-a3ae-15299016c35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ocument_x0020_Typ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28ca-3f7c-4e93-9cd9-7c2c91a38d3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97e0c-b635-4f57-a3ae-15299016c35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1" nillable="true" ma:displayName="Document Type" ma:format="Dropdown" ma:internalName="Document_x0020_Type">
      <xsd:simpleType>
        <xsd:restriction base="dms:Choice">
          <xsd:enumeration value="Planning"/>
          <xsd:enumeration value="Support"/>
          <xsd:enumeration value="Templates"/>
          <xsd:enumeration value="Reference"/>
          <xsd:enumeration value="Status"/>
          <xsd:enumeration value="Project WBS"/>
          <xsd:enumeration value="Architecture"/>
          <xsd:enumeration value="Minutes"/>
          <xsd:enumeration value="Change Request"/>
          <xsd:enumeration value="DLI (Data Lake Intake) and User Access Process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D8EDB9-502C-4C22-A0B2-08A38793A16C}"/>
</file>

<file path=customXml/itemProps2.xml><?xml version="1.0" encoding="utf-8"?>
<ds:datastoreItem xmlns:ds="http://schemas.openxmlformats.org/officeDocument/2006/customXml" ds:itemID="{DABB8376-95CE-45C8-B995-90297C8355FB}"/>
</file>

<file path=customXml/itemProps3.xml><?xml version="1.0" encoding="utf-8"?>
<ds:datastoreItem xmlns:ds="http://schemas.openxmlformats.org/officeDocument/2006/customXml" ds:itemID="{6C264C01-D2F6-46EB-B58D-D6748DE62F70}"/>
</file>

<file path=customXml/itemProps4.xml><?xml version="1.0" encoding="utf-8"?>
<ds:datastoreItem xmlns:ds="http://schemas.openxmlformats.org/officeDocument/2006/customXml" ds:itemID="{24832E8A-8A51-4C9F-BCD1-63FFBB3770BD}"/>
</file>

<file path=docProps/app.xml><?xml version="1.0" encoding="utf-8"?>
<Properties xmlns="http://schemas.openxmlformats.org/officeDocument/2006/extended-properties" xmlns:vt="http://schemas.openxmlformats.org/officeDocument/2006/docPropsVTypes">
  <Template>branded template</Template>
  <TotalTime>15887</TotalTime>
  <Words>1814</Words>
  <Application>Microsoft Office PowerPoint</Application>
  <PresentationFormat>On-screen Show (4:3)</PresentationFormat>
  <Paragraphs>881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branded template</vt:lpstr>
      <vt:lpstr>Visio</vt:lpstr>
      <vt:lpstr>CTL Data Warehouse Current State</vt:lpstr>
      <vt:lpstr>Slide 2</vt:lpstr>
      <vt:lpstr>CCDW – Combined Company Data Warehouse (BSS)</vt:lpstr>
      <vt:lpstr>Cust Acct Dim</vt:lpstr>
      <vt:lpstr>Cust Acct Dim – Dispostion</vt:lpstr>
      <vt:lpstr>Product Dim - Conceptual</vt:lpstr>
      <vt:lpstr>Network Location Service Location Dim - Conceptual</vt:lpstr>
      <vt:lpstr>Cust Acct Dim</vt:lpstr>
      <vt:lpstr>Journal Counts</vt:lpstr>
      <vt:lpstr>Federated Sales Orders in Warehouse Landscape (its not pretty)</vt:lpstr>
      <vt:lpstr>Provisioning and Order Analytics Architecture – Pending final funding approval</vt:lpstr>
      <vt:lpstr>DWOPS Overview Diagram – NI, SDSA Focus</vt:lpstr>
      <vt:lpstr>DWODS Overview</vt:lpstr>
      <vt:lpstr>CTL EDW– Ensemble Warehouse  - Legacy CTL BSS/OSS </vt:lpstr>
      <vt:lpstr>Reference to Data Asset Site – STTs, Data Models, design docs</vt:lpstr>
      <vt:lpstr>DNA-NI Overview</vt:lpstr>
      <vt:lpstr>DNA-SDSA Overview</vt:lpstr>
      <vt:lpstr>Building Blocks (Tools &amp; Technologies)</vt:lpstr>
      <vt:lpstr>Slide 19</vt:lpstr>
      <vt:lpstr>Slide 20</vt:lpstr>
    </vt:vector>
  </TitlesOfParts>
  <Company>CenturyLink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Insights Estimation</dc:title>
  <dc:creator>Parker, Christopher</dc:creator>
  <cp:lastModifiedBy>CenturyLink Employee</cp:lastModifiedBy>
  <cp:revision>194</cp:revision>
  <cp:lastPrinted>2009-08-27T20:02:03Z</cp:lastPrinted>
  <dcterms:created xsi:type="dcterms:W3CDTF">2017-01-27T18:01:19Z</dcterms:created>
  <dcterms:modified xsi:type="dcterms:W3CDTF">2017-04-13T17:57:23Z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0x010100F8C151005451E241B86CAD6C702C12C7</vt:lpwstr>
  </property>
  <property fmtid="{D5CDD505-2E9C-101B-9397-08002B2CF9AE}" pid="3" name="_dlc_DocIdItemGuid">
    <vt:lpwstr>53faf061-1fdd-4da1-be3c-0b5e7dd3732a</vt:lpwstr>
  </property>
</Properties>
</file>