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xml" ContentType="application/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5" r:id="rId2"/>
    <p:sldMasterId id="2147483765" r:id="rId3"/>
    <p:sldMasterId id="2147483770" r:id="rId4"/>
  </p:sldMasterIdLst>
  <p:notesMasterIdLst>
    <p:notesMasterId r:id="rId17"/>
  </p:notesMasterIdLst>
  <p:sldIdLst>
    <p:sldId id="257" r:id="rId5"/>
    <p:sldId id="488" r:id="rId6"/>
    <p:sldId id="501" r:id="rId7"/>
    <p:sldId id="484" r:id="rId8"/>
    <p:sldId id="503" r:id="rId9"/>
    <p:sldId id="485" r:id="rId10"/>
    <p:sldId id="498" r:id="rId11"/>
    <p:sldId id="486" r:id="rId12"/>
    <p:sldId id="499" r:id="rId13"/>
    <p:sldId id="500" r:id="rId14"/>
    <p:sldId id="502" r:id="rId15"/>
    <p:sldId id="489" r:id="rId16"/>
  </p:sldIdLst>
  <p:sldSz cx="12188825" cy="6858000"/>
  <p:notesSz cx="6858000" cy="9144000"/>
  <p:defaultTextStyle>
    <a:defPPr>
      <a:defRPr lang="en-US"/>
    </a:defPPr>
    <a:lvl1pPr marL="0" algn="l" defTabSz="4571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4571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4571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13" algn="l" defTabSz="4571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4571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21" algn="l" defTabSz="4571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629" algn="l" defTabSz="4571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733" algn="l" defTabSz="4571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840" algn="l" defTabSz="4571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839">
          <p15:clr>
            <a:srgbClr val="A4A3A4"/>
          </p15:clr>
        </p15:guide>
        <p15:guide id="3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4018" autoAdjust="0"/>
  </p:normalViewPr>
  <p:slideViewPr>
    <p:cSldViewPr snapToGrid="0" snapToObjects="1">
      <p:cViewPr varScale="1">
        <p:scale>
          <a:sx n="102" d="100"/>
          <a:sy n="102" d="100"/>
        </p:scale>
        <p:origin x="200" y="256"/>
      </p:cViewPr>
      <p:guideLst>
        <p:guide orient="horz" pos="2341"/>
        <p:guide pos="3839"/>
        <p:guide pos="38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8" Type="http://schemas.openxmlformats.org/officeDocument/2006/relationships/slide" Target="slides/slide4.xml"/><Relationship Id="rId2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5" Type="http://schemas.openxmlformats.org/officeDocument/2006/relationships/customXml" Target="../customXml/item4.xml"/><Relationship Id="rId20" Type="http://schemas.openxmlformats.org/officeDocument/2006/relationships/theme" Target="theme/theme1.xml"/><Relationship Id="rId16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1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4" Type="http://schemas.openxmlformats.org/officeDocument/2006/relationships/customXml" Target="../customXml/item3.xml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23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53BF-1795-E448-AAD6-A5E3211AA2E9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3739-E135-D245-A90E-D74603B6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3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1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9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3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0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03739-E135-D245-A90E-D74603B67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03739-E135-D245-A90E-D74603B67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03739-E135-D245-A90E-D74603B67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change</a:t>
            </a:r>
          </a:p>
          <a:p>
            <a:r>
              <a:rPr lang="en-US" dirty="0" smtClean="0"/>
              <a:t>Blue =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ABC3A-58A1-4764-8920-56CB00A0D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change</a:t>
            </a:r>
          </a:p>
          <a:p>
            <a:r>
              <a:rPr lang="en-US" dirty="0" smtClean="0"/>
              <a:t>Blue =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ABC3A-58A1-4764-8920-56CB00A0D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change</a:t>
            </a:r>
          </a:p>
          <a:p>
            <a:r>
              <a:rPr lang="en-US" dirty="0" smtClean="0"/>
              <a:t>Blue =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ABC3A-58A1-4764-8920-56CB00A0D5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change</a:t>
            </a:r>
          </a:p>
          <a:p>
            <a:r>
              <a:rPr lang="en-US" dirty="0" smtClean="0"/>
              <a:t>Blue =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ABC3A-58A1-4764-8920-56CB00A0D5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change</a:t>
            </a:r>
          </a:p>
          <a:p>
            <a:r>
              <a:rPr lang="en-US" dirty="0" smtClean="0"/>
              <a:t>Blue =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ABC3A-58A1-4764-8920-56CB00A0D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4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rci.peters/Desktop/PPT_white_cover_092512.png" TargetMode="External"/><Relationship Id="rId4" Type="http://schemas.openxmlformats.org/officeDocument/2006/relationships/image" Target="../media/image8.png"/><Relationship Id="rId5" Type="http://schemas.openxmlformats.org/officeDocument/2006/relationships/image" Target="file://localhost/Users/marci.peters/Desktop/MP-CX/logo/corporate%20(new)/Cloudera_logo_tag_lockups/eps_files/Cloudera_logo_tag_2c.png" TargetMode="External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rci.peters/Desktop/PPT_white_cover_092512.png" TargetMode="External"/><Relationship Id="rId4" Type="http://schemas.openxmlformats.org/officeDocument/2006/relationships/image" Target="../media/image8.png"/><Relationship Id="rId5" Type="http://schemas.openxmlformats.org/officeDocument/2006/relationships/image" Target="file://localhost/Users/marci.peters/Desktop/MP-CX/logo/corporate%20(new)/Cloudera_logo_tag_lockups/eps_files/Cloudera_logo_tag_2c.png" TargetMode="External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rci.peters/Desktop/PPT_white_cover_092512.png" TargetMode="External"/><Relationship Id="rId4" Type="http://schemas.openxmlformats.org/officeDocument/2006/relationships/image" Target="../media/image8.png"/><Relationship Id="rId5" Type="http://schemas.openxmlformats.org/officeDocument/2006/relationships/image" Target="file://localhost/Users/marci.peters/Desktop/MP-CX/logo/corporate%20(new)/Cloudera_logo_tag_lockups/eps_files/Cloudera_logo_tag_2c.png" TargetMode="External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10" y="2701240"/>
            <a:ext cx="7362097" cy="247144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4" y="5179925"/>
            <a:ext cx="7336696" cy="1019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7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6" y="656879"/>
            <a:ext cx="1614659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0" y="6311903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8176895" y="911999"/>
            <a:ext cx="3743609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457203"/>
            <a:ext cx="11313561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3"/>
            <a:ext cx="11313560" cy="4432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7"/>
            <a:ext cx="5486400" cy="4678367"/>
          </a:xfrm>
        </p:spPr>
        <p:txBody>
          <a:bodyPr>
            <a:noAutofit/>
          </a:bodyPr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7"/>
            <a:ext cx="5486400" cy="4678367"/>
          </a:xfrm>
        </p:spPr>
        <p:txBody>
          <a:bodyPr>
            <a:noAutofit/>
          </a:bodyPr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8" y="457203"/>
            <a:ext cx="11313561" cy="792163"/>
          </a:xfrm>
          <a:prstGeom prst="rect">
            <a:avLst/>
          </a:prstGeom>
        </p:spPr>
        <p:txBody>
          <a:bodyPr vert="horz" lIns="91420" tIns="45711" rIns="91420" bIns="45711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8" y="457203"/>
            <a:ext cx="11313561" cy="7921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3" y="4635508"/>
            <a:ext cx="3532187" cy="150336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35508"/>
            <a:ext cx="3532187" cy="150336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35508"/>
            <a:ext cx="3532187" cy="150336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3" y="4254503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3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254503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3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254503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3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3" y="1447809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9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9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8" y="457203"/>
            <a:ext cx="11313561" cy="7921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8" y="457203"/>
            <a:ext cx="11313561" cy="792163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52219" y="6457956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420" y="274639"/>
            <a:ext cx="11313561" cy="792163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9" y="6457956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9" y="6457956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4" y="5179925"/>
            <a:ext cx="7336696" cy="1019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7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10" y="2701240"/>
            <a:ext cx="7362097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6" y="656879"/>
            <a:ext cx="1614659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0" y="6311903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176895" y="911999"/>
            <a:ext cx="3743609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9" y="6457956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9" y="0"/>
            <a:ext cx="8109963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101" indent="0">
              <a:buNone/>
              <a:defRPr sz="2800"/>
            </a:lvl2pPr>
            <a:lvl3pPr marL="914209" indent="0">
              <a:buNone/>
              <a:defRPr sz="2400"/>
            </a:lvl3pPr>
            <a:lvl4pPr marL="1371313" indent="0">
              <a:buNone/>
              <a:defRPr sz="2000"/>
            </a:lvl4pPr>
            <a:lvl5pPr marL="1828420" indent="0">
              <a:buNone/>
              <a:defRPr sz="2000"/>
            </a:lvl5pPr>
            <a:lvl6pPr marL="2285521" indent="0">
              <a:buNone/>
              <a:defRPr sz="2000"/>
            </a:lvl6pPr>
            <a:lvl7pPr marL="2742629" indent="0">
              <a:buNone/>
              <a:defRPr sz="2000"/>
            </a:lvl7pPr>
            <a:lvl8pPr marL="3199733" indent="0">
              <a:buNone/>
              <a:defRPr sz="2000"/>
            </a:lvl8pPr>
            <a:lvl9pPr marL="365684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8" y="3439163"/>
            <a:ext cx="3192632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8569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38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313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42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06925" y="6032500"/>
            <a:ext cx="1410777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65768" y="457203"/>
            <a:ext cx="11313561" cy="792163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4" y="2191559"/>
            <a:ext cx="8225697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2" y="4662999"/>
            <a:ext cx="8200296" cy="624451"/>
          </a:xfrm>
        </p:spPr>
        <p:txBody>
          <a:bodyPr>
            <a:no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4" y="2191559"/>
            <a:ext cx="8225697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2" y="4662999"/>
            <a:ext cx="8200296" cy="624451"/>
          </a:xfrm>
        </p:spPr>
        <p:txBody>
          <a:bodyPr>
            <a:no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4" y="2191559"/>
            <a:ext cx="8225697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2" y="4675699"/>
            <a:ext cx="8200296" cy="624451"/>
          </a:xfrm>
        </p:spPr>
        <p:txBody>
          <a:bodyPr>
            <a:noAutofit/>
          </a:bodyPr>
          <a:lstStyle>
            <a:lvl1pPr marL="0" indent="0" algn="l">
              <a:buNone/>
              <a:defRPr sz="27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740849" y="2971808"/>
            <a:ext cx="5282759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5"/>
            <a:ext cx="5246289" cy="624451"/>
          </a:xfrm>
        </p:spPr>
        <p:txBody>
          <a:bodyPr>
            <a:no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740849" y="2933708"/>
            <a:ext cx="5282759" cy="797575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5"/>
            <a:ext cx="5246289" cy="624451"/>
          </a:xfrm>
        </p:spPr>
        <p:txBody>
          <a:bodyPr>
            <a:no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10" y="2191559"/>
            <a:ext cx="7132319" cy="247144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10" y="4782438"/>
            <a:ext cx="7132319" cy="62445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9"/>
            <a:ext cx="1614659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10" y="6063103"/>
            <a:ext cx="7132319" cy="515939"/>
          </a:xfrm>
        </p:spPr>
        <p:txBody>
          <a:bodyPr vert="horz" lIns="91420" tIns="45711" rIns="91420" bIns="45711" rtlCol="0">
            <a:normAutofit/>
          </a:bodyPr>
          <a:lstStyle>
            <a:lvl1pPr marL="285690" indent="-28569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85"/>
            <a:ext cx="4282498" cy="6801927"/>
            <a:chOff x="4362" y="359"/>
            <a:chExt cx="4037" cy="6412"/>
          </a:xfrm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5827" y="1426"/>
              <a:ext cx="649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0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10" y="2701240"/>
            <a:ext cx="7362097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4" y="5179925"/>
            <a:ext cx="7336696" cy="1019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7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6" y="656879"/>
            <a:ext cx="1614659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0" y="6311903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7458888" y="1219940"/>
            <a:ext cx="5949884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64601" y="6356354"/>
            <a:ext cx="1292073" cy="365125"/>
          </a:xfrm>
          <a:prstGeom prst="rect">
            <a:avLst/>
          </a:prstGeom>
        </p:spPr>
        <p:txBody>
          <a:bodyPr lIns="121872" tIns="60936" rIns="121872" bIns="60936"/>
          <a:lstStyle/>
          <a:p>
            <a:fld id="{C10497FF-7C17-7046-A617-9DC840BE4E91}" type="datetime1">
              <a:rPr lang="en-US" smtClean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4"/>
            <a:ext cx="3859795" cy="365125"/>
          </a:xfrm>
          <a:prstGeom prst="rect">
            <a:avLst/>
          </a:prstGeom>
        </p:spPr>
        <p:txBody>
          <a:bodyPr lIns="121872" tIns="60936" rIns="121872" bIns="60936"/>
          <a:lstStyle/>
          <a:p>
            <a:r>
              <a:rPr lang="en-US" dirty="0" smtClean="0"/>
              <a:t>©2014 Cloudera, Inc. All rights reserved.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4612" y="1325337"/>
            <a:ext cx="10988687" cy="4615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441" y="1097282"/>
            <a:ext cx="10969943" cy="1588"/>
          </a:xfrm>
          <a:prstGeom prst="line">
            <a:avLst/>
          </a:prstGeom>
          <a:ln w="6350" cap="flat" cmpd="sng" algn="ctr">
            <a:gradFill flip="none" rotWithShape="1">
              <a:gsLst>
                <a:gs pos="40000">
                  <a:srgbClr val="AEAEAE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243747">
            <a:noAutofit/>
          </a:bodyPr>
          <a:lstStyle>
            <a:lvl1pPr marL="219371" indent="-219371">
              <a:defRPr>
                <a:latin typeface="Calibri"/>
                <a:cs typeface="Calibri"/>
              </a:defRPr>
            </a:lvl1pPr>
            <a:lvl2pPr marL="767802" indent="-219371">
              <a:defRPr>
                <a:latin typeface="Calibri"/>
                <a:cs typeface="Calibri"/>
              </a:defRPr>
            </a:lvl2pPr>
            <a:lvl3pPr marL="1377168">
              <a:defRPr>
                <a:latin typeface="Calibri"/>
                <a:cs typeface="Calibri"/>
              </a:defRPr>
            </a:lvl3pPr>
            <a:lvl5pPr>
              <a:buClr>
                <a:srgbClr val="C02B5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441" y="991675"/>
            <a:ext cx="10969943" cy="1588"/>
          </a:xfrm>
          <a:prstGeom prst="line">
            <a:avLst/>
          </a:prstGeom>
          <a:ln w="6350" cap="flat" cmpd="sng" algn="ctr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9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tl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" y="-13511"/>
            <a:ext cx="12270084" cy="6903720"/>
          </a:xfrm>
          <a:prstGeom prst="rect">
            <a:avLst/>
          </a:prstGeom>
        </p:spPr>
      </p:pic>
      <p:pic>
        <p:nvPicPr>
          <p:cNvPr id="10" name="Picture 9" descr="cloudera_logo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96676" y="223299"/>
            <a:ext cx="2385796" cy="53568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083451" y="2892903"/>
            <a:ext cx="10043592" cy="915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rgbClr val="76CDDD">
                    <a:alpha val="70000"/>
                  </a:srgb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1100380" y="1040284"/>
            <a:ext cx="9336640" cy="1823847"/>
          </a:xfrm>
        </p:spPr>
        <p:txBody>
          <a:bodyPr lIns="0" anchor="b" anchorCtr="0">
            <a:normAutofit/>
          </a:bodyPr>
          <a:lstStyle>
            <a:lvl1pPr marL="0" indent="0">
              <a:buFontTx/>
              <a:buNone/>
              <a:defRPr sz="4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Course Name Goes Here, Over Two Lines If Necessary. Only Chapter 1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080675" y="2811303"/>
            <a:ext cx="10549520" cy="571500"/>
          </a:xfrm>
        </p:spPr>
        <p:txBody>
          <a:bodyPr lIns="0" tIns="121872"/>
          <a:lstStyle>
            <a:lvl1pPr marL="0" indent="0">
              <a:buFontTx/>
              <a:buNone/>
              <a:defRPr b="0">
                <a:solidFill>
                  <a:srgbClr val="76CDDD"/>
                </a:solidFill>
              </a:defRPr>
            </a:lvl1pPr>
          </a:lstStyle>
          <a:p>
            <a:pPr lvl="0"/>
            <a:r>
              <a:rPr lang="en-US" dirty="0" smtClean="0"/>
              <a:t>Subhead Name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76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82259" y="6356354"/>
            <a:ext cx="8447533" cy="365125"/>
          </a:xfrm>
          <a:prstGeom prst="rect">
            <a:avLst/>
          </a:prstGeom>
        </p:spPr>
        <p:txBody>
          <a:bodyPr lIns="121872" tIns="60936" rIns="121872" bIns="60936"/>
          <a:lstStyle/>
          <a:p>
            <a:pPr defTabSz="609367"/>
            <a:r>
              <a:rPr lang="en-US" sz="2400" smtClean="0">
                <a:solidFill>
                  <a:prstClr val="black"/>
                </a:solidFill>
                <a:latin typeface="Calibri"/>
                <a:ea typeface="Arial"/>
                <a:cs typeface="Arial"/>
                <a:sym typeface="Arial"/>
                <a:rtl val="0"/>
              </a:rPr>
              <a:t>© Copyright 2010-2012 Cloudera. All rights reserved. Not to be reproduced without prior written consent.</a:t>
            </a:r>
            <a:endParaRPr lang="en-US" sz="2400" dirty="0">
              <a:solidFill>
                <a:prstClr val="black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4" name="PPT_white_cover_092512.png" descr="/Users/marci.peters/Desktop/PPT_white_cover_092512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2423"/>
            <a:ext cx="12188825" cy="273558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083451" y="2892903"/>
            <a:ext cx="10043592" cy="915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457081" y="800100"/>
            <a:ext cx="11240805" cy="33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72" tIns="60936" rIns="121872" bIns="60936" rtlCol="0" anchor="ctr"/>
          <a:lstStyle/>
          <a:p>
            <a:pPr algn="ctr" defTabSz="609367"/>
            <a:endParaRPr lang="en-US" sz="2400">
              <a:solidFill>
                <a:prstClr val="white"/>
              </a:solidFill>
              <a:latin typeface="Calibri"/>
              <a:sym typeface="Arial"/>
              <a:rtl val="0"/>
            </a:endParaRPr>
          </a:p>
        </p:txBody>
      </p:sp>
      <p:pic>
        <p:nvPicPr>
          <p:cNvPr id="9" name="Cloudera_logo_tag_2c.png" descr="/Users/marci.peters/Desktop/MP-CX/logo/corporate (new)/Cloudera_logo_tag_lockups/eps_files/Cloudera_logo_tag_2c.png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056" y="241300"/>
            <a:ext cx="2349668" cy="50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2637" y="1042416"/>
            <a:ext cx="9336640" cy="1819656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sz="4000" b="0" i="0" baseline="0"/>
            </a:lvl1pPr>
          </a:lstStyle>
          <a:p>
            <a:pPr lvl="0"/>
            <a:r>
              <a:rPr lang="en-US" dirty="0" smtClean="0"/>
              <a:t>Chapter Title Goes Here, Over Two Lines If Necessary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66522" y="2811303"/>
            <a:ext cx="4181444" cy="546100"/>
          </a:xfrm>
        </p:spPr>
        <p:txBody>
          <a:bodyPr lIns="0" tIns="121872"/>
          <a:lstStyle>
            <a:lvl1pPr marL="0" indent="0">
              <a:buFontTx/>
              <a:buNone/>
              <a:defRPr b="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Chapter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885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336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64601" y="6356354"/>
            <a:ext cx="1292073" cy="365125"/>
          </a:xfrm>
          <a:prstGeom prst="rect">
            <a:avLst/>
          </a:prstGeom>
        </p:spPr>
        <p:txBody>
          <a:bodyPr lIns="121872" tIns="60936" rIns="121872" bIns="60936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defTabSz="609367"/>
            <a:endParaRPr lang="en-US" dirty="0">
              <a:solidFill>
                <a:prstClr val="white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4"/>
            <a:ext cx="3859795" cy="365125"/>
          </a:xfrm>
          <a:prstGeom prst="rect">
            <a:avLst/>
          </a:prstGeom>
        </p:spPr>
        <p:txBody>
          <a:bodyPr lIns="121872" tIns="60936" rIns="121872" bIns="60936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defTabSz="609367"/>
            <a:endParaRPr lang="en-US" dirty="0">
              <a:solidFill>
                <a:prstClr val="white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9519" y="6356354"/>
            <a:ext cx="747124" cy="365125"/>
          </a:xfrm>
          <a:prstGeom prst="rect">
            <a:avLst/>
          </a:prstGeom>
        </p:spPr>
        <p:txBody>
          <a:bodyPr lIns="121872" tIns="60936" rIns="121872" bIns="60936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defTabSz="609367"/>
            <a:fld id="{423937F0-2B15-C445-AA6C-BDCB71B141F3}" type="slidenum">
              <a:rPr lang="en-US" smtClean="0">
                <a:solidFill>
                  <a:prstClr val="white"/>
                </a:solidFill>
                <a:latin typeface="Calibri"/>
                <a:ea typeface="Arial"/>
                <a:cs typeface="Arial"/>
                <a:sym typeface="Arial"/>
                <a:rtl val="0"/>
              </a:rPr>
              <a:pPr defTabSz="609367"/>
              <a:t>‹#›</a:t>
            </a:fld>
            <a:endParaRPr lang="en-US" dirty="0">
              <a:solidFill>
                <a:prstClr val="white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4612" y="1325337"/>
            <a:ext cx="10988687" cy="4615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441" y="1097282"/>
            <a:ext cx="10969943" cy="1588"/>
          </a:xfrm>
          <a:prstGeom prst="line">
            <a:avLst/>
          </a:prstGeom>
          <a:ln w="6350" cap="flat" cmpd="sng" algn="ctr">
            <a:gradFill flip="none" rotWithShape="1">
              <a:gsLst>
                <a:gs pos="40000">
                  <a:srgbClr val="AEAEAE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024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64601" y="6356354"/>
            <a:ext cx="1292073" cy="365125"/>
          </a:xfrm>
          <a:prstGeom prst="rect">
            <a:avLst/>
          </a:prstGeom>
        </p:spPr>
        <p:txBody>
          <a:bodyPr lIns="121872" tIns="60936" rIns="121872" bIns="60936"/>
          <a:lstStyle/>
          <a:p>
            <a:pPr defTabSz="609367"/>
            <a:fld id="{2DD18076-68F1-8849-A6D0-ECBECB8D5DC0}" type="datetime1">
              <a:rPr lang="en-US" sz="2400" smtClean="0">
                <a:solidFill>
                  <a:prstClr val="black"/>
                </a:solidFill>
                <a:latin typeface="Calibri"/>
                <a:ea typeface="Arial"/>
                <a:cs typeface="Arial"/>
                <a:sym typeface="Arial"/>
                <a:rtl val="0"/>
              </a:rPr>
              <a:pPr defTabSz="609367"/>
              <a:t>6/1/16</a:t>
            </a:fld>
            <a:endParaRPr lang="en-US" sz="2400" dirty="0">
              <a:solidFill>
                <a:prstClr val="black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4"/>
            <a:ext cx="3859795" cy="365125"/>
          </a:xfrm>
          <a:prstGeom prst="rect">
            <a:avLst/>
          </a:prstGeom>
        </p:spPr>
        <p:txBody>
          <a:bodyPr lIns="121872" tIns="60936" rIns="121872" bIns="60936"/>
          <a:lstStyle/>
          <a:p>
            <a:pPr defTabSz="609367"/>
            <a:endParaRPr lang="en-US" sz="2400" dirty="0">
              <a:solidFill>
                <a:prstClr val="white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9519" y="6356354"/>
            <a:ext cx="747124" cy="365125"/>
          </a:xfrm>
          <a:prstGeom prst="rect">
            <a:avLst/>
          </a:prstGeom>
        </p:spPr>
        <p:txBody>
          <a:bodyPr lIns="121872" tIns="60936" rIns="121872" bIns="60936"/>
          <a:lstStyle/>
          <a:p>
            <a:pPr defTabSz="609367"/>
            <a:fld id="{E88813DA-8D06-F14C-8552-E6A9180E361F}" type="slidenum">
              <a:rPr lang="en-US" sz="2400" smtClean="0">
                <a:solidFill>
                  <a:prstClr val="black"/>
                </a:solidFill>
                <a:latin typeface="Calibri"/>
                <a:ea typeface="Arial"/>
                <a:cs typeface="Arial"/>
                <a:sym typeface="Arial"/>
                <a:rtl val="0"/>
              </a:rPr>
              <a:pPr defTabSz="609367"/>
              <a:t>‹#›</a:t>
            </a:fld>
            <a:endParaRPr lang="en-US" sz="2400" dirty="0">
              <a:solidFill>
                <a:prstClr val="black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255118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9519" y="6356354"/>
            <a:ext cx="747124" cy="365125"/>
          </a:xfrm>
          <a:prstGeom prst="rect">
            <a:avLst/>
          </a:prstGeom>
        </p:spPr>
        <p:txBody>
          <a:bodyPr lIns="121872" tIns="60936" rIns="121872" bIns="60936"/>
          <a:lstStyle/>
          <a:p>
            <a:pPr defTabSz="609367"/>
            <a:fld id="{E88813DA-8D06-F14C-8552-E6A9180E361F}" type="slidenum">
              <a:rPr lang="en-US" sz="2400" smtClean="0">
                <a:solidFill>
                  <a:prstClr val="black"/>
                </a:solidFill>
                <a:latin typeface="Calibri"/>
                <a:ea typeface="Arial"/>
                <a:cs typeface="Arial"/>
                <a:sym typeface="Arial"/>
                <a:rtl val="0"/>
              </a:rPr>
              <a:pPr defTabSz="609367"/>
              <a:t>‹#›</a:t>
            </a:fld>
            <a:endParaRPr lang="en-US" sz="2400" dirty="0">
              <a:solidFill>
                <a:prstClr val="black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3466197" y="6398886"/>
            <a:ext cx="5256431" cy="365125"/>
          </a:xfrm>
          <a:prstGeom prst="rect">
            <a:avLst/>
          </a:prstGeom>
        </p:spPr>
        <p:txBody>
          <a:bodyPr vert="horz" lIns="121872" tIns="60936" rIns="121872" bIns="6093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  <a:sym typeface="Arial"/>
                <a:rtl val="0"/>
              </a:rPr>
              <a:t>©2014 Cloudera, Inc. All Rights Reserved.</a:t>
            </a:r>
          </a:p>
          <a:p>
            <a:r>
              <a:rPr lang="en-US" dirty="0" smtClean="0">
                <a:solidFill>
                  <a:prstClr val="white"/>
                </a:solidFill>
                <a:sym typeface="Arial"/>
                <a:rtl val="0"/>
              </a:rPr>
              <a:t>Confidential No Permission to Distribute</a:t>
            </a:r>
            <a:endParaRPr lang="en-US" dirty="0">
              <a:solidFill>
                <a:prstClr val="white"/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1088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243717">
            <a:noAutofit/>
          </a:bodyPr>
          <a:lstStyle>
            <a:lvl1pPr marL="219343" indent="-219343">
              <a:defRPr>
                <a:latin typeface="Calibri"/>
                <a:cs typeface="Calibri"/>
              </a:defRPr>
            </a:lvl1pPr>
            <a:lvl2pPr marL="767706" indent="-219343">
              <a:defRPr>
                <a:latin typeface="Calibri"/>
                <a:cs typeface="Calibri"/>
              </a:defRPr>
            </a:lvl2pPr>
            <a:lvl3pPr marL="1376996">
              <a:defRPr>
                <a:latin typeface="Calibri"/>
                <a:cs typeface="Calibri"/>
              </a:defRPr>
            </a:lvl3pPr>
            <a:lvl5pPr>
              <a:buClr>
                <a:srgbClr val="C02B5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441" y="991675"/>
            <a:ext cx="10969943" cy="1588"/>
          </a:xfrm>
          <a:prstGeom prst="line">
            <a:avLst/>
          </a:prstGeom>
          <a:ln w="6350" cap="flat" cmpd="sng" algn="ctr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tl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" y="-13511"/>
            <a:ext cx="12270084" cy="6903720"/>
          </a:xfrm>
          <a:prstGeom prst="rect">
            <a:avLst/>
          </a:prstGeom>
        </p:spPr>
      </p:pic>
      <p:pic>
        <p:nvPicPr>
          <p:cNvPr id="10" name="Picture 9" descr="cloudera_logo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96668" y="223299"/>
            <a:ext cx="2385796" cy="53568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083451" y="2892903"/>
            <a:ext cx="10043592" cy="915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rgbClr val="76CDDD">
                    <a:alpha val="70000"/>
                  </a:srgb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1100380" y="1040279"/>
            <a:ext cx="9336640" cy="1823847"/>
          </a:xfrm>
        </p:spPr>
        <p:txBody>
          <a:bodyPr lIns="0" anchor="b" anchorCtr="0">
            <a:normAutofit/>
          </a:bodyPr>
          <a:lstStyle>
            <a:lvl1pPr marL="0" indent="0">
              <a:buFontTx/>
              <a:buNone/>
              <a:defRPr sz="4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Course Name Goes Here, Over Two Lines If Necessary. Only Chapter 1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080651" y="2811303"/>
            <a:ext cx="10549520" cy="571500"/>
          </a:xfrm>
        </p:spPr>
        <p:txBody>
          <a:bodyPr lIns="0" tIns="121856"/>
          <a:lstStyle>
            <a:lvl1pPr marL="0" indent="0">
              <a:buFontTx/>
              <a:buNone/>
              <a:defRPr b="0">
                <a:solidFill>
                  <a:srgbClr val="76CDDD"/>
                </a:solidFill>
              </a:defRPr>
            </a:lvl1pPr>
          </a:lstStyle>
          <a:p>
            <a:pPr lvl="0"/>
            <a:r>
              <a:rPr lang="en-US" dirty="0" smtClean="0"/>
              <a:t>Subhead Name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6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4" y="5179925"/>
            <a:ext cx="7336696" cy="1019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7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10" y="2701240"/>
            <a:ext cx="7362097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6" y="656879"/>
            <a:ext cx="1614659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7438692" y="1215311"/>
            <a:ext cx="5965445" cy="353483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6311903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82259" y="6356354"/>
            <a:ext cx="8447533" cy="365125"/>
          </a:xfrm>
          <a:prstGeom prst="rect">
            <a:avLst/>
          </a:prstGeom>
        </p:spPr>
        <p:txBody>
          <a:bodyPr lIns="121856" tIns="60928" rIns="121856" bIns="60928"/>
          <a:lstStyle/>
          <a:p>
            <a:pPr defTabSz="609291"/>
            <a:r>
              <a:rPr lang="en-US" sz="2400" smtClean="0">
                <a:solidFill>
                  <a:prstClr val="black"/>
                </a:solidFill>
                <a:latin typeface="Calibri"/>
                <a:ea typeface="Arial"/>
                <a:cs typeface="Arial"/>
                <a:sym typeface="Arial"/>
                <a:rtl val="0"/>
              </a:rPr>
              <a:t>© Copyright 2010-2012 Cloudera. All rights reserved. Not to be reproduced without prior written consent.</a:t>
            </a:r>
            <a:endParaRPr lang="en-US" sz="2400" dirty="0">
              <a:solidFill>
                <a:prstClr val="black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4" name="PPT_white_cover_092512.png" descr="/Users/marci.peters/Desktop/PPT_white_cover_092512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2423"/>
            <a:ext cx="12188825" cy="273558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083451" y="2892903"/>
            <a:ext cx="10043592" cy="915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457081" y="800100"/>
            <a:ext cx="11240805" cy="33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6" tIns="60928" rIns="121856" bIns="60928" rtlCol="0" anchor="ctr"/>
          <a:lstStyle/>
          <a:p>
            <a:pPr algn="ctr" defTabSz="609291"/>
            <a:endParaRPr lang="en-US" sz="2400">
              <a:solidFill>
                <a:prstClr val="white"/>
              </a:solidFill>
              <a:latin typeface="Calibri"/>
              <a:sym typeface="Arial"/>
              <a:rtl val="0"/>
            </a:endParaRPr>
          </a:p>
        </p:txBody>
      </p:sp>
      <p:pic>
        <p:nvPicPr>
          <p:cNvPr id="9" name="Cloudera_logo_tag_2c.png" descr="/Users/marci.peters/Desktop/MP-CX/logo/corporate (new)/Cloudera_logo_tag_lockups/eps_files/Cloudera_logo_tag_2c.png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056" y="241300"/>
            <a:ext cx="2349668" cy="50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2637" y="1042416"/>
            <a:ext cx="9336640" cy="1819656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sz="4000" b="0" i="0" baseline="0"/>
            </a:lvl1pPr>
          </a:lstStyle>
          <a:p>
            <a:pPr lvl="0"/>
            <a:r>
              <a:rPr lang="en-US" dirty="0" smtClean="0"/>
              <a:t>Chapter Title Goes Here, Over Two Lines If Necessary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66522" y="2811303"/>
            <a:ext cx="4181444" cy="546100"/>
          </a:xfrm>
        </p:spPr>
        <p:txBody>
          <a:bodyPr lIns="0" tIns="121856"/>
          <a:lstStyle>
            <a:lvl1pPr marL="0" indent="0">
              <a:buFontTx/>
              <a:buNone/>
              <a:defRPr b="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Chapter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7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9913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243727">
            <a:noAutofit/>
          </a:bodyPr>
          <a:lstStyle>
            <a:lvl1pPr marL="219352" indent="-219352">
              <a:defRPr>
                <a:latin typeface="Calibri"/>
                <a:cs typeface="Calibri"/>
              </a:defRPr>
            </a:lvl1pPr>
            <a:lvl2pPr marL="767738" indent="-219352">
              <a:defRPr>
                <a:latin typeface="Calibri"/>
                <a:cs typeface="Calibri"/>
              </a:defRPr>
            </a:lvl2pPr>
            <a:lvl3pPr marL="1377054">
              <a:defRPr>
                <a:latin typeface="Calibri"/>
                <a:cs typeface="Calibri"/>
              </a:defRPr>
            </a:lvl3pPr>
            <a:lvl5pPr>
              <a:buClr>
                <a:srgbClr val="C02B5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441" y="991675"/>
            <a:ext cx="10969943" cy="1588"/>
          </a:xfrm>
          <a:prstGeom prst="line">
            <a:avLst/>
          </a:prstGeom>
          <a:ln w="6350" cap="flat" cmpd="sng" algn="ctr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3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tl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" y="-13511"/>
            <a:ext cx="12270084" cy="6903720"/>
          </a:xfrm>
          <a:prstGeom prst="rect">
            <a:avLst/>
          </a:prstGeom>
        </p:spPr>
      </p:pic>
      <p:pic>
        <p:nvPicPr>
          <p:cNvPr id="10" name="Picture 9" descr="cloudera_logo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96676" y="223299"/>
            <a:ext cx="2385796" cy="53568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083451" y="2892903"/>
            <a:ext cx="10043592" cy="915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rgbClr val="76CDDD">
                    <a:alpha val="70000"/>
                  </a:srgb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1100380" y="1040284"/>
            <a:ext cx="9336640" cy="1823847"/>
          </a:xfrm>
        </p:spPr>
        <p:txBody>
          <a:bodyPr lIns="0" anchor="b" anchorCtr="0">
            <a:normAutofit/>
          </a:bodyPr>
          <a:lstStyle>
            <a:lvl1pPr marL="0" indent="0">
              <a:buFontTx/>
              <a:buNone/>
              <a:defRPr sz="4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Course Name Goes Here, Over Two Lines If Necessary. Only Chapter 1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080659" y="2811303"/>
            <a:ext cx="10549520" cy="571500"/>
          </a:xfrm>
        </p:spPr>
        <p:txBody>
          <a:bodyPr lIns="0" tIns="121861"/>
          <a:lstStyle>
            <a:lvl1pPr marL="0" indent="0">
              <a:buFontTx/>
              <a:buNone/>
              <a:defRPr b="0">
                <a:solidFill>
                  <a:srgbClr val="76CDDD"/>
                </a:solidFill>
              </a:defRPr>
            </a:lvl1pPr>
          </a:lstStyle>
          <a:p>
            <a:pPr lvl="0"/>
            <a:r>
              <a:rPr lang="en-US" dirty="0" smtClean="0"/>
              <a:t>Subhead Name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111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82259" y="6356354"/>
            <a:ext cx="8447533" cy="365125"/>
          </a:xfrm>
          <a:prstGeom prst="rect">
            <a:avLst/>
          </a:prstGeom>
        </p:spPr>
        <p:txBody>
          <a:bodyPr lIns="121861" tIns="60931" rIns="121861" bIns="60931"/>
          <a:lstStyle/>
          <a:p>
            <a:pPr defTabSz="609316"/>
            <a:r>
              <a:rPr lang="en-US" sz="2400" smtClean="0">
                <a:solidFill>
                  <a:prstClr val="black"/>
                </a:solidFill>
                <a:latin typeface="Calibri"/>
                <a:ea typeface="Arial"/>
                <a:cs typeface="Arial"/>
                <a:sym typeface="Arial"/>
                <a:rtl val="0"/>
              </a:rPr>
              <a:t>© Copyright 2010-2012 Cloudera. All rights reserved. Not to be reproduced without prior written consent.</a:t>
            </a:r>
            <a:endParaRPr lang="en-US" sz="2400" dirty="0">
              <a:solidFill>
                <a:prstClr val="black"/>
              </a:solidFill>
              <a:latin typeface="Calibri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4" name="PPT_white_cover_092512.png" descr="/Users/marci.peters/Desktop/PPT_white_cover_092512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2423"/>
            <a:ext cx="12188825" cy="273558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083451" y="2892903"/>
            <a:ext cx="10043592" cy="915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457081" y="800100"/>
            <a:ext cx="11240805" cy="33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1" tIns="60931" rIns="121861" bIns="60931" rtlCol="0" anchor="ctr"/>
          <a:lstStyle/>
          <a:p>
            <a:pPr algn="ctr" defTabSz="609316"/>
            <a:endParaRPr lang="en-US" sz="2400">
              <a:solidFill>
                <a:prstClr val="white"/>
              </a:solidFill>
              <a:latin typeface="Calibri"/>
              <a:sym typeface="Arial"/>
              <a:rtl val="0"/>
            </a:endParaRPr>
          </a:p>
        </p:txBody>
      </p:sp>
      <p:pic>
        <p:nvPicPr>
          <p:cNvPr id="9" name="Cloudera_logo_tag_2c.png" descr="/Users/marci.peters/Desktop/MP-CX/logo/corporate (new)/Cloudera_logo_tag_lockups/eps_files/Cloudera_logo_tag_2c.png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056" y="241300"/>
            <a:ext cx="2349668" cy="50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62637" y="1042416"/>
            <a:ext cx="9336640" cy="1819656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sz="4000" b="0" i="0" baseline="0"/>
            </a:lvl1pPr>
          </a:lstStyle>
          <a:p>
            <a:pPr lvl="0"/>
            <a:r>
              <a:rPr lang="en-US" dirty="0" smtClean="0"/>
              <a:t>Chapter Title Goes Here, Over Two Lines If Necessary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66522" y="2811303"/>
            <a:ext cx="4181444" cy="546100"/>
          </a:xfrm>
        </p:spPr>
        <p:txBody>
          <a:bodyPr lIns="0" tIns="121861"/>
          <a:lstStyle>
            <a:lvl1pPr marL="0" indent="0">
              <a:buFontTx/>
              <a:buNone/>
              <a:defRPr b="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Chapter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551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75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10" y="2701240"/>
            <a:ext cx="7362097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4" y="5179925"/>
            <a:ext cx="7336696" cy="1019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7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6" y="656879"/>
            <a:ext cx="1614659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0" y="6311903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37601" y="381002"/>
            <a:ext cx="315890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4" y="5179925"/>
            <a:ext cx="7336696" cy="1019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7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10" y="2701240"/>
            <a:ext cx="7362097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6" y="656879"/>
            <a:ext cx="1614659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0" y="6311903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7601" y="381002"/>
            <a:ext cx="315890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40"/>
            <a:ext cx="7363789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25"/>
            <a:ext cx="7338388" cy="1019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7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6" y="656879"/>
            <a:ext cx="1614659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0" y="6311903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099309" y="172978"/>
            <a:ext cx="4795837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25"/>
            <a:ext cx="7338388" cy="1019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7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40"/>
            <a:ext cx="7363789" cy="2471447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6" y="656879"/>
            <a:ext cx="1614659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367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6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9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 userDrawn="1"/>
        </p:nvSpPr>
        <p:spPr>
          <a:xfrm>
            <a:off x="0" y="6311903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099309" y="172978"/>
            <a:ext cx="4795837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457203"/>
            <a:ext cx="11313561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3"/>
            <a:ext cx="1131356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theme" Target="../theme/theme2.xml"/><Relationship Id="rId9" Type="http://schemas.openxmlformats.org/officeDocument/2006/relationships/image" Target="../media/image4.jpe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theme" Target="../theme/theme3.xml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theme" Target="../theme/theme4.xml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20" y="452439"/>
            <a:ext cx="11313561" cy="792163"/>
          </a:xfrm>
          <a:prstGeom prst="rect">
            <a:avLst/>
          </a:prstGeom>
        </p:spPr>
        <p:txBody>
          <a:bodyPr vert="horz" lIns="91420" tIns="45711" rIns="91420" bIns="45711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3"/>
            <a:ext cx="11313560" cy="4678364"/>
          </a:xfrm>
          <a:prstGeom prst="rect">
            <a:avLst/>
          </a:prstGeom>
        </p:spPr>
        <p:txBody>
          <a:bodyPr vert="horz" lIns="91420" tIns="45711" rIns="91420" bIns="4571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9986" y="6385631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9" y="6457956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01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3" r:id="rId3"/>
    <p:sldLayoutId id="2147483689" r:id="rId4"/>
    <p:sldLayoutId id="2147483685" r:id="rId5"/>
    <p:sldLayoutId id="2147483690" r:id="rId6"/>
    <p:sldLayoutId id="2147483687" r:id="rId7"/>
    <p:sldLayoutId id="2147483691" r:id="rId8"/>
    <p:sldLayoutId id="2147483692" r:id="rId9"/>
    <p:sldLayoutId id="2147483693" r:id="rId10"/>
    <p:sldLayoutId id="2147483653" r:id="rId11"/>
    <p:sldLayoutId id="2147483654" r:id="rId12"/>
    <p:sldLayoutId id="2147483655" r:id="rId13"/>
    <p:sldLayoutId id="2147483677" r:id="rId14"/>
    <p:sldLayoutId id="2147483678" r:id="rId15"/>
    <p:sldLayoutId id="2147483670" r:id="rId16"/>
    <p:sldLayoutId id="2147483668" r:id="rId17"/>
    <p:sldLayoutId id="2147483669" r:id="rId18"/>
    <p:sldLayoutId id="2147483679" r:id="rId19"/>
    <p:sldLayoutId id="2147483680" r:id="rId20"/>
    <p:sldLayoutId id="2147483681" r:id="rId21"/>
    <p:sldLayoutId id="2147483667" r:id="rId22"/>
    <p:sldLayoutId id="2147483694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95" r:id="rId29"/>
    <p:sldLayoutId id="2147483696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101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173" indent="-176173" algn="l" defTabSz="45710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7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3931" indent="-165067" algn="l" defTabSz="45710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7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070" indent="-176173" algn="l" defTabSz="45710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7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725" indent="-165067" algn="l" defTabSz="45710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8732" algn="l"/>
        </a:tabLst>
        <a:defRPr sz="27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599867" indent="-174585" algn="l" defTabSz="45710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7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079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80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87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1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9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0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strip_v2_100212.jpg"/>
          <p:cNvPicPr>
            <a:picLocks noChangeAspect="1"/>
          </p:cNvPicPr>
          <p:nvPr userDrawn="1"/>
        </p:nvPicPr>
        <p:blipFill>
          <a:blip r:embed="rId9"/>
          <a:srcRect b="19943"/>
          <a:stretch>
            <a:fillRect/>
          </a:stretch>
        </p:blipFill>
        <p:spPr>
          <a:xfrm>
            <a:off x="0" y="6258923"/>
            <a:ext cx="12188825" cy="611780"/>
          </a:xfrm>
          <a:prstGeom prst="rect">
            <a:avLst/>
          </a:prstGeom>
        </p:spPr>
      </p:pic>
      <p:pic>
        <p:nvPicPr>
          <p:cNvPr id="12" name="Picture 11" descr="cloudera_logo_rev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666" y="6364819"/>
            <a:ext cx="1714585" cy="3849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905" y="31067"/>
            <a:ext cx="10969943" cy="1143000"/>
          </a:xfrm>
          <a:prstGeom prst="rect">
            <a:avLst/>
          </a:prstGeom>
        </p:spPr>
        <p:txBody>
          <a:bodyPr vert="horz" lIns="121872" tIns="60936" rIns="121872" bIns="6093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848" y="990611"/>
            <a:ext cx="10969943" cy="5126865"/>
          </a:xfrm>
          <a:prstGeom prst="rect">
            <a:avLst/>
          </a:prstGeom>
        </p:spPr>
        <p:txBody>
          <a:bodyPr vert="horz" lIns="121872" tIns="243747" rIns="121872" bIns="6093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238096" y="6308662"/>
            <a:ext cx="761802" cy="365125"/>
          </a:xfrm>
          <a:prstGeom prst="rect">
            <a:avLst/>
          </a:prstGeom>
        </p:spPr>
        <p:txBody>
          <a:bodyPr vert="horz" lIns="121872" tIns="60936" rIns="121872" bIns="6093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prstClr val="white"/>
                </a:solidFill>
                <a:latin typeface="Calibri"/>
                <a:sym typeface="Arial"/>
                <a:rtl val="0"/>
              </a:rPr>
              <a:t>1-</a:t>
            </a:r>
            <a:fld id="{612625D9-7E78-504F-8888-3C0906F6108B}" type="slidenum">
              <a:rPr lang="en-US" sz="1600" b="1" smtClean="0">
                <a:solidFill>
                  <a:prstClr val="white"/>
                </a:solidFill>
                <a:latin typeface="Calibri"/>
                <a:sym typeface="Arial"/>
                <a:rtl val="0"/>
              </a:rPr>
              <a:pPr algn="l"/>
              <a:t>‹#›</a:t>
            </a:fld>
            <a:endParaRPr lang="en-US" sz="1600" b="1" dirty="0">
              <a:solidFill>
                <a:prstClr val="white"/>
              </a:solidFill>
              <a:latin typeface="Calibri"/>
              <a:sym typeface="Arial"/>
              <a:rtl val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2159332" y="6319609"/>
            <a:ext cx="8719209" cy="393192"/>
          </a:xfrm>
          <a:prstGeom prst="rect">
            <a:avLst/>
          </a:prstGeom>
        </p:spPr>
        <p:txBody>
          <a:bodyPr vert="horz" lIns="121872" tIns="0" rIns="121872" bIns="6093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  <a:latin typeface="Calibri"/>
                <a:sym typeface="Arial"/>
                <a:rtl val="0"/>
              </a:rPr>
              <a:t>© Copyright 2010-2014 Cloudera. All rights reserved. Not to be reproduced without prior written consent.</a:t>
            </a:r>
            <a:endParaRPr lang="en-US" dirty="0">
              <a:solidFill>
                <a:prstClr val="white"/>
              </a:solidFill>
              <a:latin typeface="Calibri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2209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2" r:id="rId6"/>
    <p:sldLayoutId id="214748371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367" rtl="0" eaLnBrk="1" latinLnBrk="0" hangingPunct="1">
        <a:spcBef>
          <a:spcPct val="0"/>
        </a:spcBef>
        <a:buNone/>
        <a:defRPr sz="3200" b="0" kern="1200">
          <a:solidFill>
            <a:schemeClr val="bg2"/>
          </a:solidFill>
          <a:latin typeface="Calibri"/>
          <a:ea typeface="+mj-ea"/>
          <a:cs typeface="Calibri"/>
        </a:defRPr>
      </a:lvl1pPr>
    </p:titleStyle>
    <p:bodyStyle>
      <a:lvl1pPr marL="219371" indent="-219371" algn="l" defTabSz="609367" rtl="0" eaLnBrk="1" latinLnBrk="0" hangingPunct="1">
        <a:spcBef>
          <a:spcPts val="1866"/>
        </a:spcBef>
        <a:buClr>
          <a:schemeClr val="accent1"/>
        </a:buClr>
        <a:buSzPct val="100000"/>
        <a:buFont typeface="Wingdings" charset="2"/>
        <a:buChar char="§"/>
        <a:defRPr sz="2700" b="1" kern="1200">
          <a:solidFill>
            <a:schemeClr val="tx1"/>
          </a:solidFill>
          <a:latin typeface="Calibri"/>
          <a:ea typeface="+mn-ea"/>
          <a:cs typeface="Calibri"/>
        </a:defRPr>
      </a:lvl1pPr>
      <a:lvl2pPr marL="765939" indent="-219371" algn="l" defTabSz="609367" rtl="0" eaLnBrk="1" latinLnBrk="0" hangingPunct="1">
        <a:spcBef>
          <a:spcPts val="400"/>
        </a:spcBef>
        <a:buClr>
          <a:schemeClr val="bg2"/>
        </a:buClr>
        <a:buSzPct val="100000"/>
        <a:buFont typeface="Lucida Grande"/>
        <a:buChar char="–"/>
        <a:defRPr sz="2700" kern="1200">
          <a:solidFill>
            <a:schemeClr val="tx1"/>
          </a:solidFill>
          <a:latin typeface="Calibri"/>
          <a:ea typeface="+mn-ea"/>
          <a:cs typeface="Calibri"/>
        </a:defRPr>
      </a:lvl2pPr>
      <a:lvl3pPr marL="1371073" indent="-219371" algn="l" defTabSz="609367" rtl="0" eaLnBrk="1" latinLnBrk="0" hangingPunct="1">
        <a:spcBef>
          <a:spcPts val="400"/>
        </a:spcBef>
        <a:buClr>
          <a:schemeClr val="bg2"/>
        </a:buClr>
        <a:buSzPct val="100000"/>
        <a:buFont typeface="Lucida Grande"/>
        <a:buChar char="–"/>
        <a:defRPr sz="2700" kern="1200">
          <a:solidFill>
            <a:schemeClr val="tx1"/>
          </a:solidFill>
          <a:latin typeface="Calibri"/>
          <a:ea typeface="+mn-ea"/>
          <a:cs typeface="Calibri"/>
        </a:defRPr>
      </a:lvl3pPr>
      <a:lvl4pPr marL="1974092" indent="-145994" algn="l" defTabSz="609367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700" kern="1200">
          <a:solidFill>
            <a:schemeClr val="tx1"/>
          </a:solidFill>
          <a:latin typeface="Calibri"/>
          <a:ea typeface="+mn-ea"/>
          <a:cs typeface="Calibri"/>
        </a:defRPr>
      </a:lvl4pPr>
      <a:lvl5pPr marL="2600389" indent="-162922" algn="l" defTabSz="609367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700" kern="1200">
          <a:solidFill>
            <a:schemeClr val="tx1"/>
          </a:solidFill>
          <a:latin typeface="Calibri"/>
          <a:ea typeface="+mn-ea"/>
          <a:cs typeface="Calibri"/>
        </a:defRPr>
      </a:lvl5pPr>
      <a:lvl6pPr marL="3351513" indent="-304687" algn="l" defTabSz="60936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80" indent="-304687" algn="l" defTabSz="60936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47" indent="-304687" algn="l" defTabSz="60936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13" indent="-304687" algn="l" defTabSz="60936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7" algn="l" defTabSz="60936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33" algn="l" defTabSz="60936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00" algn="l" defTabSz="60936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67" algn="l" defTabSz="60936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9" algn="l" defTabSz="60936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00" algn="l" defTabSz="60936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63" algn="l" defTabSz="60936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9" algn="l" defTabSz="60936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strip_v2_100212.jpg"/>
          <p:cNvPicPr>
            <a:picLocks noChangeAspect="1"/>
          </p:cNvPicPr>
          <p:nvPr userDrawn="1"/>
        </p:nvPicPr>
        <p:blipFill>
          <a:blip r:embed="rId6"/>
          <a:srcRect b="19943"/>
          <a:stretch>
            <a:fillRect/>
          </a:stretch>
        </p:blipFill>
        <p:spPr>
          <a:xfrm>
            <a:off x="0" y="6258923"/>
            <a:ext cx="12188825" cy="611780"/>
          </a:xfrm>
          <a:prstGeom prst="rect">
            <a:avLst/>
          </a:prstGeom>
        </p:spPr>
      </p:pic>
      <p:pic>
        <p:nvPicPr>
          <p:cNvPr id="12" name="Picture 11" descr="cloudera_logo_rev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66" y="6364819"/>
            <a:ext cx="1714585" cy="3849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905" y="31067"/>
            <a:ext cx="10969943" cy="1143000"/>
          </a:xfrm>
          <a:prstGeom prst="rect">
            <a:avLst/>
          </a:prstGeom>
        </p:spPr>
        <p:txBody>
          <a:bodyPr vert="horz" lIns="121856" tIns="60928" rIns="121856" bIns="6092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848" y="990611"/>
            <a:ext cx="10969943" cy="5126865"/>
          </a:xfrm>
          <a:prstGeom prst="rect">
            <a:avLst/>
          </a:prstGeom>
        </p:spPr>
        <p:txBody>
          <a:bodyPr vert="horz" lIns="121856" tIns="243717" rIns="121856" bIns="6092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238096" y="6308662"/>
            <a:ext cx="761802" cy="365125"/>
          </a:xfrm>
          <a:prstGeom prst="rect">
            <a:avLst/>
          </a:prstGeom>
        </p:spPr>
        <p:txBody>
          <a:bodyPr vert="horz" lIns="121856" tIns="60928" rIns="121856" bIns="6092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smtClean="0">
                <a:solidFill>
                  <a:prstClr val="white"/>
                </a:solidFill>
                <a:latin typeface="Calibri"/>
                <a:sym typeface="Arial"/>
                <a:rtl val="0"/>
              </a:rPr>
              <a:t>5-</a:t>
            </a:r>
            <a:fld id="{612625D9-7E78-504F-8888-3C0906F6108B}" type="slidenum">
              <a:rPr lang="en-US" sz="1600" b="1" smtClean="0">
                <a:solidFill>
                  <a:prstClr val="white"/>
                </a:solidFill>
                <a:latin typeface="Calibri"/>
                <a:sym typeface="Arial"/>
                <a:rtl val="0"/>
              </a:rPr>
              <a:pPr algn="l"/>
              <a:t>‹#›</a:t>
            </a:fld>
            <a:endParaRPr lang="en-US" sz="1600" b="1" dirty="0">
              <a:solidFill>
                <a:prstClr val="white"/>
              </a:solidFill>
              <a:latin typeface="Calibri"/>
              <a:sym typeface="Arial"/>
              <a:rtl val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2159332" y="6319609"/>
            <a:ext cx="8719209" cy="393192"/>
          </a:xfrm>
          <a:prstGeom prst="rect">
            <a:avLst/>
          </a:prstGeom>
        </p:spPr>
        <p:txBody>
          <a:bodyPr vert="horz" lIns="121856" tIns="0" rIns="121856" bIns="6092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  <a:latin typeface="Calibri"/>
                <a:sym typeface="Arial"/>
                <a:rtl val="0"/>
              </a:rPr>
              <a:t>© Copyright 2010-2014 Cloudera. All rights reserved. Not to be reproduced without prior written consent.</a:t>
            </a:r>
            <a:endParaRPr lang="en-US" dirty="0">
              <a:solidFill>
                <a:prstClr val="white"/>
              </a:solidFill>
              <a:latin typeface="Calibri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291" rtl="0" eaLnBrk="1" latinLnBrk="0" hangingPunct="1">
        <a:spcBef>
          <a:spcPct val="0"/>
        </a:spcBef>
        <a:buNone/>
        <a:defRPr sz="3200" b="0" kern="1200">
          <a:solidFill>
            <a:schemeClr val="bg2"/>
          </a:solidFill>
          <a:latin typeface="Calibri"/>
          <a:ea typeface="+mj-ea"/>
          <a:cs typeface="Calibri"/>
        </a:defRPr>
      </a:lvl1pPr>
    </p:titleStyle>
    <p:bodyStyle>
      <a:lvl1pPr marL="219343" indent="-219343" algn="l" defTabSz="609291" rtl="0" eaLnBrk="1" latinLnBrk="0" hangingPunct="1">
        <a:spcBef>
          <a:spcPts val="1866"/>
        </a:spcBef>
        <a:buClr>
          <a:schemeClr val="accent1"/>
        </a:buClr>
        <a:buSzPct val="100000"/>
        <a:buFont typeface="Wingdings" charset="2"/>
        <a:buChar char="§"/>
        <a:defRPr sz="2700" b="1" kern="1200">
          <a:solidFill>
            <a:schemeClr val="tx1"/>
          </a:solidFill>
          <a:latin typeface="Calibri"/>
          <a:ea typeface="+mn-ea"/>
          <a:cs typeface="Calibri"/>
        </a:defRPr>
      </a:lvl1pPr>
      <a:lvl2pPr marL="765843" indent="-219343" algn="l" defTabSz="609291" rtl="0" eaLnBrk="1" latinLnBrk="0" hangingPunct="1">
        <a:spcBef>
          <a:spcPts val="400"/>
        </a:spcBef>
        <a:buClr>
          <a:schemeClr val="bg2"/>
        </a:buClr>
        <a:buSzPct val="100000"/>
        <a:buFont typeface="Lucida Grande"/>
        <a:buChar char="–"/>
        <a:defRPr sz="2700" kern="1200">
          <a:solidFill>
            <a:schemeClr val="tx1"/>
          </a:solidFill>
          <a:latin typeface="Calibri"/>
          <a:ea typeface="+mn-ea"/>
          <a:cs typeface="Calibri"/>
        </a:defRPr>
      </a:lvl2pPr>
      <a:lvl3pPr marL="1370901" indent="-219343" algn="l" defTabSz="609291" rtl="0" eaLnBrk="1" latinLnBrk="0" hangingPunct="1">
        <a:spcBef>
          <a:spcPts val="400"/>
        </a:spcBef>
        <a:buClr>
          <a:schemeClr val="bg2"/>
        </a:buClr>
        <a:buSzPct val="100000"/>
        <a:buFont typeface="Lucida Grande"/>
        <a:buChar char="–"/>
        <a:defRPr sz="2700" kern="1200">
          <a:solidFill>
            <a:schemeClr val="tx1"/>
          </a:solidFill>
          <a:latin typeface="Calibri"/>
          <a:ea typeface="+mn-ea"/>
          <a:cs typeface="Calibri"/>
        </a:defRPr>
      </a:lvl3pPr>
      <a:lvl4pPr marL="1973845" indent="-145976" algn="l" defTabSz="609291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700" kern="1200">
          <a:solidFill>
            <a:schemeClr val="tx1"/>
          </a:solidFill>
          <a:latin typeface="Calibri"/>
          <a:ea typeface="+mn-ea"/>
          <a:cs typeface="Calibri"/>
        </a:defRPr>
      </a:lvl4pPr>
      <a:lvl5pPr marL="2600065" indent="-162902" algn="l" defTabSz="609291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700" kern="1200">
          <a:solidFill>
            <a:schemeClr val="tx1"/>
          </a:solidFill>
          <a:latin typeface="Calibri"/>
          <a:ea typeface="+mn-ea"/>
          <a:cs typeface="Calibri"/>
        </a:defRPr>
      </a:lvl5pPr>
      <a:lvl6pPr marL="3351093" indent="-304651" algn="l" defTabSz="609291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384" indent="-304651" algn="l" defTabSz="609291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9675" indent="-304651" algn="l" defTabSz="609291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8966" indent="-304651" algn="l" defTabSz="609291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91" algn="l" defTabSz="60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81" algn="l" defTabSz="60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872" algn="l" defTabSz="60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61" algn="l" defTabSz="60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45" algn="l" defTabSz="60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744" algn="l" defTabSz="60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029" algn="l" defTabSz="60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318" algn="l" defTabSz="60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strip_v2_100212.jpg"/>
          <p:cNvPicPr>
            <a:picLocks noChangeAspect="1"/>
          </p:cNvPicPr>
          <p:nvPr userDrawn="1"/>
        </p:nvPicPr>
        <p:blipFill>
          <a:blip r:embed="rId6"/>
          <a:srcRect b="19943"/>
          <a:stretch>
            <a:fillRect/>
          </a:stretch>
        </p:blipFill>
        <p:spPr>
          <a:xfrm>
            <a:off x="0" y="6258923"/>
            <a:ext cx="12188825" cy="611780"/>
          </a:xfrm>
          <a:prstGeom prst="rect">
            <a:avLst/>
          </a:prstGeom>
        </p:spPr>
      </p:pic>
      <p:pic>
        <p:nvPicPr>
          <p:cNvPr id="12" name="Picture 11" descr="cloudera_logo_rev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66" y="6364819"/>
            <a:ext cx="1714585" cy="3849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905" y="31067"/>
            <a:ext cx="10969943" cy="1143000"/>
          </a:xfrm>
          <a:prstGeom prst="rect">
            <a:avLst/>
          </a:prstGeom>
        </p:spPr>
        <p:txBody>
          <a:bodyPr vert="horz" lIns="121861" tIns="60931" rIns="121861" bIns="6093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848" y="990611"/>
            <a:ext cx="10969943" cy="5126865"/>
          </a:xfrm>
          <a:prstGeom prst="rect">
            <a:avLst/>
          </a:prstGeom>
        </p:spPr>
        <p:txBody>
          <a:bodyPr vert="horz" lIns="121861" tIns="243727" rIns="121861" bIns="609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238096" y="6308662"/>
            <a:ext cx="761802" cy="365125"/>
          </a:xfrm>
          <a:prstGeom prst="rect">
            <a:avLst/>
          </a:prstGeom>
        </p:spPr>
        <p:txBody>
          <a:bodyPr vert="horz" lIns="121861" tIns="60931" rIns="121861" bIns="60931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smtClean="0">
                <a:solidFill>
                  <a:prstClr val="white"/>
                </a:solidFill>
                <a:latin typeface="Calibri"/>
                <a:sym typeface="Arial"/>
                <a:rtl val="0"/>
              </a:rPr>
              <a:t>5-</a:t>
            </a:r>
            <a:fld id="{612625D9-7E78-504F-8888-3C0906F6108B}" type="slidenum">
              <a:rPr lang="en-US" sz="1600" b="1" smtClean="0">
                <a:solidFill>
                  <a:prstClr val="white"/>
                </a:solidFill>
                <a:latin typeface="Calibri"/>
                <a:sym typeface="Arial"/>
                <a:rtl val="0"/>
              </a:rPr>
              <a:pPr algn="l"/>
              <a:t>‹#›</a:t>
            </a:fld>
            <a:endParaRPr lang="en-US" sz="1600" b="1" dirty="0">
              <a:solidFill>
                <a:prstClr val="white"/>
              </a:solidFill>
              <a:latin typeface="Calibri"/>
              <a:sym typeface="Arial"/>
              <a:rtl val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2159332" y="6319609"/>
            <a:ext cx="8719209" cy="393192"/>
          </a:xfrm>
          <a:prstGeom prst="rect">
            <a:avLst/>
          </a:prstGeom>
        </p:spPr>
        <p:txBody>
          <a:bodyPr vert="horz" lIns="121861" tIns="0" rIns="121861" bIns="60931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  <a:latin typeface="Calibri"/>
                <a:sym typeface="Arial"/>
                <a:rtl val="0"/>
              </a:rPr>
              <a:t>© Copyright 2010-2014 Cloudera. All rights reserved. Not to be reproduced without prior written consent.</a:t>
            </a:r>
            <a:endParaRPr lang="en-US" dirty="0">
              <a:solidFill>
                <a:prstClr val="white"/>
              </a:solidFill>
              <a:latin typeface="Calibri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381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316" rtl="0" eaLnBrk="1" latinLnBrk="0" hangingPunct="1">
        <a:spcBef>
          <a:spcPct val="0"/>
        </a:spcBef>
        <a:buNone/>
        <a:defRPr sz="3200" b="0" kern="1200">
          <a:solidFill>
            <a:schemeClr val="bg2"/>
          </a:solidFill>
          <a:latin typeface="Calibri"/>
          <a:ea typeface="+mj-ea"/>
          <a:cs typeface="Calibri"/>
        </a:defRPr>
      </a:lvl1pPr>
    </p:titleStyle>
    <p:bodyStyle>
      <a:lvl1pPr marL="219352" indent="-219352" algn="l" defTabSz="609316" rtl="0" eaLnBrk="1" latinLnBrk="0" hangingPunct="1">
        <a:spcBef>
          <a:spcPts val="1866"/>
        </a:spcBef>
        <a:buClr>
          <a:schemeClr val="accent1"/>
        </a:buClr>
        <a:buSzPct val="100000"/>
        <a:buFont typeface="Wingdings" charset="2"/>
        <a:buChar char="§"/>
        <a:defRPr sz="2700" b="1" kern="1200">
          <a:solidFill>
            <a:schemeClr val="tx1"/>
          </a:solidFill>
          <a:latin typeface="Calibri"/>
          <a:ea typeface="+mn-ea"/>
          <a:cs typeface="Calibri"/>
        </a:defRPr>
      </a:lvl1pPr>
      <a:lvl2pPr marL="765875" indent="-219352" algn="l" defTabSz="609316" rtl="0" eaLnBrk="1" latinLnBrk="0" hangingPunct="1">
        <a:spcBef>
          <a:spcPts val="400"/>
        </a:spcBef>
        <a:buClr>
          <a:schemeClr val="bg2"/>
        </a:buClr>
        <a:buSzPct val="100000"/>
        <a:buFont typeface="Lucida Grande"/>
        <a:buChar char="–"/>
        <a:defRPr sz="2700" kern="1200">
          <a:solidFill>
            <a:schemeClr val="tx1"/>
          </a:solidFill>
          <a:latin typeface="Calibri"/>
          <a:ea typeface="+mn-ea"/>
          <a:cs typeface="Calibri"/>
        </a:defRPr>
      </a:lvl2pPr>
      <a:lvl3pPr marL="1370959" indent="-219352" algn="l" defTabSz="609316" rtl="0" eaLnBrk="1" latinLnBrk="0" hangingPunct="1">
        <a:spcBef>
          <a:spcPts val="400"/>
        </a:spcBef>
        <a:buClr>
          <a:schemeClr val="bg2"/>
        </a:buClr>
        <a:buSzPct val="100000"/>
        <a:buFont typeface="Lucida Grande"/>
        <a:buChar char="–"/>
        <a:defRPr sz="2700" kern="1200">
          <a:solidFill>
            <a:schemeClr val="tx1"/>
          </a:solidFill>
          <a:latin typeface="Calibri"/>
          <a:ea typeface="+mn-ea"/>
          <a:cs typeface="Calibri"/>
        </a:defRPr>
      </a:lvl3pPr>
      <a:lvl4pPr marL="1973927" indent="-145982" algn="l" defTabSz="609316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700" kern="1200">
          <a:solidFill>
            <a:schemeClr val="tx1"/>
          </a:solidFill>
          <a:latin typeface="Calibri"/>
          <a:ea typeface="+mn-ea"/>
          <a:cs typeface="Calibri"/>
        </a:defRPr>
      </a:lvl4pPr>
      <a:lvl5pPr marL="2600173" indent="-162909" algn="l" defTabSz="609316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700" kern="1200">
          <a:solidFill>
            <a:schemeClr val="tx1"/>
          </a:solidFill>
          <a:latin typeface="Calibri"/>
          <a:ea typeface="+mn-ea"/>
          <a:cs typeface="Calibri"/>
        </a:defRPr>
      </a:lvl5pPr>
      <a:lvl6pPr marL="3351233" indent="-304663" algn="l" defTabSz="60931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549" indent="-304663" algn="l" defTabSz="60931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9865" indent="-304663" algn="l" defTabSz="60931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181" indent="-304663" algn="l" defTabSz="60931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16" algn="l" defTabSz="6093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32" algn="l" defTabSz="6093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48" algn="l" defTabSz="6093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63" algn="l" defTabSz="6093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573" algn="l" defTabSz="6093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896" algn="l" defTabSz="6093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07" algn="l" defTabSz="6093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521" algn="l" defTabSz="6093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10" y="2191559"/>
            <a:ext cx="8038196" cy="2471447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CenturyLink Technical Deployment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10" y="5406887"/>
            <a:ext cx="7132319" cy="1172152"/>
          </a:xfrm>
        </p:spPr>
        <p:txBody>
          <a:bodyPr>
            <a:normAutofit/>
          </a:bodyPr>
          <a:lstStyle/>
          <a:p>
            <a:r>
              <a:rPr lang="en-US" dirty="0" smtClean="0"/>
              <a:t>Matt Harris – </a:t>
            </a:r>
            <a:r>
              <a:rPr lang="en-US" dirty="0"/>
              <a:t>Director of Sales Engineering</a:t>
            </a:r>
            <a:endParaRPr lang="en-US" dirty="0" smtClean="0"/>
          </a:p>
          <a:p>
            <a:r>
              <a:rPr lang="en-US" dirty="0" smtClean="0"/>
              <a:t>Dean Patton – Regional Sales Director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Blakelock</a:t>
            </a:r>
            <a:r>
              <a:rPr lang="en-US" dirty="0" smtClean="0"/>
              <a:t> – Account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7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Environments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95618" y="2530981"/>
            <a:ext cx="3119278" cy="189664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 dirty="0">
              <a:solidFill>
                <a:srgbClr val="181818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222349" y="2916187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64956" y="2723269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Management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64956" y="3560879"/>
            <a:ext cx="2806118" cy="652962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10 Data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55287" y="2566879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1</a:t>
            </a:r>
            <a:r>
              <a:rPr lang="en-US" sz="1600" dirty="0" smtClean="0">
                <a:solidFill>
                  <a:srgbClr val="181818"/>
                </a:solidFill>
              </a:rPr>
              <a:t> Cloudera Manager Node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5286" y="1609781"/>
            <a:ext cx="525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81818"/>
                </a:solidFill>
              </a:rPr>
              <a:t>Sandbox</a:t>
            </a:r>
            <a:endParaRPr lang="en-US" sz="2400" dirty="0">
              <a:solidFill>
                <a:srgbClr val="181818"/>
              </a:solidFill>
            </a:endParaRPr>
          </a:p>
          <a:p>
            <a:pPr algn="ctr"/>
            <a:r>
              <a:rPr lang="en-US" sz="1200" dirty="0" smtClean="0">
                <a:solidFill>
                  <a:srgbClr val="181818"/>
                </a:solidFill>
              </a:rPr>
              <a:t>14 </a:t>
            </a:r>
            <a:r>
              <a:rPr lang="en-US" sz="1200" dirty="0">
                <a:solidFill>
                  <a:srgbClr val="181818"/>
                </a:solidFill>
              </a:rPr>
              <a:t>Total </a:t>
            </a:r>
            <a:r>
              <a:rPr lang="en-US" sz="1200" dirty="0" smtClean="0">
                <a:solidFill>
                  <a:srgbClr val="181818"/>
                </a:solidFill>
              </a:rPr>
              <a:t>Nodes</a:t>
            </a:r>
            <a:endParaRPr lang="en-US" sz="1200" dirty="0">
              <a:solidFill>
                <a:srgbClr val="181818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59054" y="1605995"/>
            <a:ext cx="5460072" cy="3110384"/>
          </a:xfrm>
          <a:prstGeom prst="rect">
            <a:avLst/>
          </a:prstGeom>
          <a:noFill/>
          <a:ln w="762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81818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222348" y="3910187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55286" y="3560879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1</a:t>
            </a:r>
            <a:r>
              <a:rPr lang="en-US" sz="1600" dirty="0" smtClean="0">
                <a:solidFill>
                  <a:srgbClr val="181818"/>
                </a:solidFill>
              </a:rPr>
              <a:t> Kafka Node</a:t>
            </a:r>
            <a:endParaRPr lang="en-US" sz="1600" dirty="0">
              <a:solidFill>
                <a:srgbClr val="1818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5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Consider the addition of 1-2 more DEV/TEST environment to support multiple DEV teams with different needs</a:t>
            </a:r>
          </a:p>
          <a:p>
            <a:r>
              <a:rPr lang="en-US" dirty="0" smtClean="0"/>
              <a:t>Master and Edge nodes may need to be added based on growth and use case requirements</a:t>
            </a:r>
          </a:p>
          <a:p>
            <a:r>
              <a:rPr lang="en-US" dirty="0" smtClean="0"/>
              <a:t>Certain Use Cases may require dedicated clusters in the future</a:t>
            </a:r>
          </a:p>
          <a:p>
            <a:pPr lvl="1"/>
            <a:r>
              <a:rPr lang="en-US" dirty="0" smtClean="0"/>
              <a:t>Example: Client or End-User Facing HBase clusters with specific latency and SLA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35937718"/>
              </p:ext>
            </p:extLst>
          </p:nvPr>
        </p:nvGraphicFramePr>
        <p:xfrm>
          <a:off x="456545" y="1455431"/>
          <a:ext cx="11275734" cy="36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73"/>
                <a:gridCol w="1552043"/>
                <a:gridCol w="1501157"/>
                <a:gridCol w="1361218"/>
                <a:gridCol w="1691981"/>
                <a:gridCol w="1335631"/>
                <a:gridCol w="133563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Production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DR (BDR)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QA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Test / </a:t>
                      </a:r>
                      <a:r>
                        <a:rPr lang="en-US" sz="2000" dirty="0" err="1" smtClean="0"/>
                        <a:t>Dev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Sandbox*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Total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 Nodes (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Management Nodes (HA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DataNodes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145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Kafka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Security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Nodes (HA)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Edge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Nodes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62</a:t>
                      </a:r>
                      <a:endParaRPr lang="en-US" sz="20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62</a:t>
                      </a:r>
                      <a:endParaRPr lang="en-US" sz="20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20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20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209</a:t>
                      </a:r>
                      <a:endParaRPr lang="en-US" sz="20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699" marR="12699" marT="12700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20" y="452439"/>
            <a:ext cx="11695011" cy="792163"/>
          </a:xfrm>
        </p:spPr>
        <p:txBody>
          <a:bodyPr/>
          <a:lstStyle/>
          <a:p>
            <a:r>
              <a:rPr lang="en-US" sz="3600" dirty="0" smtClean="0"/>
              <a:t>Reference Architecture Node Counts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56545" y="5234046"/>
            <a:ext cx="828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CM </a:t>
            </a:r>
            <a:r>
              <a:rPr lang="en-US" dirty="0" smtClean="0"/>
              <a:t>Nodes can run on virtualized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* Sandbox Environment may be virtualized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0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rgbClr val="181818"/>
                </a:solidFill>
                <a:ea typeface="Lucida Grande"/>
                <a:cs typeface="Lucida Grande"/>
              </a:rPr>
              <a:t>High Availability is Needed for All Critical Processes</a:t>
            </a:r>
          </a:p>
          <a:p>
            <a:r>
              <a:rPr lang="en-US" sz="2800" dirty="0" smtClean="0">
                <a:solidFill>
                  <a:srgbClr val="181818"/>
                </a:solidFill>
                <a:ea typeface="Lucida Grande"/>
                <a:cs typeface="Lucida Grande"/>
              </a:rPr>
              <a:t>Data Security is Required (Encryption, Lineage, Auditing, Governance)</a:t>
            </a:r>
          </a:p>
          <a:p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Environment will be running batch and interactive multi-process workloads</a:t>
            </a:r>
          </a:p>
          <a:p>
            <a:pPr lvl="1"/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Spark</a:t>
            </a:r>
          </a:p>
          <a:p>
            <a:pPr lvl="1"/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Impala</a:t>
            </a:r>
          </a:p>
          <a:p>
            <a:pPr lvl="1"/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Hive</a:t>
            </a:r>
          </a:p>
          <a:p>
            <a:pPr lvl="1"/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MR</a:t>
            </a:r>
          </a:p>
          <a:p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Future-proof Architecture for New Workloads</a:t>
            </a:r>
          </a:p>
          <a:p>
            <a:pPr lvl="1"/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Solr</a:t>
            </a:r>
          </a:p>
          <a:p>
            <a:pPr lvl="1"/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Kudu</a:t>
            </a:r>
          </a:p>
          <a:p>
            <a:pPr lvl="1"/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HBase</a:t>
            </a:r>
          </a:p>
          <a:p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Ingestion of Near </a:t>
            </a:r>
            <a:r>
              <a:rPr lang="en-US" sz="2800" dirty="0" err="1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Realtime</a:t>
            </a:r>
            <a:r>
              <a:rPr lang="en-US" sz="28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 (NRT) Data</a:t>
            </a:r>
            <a:endParaRPr lang="en-US" sz="2800" dirty="0">
              <a:solidFill>
                <a:srgbClr val="181818"/>
              </a:solidFill>
              <a:latin typeface="+mj-lt"/>
              <a:ea typeface="Lucida Grande"/>
              <a:cs typeface="Lucida Grande"/>
            </a:endParaRPr>
          </a:p>
          <a:p>
            <a:endParaRPr lang="en-US" sz="1600" dirty="0">
              <a:solidFill>
                <a:srgbClr val="181818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8" y="452439"/>
            <a:ext cx="11540629" cy="792163"/>
          </a:xfrm>
        </p:spPr>
        <p:txBody>
          <a:bodyPr/>
          <a:lstStyle/>
          <a:p>
            <a:r>
              <a:rPr lang="en-US" sz="3200" dirty="0" smtClean="0"/>
              <a:t>General Reference Architecture Assumptions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000" dirty="0" smtClean="0">
                <a:solidFill>
                  <a:srgbClr val="181818"/>
                </a:solidFill>
                <a:ea typeface="Lucida Grande"/>
                <a:cs typeface="Lucida Grande"/>
              </a:rPr>
              <a:t>Management Nodes</a:t>
            </a:r>
          </a:p>
          <a:p>
            <a:pPr lvl="1"/>
            <a:r>
              <a:rPr lang="en-US" sz="4000" dirty="0" smtClean="0">
                <a:solidFill>
                  <a:srgbClr val="181818"/>
                </a:solidFill>
                <a:ea typeface="Lucida Grande"/>
                <a:cs typeface="Lucida Grande"/>
              </a:rPr>
              <a:t>Can run on virtual environment with dedicated resources</a:t>
            </a:r>
          </a:p>
          <a:p>
            <a:pPr lvl="1"/>
            <a:r>
              <a:rPr lang="en-US" sz="4000" dirty="0" smtClean="0">
                <a:solidFill>
                  <a:srgbClr val="181818"/>
                </a:solidFill>
                <a:ea typeface="Lucida Grande"/>
                <a:cs typeface="Lucida Grande"/>
              </a:rPr>
              <a:t>128 GB RAM, 2 HDDs for OS, 2 HDDs (JBOD) for Data</a:t>
            </a:r>
          </a:p>
          <a:p>
            <a:r>
              <a:rPr lang="en-US" sz="4000" dirty="0" smtClean="0">
                <a:solidFill>
                  <a:srgbClr val="181818"/>
                </a:solidFill>
                <a:ea typeface="Lucida Grande"/>
                <a:cs typeface="Lucida Grande"/>
              </a:rPr>
              <a:t>Master Nodes</a:t>
            </a:r>
          </a:p>
          <a:p>
            <a:pPr lvl="1"/>
            <a:r>
              <a:rPr lang="en-US" sz="4000" dirty="0" smtClean="0">
                <a:solidFill>
                  <a:srgbClr val="181818"/>
                </a:solidFill>
                <a:ea typeface="Lucida Grande"/>
                <a:cs typeface="Lucida Grande"/>
              </a:rPr>
              <a:t>128 GB RAM, 2 HDDs for OS, 6 HDDs (JBOD) for process data</a:t>
            </a:r>
          </a:p>
          <a:p>
            <a:r>
              <a:rPr lang="en-US" sz="4000" dirty="0" smtClean="0">
                <a:solidFill>
                  <a:srgbClr val="181818"/>
                </a:solidFill>
                <a:ea typeface="Lucida Grande"/>
                <a:cs typeface="Lucida Grande"/>
              </a:rPr>
              <a:t>Data Nodes</a:t>
            </a:r>
          </a:p>
          <a:p>
            <a:pPr lvl="1"/>
            <a:r>
              <a:rPr lang="en-US" sz="4000" dirty="0" smtClean="0">
                <a:solidFill>
                  <a:srgbClr val="181818"/>
                </a:solidFill>
                <a:ea typeface="Lucida Grande"/>
                <a:cs typeface="Lucida Grande"/>
              </a:rPr>
              <a:t>384 GB RAM, 2 HDDs for OS, 10 HDDs (JBOD) for HDFS data</a:t>
            </a:r>
          </a:p>
          <a:p>
            <a:pPr lvl="1"/>
            <a:r>
              <a:rPr lang="en-US" sz="4000" dirty="0" smtClean="0">
                <a:solidFill>
                  <a:srgbClr val="181818"/>
                </a:solidFill>
                <a:ea typeface="Lucida Grande"/>
                <a:cs typeface="Lucida Grande"/>
              </a:rPr>
              <a:t>HDFS Data drives should be 2 TB drives for best balance of performance and storage density</a:t>
            </a:r>
          </a:p>
          <a:p>
            <a:r>
              <a:rPr lang="en-US" sz="40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Kafka Nodes</a:t>
            </a:r>
          </a:p>
          <a:p>
            <a:pPr lvl="1"/>
            <a:r>
              <a:rPr lang="en-US" sz="40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128 GB RAM, 2 HDDs for OS, 6 HDDs (JBOD) for Data</a:t>
            </a:r>
          </a:p>
          <a:p>
            <a:r>
              <a:rPr lang="en-US" sz="40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Edge Nodes</a:t>
            </a:r>
          </a:p>
          <a:p>
            <a:pPr lvl="1"/>
            <a:r>
              <a:rPr lang="en-US" sz="40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128 GB RAM, 2 HDDs for OS, 4 HDDs (JBOD or RAID 10) for Data</a:t>
            </a:r>
          </a:p>
          <a:p>
            <a:r>
              <a:rPr lang="en-US" sz="40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Security Nodes</a:t>
            </a:r>
          </a:p>
          <a:p>
            <a:pPr lvl="1"/>
            <a:r>
              <a:rPr lang="en-US" sz="40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32 GB RAM, 2 HDDs for OS, 4 HDDs (JBOD or RAID 10)</a:t>
            </a:r>
          </a:p>
          <a:p>
            <a:pPr lvl="1"/>
            <a:r>
              <a:rPr lang="en-US" sz="4000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Two type of nodes </a:t>
            </a:r>
          </a:p>
          <a:p>
            <a:pPr lvl="2"/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The Key Trustee server is responsible for storing encryption keys for the cluster.  It should run on an isolated network separate from the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cluster.</a:t>
            </a:r>
          </a:p>
          <a:p>
            <a:pPr lvl="2"/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The 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Key Management Server (KMS) runs on dedicated nodes that are in the cluster and proxies encryption keys from key trustee to cluster services (HDFS, Spark, Impala etc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.).</a:t>
            </a:r>
            <a:b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sz="4000" dirty="0">
              <a:solidFill>
                <a:schemeClr val="bg2">
                  <a:lumMod val="10000"/>
                </a:schemeClr>
              </a:solidFill>
              <a:latin typeface="+mj-lt"/>
              <a:ea typeface="Lucida Grande"/>
              <a:cs typeface="Lucida Grande"/>
            </a:endParaRPr>
          </a:p>
          <a:p>
            <a:r>
              <a:rPr lang="en-US" sz="4000" b="1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OS Drives should be ~1 TB each and configured in a mirror pair (RAID 0)</a:t>
            </a:r>
          </a:p>
          <a:p>
            <a:r>
              <a:rPr lang="en-US" sz="4000" b="1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Dual 10GBE bonded </a:t>
            </a:r>
            <a:r>
              <a:rPr lang="en-US" sz="4000" b="1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NICs</a:t>
            </a:r>
          </a:p>
          <a:p>
            <a:r>
              <a:rPr lang="en-US" sz="4000" b="1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Sandbox Environment may be virtualized to enable easy standup and teardown.</a:t>
            </a:r>
          </a:p>
          <a:p>
            <a:r>
              <a:rPr lang="en-US" sz="4000" b="1" dirty="0" smtClean="0">
                <a:solidFill>
                  <a:srgbClr val="181818"/>
                </a:solidFill>
                <a:latin typeface="+mj-lt"/>
                <a:ea typeface="Lucida Grande"/>
                <a:cs typeface="Lucida Grande"/>
              </a:rPr>
              <a:t>Cloudera Manager nodes can be virtualized </a:t>
            </a:r>
            <a:endParaRPr lang="en-US" sz="4000" b="1" dirty="0" smtClean="0">
              <a:solidFill>
                <a:srgbClr val="181818"/>
              </a:solidFill>
              <a:latin typeface="+mj-lt"/>
              <a:ea typeface="Lucida Grande"/>
              <a:cs typeface="Lucida Grande"/>
            </a:endParaRPr>
          </a:p>
          <a:p>
            <a:endParaRPr lang="en-US" sz="2800" b="1" dirty="0">
              <a:solidFill>
                <a:srgbClr val="181818"/>
              </a:solidFill>
              <a:latin typeface="+mj-lt"/>
              <a:ea typeface="Lucida Grande"/>
              <a:cs typeface="Lucida Grande"/>
            </a:endParaRPr>
          </a:p>
          <a:p>
            <a:endParaRPr lang="en-US" sz="1600" dirty="0">
              <a:solidFill>
                <a:srgbClr val="181818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8" y="452439"/>
            <a:ext cx="11540629" cy="792163"/>
          </a:xfrm>
        </p:spPr>
        <p:txBody>
          <a:bodyPr/>
          <a:lstStyle/>
          <a:p>
            <a:r>
              <a:rPr lang="en-US" sz="3200" dirty="0" smtClean="0"/>
              <a:t>General Hardware Recommendations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34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Requirements/Recommendations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Cloudera recommends the use of a fault </a:t>
            </a:r>
            <a:r>
              <a:rPr lang="en-US" dirty="0"/>
              <a:t>tolerant MySQL, Oracle, or </a:t>
            </a:r>
            <a:r>
              <a:rPr lang="en-US" dirty="0" err="1"/>
              <a:t>MariaDB</a:t>
            </a:r>
            <a:r>
              <a:rPr lang="en-US" dirty="0"/>
              <a:t> databases for the various databases in use in the environment (Cloudera Manager, Hive, Hue, </a:t>
            </a:r>
            <a:r>
              <a:rPr lang="en-US" dirty="0" err="1"/>
              <a:t>Oozie</a:t>
            </a:r>
            <a:r>
              <a:rPr lang="en-US" dirty="0"/>
              <a:t>, etc.).  Utilizing your existing infrastructure will allow you to take advantage of backup and administration processes as well as skills you are already using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of a network Load Balancer (F5, etc.) to distribute load across Impala nodes </a:t>
            </a:r>
          </a:p>
          <a:p>
            <a:r>
              <a:rPr lang="en-US" dirty="0" smtClean="0"/>
              <a:t>To deploy CM in an HA configuration, a NAS NFS mount point is required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Reference Architecture: Cloudera Environments (Prod/DR)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8011" y="1370093"/>
            <a:ext cx="5181601" cy="3270146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181818"/>
                </a:solidFill>
                <a:latin typeface="Calibre Thin"/>
              </a:rPr>
              <a:t>Production</a:t>
            </a:r>
            <a:endParaRPr lang="en-US" sz="1050" b="1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>
              <a:solidFill>
                <a:srgbClr val="181818"/>
              </a:solidFill>
              <a:latin typeface="Calibre Thin"/>
            </a:endParaRPr>
          </a:p>
          <a:p>
            <a:pPr marL="179388"/>
            <a:r>
              <a:rPr lang="en-US" sz="2000" dirty="0" smtClean="0">
                <a:solidFill>
                  <a:srgbClr val="181818"/>
                </a:solidFill>
                <a:latin typeface="Calibre Thin"/>
              </a:rPr>
              <a:t>66 Nodes</a:t>
            </a:r>
            <a:endParaRPr lang="en-US" sz="1050" dirty="0">
              <a:solidFill>
                <a:srgbClr val="181818"/>
              </a:solidFill>
              <a:latin typeface="Calibre Thin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15403" y="1905478"/>
            <a:ext cx="3554633" cy="2461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rgbClr val="181818"/>
                </a:solidFill>
              </a:rPr>
              <a:t>2      Cloudera Manager Nodes</a:t>
            </a:r>
            <a:endParaRPr lang="en-US" sz="1800" dirty="0">
              <a:solidFill>
                <a:srgbClr val="181818"/>
              </a:solidFill>
            </a:endParaRPr>
          </a:p>
          <a:p>
            <a:r>
              <a:rPr lang="en-US" sz="1800" dirty="0">
                <a:solidFill>
                  <a:srgbClr val="181818"/>
                </a:solidFill>
              </a:rPr>
              <a:t>3</a:t>
            </a:r>
            <a:r>
              <a:rPr lang="en-US" sz="1800" dirty="0" smtClean="0">
                <a:solidFill>
                  <a:srgbClr val="181818"/>
                </a:solidFill>
              </a:rPr>
              <a:t>	Management Nodes (HA</a:t>
            </a:r>
            <a:r>
              <a:rPr lang="en-US" sz="1800" dirty="0" smtClean="0">
                <a:solidFill>
                  <a:srgbClr val="181818"/>
                </a:solidFill>
              </a:rPr>
              <a:t>)</a:t>
            </a:r>
            <a:endParaRPr lang="en-US" sz="1800" dirty="0" smtClean="0">
              <a:solidFill>
                <a:srgbClr val="181818"/>
              </a:solidFill>
            </a:endParaRPr>
          </a:p>
          <a:p>
            <a:r>
              <a:rPr lang="en-US" sz="1800" dirty="0" smtClean="0">
                <a:solidFill>
                  <a:srgbClr val="181818"/>
                </a:solidFill>
              </a:rPr>
              <a:t>50 	Data Nodes (HA</a:t>
            </a:r>
            <a:r>
              <a:rPr lang="en-US" sz="1800" dirty="0" smtClean="0">
                <a:solidFill>
                  <a:srgbClr val="181818"/>
                </a:solidFill>
              </a:rPr>
              <a:t>)</a:t>
            </a:r>
            <a:endParaRPr lang="en-US" sz="1800" dirty="0" smtClean="0">
              <a:solidFill>
                <a:srgbClr val="181818"/>
              </a:solidFill>
            </a:endParaRPr>
          </a:p>
          <a:p>
            <a:r>
              <a:rPr lang="en-US" sz="1800" dirty="0" smtClean="0">
                <a:solidFill>
                  <a:srgbClr val="181818"/>
                </a:solidFill>
              </a:rPr>
              <a:t>4      Edge </a:t>
            </a:r>
            <a:r>
              <a:rPr lang="en-US" sz="1800" dirty="0" smtClean="0">
                <a:solidFill>
                  <a:srgbClr val="181818"/>
                </a:solidFill>
              </a:rPr>
              <a:t>Nodes</a:t>
            </a:r>
            <a:endParaRPr lang="en-US" sz="1800" dirty="0" smtClean="0">
              <a:solidFill>
                <a:srgbClr val="181818"/>
              </a:solidFill>
            </a:endParaRPr>
          </a:p>
          <a:p>
            <a:r>
              <a:rPr lang="en-US" sz="1800" dirty="0" smtClean="0">
                <a:solidFill>
                  <a:srgbClr val="181818"/>
                </a:solidFill>
              </a:rPr>
              <a:t>3      Kafka </a:t>
            </a:r>
            <a:r>
              <a:rPr lang="en-US" sz="1800" dirty="0" smtClean="0">
                <a:solidFill>
                  <a:srgbClr val="181818"/>
                </a:solidFill>
              </a:rPr>
              <a:t>Nodes</a:t>
            </a:r>
            <a:endParaRPr lang="en-US" sz="1800" dirty="0">
              <a:solidFill>
                <a:srgbClr val="181818"/>
              </a:solidFill>
            </a:endParaRPr>
          </a:p>
          <a:p>
            <a:r>
              <a:rPr lang="en-US" sz="1800" dirty="0" smtClean="0">
                <a:solidFill>
                  <a:srgbClr val="181818"/>
                </a:solidFill>
              </a:rPr>
              <a:t>4      Security Nodes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8309" y="1370093"/>
            <a:ext cx="5181601" cy="3270146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181818"/>
                </a:solidFill>
                <a:latin typeface="Calibre Thin"/>
              </a:rPr>
              <a:t>DR</a:t>
            </a:r>
            <a:endParaRPr lang="en-US" sz="1050" b="1" dirty="0" smtClean="0">
              <a:solidFill>
                <a:srgbClr val="181818"/>
              </a:solidFill>
              <a:latin typeface="Calibre Thin"/>
            </a:endParaRPr>
          </a:p>
          <a:p>
            <a:endParaRPr lang="en-US" sz="2000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>
              <a:solidFill>
                <a:srgbClr val="181818"/>
              </a:solidFill>
              <a:latin typeface="Calibre Thin"/>
            </a:endParaRPr>
          </a:p>
          <a:p>
            <a:pPr marL="179388"/>
            <a:r>
              <a:rPr lang="en-US" sz="2000" dirty="0" smtClean="0">
                <a:solidFill>
                  <a:srgbClr val="181818"/>
                </a:solidFill>
                <a:latin typeface="Calibre Thin"/>
              </a:rPr>
              <a:t>66 Nodes</a:t>
            </a:r>
            <a:endParaRPr lang="en-US" sz="1050" dirty="0">
              <a:solidFill>
                <a:srgbClr val="181818"/>
              </a:solidFill>
              <a:latin typeface="Calibre Thin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905943" y="1905478"/>
            <a:ext cx="3554633" cy="2461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rgbClr val="181818"/>
                </a:solidFill>
              </a:rPr>
              <a:t>2      Cloudera Manager Nodes</a:t>
            </a:r>
            <a:endParaRPr lang="en-US" sz="1800" dirty="0">
              <a:solidFill>
                <a:srgbClr val="181818"/>
              </a:solidFill>
            </a:endParaRPr>
          </a:p>
          <a:p>
            <a:r>
              <a:rPr lang="en-US" sz="1800" dirty="0">
                <a:solidFill>
                  <a:srgbClr val="181818"/>
                </a:solidFill>
              </a:rPr>
              <a:t>3</a:t>
            </a:r>
            <a:r>
              <a:rPr lang="en-US" sz="1800" dirty="0" smtClean="0">
                <a:solidFill>
                  <a:srgbClr val="181818"/>
                </a:solidFill>
              </a:rPr>
              <a:t>	Management Nodes (HA</a:t>
            </a:r>
            <a:r>
              <a:rPr lang="en-US" sz="1800" dirty="0" smtClean="0">
                <a:solidFill>
                  <a:srgbClr val="181818"/>
                </a:solidFill>
              </a:rPr>
              <a:t>)</a:t>
            </a:r>
            <a:endParaRPr lang="en-US" sz="1800" dirty="0" smtClean="0">
              <a:solidFill>
                <a:srgbClr val="181818"/>
              </a:solidFill>
            </a:endParaRPr>
          </a:p>
          <a:p>
            <a:r>
              <a:rPr lang="en-US" sz="1800" dirty="0" smtClean="0">
                <a:solidFill>
                  <a:srgbClr val="181818"/>
                </a:solidFill>
              </a:rPr>
              <a:t>50 	Data Nodes (HA</a:t>
            </a:r>
            <a:r>
              <a:rPr lang="en-US" sz="1800" dirty="0" smtClean="0">
                <a:solidFill>
                  <a:srgbClr val="181818"/>
                </a:solidFill>
              </a:rPr>
              <a:t>)</a:t>
            </a:r>
            <a:endParaRPr lang="en-US" sz="1800" dirty="0" smtClean="0">
              <a:solidFill>
                <a:srgbClr val="181818"/>
              </a:solidFill>
            </a:endParaRPr>
          </a:p>
          <a:p>
            <a:r>
              <a:rPr lang="en-US" sz="1800" dirty="0" smtClean="0">
                <a:solidFill>
                  <a:srgbClr val="181818"/>
                </a:solidFill>
              </a:rPr>
              <a:t>4      Edge </a:t>
            </a:r>
            <a:r>
              <a:rPr lang="en-US" sz="1800" dirty="0" smtClean="0">
                <a:solidFill>
                  <a:srgbClr val="181818"/>
                </a:solidFill>
              </a:rPr>
              <a:t>Nodes</a:t>
            </a:r>
            <a:endParaRPr lang="en-US" sz="1800" dirty="0" smtClean="0">
              <a:solidFill>
                <a:srgbClr val="181818"/>
              </a:solidFill>
            </a:endParaRPr>
          </a:p>
          <a:p>
            <a:r>
              <a:rPr lang="en-US" sz="1800" dirty="0" smtClean="0">
                <a:solidFill>
                  <a:srgbClr val="181818"/>
                </a:solidFill>
              </a:rPr>
              <a:t>3      Kafka </a:t>
            </a:r>
            <a:r>
              <a:rPr lang="en-US" sz="1800" dirty="0" smtClean="0">
                <a:solidFill>
                  <a:srgbClr val="181818"/>
                </a:solidFill>
              </a:rPr>
              <a:t>Nodes</a:t>
            </a:r>
            <a:endParaRPr lang="en-US" sz="1800" dirty="0">
              <a:solidFill>
                <a:srgbClr val="181818"/>
              </a:solidFill>
            </a:endParaRPr>
          </a:p>
          <a:p>
            <a:r>
              <a:rPr lang="en-US" sz="1800" dirty="0" smtClean="0">
                <a:solidFill>
                  <a:srgbClr val="181818"/>
                </a:solidFill>
              </a:rPr>
              <a:t>4      Security Nodes</a:t>
            </a:r>
          </a:p>
        </p:txBody>
      </p:sp>
    </p:spTree>
    <p:extLst>
      <p:ext uri="{BB962C8B-B14F-4D97-AF65-F5344CB8AC3E}">
        <p14:creationId xmlns:p14="http://schemas.microsoft.com/office/powerpoint/2010/main" val="26746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Reference Architecture: Cloudera Environments (QA/Test/Dev/Sandbox)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8011" y="1370093"/>
            <a:ext cx="5181601" cy="2146473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181818"/>
                </a:solidFill>
                <a:latin typeface="Calibre Thin"/>
              </a:rPr>
              <a:t>QA</a:t>
            </a:r>
            <a:endParaRPr lang="en-US" sz="1050" b="1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r>
              <a:rPr lang="en-US" sz="2000" dirty="0" smtClean="0">
                <a:solidFill>
                  <a:srgbClr val="181818"/>
                </a:solidFill>
                <a:latin typeface="Calibre Thin"/>
              </a:rPr>
              <a:t>39 Nodes</a:t>
            </a:r>
            <a:endParaRPr lang="en-US" sz="1050" dirty="0">
              <a:solidFill>
                <a:srgbClr val="181818"/>
              </a:solidFill>
              <a:latin typeface="Calibre Thin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15403" y="1905479"/>
            <a:ext cx="3554633" cy="14804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181818"/>
                </a:solidFill>
              </a:rPr>
              <a:t>2      Cloudera Manager Nodes</a:t>
            </a:r>
            <a:endParaRPr lang="en-US" sz="1400" dirty="0">
              <a:solidFill>
                <a:srgbClr val="181818"/>
              </a:solidFill>
            </a:endParaRPr>
          </a:p>
          <a:p>
            <a:r>
              <a:rPr lang="en-US" sz="1400" dirty="0" smtClean="0">
                <a:solidFill>
                  <a:srgbClr val="181818"/>
                </a:solidFill>
              </a:rPr>
              <a:t>3      Management Nodes (HA</a:t>
            </a:r>
            <a:r>
              <a:rPr lang="en-US" sz="1400" dirty="0" smtClean="0">
                <a:solidFill>
                  <a:srgbClr val="181818"/>
                </a:solidFill>
              </a:rPr>
              <a:t>)</a:t>
            </a:r>
            <a:endParaRPr lang="en-US" sz="1400" dirty="0" smtClean="0">
              <a:solidFill>
                <a:srgbClr val="181818"/>
              </a:solidFill>
            </a:endParaRPr>
          </a:p>
          <a:p>
            <a:pPr marL="342900" indent="-342900">
              <a:buAutoNum type="arabicPlain" startAt="25"/>
            </a:pPr>
            <a:r>
              <a:rPr lang="en-US" sz="1400" dirty="0" smtClean="0">
                <a:solidFill>
                  <a:srgbClr val="181818"/>
                </a:solidFill>
              </a:rPr>
              <a:t>Data Nodes (HA</a:t>
            </a:r>
            <a:r>
              <a:rPr lang="en-US" sz="1400" dirty="0" smtClean="0">
                <a:solidFill>
                  <a:srgbClr val="181818"/>
                </a:solidFill>
              </a:rPr>
              <a:t>)</a:t>
            </a:r>
            <a:endParaRPr lang="en-US" sz="1400" dirty="0" smtClean="0">
              <a:solidFill>
                <a:srgbClr val="181818"/>
              </a:solidFill>
            </a:endParaRPr>
          </a:p>
          <a:p>
            <a:r>
              <a:rPr lang="en-US" sz="1400" dirty="0">
                <a:solidFill>
                  <a:srgbClr val="181818"/>
                </a:solidFill>
              </a:rPr>
              <a:t>2</a:t>
            </a:r>
            <a:r>
              <a:rPr lang="en-US" sz="1400" dirty="0" smtClean="0">
                <a:solidFill>
                  <a:srgbClr val="181818"/>
                </a:solidFill>
              </a:rPr>
              <a:t>      Edge </a:t>
            </a:r>
            <a:r>
              <a:rPr lang="en-US" sz="1400" dirty="0" smtClean="0">
                <a:solidFill>
                  <a:srgbClr val="181818"/>
                </a:solidFill>
              </a:rPr>
              <a:t>Nodes</a:t>
            </a:r>
            <a:endParaRPr lang="en-US" sz="1400" dirty="0" smtClean="0">
              <a:solidFill>
                <a:srgbClr val="181818"/>
              </a:solidFill>
            </a:endParaRPr>
          </a:p>
          <a:p>
            <a:r>
              <a:rPr lang="en-US" sz="1400" dirty="0" smtClean="0">
                <a:solidFill>
                  <a:srgbClr val="181818"/>
                </a:solidFill>
              </a:rPr>
              <a:t>3      Kafka </a:t>
            </a:r>
            <a:r>
              <a:rPr lang="en-US" sz="1400" dirty="0" smtClean="0">
                <a:solidFill>
                  <a:srgbClr val="181818"/>
                </a:solidFill>
              </a:rPr>
              <a:t>Nodes</a:t>
            </a:r>
            <a:endParaRPr lang="en-US" sz="1400" dirty="0">
              <a:solidFill>
                <a:srgbClr val="181818"/>
              </a:solidFill>
            </a:endParaRPr>
          </a:p>
          <a:p>
            <a:r>
              <a:rPr lang="en-US" sz="1400" dirty="0" smtClean="0">
                <a:solidFill>
                  <a:srgbClr val="181818"/>
                </a:solidFill>
              </a:rPr>
              <a:t>4      Security Nodes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0445" y="1356223"/>
            <a:ext cx="5181601" cy="2146473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181818"/>
                </a:solidFill>
                <a:latin typeface="Calibre Thin"/>
              </a:rPr>
              <a:t>Test/Dev</a:t>
            </a:r>
            <a:endParaRPr lang="en-US" sz="1050" b="1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r>
              <a:rPr lang="en-US" sz="2000" dirty="0" smtClean="0">
                <a:solidFill>
                  <a:srgbClr val="181818"/>
                </a:solidFill>
                <a:latin typeface="Calibre Thin"/>
              </a:rPr>
              <a:t>24 Nodes</a:t>
            </a:r>
            <a:endParaRPr lang="en-US" sz="1050" dirty="0">
              <a:solidFill>
                <a:srgbClr val="181818"/>
              </a:solidFill>
              <a:latin typeface="Calibre Thi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67837" y="1891609"/>
            <a:ext cx="3554633" cy="14804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181818"/>
                </a:solidFill>
              </a:rPr>
              <a:t>2      Cloudera Manager Nodes</a:t>
            </a:r>
            <a:endParaRPr lang="en-US" sz="1400" dirty="0">
              <a:solidFill>
                <a:srgbClr val="181818"/>
              </a:solidFill>
            </a:endParaRPr>
          </a:p>
          <a:p>
            <a:r>
              <a:rPr lang="en-US" sz="1400" dirty="0" smtClean="0">
                <a:solidFill>
                  <a:srgbClr val="181818"/>
                </a:solidFill>
              </a:rPr>
              <a:t>3      Management Nodes (HA</a:t>
            </a:r>
            <a:r>
              <a:rPr lang="en-US" sz="1400" dirty="0" smtClean="0">
                <a:solidFill>
                  <a:srgbClr val="181818"/>
                </a:solidFill>
              </a:rPr>
              <a:t>)</a:t>
            </a:r>
            <a:endParaRPr lang="en-US" sz="1400" dirty="0" smtClean="0">
              <a:solidFill>
                <a:srgbClr val="181818"/>
              </a:solidFill>
            </a:endParaRPr>
          </a:p>
          <a:p>
            <a:r>
              <a:rPr lang="en-US" sz="1400" dirty="0" smtClean="0">
                <a:solidFill>
                  <a:srgbClr val="181818"/>
                </a:solidFill>
              </a:rPr>
              <a:t>10    Data Nodes (HA</a:t>
            </a:r>
            <a:r>
              <a:rPr lang="en-US" sz="1400" dirty="0" smtClean="0">
                <a:solidFill>
                  <a:srgbClr val="181818"/>
                </a:solidFill>
              </a:rPr>
              <a:t>)</a:t>
            </a:r>
            <a:endParaRPr lang="en-US" sz="1400" dirty="0" smtClean="0">
              <a:solidFill>
                <a:srgbClr val="181818"/>
              </a:solidFill>
            </a:endParaRPr>
          </a:p>
          <a:p>
            <a:r>
              <a:rPr lang="en-US" sz="1400" dirty="0">
                <a:solidFill>
                  <a:srgbClr val="181818"/>
                </a:solidFill>
              </a:rPr>
              <a:t>2</a:t>
            </a:r>
            <a:r>
              <a:rPr lang="en-US" sz="1400" dirty="0" smtClean="0">
                <a:solidFill>
                  <a:srgbClr val="181818"/>
                </a:solidFill>
              </a:rPr>
              <a:t>      Edge </a:t>
            </a:r>
            <a:r>
              <a:rPr lang="en-US" sz="1400" dirty="0" smtClean="0">
                <a:solidFill>
                  <a:srgbClr val="181818"/>
                </a:solidFill>
              </a:rPr>
              <a:t>Nodes</a:t>
            </a:r>
            <a:endParaRPr lang="en-US" sz="1400" dirty="0" smtClean="0">
              <a:solidFill>
                <a:srgbClr val="181818"/>
              </a:solidFill>
            </a:endParaRPr>
          </a:p>
          <a:p>
            <a:r>
              <a:rPr lang="en-US" sz="1400" dirty="0" smtClean="0">
                <a:solidFill>
                  <a:srgbClr val="181818"/>
                </a:solidFill>
              </a:rPr>
              <a:t>3      Kafka </a:t>
            </a:r>
            <a:r>
              <a:rPr lang="en-US" sz="1400" dirty="0" smtClean="0">
                <a:solidFill>
                  <a:srgbClr val="181818"/>
                </a:solidFill>
              </a:rPr>
              <a:t>Nodes</a:t>
            </a:r>
            <a:endParaRPr lang="en-US" sz="1400" dirty="0">
              <a:solidFill>
                <a:srgbClr val="181818"/>
              </a:solidFill>
            </a:endParaRPr>
          </a:p>
          <a:p>
            <a:r>
              <a:rPr lang="en-US" sz="1400" dirty="0" smtClean="0">
                <a:solidFill>
                  <a:srgbClr val="181818"/>
                </a:solidFill>
              </a:rPr>
              <a:t>4      Security Nodes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08077" y="3723955"/>
            <a:ext cx="5181601" cy="1871627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181818"/>
                </a:solidFill>
                <a:latin typeface="Calibre Thin"/>
              </a:rPr>
              <a:t>Sandbox</a:t>
            </a:r>
            <a:endParaRPr lang="en-US" sz="1050" b="1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>
              <a:solidFill>
                <a:srgbClr val="181818"/>
              </a:solidFill>
              <a:latin typeface="Calibre Thin"/>
            </a:endParaRPr>
          </a:p>
          <a:p>
            <a:pPr marL="179388"/>
            <a:endParaRPr lang="en-US" sz="2000" dirty="0" smtClean="0">
              <a:solidFill>
                <a:srgbClr val="181818"/>
              </a:solidFill>
              <a:latin typeface="Calibre Thin"/>
            </a:endParaRPr>
          </a:p>
          <a:p>
            <a:pPr marL="179388"/>
            <a:r>
              <a:rPr lang="en-US" sz="2000" dirty="0" smtClean="0">
                <a:solidFill>
                  <a:srgbClr val="181818"/>
                </a:solidFill>
                <a:latin typeface="Calibre Thin"/>
              </a:rPr>
              <a:t>14 Nodes</a:t>
            </a:r>
            <a:endParaRPr lang="en-US" sz="1050" dirty="0">
              <a:solidFill>
                <a:srgbClr val="181818"/>
              </a:solidFill>
              <a:latin typeface="Calibre Thi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15469" y="4259341"/>
            <a:ext cx="3554633" cy="11315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lain"/>
            </a:pPr>
            <a:r>
              <a:rPr lang="en-US" sz="1400" dirty="0" smtClean="0">
                <a:solidFill>
                  <a:srgbClr val="181818"/>
                </a:solidFill>
              </a:rPr>
              <a:t>Cloudera Manager Node</a:t>
            </a:r>
            <a:endParaRPr lang="en-US" sz="1400" dirty="0">
              <a:solidFill>
                <a:srgbClr val="181818"/>
              </a:solidFill>
            </a:endParaRPr>
          </a:p>
          <a:p>
            <a:r>
              <a:rPr lang="en-US" sz="1400" dirty="0">
                <a:solidFill>
                  <a:srgbClr val="181818"/>
                </a:solidFill>
              </a:rPr>
              <a:t>2</a:t>
            </a:r>
            <a:r>
              <a:rPr lang="en-US" sz="1400" dirty="0" smtClean="0">
                <a:solidFill>
                  <a:srgbClr val="181818"/>
                </a:solidFill>
              </a:rPr>
              <a:t>      Management Nodes (HA</a:t>
            </a:r>
            <a:r>
              <a:rPr lang="en-US" sz="1400" dirty="0" smtClean="0">
                <a:solidFill>
                  <a:srgbClr val="181818"/>
                </a:solidFill>
              </a:rPr>
              <a:t>)</a:t>
            </a:r>
            <a:endParaRPr lang="en-US" sz="1400" dirty="0" smtClean="0">
              <a:solidFill>
                <a:srgbClr val="181818"/>
              </a:solidFill>
            </a:endParaRPr>
          </a:p>
          <a:p>
            <a:pPr marL="342900" indent="-342900">
              <a:buAutoNum type="arabicPlain" startAt="10"/>
            </a:pPr>
            <a:r>
              <a:rPr lang="en-US" sz="1400" dirty="0" smtClean="0">
                <a:solidFill>
                  <a:srgbClr val="181818"/>
                </a:solidFill>
              </a:rPr>
              <a:t>Data Nodes (HA</a:t>
            </a:r>
            <a:r>
              <a:rPr lang="en-US" sz="1400" dirty="0" smtClean="0">
                <a:solidFill>
                  <a:srgbClr val="181818"/>
                </a:solidFill>
              </a:rPr>
              <a:t>)</a:t>
            </a:r>
            <a:endParaRPr lang="en-US" sz="1400" dirty="0" smtClean="0">
              <a:solidFill>
                <a:srgbClr val="181818"/>
              </a:solidFill>
            </a:endParaRPr>
          </a:p>
          <a:p>
            <a:r>
              <a:rPr lang="en-US" sz="1400" dirty="0">
                <a:solidFill>
                  <a:srgbClr val="181818"/>
                </a:solidFill>
              </a:rPr>
              <a:t>1</a:t>
            </a:r>
            <a:r>
              <a:rPr lang="en-US" sz="1400" dirty="0" smtClean="0">
                <a:solidFill>
                  <a:srgbClr val="181818"/>
                </a:solidFill>
              </a:rPr>
              <a:t>      Kafka </a:t>
            </a:r>
            <a:r>
              <a:rPr lang="en-US" sz="1400" dirty="0" smtClean="0">
                <a:solidFill>
                  <a:srgbClr val="181818"/>
                </a:solidFill>
              </a:rPr>
              <a:t>Node</a:t>
            </a:r>
            <a:endParaRPr lang="en-US" sz="1400" dirty="0" smtClean="0">
              <a:solidFill>
                <a:srgbClr val="1818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Environments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68460" y="3349131"/>
            <a:ext cx="3119278" cy="265527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 dirty="0">
              <a:solidFill>
                <a:srgbClr val="181818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495191" y="3734337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37798" y="3541419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3</a:t>
            </a:r>
            <a:r>
              <a:rPr lang="en-US" sz="1600" dirty="0" smtClean="0">
                <a:solidFill>
                  <a:srgbClr val="181818"/>
                </a:solidFill>
              </a:rPr>
              <a:t> Management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47471" y="5162992"/>
            <a:ext cx="2806118" cy="652962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50 Data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129" y="3385029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Cloudera Manager Nodes (HA)</a:t>
            </a:r>
            <a:endParaRPr lang="en-US" sz="1600" dirty="0">
              <a:solidFill>
                <a:srgbClr val="181818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495191" y="5697914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128" y="1240815"/>
            <a:ext cx="5259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81818"/>
                </a:solidFill>
              </a:rPr>
              <a:t>Production</a:t>
            </a:r>
          </a:p>
          <a:p>
            <a:pPr algn="ctr"/>
            <a:r>
              <a:rPr lang="en-US" sz="1200" dirty="0" smtClean="0">
                <a:solidFill>
                  <a:srgbClr val="181818"/>
                </a:solidFill>
              </a:rPr>
              <a:t>66 </a:t>
            </a:r>
            <a:r>
              <a:rPr lang="en-US" sz="1200" dirty="0">
                <a:solidFill>
                  <a:srgbClr val="181818"/>
                </a:solidFill>
              </a:rPr>
              <a:t>Total Nodes</a:t>
            </a:r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1896" y="1237028"/>
            <a:ext cx="5460072" cy="5004919"/>
          </a:xfrm>
          <a:prstGeom prst="rect">
            <a:avLst/>
          </a:prstGeom>
          <a:noFill/>
          <a:ln w="762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81818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47471" y="4343997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Security (KMS)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25040" y="1914216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Security (</a:t>
            </a:r>
            <a:r>
              <a:rPr lang="en-US" sz="1600" dirty="0" err="1" smtClean="0">
                <a:solidFill>
                  <a:srgbClr val="181818"/>
                </a:solidFill>
              </a:rPr>
              <a:t>KeyTrustee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28128" y="2965068"/>
            <a:ext cx="5259609" cy="0"/>
          </a:xfrm>
          <a:prstGeom prst="line">
            <a:avLst/>
          </a:prstGeom>
          <a:ln w="12700">
            <a:solidFill>
              <a:schemeClr val="accent5"/>
            </a:solidFill>
            <a:prstDash val="dash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2"/>
            <a:endCxn id="24" idx="0"/>
          </p:cNvCxnSpPr>
          <p:nvPr/>
        </p:nvCxnSpPr>
        <p:spPr>
          <a:xfrm>
            <a:off x="4328099" y="2562834"/>
            <a:ext cx="0" cy="786297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95190" y="4728337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8128" y="4379029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3 Kafka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8128" y="5352007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4</a:t>
            </a:r>
            <a:r>
              <a:rPr lang="en-US" sz="1600" dirty="0" smtClean="0">
                <a:solidFill>
                  <a:srgbClr val="181818"/>
                </a:solidFill>
              </a:rPr>
              <a:t> Edge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89943" y="3343980"/>
            <a:ext cx="3119278" cy="265527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 dirty="0">
              <a:solidFill>
                <a:srgbClr val="181818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316674" y="3729186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759281" y="3536268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3</a:t>
            </a:r>
            <a:r>
              <a:rPr lang="en-US" sz="1600" dirty="0" smtClean="0">
                <a:solidFill>
                  <a:srgbClr val="181818"/>
                </a:solidFill>
              </a:rPr>
              <a:t> Management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768954" y="5157841"/>
            <a:ext cx="2806118" cy="652962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50 Data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49612" y="3379878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Cloudera Manager Nodes (HA)</a:t>
            </a:r>
            <a:endParaRPr lang="en-US" sz="1600" dirty="0">
              <a:solidFill>
                <a:srgbClr val="181818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316674" y="5692763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49611" y="1235664"/>
            <a:ext cx="5259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81818"/>
                </a:solidFill>
              </a:rPr>
              <a:t>DR</a:t>
            </a:r>
            <a:endParaRPr lang="en-US" sz="2400" dirty="0">
              <a:solidFill>
                <a:srgbClr val="181818"/>
              </a:solidFill>
            </a:endParaRPr>
          </a:p>
          <a:p>
            <a:pPr algn="ctr"/>
            <a:r>
              <a:rPr lang="en-US" sz="1200" dirty="0" smtClean="0">
                <a:solidFill>
                  <a:srgbClr val="181818"/>
                </a:solidFill>
              </a:rPr>
              <a:t>66 </a:t>
            </a:r>
            <a:r>
              <a:rPr lang="en-US" sz="1200" dirty="0">
                <a:solidFill>
                  <a:srgbClr val="181818"/>
                </a:solidFill>
              </a:rPr>
              <a:t>Total Nodes</a:t>
            </a:r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353379" y="1231877"/>
            <a:ext cx="5460072" cy="5004919"/>
          </a:xfrm>
          <a:prstGeom prst="rect">
            <a:avLst/>
          </a:prstGeom>
          <a:noFill/>
          <a:ln w="762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81818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68954" y="4338846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Security (KMS)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46523" y="1909065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Security (</a:t>
            </a:r>
            <a:r>
              <a:rPr lang="en-US" sz="1600" dirty="0" err="1" smtClean="0">
                <a:solidFill>
                  <a:srgbClr val="181818"/>
                </a:solidFill>
              </a:rPr>
              <a:t>KeyTrustee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449611" y="2959917"/>
            <a:ext cx="5259609" cy="0"/>
          </a:xfrm>
          <a:prstGeom prst="line">
            <a:avLst/>
          </a:prstGeom>
          <a:ln w="12700">
            <a:solidFill>
              <a:schemeClr val="accent5"/>
            </a:solidFill>
            <a:prstDash val="dash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149582" y="2557683"/>
            <a:ext cx="0" cy="786297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316673" y="4723186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49611" y="4373878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3 Kafka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49611" y="5346856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4</a:t>
            </a:r>
            <a:r>
              <a:rPr lang="en-US" sz="1600" dirty="0" smtClean="0">
                <a:solidFill>
                  <a:srgbClr val="181818"/>
                </a:solidFill>
              </a:rPr>
              <a:t> Edge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6062" y="2557683"/>
            <a:ext cx="2151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Cluster Boundary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07545" y="2566110"/>
            <a:ext cx="2151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Cluster Boundary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0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Environments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68460" y="3349131"/>
            <a:ext cx="3119278" cy="265527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 dirty="0">
              <a:solidFill>
                <a:srgbClr val="181818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495191" y="3734337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37798" y="3541419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3</a:t>
            </a:r>
            <a:r>
              <a:rPr lang="en-US" sz="1600" dirty="0" smtClean="0">
                <a:solidFill>
                  <a:srgbClr val="181818"/>
                </a:solidFill>
              </a:rPr>
              <a:t> Management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47471" y="5162992"/>
            <a:ext cx="2806118" cy="652962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25 Data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129" y="3385029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Cloudera Manager Nodes (HA)</a:t>
            </a:r>
            <a:endParaRPr lang="en-US" sz="1600" dirty="0">
              <a:solidFill>
                <a:srgbClr val="181818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495191" y="5697914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128" y="1240815"/>
            <a:ext cx="5259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81818"/>
                </a:solidFill>
              </a:rPr>
              <a:t>QA</a:t>
            </a:r>
            <a:endParaRPr lang="en-US" sz="2400" dirty="0">
              <a:solidFill>
                <a:srgbClr val="181818"/>
              </a:solidFill>
            </a:endParaRPr>
          </a:p>
          <a:p>
            <a:pPr algn="ctr"/>
            <a:r>
              <a:rPr lang="en-US" sz="1200" dirty="0" smtClean="0">
                <a:solidFill>
                  <a:srgbClr val="181818"/>
                </a:solidFill>
              </a:rPr>
              <a:t>39 </a:t>
            </a:r>
            <a:r>
              <a:rPr lang="en-US" sz="1200" dirty="0">
                <a:solidFill>
                  <a:srgbClr val="181818"/>
                </a:solidFill>
              </a:rPr>
              <a:t>Total Nodes</a:t>
            </a:r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1896" y="1237028"/>
            <a:ext cx="5460072" cy="5004919"/>
          </a:xfrm>
          <a:prstGeom prst="rect">
            <a:avLst/>
          </a:prstGeom>
          <a:noFill/>
          <a:ln w="762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81818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47471" y="4343997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Security (KMS)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25040" y="1914216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Security (</a:t>
            </a:r>
            <a:r>
              <a:rPr lang="en-US" sz="1600" dirty="0" err="1" smtClean="0">
                <a:solidFill>
                  <a:srgbClr val="181818"/>
                </a:solidFill>
              </a:rPr>
              <a:t>KeyTrustee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28128" y="2965068"/>
            <a:ext cx="5259609" cy="0"/>
          </a:xfrm>
          <a:prstGeom prst="line">
            <a:avLst/>
          </a:prstGeom>
          <a:ln w="12700">
            <a:solidFill>
              <a:schemeClr val="accent5"/>
            </a:solidFill>
            <a:prstDash val="dash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2"/>
            <a:endCxn id="24" idx="0"/>
          </p:cNvCxnSpPr>
          <p:nvPr/>
        </p:nvCxnSpPr>
        <p:spPr>
          <a:xfrm>
            <a:off x="4328099" y="2562834"/>
            <a:ext cx="0" cy="786297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95190" y="4728337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8128" y="4379029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3 Kafka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8128" y="5352007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Edge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89943" y="3343980"/>
            <a:ext cx="3119278" cy="265527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 dirty="0">
              <a:solidFill>
                <a:srgbClr val="181818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316674" y="3729186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759281" y="3536268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3</a:t>
            </a:r>
            <a:r>
              <a:rPr lang="en-US" sz="1600" dirty="0" smtClean="0">
                <a:solidFill>
                  <a:srgbClr val="181818"/>
                </a:solidFill>
              </a:rPr>
              <a:t> Management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768954" y="5157841"/>
            <a:ext cx="2806118" cy="652962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1</a:t>
            </a:r>
            <a:r>
              <a:rPr lang="en-US" sz="1600" dirty="0" smtClean="0">
                <a:solidFill>
                  <a:srgbClr val="181818"/>
                </a:solidFill>
              </a:rPr>
              <a:t>0 Data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49612" y="3379878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Cloudera Manager Nodes (HA)</a:t>
            </a:r>
            <a:endParaRPr lang="en-US" sz="1600" dirty="0">
              <a:solidFill>
                <a:srgbClr val="181818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316674" y="5692763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49611" y="1235664"/>
            <a:ext cx="5259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81818"/>
                </a:solidFill>
              </a:rPr>
              <a:t>Dev/Test</a:t>
            </a:r>
            <a:endParaRPr lang="en-US" sz="2400" dirty="0">
              <a:solidFill>
                <a:srgbClr val="181818"/>
              </a:solidFill>
            </a:endParaRPr>
          </a:p>
          <a:p>
            <a:pPr algn="ctr"/>
            <a:r>
              <a:rPr lang="en-US" sz="1200" dirty="0" smtClean="0">
                <a:solidFill>
                  <a:srgbClr val="181818"/>
                </a:solidFill>
              </a:rPr>
              <a:t>24 </a:t>
            </a:r>
            <a:r>
              <a:rPr lang="en-US" sz="1200" dirty="0">
                <a:solidFill>
                  <a:srgbClr val="181818"/>
                </a:solidFill>
              </a:rPr>
              <a:t>Total Nodes</a:t>
            </a:r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353379" y="1231877"/>
            <a:ext cx="5460072" cy="5004919"/>
          </a:xfrm>
          <a:prstGeom prst="rect">
            <a:avLst/>
          </a:prstGeom>
          <a:noFill/>
          <a:ln w="762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81818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68954" y="4338846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Security (KMS)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46523" y="1909065"/>
            <a:ext cx="2806118" cy="648618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2 Security (</a:t>
            </a:r>
            <a:r>
              <a:rPr lang="en-US" sz="1600" dirty="0" err="1" smtClean="0">
                <a:solidFill>
                  <a:srgbClr val="181818"/>
                </a:solidFill>
              </a:rPr>
              <a:t>KeyTrustee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</a:p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Nodes </a:t>
            </a:r>
            <a:r>
              <a:rPr lang="en-US" sz="1600" dirty="0">
                <a:solidFill>
                  <a:srgbClr val="181818"/>
                </a:solidFill>
              </a:rPr>
              <a:t>(HA</a:t>
            </a:r>
            <a:r>
              <a:rPr lang="en-US" sz="1600" dirty="0" smtClean="0">
                <a:solidFill>
                  <a:srgbClr val="181818"/>
                </a:solidFill>
              </a:rPr>
              <a:t>)</a:t>
            </a:r>
            <a:endParaRPr lang="en-US" sz="1600" dirty="0">
              <a:solidFill>
                <a:srgbClr val="181818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449611" y="2959917"/>
            <a:ext cx="5259609" cy="0"/>
          </a:xfrm>
          <a:prstGeom prst="line">
            <a:avLst/>
          </a:prstGeom>
          <a:ln w="12700">
            <a:solidFill>
              <a:schemeClr val="accent5"/>
            </a:solidFill>
            <a:prstDash val="dash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149582" y="2557683"/>
            <a:ext cx="0" cy="786297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316673" y="4723186"/>
            <a:ext cx="273269" cy="0"/>
          </a:xfrm>
          <a:prstGeom prst="line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49611" y="4373878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81818"/>
                </a:solidFill>
              </a:rPr>
              <a:t>3 Kafka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49611" y="5346856"/>
            <a:ext cx="1867062" cy="657580"/>
          </a:xfrm>
          <a:prstGeom prst="rect">
            <a:avLst/>
          </a:prstGeom>
          <a:ln w="7620" cmpd="sng"/>
          <a:effectLst>
            <a:outerShdw blurRad="38100" dist="25400" dir="81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81818"/>
                </a:solidFill>
              </a:rPr>
              <a:t>2</a:t>
            </a:r>
            <a:r>
              <a:rPr lang="en-US" sz="1600" dirty="0" smtClean="0">
                <a:solidFill>
                  <a:srgbClr val="181818"/>
                </a:solidFill>
              </a:rPr>
              <a:t> Edge Nodes</a:t>
            </a:r>
            <a:endParaRPr lang="en-US" sz="1600" dirty="0">
              <a:solidFill>
                <a:srgbClr val="18181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062" y="2557683"/>
            <a:ext cx="2151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Cluster Boundary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07545" y="2566110"/>
            <a:ext cx="2151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Cluster Boundary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587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loudera_template_2012-10">
  <a:themeElements>
    <a:clrScheme name="Cloudera OCT12">
      <a:dk1>
        <a:sysClr val="windowText" lastClr="000000"/>
      </a:dk1>
      <a:lt1>
        <a:sysClr val="window" lastClr="FFFFFF"/>
      </a:lt1>
      <a:dk2>
        <a:srgbClr val="0B5A79"/>
      </a:dk2>
      <a:lt2>
        <a:srgbClr val="107FA7"/>
      </a:lt2>
      <a:accent1>
        <a:srgbClr val="2DA6C9"/>
      </a:accent1>
      <a:accent2>
        <a:srgbClr val="B3D200"/>
      </a:accent2>
      <a:accent3>
        <a:srgbClr val="37055E"/>
      </a:accent3>
      <a:accent4>
        <a:srgbClr val="A40040"/>
      </a:accent4>
      <a:accent5>
        <a:srgbClr val="F06F00"/>
      </a:accent5>
      <a:accent6>
        <a:srgbClr val="ECA700"/>
      </a:accent6>
      <a:hlink>
        <a:srgbClr val="F06F00"/>
      </a:hlink>
      <a:folHlink>
        <a:srgbClr val="ECA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Cloudera_template_2012-10">
  <a:themeElements>
    <a:clrScheme name="Cloudera OCT12">
      <a:dk1>
        <a:sysClr val="windowText" lastClr="000000"/>
      </a:dk1>
      <a:lt1>
        <a:sysClr val="window" lastClr="FFFFFF"/>
      </a:lt1>
      <a:dk2>
        <a:srgbClr val="0B5A79"/>
      </a:dk2>
      <a:lt2>
        <a:srgbClr val="107FA7"/>
      </a:lt2>
      <a:accent1>
        <a:srgbClr val="2DA6C9"/>
      </a:accent1>
      <a:accent2>
        <a:srgbClr val="B3D200"/>
      </a:accent2>
      <a:accent3>
        <a:srgbClr val="37055E"/>
      </a:accent3>
      <a:accent4>
        <a:srgbClr val="A40040"/>
      </a:accent4>
      <a:accent5>
        <a:srgbClr val="F06F00"/>
      </a:accent5>
      <a:accent6>
        <a:srgbClr val="ECA700"/>
      </a:accent6>
      <a:hlink>
        <a:srgbClr val="F06F00"/>
      </a:hlink>
      <a:folHlink>
        <a:srgbClr val="ECA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loudera_template_2012-10">
  <a:themeElements>
    <a:clrScheme name="Cloudera OCT12">
      <a:dk1>
        <a:sysClr val="windowText" lastClr="000000"/>
      </a:dk1>
      <a:lt1>
        <a:sysClr val="window" lastClr="FFFFFF"/>
      </a:lt1>
      <a:dk2>
        <a:srgbClr val="0B5A79"/>
      </a:dk2>
      <a:lt2>
        <a:srgbClr val="107FA7"/>
      </a:lt2>
      <a:accent1>
        <a:srgbClr val="2DA6C9"/>
      </a:accent1>
      <a:accent2>
        <a:srgbClr val="B3D200"/>
      </a:accent2>
      <a:accent3>
        <a:srgbClr val="37055E"/>
      </a:accent3>
      <a:accent4>
        <a:srgbClr val="A40040"/>
      </a:accent4>
      <a:accent5>
        <a:srgbClr val="F06F00"/>
      </a:accent5>
      <a:accent6>
        <a:srgbClr val="ECA700"/>
      </a:accent6>
      <a:hlink>
        <a:srgbClr val="F06F00"/>
      </a:hlink>
      <a:folHlink>
        <a:srgbClr val="ECA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7697e0c-b635-4f57-a3ae-15299016c358">Planning</Document_x0020_Type>
    <_dlc_DocId xmlns="bcea28ca-3f7c-4e93-9cd9-7c2c91a38d3f">DMY3QDKWEKKJ-9-7</_dlc_DocId>
    <_dlc_DocIdUrl xmlns="bcea28ca-3f7c-4e93-9cd9-7c2c91a38d3f">
      <Url>http://collaboration.ad.qintra.com/BU/IPI/scph/TransformPC2/BigData/_layouts/DocIdRedir.aspx?ID=DMY3QDKWEKKJ-9-7</Url>
      <Description>DMY3QDKWEKKJ-9-7</Description>
    </_dlc_DocIdUrl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D7EB4658-5B7E-45FF-B476-4F8593C24086}"/>
</file>

<file path=customXml/itemProps2.xml><?xml version="1.0" encoding="utf-8"?>
<ds:datastoreItem xmlns:ds="http://schemas.openxmlformats.org/officeDocument/2006/customXml" ds:itemID="{6D769B3B-FDC6-4E26-8912-A8D26738E31E}"/>
</file>

<file path=customXml/itemProps3.xml><?xml version="1.0" encoding="utf-8"?>
<ds:datastoreItem xmlns:ds="http://schemas.openxmlformats.org/officeDocument/2006/customXml" ds:itemID="{C0FC040C-D80B-45DF-8AC6-5BF5514DF36D}"/>
</file>

<file path=customXml/itemProps4.xml><?xml version="1.0" encoding="utf-8"?>
<ds:datastoreItem xmlns:ds="http://schemas.openxmlformats.org/officeDocument/2006/customXml" ds:itemID="{87DEAC8B-EF4A-4710-A44E-64D8DFD35823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23366</TotalTime>
  <Words>782</Words>
  <Application>Microsoft Macintosh PowerPoint</Application>
  <PresentationFormat>Custom</PresentationFormat>
  <Paragraphs>239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Calibre Thin</vt:lpstr>
      <vt:lpstr>Calibri</vt:lpstr>
      <vt:lpstr>Calibri Light</vt:lpstr>
      <vt:lpstr>Lucida Grande</vt:lpstr>
      <vt:lpstr>Wingdings</vt:lpstr>
      <vt:lpstr>Arial</vt:lpstr>
      <vt:lpstr>Default Theme</vt:lpstr>
      <vt:lpstr>1_Cloudera_template_2012-10</vt:lpstr>
      <vt:lpstr>4_Cloudera_template_2012-10</vt:lpstr>
      <vt:lpstr>3_Cloudera_template_2012-10</vt:lpstr>
      <vt:lpstr>CenturyLink Technical Deployment Plan</vt:lpstr>
      <vt:lpstr>Reference Architecture Node Counts</vt:lpstr>
      <vt:lpstr>General Reference Architecture Assumptions</vt:lpstr>
      <vt:lpstr>General Hardware Recommendations</vt:lpstr>
      <vt:lpstr>Other Requirements/Recommendations</vt:lpstr>
      <vt:lpstr>Reference Architecture: Cloudera Environments (Prod/DR)</vt:lpstr>
      <vt:lpstr>Reference Architecture: Cloudera Environments (QA/Test/Dev/Sandbox)</vt:lpstr>
      <vt:lpstr>Cloudera Environments</vt:lpstr>
      <vt:lpstr>Cloudera Environments</vt:lpstr>
      <vt:lpstr>Cloudera Environments</vt:lpstr>
      <vt:lpstr>Future Considerations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Alex Gutow</dc:creator>
  <cp:keywords/>
  <dc:description/>
  <cp:lastModifiedBy>Matthew Harris</cp:lastModifiedBy>
  <cp:revision>111</cp:revision>
  <dcterms:created xsi:type="dcterms:W3CDTF">2014-12-11T17:40:26Z</dcterms:created>
  <dcterms:modified xsi:type="dcterms:W3CDTF">2016-06-01T16:09:35Z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0x010100F8C151005451E241B86CAD6C702C12C7</vt:lpwstr>
  </property>
  <property fmtid="{D5CDD505-2E9C-101B-9397-08002B2CF9AE}" pid="3" name="_dlc_DocIdItemGuid">
    <vt:lpwstr>87be0c78-f7ea-4f3b-ae8c-9fc2795b7bcd</vt:lpwstr>
  </property>
</Properties>
</file>