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customXml/itemProps4.xml" ContentType="application/vnd.openxmlformats-officedocument.customXmlProperties+xml"/>
  <Override PartName="/customXml/itemProps5.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6"/>
  </p:sldMasterIdLst>
  <p:notesMasterIdLst>
    <p:notesMasterId r:id="rId25"/>
  </p:notesMasterIdLst>
  <p:sldIdLst>
    <p:sldId id="278" r:id="rId7"/>
    <p:sldId id="321" r:id="rId8"/>
    <p:sldId id="322" r:id="rId9"/>
    <p:sldId id="326" r:id="rId10"/>
    <p:sldId id="332" r:id="rId11"/>
    <p:sldId id="333" r:id="rId12"/>
    <p:sldId id="334" r:id="rId13"/>
    <p:sldId id="335" r:id="rId14"/>
    <p:sldId id="336" r:id="rId15"/>
    <p:sldId id="327" r:id="rId16"/>
    <p:sldId id="329" r:id="rId17"/>
    <p:sldId id="330" r:id="rId18"/>
    <p:sldId id="325" r:id="rId19"/>
    <p:sldId id="328" r:id="rId20"/>
    <p:sldId id="337" r:id="rId21"/>
    <p:sldId id="338" r:id="rId22"/>
    <p:sldId id="339" r:id="rId23"/>
    <p:sldId id="340"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3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2" autoAdjust="0"/>
    <p:restoredTop sz="94719" autoAdjust="0"/>
  </p:normalViewPr>
  <p:slideViewPr>
    <p:cSldViewPr>
      <p:cViewPr>
        <p:scale>
          <a:sx n="110" d="100"/>
          <a:sy n="110" d="100"/>
        </p:scale>
        <p:origin x="-1560"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6E071DAD-78D8-4219-9C45-78BDB3B5B91D}" type="datetimeFigureOut">
              <a:rPr lang="en-US"/>
              <a:pPr>
                <a:defRPr/>
              </a:pPr>
              <a:t>4/24/2017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D95C4F0-77EE-4874-87DB-BC3C7B99EF9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Last Update: 4/24/2017</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2F3D86F-509A-4989-B9F9-A2BABF37C9D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Last Update: 4/24/2017</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024618F-37DE-4114-8218-89F0EBE2866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Last Update: 4/24/2017</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83D6909-CF9E-459F-80FE-5773D977AC0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itle 1"/>
          <p:cNvSpPr txBox="1">
            <a:spLocks/>
          </p:cNvSpPr>
          <p:nvPr userDrawn="1"/>
        </p:nvSpPr>
        <p:spPr bwMode="auto">
          <a:xfrm>
            <a:off x="0" y="6492875"/>
            <a:ext cx="3276600" cy="365125"/>
          </a:xfrm>
          <a:prstGeom prst="rect">
            <a:avLst/>
          </a:prstGeom>
          <a:noFill/>
          <a:ln>
            <a:noFill/>
          </a:ln>
          <a:extLst>
            <a:ext uri="{909E8E84-426E-40DD-AFC4-6F175D3DCCD1}"/>
            <a:ext uri="{91240B29-F687-4F45-9708-019B960494DF}"/>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altLang="en-US" sz="1200" dirty="0" smtClean="0">
                <a:latin typeface="Arial Narrow" pitchFamily="34" charset="0"/>
              </a:rPr>
              <a:t>DLI Process</a:t>
            </a:r>
          </a:p>
        </p:txBody>
      </p:sp>
      <p:cxnSp>
        <p:nvCxnSpPr>
          <p:cNvPr id="5" name="Straight Connector 4"/>
          <p:cNvCxnSpPr/>
          <p:nvPr userDrawn="1"/>
        </p:nvCxnSpPr>
        <p:spPr>
          <a:xfrm>
            <a:off x="228600" y="6400800"/>
            <a:ext cx="8686800" cy="0"/>
          </a:xfrm>
          <a:prstGeom prst="line">
            <a:avLst/>
          </a:prstGeom>
          <a:ln>
            <a:solidFill>
              <a:srgbClr val="99FF33"/>
            </a:solidFill>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userDrawn="1"/>
        </p:nvSpPr>
        <p:spPr bwMode="auto">
          <a:xfrm>
            <a:off x="5638800" y="6492875"/>
            <a:ext cx="3505200" cy="365125"/>
          </a:xfrm>
          <a:prstGeom prst="rect">
            <a:avLst/>
          </a:prstGeom>
          <a:noFill/>
          <a:ln>
            <a:noFill/>
          </a:ln>
          <a:extLst>
            <a:ext uri="{909E8E84-426E-40DD-AFC4-6F175D3DCCD1}"/>
            <a:ext uri="{91240B29-F687-4F45-9708-019B960494DF}"/>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altLang="en-US" sz="1200" smtClean="0">
                <a:latin typeface="Arial Narrow" pitchFamily="34" charset="0"/>
              </a:rPr>
              <a:t>CTL Data Lake (CDL) – Enabling the business with data</a:t>
            </a:r>
          </a:p>
        </p:txBody>
      </p:sp>
      <p:sp>
        <p:nvSpPr>
          <p:cNvPr id="2" name="Title 1"/>
          <p:cNvSpPr>
            <a:spLocks noGrp="1"/>
          </p:cNvSpPr>
          <p:nvPr>
            <p:ph type="title"/>
          </p:nvPr>
        </p:nvSpPr>
        <p:spPr>
          <a:xfrm>
            <a:off x="0" y="0"/>
            <a:ext cx="9144000" cy="533400"/>
          </a:xfrm>
          <a:solidFill>
            <a:srgbClr val="99FF33"/>
          </a:solidFill>
        </p:spPr>
        <p:txBody>
          <a:bodyPr>
            <a:noAutofit/>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686800" cy="5562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10"/>
          </p:nvPr>
        </p:nvSpPr>
        <p:spPr>
          <a:xfrm>
            <a:off x="3276600" y="6492875"/>
            <a:ext cx="1752600" cy="365125"/>
          </a:xfrm>
        </p:spPr>
        <p:txBody>
          <a:bodyPr/>
          <a:lstStyle>
            <a:lvl1pPr algn="r">
              <a:defRPr sz="1200" b="0" i="0">
                <a:latin typeface="Arial Narrow" pitchFamily="34" charset="0"/>
              </a:defRPr>
            </a:lvl1pPr>
          </a:lstStyle>
          <a:p>
            <a:pPr>
              <a:defRPr/>
            </a:pPr>
            <a:r>
              <a:rPr lang="en-US" smtClean="0"/>
              <a:t>Last Update: 4/24/2017</a:t>
            </a:r>
            <a:endParaRPr lang="en-US" dirty="0"/>
          </a:p>
        </p:txBody>
      </p:sp>
      <p:sp>
        <p:nvSpPr>
          <p:cNvPr id="8" name="Slide Number Placeholder 5"/>
          <p:cNvSpPr>
            <a:spLocks noGrp="1"/>
          </p:cNvSpPr>
          <p:nvPr>
            <p:ph type="sldNum" sz="quarter" idx="11"/>
          </p:nvPr>
        </p:nvSpPr>
        <p:spPr>
          <a:xfrm>
            <a:off x="5029200" y="6492875"/>
            <a:ext cx="381000" cy="365125"/>
          </a:xfrm>
        </p:spPr>
        <p:txBody>
          <a:bodyPr/>
          <a:lstStyle>
            <a:lvl1pPr>
              <a:defRPr sz="1200" b="0" i="0">
                <a:latin typeface="Arial Narrow" pitchFamily="34" charset="0"/>
              </a:defRPr>
            </a:lvl1pPr>
          </a:lstStyle>
          <a:p>
            <a:pPr>
              <a:defRPr/>
            </a:pPr>
            <a:fld id="{C7E86FD3-AB43-499A-B9AA-4BF30EFD4843}"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t>Last Update: 4/24/2017</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0B1FD05-64B5-4005-9E17-B1BAEA5FACB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smtClean="0"/>
              <a:t>Last Update: 4/24/2017</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0BFF2A-8E7B-4108-9C24-E1A1E2EC27E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smtClean="0"/>
              <a:t>Last Update: 4/24/2017</a:t>
            </a: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8B95FB5-DA96-4BEE-A168-31724CDD089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smtClean="0"/>
              <a:t>Last Update: 4/24/2017</a:t>
            </a: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C58DA62-477A-40BD-B78F-D3A11354AF5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smtClean="0"/>
              <a:t>Last Update: 4/24/2017</a:t>
            </a: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9EBB615-8848-472B-9C34-4121F8B0BD4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Last Update: 4/24/2017</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A3FBAAC-DBF8-44C3-A7EA-60E6DB17140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Last Update: 4/24/2017</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375E02C-8023-4246-8A39-97079525397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r>
              <a:rPr lang="en-US" smtClean="0"/>
              <a:t>Last Update: 4/24/2017</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93A31F50-0DCD-4207-A130-B7EA73DA40F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561" r:id="rId1"/>
    <p:sldLayoutId id="2147484571" r:id="rId2"/>
    <p:sldLayoutId id="2147484562" r:id="rId3"/>
    <p:sldLayoutId id="2147484563" r:id="rId4"/>
    <p:sldLayoutId id="2147484564" r:id="rId5"/>
    <p:sldLayoutId id="2147484565" r:id="rId6"/>
    <p:sldLayoutId id="2147484566" r:id="rId7"/>
    <p:sldLayoutId id="2147484567" r:id="rId8"/>
    <p:sldLayoutId id="2147484568" r:id="rId9"/>
    <p:sldLayoutId id="2147484569" r:id="rId10"/>
    <p:sldLayoutId id="2147484570" r:id="rId11"/>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228600" y="2130425"/>
            <a:ext cx="8686800" cy="1470025"/>
          </a:xfrm>
        </p:spPr>
        <p:txBody>
          <a:bodyPr/>
          <a:lstStyle/>
          <a:p>
            <a:r>
              <a:rPr lang="en-US" dirty="0" smtClean="0"/>
              <a:t>DLI Process</a:t>
            </a:r>
            <a:endParaRPr lang="en-US" altLang="en-US" dirty="0" smtClean="0"/>
          </a:p>
        </p:txBody>
      </p:sp>
      <p:sp>
        <p:nvSpPr>
          <p:cNvPr id="5" name="Subtitle 4"/>
          <p:cNvSpPr>
            <a:spLocks noGrp="1"/>
          </p:cNvSpPr>
          <p:nvPr>
            <p:ph type="subTitle" idx="1"/>
          </p:nvPr>
        </p:nvSpPr>
        <p:spPr/>
        <p:txBody>
          <a:bodyPr/>
          <a:lstStyle/>
          <a:p>
            <a:pPr>
              <a:defRPr/>
            </a:pP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DF3 – Enable Access Process</a:t>
            </a:r>
            <a:endParaRPr lang="en-US" dirty="0"/>
          </a:p>
        </p:txBody>
      </p:sp>
      <p:sp>
        <p:nvSpPr>
          <p:cNvPr id="4" name="Date Placeholder 3"/>
          <p:cNvSpPr>
            <a:spLocks noGrp="1"/>
          </p:cNvSpPr>
          <p:nvPr>
            <p:ph type="dt" sz="half" idx="10"/>
          </p:nvPr>
        </p:nvSpPr>
        <p:spPr/>
        <p:txBody>
          <a:bodyPr/>
          <a:lstStyle/>
          <a:p>
            <a:pPr>
              <a:defRPr/>
            </a:pPr>
            <a:r>
              <a:rPr lang="en-US" smtClean="0"/>
              <a:t>Last Update: 4/24/2017</a:t>
            </a:r>
            <a:endParaRPr lang="en-US" dirty="0"/>
          </a:p>
        </p:txBody>
      </p:sp>
      <p:sp>
        <p:nvSpPr>
          <p:cNvPr id="5" name="Slide Number Placeholder 4"/>
          <p:cNvSpPr>
            <a:spLocks noGrp="1"/>
          </p:cNvSpPr>
          <p:nvPr>
            <p:ph type="sldNum" sz="quarter" idx="11"/>
          </p:nvPr>
        </p:nvSpPr>
        <p:spPr/>
        <p:txBody>
          <a:bodyPr/>
          <a:lstStyle/>
          <a:p>
            <a:pPr>
              <a:defRPr/>
            </a:pPr>
            <a:fld id="{C7E86FD3-AB43-499A-B9AA-4BF30EFD4843}" type="slidenum">
              <a:rPr lang="en-US" smtClean="0"/>
              <a:pPr>
                <a:defRPr/>
              </a:pPr>
              <a:t>10</a:t>
            </a:fld>
            <a:endParaRPr lang="en-US" dirty="0"/>
          </a:p>
        </p:txBody>
      </p:sp>
      <p:graphicFrame>
        <p:nvGraphicFramePr>
          <p:cNvPr id="6" name="Object 5"/>
          <p:cNvGraphicFramePr>
            <a:graphicFrameLocks noChangeAspect="1"/>
          </p:cNvGraphicFramePr>
          <p:nvPr/>
        </p:nvGraphicFramePr>
        <p:xfrm>
          <a:off x="914400" y="600075"/>
          <a:ext cx="7299325" cy="5643563"/>
        </p:xfrm>
        <a:graphic>
          <a:graphicData uri="http://schemas.openxmlformats.org/presentationml/2006/ole">
            <p:oleObj spid="_x0000_s18434" name="Visio" r:id="rId3" imgW="10086840" imgH="7800840" progId="Visio.Drawing.11">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DF11 – User Leaves Company </a:t>
            </a:r>
            <a:endParaRPr lang="en-US" dirty="0"/>
          </a:p>
        </p:txBody>
      </p:sp>
      <p:sp>
        <p:nvSpPr>
          <p:cNvPr id="4" name="Date Placeholder 3"/>
          <p:cNvSpPr>
            <a:spLocks noGrp="1"/>
          </p:cNvSpPr>
          <p:nvPr>
            <p:ph type="dt" sz="half" idx="10"/>
          </p:nvPr>
        </p:nvSpPr>
        <p:spPr/>
        <p:txBody>
          <a:bodyPr/>
          <a:lstStyle/>
          <a:p>
            <a:pPr>
              <a:defRPr/>
            </a:pPr>
            <a:r>
              <a:rPr lang="en-US" smtClean="0"/>
              <a:t>Last Update: 4/24/2017</a:t>
            </a:r>
            <a:endParaRPr lang="en-US" dirty="0"/>
          </a:p>
        </p:txBody>
      </p:sp>
      <p:sp>
        <p:nvSpPr>
          <p:cNvPr id="5" name="Slide Number Placeholder 4"/>
          <p:cNvSpPr>
            <a:spLocks noGrp="1"/>
          </p:cNvSpPr>
          <p:nvPr>
            <p:ph type="sldNum" sz="quarter" idx="11"/>
          </p:nvPr>
        </p:nvSpPr>
        <p:spPr/>
        <p:txBody>
          <a:bodyPr/>
          <a:lstStyle/>
          <a:p>
            <a:pPr>
              <a:defRPr/>
            </a:pPr>
            <a:fld id="{C7E86FD3-AB43-499A-B9AA-4BF30EFD4843}" type="slidenum">
              <a:rPr lang="en-US" smtClean="0"/>
              <a:pPr>
                <a:defRPr/>
              </a:pPr>
              <a:t>11</a:t>
            </a:fld>
            <a:endParaRPr lang="en-US" dirty="0"/>
          </a:p>
        </p:txBody>
      </p:sp>
      <p:sp>
        <p:nvSpPr>
          <p:cNvPr id="7" name="TextBox 6"/>
          <p:cNvSpPr txBox="1"/>
          <p:nvPr/>
        </p:nvSpPr>
        <p:spPr>
          <a:xfrm>
            <a:off x="304800" y="990600"/>
            <a:ext cx="8686801" cy="2031325"/>
          </a:xfrm>
          <a:prstGeom prst="rect">
            <a:avLst/>
          </a:prstGeom>
          <a:noFill/>
        </p:spPr>
        <p:txBody>
          <a:bodyPr wrap="square" rtlCol="0">
            <a:spAutoFit/>
          </a:bodyPr>
          <a:lstStyle/>
          <a:p>
            <a:r>
              <a:rPr lang="en-US" dirty="0" smtClean="0"/>
              <a:t>Users get moved to a group called </a:t>
            </a:r>
            <a:r>
              <a:rPr lang="en-US" dirty="0" err="1" smtClean="0"/>
              <a:t>terminated_users</a:t>
            </a:r>
            <a:r>
              <a:rPr lang="en-US" dirty="0" smtClean="0"/>
              <a:t>(?), and we could check that periodically.  </a:t>
            </a:r>
          </a:p>
          <a:p>
            <a:endParaRPr lang="en-US" dirty="0" smtClean="0"/>
          </a:p>
          <a:p>
            <a:r>
              <a:rPr lang="en-US" dirty="0" smtClean="0"/>
              <a:t>When we touch a group in any way, the terminated users show up clearly in that listing, and we react then.</a:t>
            </a:r>
          </a:p>
          <a:p>
            <a:endParaRPr lang="en-US" dirty="0" smtClean="0"/>
          </a:p>
          <a:p>
            <a:r>
              <a:rPr lang="en-US" dirty="0" smtClean="0"/>
              <a:t>They have no rights as soon as they move to the terminated group.</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DF12 – User changes job</a:t>
            </a:r>
            <a:endParaRPr lang="en-US" dirty="0"/>
          </a:p>
        </p:txBody>
      </p:sp>
      <p:sp>
        <p:nvSpPr>
          <p:cNvPr id="4" name="Date Placeholder 3"/>
          <p:cNvSpPr>
            <a:spLocks noGrp="1"/>
          </p:cNvSpPr>
          <p:nvPr>
            <p:ph type="dt" sz="half" idx="10"/>
          </p:nvPr>
        </p:nvSpPr>
        <p:spPr/>
        <p:txBody>
          <a:bodyPr/>
          <a:lstStyle/>
          <a:p>
            <a:pPr>
              <a:defRPr/>
            </a:pPr>
            <a:r>
              <a:rPr lang="en-US" smtClean="0"/>
              <a:t>Last Update: 4/24/2017</a:t>
            </a:r>
            <a:endParaRPr lang="en-US" dirty="0"/>
          </a:p>
        </p:txBody>
      </p:sp>
      <p:sp>
        <p:nvSpPr>
          <p:cNvPr id="5" name="Slide Number Placeholder 4"/>
          <p:cNvSpPr>
            <a:spLocks noGrp="1"/>
          </p:cNvSpPr>
          <p:nvPr>
            <p:ph type="sldNum" sz="quarter" idx="11"/>
          </p:nvPr>
        </p:nvSpPr>
        <p:spPr/>
        <p:txBody>
          <a:bodyPr/>
          <a:lstStyle/>
          <a:p>
            <a:pPr>
              <a:defRPr/>
            </a:pPr>
            <a:fld id="{C7E86FD3-AB43-499A-B9AA-4BF30EFD4843}" type="slidenum">
              <a:rPr lang="en-US" smtClean="0"/>
              <a:pPr>
                <a:defRPr/>
              </a:pPr>
              <a:t>12</a:t>
            </a:fld>
            <a:endParaRPr lang="en-US" dirty="0"/>
          </a:p>
        </p:txBody>
      </p:sp>
      <p:sp>
        <p:nvSpPr>
          <p:cNvPr id="7" name="TextBox 6"/>
          <p:cNvSpPr txBox="1"/>
          <p:nvPr/>
        </p:nvSpPr>
        <p:spPr>
          <a:xfrm>
            <a:off x="228600" y="990600"/>
            <a:ext cx="12473975" cy="646331"/>
          </a:xfrm>
          <a:prstGeom prst="rect">
            <a:avLst/>
          </a:prstGeom>
          <a:noFill/>
        </p:spPr>
        <p:txBody>
          <a:bodyPr wrap="square" rtlCol="0">
            <a:spAutoFit/>
          </a:bodyPr>
          <a:lstStyle/>
          <a:p>
            <a:r>
              <a:rPr lang="en-US" dirty="0" smtClean="0"/>
              <a:t>Some periodic (annual, quarterly) check with a manager with all of their people to </a:t>
            </a:r>
          </a:p>
          <a:p>
            <a:r>
              <a:rPr lang="en-US" dirty="0" smtClean="0"/>
              <a:t>make sure they should still have access.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DF4 – Prep Data and ?   for DF1,2,3</a:t>
            </a:r>
            <a:endParaRPr lang="en-US" dirty="0"/>
          </a:p>
        </p:txBody>
      </p:sp>
      <p:sp>
        <p:nvSpPr>
          <p:cNvPr id="3" name="Content Placeholder 2"/>
          <p:cNvSpPr>
            <a:spLocks noGrp="1"/>
          </p:cNvSpPr>
          <p:nvPr>
            <p:ph idx="1"/>
          </p:nvPr>
        </p:nvSpPr>
        <p:spPr/>
        <p:txBody>
          <a:bodyPr/>
          <a:lstStyle/>
          <a:p>
            <a:r>
              <a:rPr lang="en-US" dirty="0" smtClean="0"/>
              <a:t>Subject List for the Form</a:t>
            </a:r>
          </a:p>
          <a:p>
            <a:r>
              <a:rPr lang="en-US" dirty="0" smtClean="0"/>
              <a:t>Subject, Database List for link behind form</a:t>
            </a:r>
          </a:p>
          <a:p>
            <a:r>
              <a:rPr lang="en-US" dirty="0" smtClean="0"/>
              <a:t>Subject to AD Group List (Hive Role and AD Group are named exactly the same, so you Grant Hive Role, under the covers Grants to the AD Group (e.g. </a:t>
            </a:r>
            <a:r>
              <a:rPr lang="en-US" dirty="0" err="1" smtClean="0"/>
              <a:t>hivenetworkreadonlyd</a:t>
            </a:r>
            <a:r>
              <a:rPr lang="en-US" dirty="0" smtClean="0"/>
              <a:t>) – Mick to send Tony the subject list, and Tony can create for the ones that don’t exist.</a:t>
            </a:r>
          </a:p>
          <a:p>
            <a:r>
              <a:rPr lang="en-US" dirty="0" smtClean="0"/>
              <a:t>Subjects to Data Owners – will need for approval</a:t>
            </a:r>
            <a:endParaRPr lang="en-US" dirty="0"/>
          </a:p>
        </p:txBody>
      </p:sp>
      <p:sp>
        <p:nvSpPr>
          <p:cNvPr id="4" name="Date Placeholder 3"/>
          <p:cNvSpPr>
            <a:spLocks noGrp="1"/>
          </p:cNvSpPr>
          <p:nvPr>
            <p:ph type="dt" sz="half" idx="10"/>
          </p:nvPr>
        </p:nvSpPr>
        <p:spPr/>
        <p:txBody>
          <a:bodyPr/>
          <a:lstStyle/>
          <a:p>
            <a:pPr>
              <a:defRPr/>
            </a:pPr>
            <a:r>
              <a:rPr lang="en-US" smtClean="0"/>
              <a:t>Last Update: 4/24/2017</a:t>
            </a:r>
            <a:endParaRPr lang="en-US" dirty="0"/>
          </a:p>
        </p:txBody>
      </p:sp>
      <p:sp>
        <p:nvSpPr>
          <p:cNvPr id="5" name="Slide Number Placeholder 4"/>
          <p:cNvSpPr>
            <a:spLocks noGrp="1"/>
          </p:cNvSpPr>
          <p:nvPr>
            <p:ph type="sldNum" sz="quarter" idx="11"/>
          </p:nvPr>
        </p:nvSpPr>
        <p:spPr/>
        <p:txBody>
          <a:bodyPr/>
          <a:lstStyle/>
          <a:p>
            <a:pPr>
              <a:defRPr/>
            </a:pPr>
            <a:fld id="{C7E86FD3-AB43-499A-B9AA-4BF30EFD4843}" type="slidenum">
              <a:rPr lang="en-US" smtClean="0"/>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Miscellaneous</a:t>
            </a:r>
            <a:endParaRPr lang="en-US" dirty="0"/>
          </a:p>
        </p:txBody>
      </p:sp>
      <p:sp>
        <p:nvSpPr>
          <p:cNvPr id="3" name="Content Placeholder 2"/>
          <p:cNvSpPr>
            <a:spLocks noGrp="1"/>
          </p:cNvSpPr>
          <p:nvPr>
            <p:ph idx="1"/>
          </p:nvPr>
        </p:nvSpPr>
        <p:spPr/>
        <p:txBody>
          <a:bodyPr/>
          <a:lstStyle/>
          <a:p>
            <a:r>
              <a:rPr lang="en-US" dirty="0" smtClean="0"/>
              <a:t>Current Hue Groups</a:t>
            </a:r>
          </a:p>
          <a:p>
            <a:pPr lvl="1"/>
            <a:r>
              <a:rPr lang="en-US" dirty="0" smtClean="0"/>
              <a:t>default</a:t>
            </a:r>
          </a:p>
          <a:p>
            <a:pPr lvl="1"/>
            <a:r>
              <a:rPr lang="en-US" dirty="0" smtClean="0"/>
              <a:t>admin</a:t>
            </a:r>
          </a:p>
          <a:p>
            <a:pPr lvl="1"/>
            <a:r>
              <a:rPr lang="en-US" dirty="0" smtClean="0"/>
              <a:t>limited</a:t>
            </a:r>
          </a:p>
          <a:p>
            <a:pPr lvl="1"/>
            <a:r>
              <a:rPr lang="en-US" dirty="0" smtClean="0"/>
              <a:t>developer</a:t>
            </a:r>
          </a:p>
          <a:p>
            <a:pPr lvl="1"/>
            <a:r>
              <a:rPr lang="en-US" dirty="0" smtClean="0"/>
              <a:t>business</a:t>
            </a:r>
          </a:p>
          <a:p>
            <a:pPr lvl="1"/>
            <a:r>
              <a:rPr lang="en-US" dirty="0" err="1" smtClean="0"/>
              <a:t>pase</a:t>
            </a:r>
            <a:endParaRPr lang="en-US" dirty="0" smtClean="0"/>
          </a:p>
          <a:p>
            <a:r>
              <a:rPr lang="en-US" dirty="0" smtClean="0"/>
              <a:t>Each of these maps onto a permission list for Hue.  We don’t know what all of those mean.</a:t>
            </a:r>
            <a:endParaRPr lang="en-US" dirty="0"/>
          </a:p>
        </p:txBody>
      </p:sp>
      <p:sp>
        <p:nvSpPr>
          <p:cNvPr id="4" name="Date Placeholder 3"/>
          <p:cNvSpPr>
            <a:spLocks noGrp="1"/>
          </p:cNvSpPr>
          <p:nvPr>
            <p:ph type="dt" sz="half" idx="10"/>
          </p:nvPr>
        </p:nvSpPr>
        <p:spPr/>
        <p:txBody>
          <a:bodyPr/>
          <a:lstStyle/>
          <a:p>
            <a:pPr>
              <a:defRPr/>
            </a:pPr>
            <a:r>
              <a:rPr lang="en-US" smtClean="0"/>
              <a:t>Last Update: 4/24/2017</a:t>
            </a:r>
            <a:endParaRPr lang="en-US" dirty="0"/>
          </a:p>
        </p:txBody>
      </p:sp>
      <p:sp>
        <p:nvSpPr>
          <p:cNvPr id="5" name="Slide Number Placeholder 4"/>
          <p:cNvSpPr>
            <a:spLocks noGrp="1"/>
          </p:cNvSpPr>
          <p:nvPr>
            <p:ph type="sldNum" sz="quarter" idx="11"/>
          </p:nvPr>
        </p:nvSpPr>
        <p:spPr/>
        <p:txBody>
          <a:bodyPr/>
          <a:lstStyle/>
          <a:p>
            <a:pPr>
              <a:defRPr/>
            </a:pPr>
            <a:fld id="{C7E86FD3-AB43-499A-B9AA-4BF30EFD4843}"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App vs Individual</a:t>
            </a:r>
          </a:p>
        </p:txBody>
      </p:sp>
      <p:sp>
        <p:nvSpPr>
          <p:cNvPr id="10243" name="Content Placeholder 2"/>
          <p:cNvSpPr>
            <a:spLocks noGrp="1"/>
          </p:cNvSpPr>
          <p:nvPr>
            <p:ph idx="1"/>
          </p:nvPr>
        </p:nvSpPr>
        <p:spPr/>
        <p:txBody>
          <a:bodyPr/>
          <a:lstStyle/>
          <a:p>
            <a:r>
              <a:rPr lang="en-US" smtClean="0"/>
              <a:t>Apps in the MAL, ok to have access Lake, and will restrict to fewer apps that they can read than a power user.</a:t>
            </a:r>
          </a:p>
          <a:p>
            <a:r>
              <a:rPr lang="en-US" smtClean="0"/>
              <a:t>So individuals that start running jobs every day, so we’ll start pushing them towards an application and application guidelines.  But if just very light daily work, we don’t need to push this.  Let’s make sure we say in the DAR process that we’re discouraging individual ID’s from running apps.</a:t>
            </a:r>
          </a:p>
        </p:txBody>
      </p:sp>
      <p:sp>
        <p:nvSpPr>
          <p:cNvPr id="4" name="Date Placeholder 3"/>
          <p:cNvSpPr>
            <a:spLocks noGrp="1"/>
          </p:cNvSpPr>
          <p:nvPr>
            <p:ph type="dt" sz="quarter" idx="10"/>
          </p:nvPr>
        </p:nvSpPr>
        <p:spPr/>
        <p:txBody>
          <a:bodyPr/>
          <a:lstStyle/>
          <a:p>
            <a:pPr>
              <a:defRPr/>
            </a:pPr>
            <a:r>
              <a:rPr lang="en-US" smtClean="0"/>
              <a:t>Last Update: 4/24/2017</a:t>
            </a:r>
            <a:endParaRPr lang="en-US"/>
          </a:p>
        </p:txBody>
      </p:sp>
      <p:sp>
        <p:nvSpPr>
          <p:cNvPr id="5" name="Slide Number Placeholder 4"/>
          <p:cNvSpPr>
            <a:spLocks noGrp="1"/>
          </p:cNvSpPr>
          <p:nvPr>
            <p:ph type="sldNum" sz="quarter" idx="11"/>
          </p:nvPr>
        </p:nvSpPr>
        <p:spPr/>
        <p:txBody>
          <a:bodyPr/>
          <a:lstStyle/>
          <a:p>
            <a:pPr>
              <a:defRPr/>
            </a:pPr>
            <a:fld id="{8426C0F8-E7A4-451D-8045-F582F4C5FAC1}" type="slidenum">
              <a:rPr lang="en-US" smtClean="0"/>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Physical Access Types</a:t>
            </a:r>
          </a:p>
        </p:txBody>
      </p:sp>
      <p:sp>
        <p:nvSpPr>
          <p:cNvPr id="10243" name="Content Placeholder 2"/>
          <p:cNvSpPr>
            <a:spLocks noGrp="1"/>
          </p:cNvSpPr>
          <p:nvPr>
            <p:ph idx="1"/>
          </p:nvPr>
        </p:nvSpPr>
        <p:spPr>
          <a:xfrm>
            <a:off x="457200" y="685800"/>
            <a:ext cx="8229600" cy="5562600"/>
          </a:xfrm>
        </p:spPr>
        <p:txBody>
          <a:bodyPr>
            <a:normAutofit fontScale="92500" lnSpcReduction="20000"/>
          </a:bodyPr>
          <a:lstStyle/>
          <a:p>
            <a:pPr>
              <a:buFont typeface="Arial" pitchFamily="34" charset="0"/>
              <a:buChar char="•"/>
              <a:defRPr/>
            </a:pPr>
            <a:r>
              <a:rPr lang="en-US" dirty="0" smtClean="0"/>
              <a:t>Physical Access Types – Radio Box, can only pick one for now, or one ticket for both? (Hemanth – both)</a:t>
            </a:r>
          </a:p>
          <a:p>
            <a:pPr lvl="1">
              <a:buFont typeface="Arial" pitchFamily="34" charset="0"/>
              <a:buChar char="–"/>
              <a:defRPr/>
            </a:pPr>
            <a:r>
              <a:rPr lang="en-US" dirty="0" smtClean="0"/>
              <a:t>Off Platform</a:t>
            </a:r>
          </a:p>
          <a:p>
            <a:pPr lvl="2">
              <a:buFont typeface="Arial" pitchFamily="34" charset="0"/>
              <a:buChar char="•"/>
              <a:defRPr/>
            </a:pPr>
            <a:r>
              <a:rPr lang="en-US" b="1" dirty="0" smtClean="0"/>
              <a:t>Hue Browser</a:t>
            </a:r>
          </a:p>
          <a:p>
            <a:pPr lvl="2">
              <a:buFont typeface="Arial" pitchFamily="34" charset="0"/>
              <a:buChar char="•"/>
              <a:defRPr/>
            </a:pPr>
            <a:r>
              <a:rPr lang="en-US" dirty="0" smtClean="0"/>
              <a:t>ODBC/JDBC</a:t>
            </a:r>
          </a:p>
          <a:p>
            <a:pPr lvl="2">
              <a:buFont typeface="Arial" pitchFamily="34" charset="0"/>
              <a:buChar char="•"/>
              <a:defRPr/>
            </a:pPr>
            <a:r>
              <a:rPr lang="en-US" dirty="0" err="1" smtClean="0"/>
              <a:t>Splunk</a:t>
            </a:r>
            <a:r>
              <a:rPr lang="en-US" dirty="0" smtClean="0"/>
              <a:t>/Hunk Connector</a:t>
            </a:r>
          </a:p>
          <a:p>
            <a:pPr lvl="1">
              <a:buFont typeface="Arial" pitchFamily="34" charset="0"/>
              <a:buChar char="–"/>
              <a:defRPr/>
            </a:pPr>
            <a:r>
              <a:rPr lang="en-US" dirty="0" smtClean="0"/>
              <a:t>On Platform</a:t>
            </a:r>
          </a:p>
          <a:p>
            <a:pPr lvl="2">
              <a:buFont typeface="Arial" pitchFamily="34" charset="0"/>
              <a:buChar char="•"/>
              <a:defRPr/>
            </a:pPr>
            <a:r>
              <a:rPr lang="en-US" sz="1200" dirty="0" smtClean="0"/>
              <a:t>Onshore/Offshore Developer</a:t>
            </a:r>
          </a:p>
          <a:p>
            <a:pPr lvl="2">
              <a:buFont typeface="Arial" pitchFamily="34" charset="0"/>
              <a:buChar char="•"/>
              <a:defRPr/>
            </a:pPr>
            <a:r>
              <a:rPr lang="en-US" sz="1200" dirty="0" smtClean="0"/>
              <a:t>Onshore/Offshore </a:t>
            </a:r>
            <a:r>
              <a:rPr lang="en-US" sz="1200" dirty="0" err="1" smtClean="0"/>
              <a:t>Hadoop</a:t>
            </a:r>
            <a:r>
              <a:rPr lang="en-US" sz="1200" dirty="0" smtClean="0"/>
              <a:t> Admin</a:t>
            </a:r>
          </a:p>
          <a:p>
            <a:pPr lvl="2">
              <a:buFont typeface="Arial" pitchFamily="34" charset="0"/>
              <a:buChar char="•"/>
              <a:defRPr/>
            </a:pPr>
            <a:r>
              <a:rPr lang="en-US" sz="1200" dirty="0" smtClean="0"/>
              <a:t>Onshore/Offshore PASE</a:t>
            </a:r>
            <a:endParaRPr lang="en-US" dirty="0" smtClean="0"/>
          </a:p>
          <a:p>
            <a:pPr lvl="2">
              <a:buFont typeface="Arial" pitchFamily="34" charset="0"/>
              <a:buChar char="•"/>
              <a:defRPr/>
            </a:pPr>
            <a:r>
              <a:rPr lang="en-US" dirty="0" smtClean="0"/>
              <a:t>Edge Node, </a:t>
            </a:r>
            <a:r>
              <a:rPr lang="en-US" dirty="0" err="1" smtClean="0"/>
              <a:t>Cloudera</a:t>
            </a:r>
            <a:r>
              <a:rPr lang="en-US" dirty="0" smtClean="0"/>
              <a:t> Built In Tools Only</a:t>
            </a:r>
          </a:p>
          <a:p>
            <a:pPr lvl="2">
              <a:buFont typeface="Arial" pitchFamily="34" charset="0"/>
              <a:buChar char="•"/>
              <a:defRPr/>
            </a:pPr>
            <a:r>
              <a:rPr lang="en-US" dirty="0" smtClean="0"/>
              <a:t>Edge Node – </a:t>
            </a:r>
            <a:r>
              <a:rPr lang="en-US" dirty="0" err="1" smtClean="0"/>
              <a:t>Jupyter</a:t>
            </a:r>
            <a:r>
              <a:rPr lang="en-US" dirty="0" smtClean="0"/>
              <a:t> Tools + Built In</a:t>
            </a:r>
          </a:p>
          <a:p>
            <a:pPr>
              <a:buFont typeface="Arial" pitchFamily="34" charset="0"/>
              <a:buChar char="•"/>
              <a:defRPr/>
            </a:pPr>
            <a:r>
              <a:rPr lang="en-US" dirty="0" smtClean="0"/>
              <a:t>Temporary Users – can we enable this, after X amount of time, there space and code go away, etc.</a:t>
            </a:r>
          </a:p>
        </p:txBody>
      </p:sp>
      <p:sp>
        <p:nvSpPr>
          <p:cNvPr id="4" name="Date Placeholder 3"/>
          <p:cNvSpPr>
            <a:spLocks noGrp="1"/>
          </p:cNvSpPr>
          <p:nvPr>
            <p:ph type="dt" sz="quarter" idx="10"/>
          </p:nvPr>
        </p:nvSpPr>
        <p:spPr/>
        <p:txBody>
          <a:bodyPr/>
          <a:lstStyle/>
          <a:p>
            <a:pPr>
              <a:defRPr/>
            </a:pPr>
            <a:r>
              <a:rPr lang="en-US" smtClean="0"/>
              <a:t>Last Update: 4/24/2017</a:t>
            </a:r>
            <a:endParaRPr lang="en-US"/>
          </a:p>
        </p:txBody>
      </p:sp>
      <p:sp>
        <p:nvSpPr>
          <p:cNvPr id="5" name="Slide Number Placeholder 4"/>
          <p:cNvSpPr>
            <a:spLocks noGrp="1"/>
          </p:cNvSpPr>
          <p:nvPr>
            <p:ph type="sldNum" sz="quarter" idx="11"/>
          </p:nvPr>
        </p:nvSpPr>
        <p:spPr/>
        <p:txBody>
          <a:bodyPr/>
          <a:lstStyle/>
          <a:p>
            <a:pPr>
              <a:defRPr/>
            </a:pPr>
            <a:fld id="{01F4AE79-2C7A-4E07-ACD9-9442BA586EF3}" type="slidenum">
              <a:rPr lang="en-US" smtClean="0"/>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p:txBody>
          <a:bodyPr/>
          <a:lstStyle/>
          <a:p>
            <a:r>
              <a:rPr lang="en-US" smtClean="0"/>
              <a:t>DAR Flow Diagram</a:t>
            </a:r>
          </a:p>
        </p:txBody>
      </p:sp>
      <p:sp>
        <p:nvSpPr>
          <p:cNvPr id="4" name="Date Placeholder 3"/>
          <p:cNvSpPr>
            <a:spLocks noGrp="1"/>
          </p:cNvSpPr>
          <p:nvPr>
            <p:ph type="dt" sz="quarter" idx="10"/>
          </p:nvPr>
        </p:nvSpPr>
        <p:spPr/>
        <p:txBody>
          <a:bodyPr/>
          <a:lstStyle/>
          <a:p>
            <a:pPr>
              <a:defRPr/>
            </a:pPr>
            <a:r>
              <a:rPr lang="en-US" smtClean="0"/>
              <a:t>Last Update: 4/24/2017</a:t>
            </a:r>
            <a:endParaRPr lang="en-US"/>
          </a:p>
        </p:txBody>
      </p:sp>
      <p:sp>
        <p:nvSpPr>
          <p:cNvPr id="5" name="Slide Number Placeholder 4"/>
          <p:cNvSpPr>
            <a:spLocks noGrp="1"/>
          </p:cNvSpPr>
          <p:nvPr>
            <p:ph type="sldNum" sz="quarter" idx="11"/>
          </p:nvPr>
        </p:nvSpPr>
        <p:spPr/>
        <p:txBody>
          <a:bodyPr/>
          <a:lstStyle/>
          <a:p>
            <a:pPr>
              <a:defRPr/>
            </a:pPr>
            <a:fld id="{1F4AF929-CE63-4710-9A45-2512D2F4D601}" type="slidenum">
              <a:rPr lang="en-US" smtClean="0"/>
              <a:pPr>
                <a:defRPr/>
              </a:pPr>
              <a:t>17</a:t>
            </a:fld>
            <a:endParaRPr lang="en-US" dirty="0"/>
          </a:p>
        </p:txBody>
      </p:sp>
      <p:graphicFrame>
        <p:nvGraphicFramePr>
          <p:cNvPr id="2050" name="Object 2"/>
          <p:cNvGraphicFramePr>
            <a:graphicFrameLocks noChangeAspect="1"/>
          </p:cNvGraphicFramePr>
          <p:nvPr/>
        </p:nvGraphicFramePr>
        <p:xfrm>
          <a:off x="914400" y="603250"/>
          <a:ext cx="7391400" cy="5724525"/>
        </p:xfrm>
        <a:graphic>
          <a:graphicData uri="http://schemas.openxmlformats.org/presentationml/2006/ole">
            <p:oleObj spid="_x0000_s30722" name="Visio" r:id="rId3" imgW="10086881" imgH="7801080" progId="Visio.Drawing.11">
              <p:embed/>
            </p:oleObj>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r>
              <a:rPr lang="en-US" smtClean="0"/>
              <a:t>What Data Can They Access</a:t>
            </a:r>
          </a:p>
        </p:txBody>
      </p:sp>
      <p:sp>
        <p:nvSpPr>
          <p:cNvPr id="4" name="Date Placeholder 3"/>
          <p:cNvSpPr>
            <a:spLocks noGrp="1"/>
          </p:cNvSpPr>
          <p:nvPr>
            <p:ph type="dt" sz="quarter" idx="10"/>
          </p:nvPr>
        </p:nvSpPr>
        <p:spPr/>
        <p:txBody>
          <a:bodyPr/>
          <a:lstStyle/>
          <a:p>
            <a:pPr>
              <a:defRPr/>
            </a:pPr>
            <a:r>
              <a:rPr lang="en-US" smtClean="0"/>
              <a:t>Last Update: 4/24/2017</a:t>
            </a:r>
            <a:endParaRPr lang="en-US"/>
          </a:p>
        </p:txBody>
      </p:sp>
      <p:sp>
        <p:nvSpPr>
          <p:cNvPr id="5" name="Slide Number Placeholder 4"/>
          <p:cNvSpPr>
            <a:spLocks noGrp="1"/>
          </p:cNvSpPr>
          <p:nvPr>
            <p:ph type="sldNum" sz="quarter" idx="11"/>
          </p:nvPr>
        </p:nvSpPr>
        <p:spPr/>
        <p:txBody>
          <a:bodyPr/>
          <a:lstStyle/>
          <a:p>
            <a:pPr>
              <a:defRPr/>
            </a:pPr>
            <a:fld id="{DA7D1531-1E30-444A-BDB2-259ED1E07966}" type="slidenum">
              <a:rPr lang="en-US" smtClean="0"/>
              <a:pPr>
                <a:defRPr/>
              </a:pPr>
              <a:t>18</a:t>
            </a:fld>
            <a:endParaRPr lang="en-US" dirty="0"/>
          </a:p>
        </p:txBody>
      </p:sp>
      <p:graphicFrame>
        <p:nvGraphicFramePr>
          <p:cNvPr id="1026" name="Object 2"/>
          <p:cNvGraphicFramePr>
            <a:graphicFrameLocks noChangeAspect="1"/>
          </p:cNvGraphicFramePr>
          <p:nvPr/>
        </p:nvGraphicFramePr>
        <p:xfrm>
          <a:off x="914400" y="603250"/>
          <a:ext cx="7391400" cy="5724525"/>
        </p:xfrm>
        <a:graphic>
          <a:graphicData uri="http://schemas.openxmlformats.org/presentationml/2006/ole">
            <p:oleObj spid="_x0000_s31746" name="Visio" r:id="rId3" imgW="10086881" imgH="7801080" progId="Visio.Drawing.11">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DL Intake Process Overview</a:t>
            </a:r>
            <a:endParaRPr lang="en-US" dirty="0"/>
          </a:p>
        </p:txBody>
      </p:sp>
      <p:sp>
        <p:nvSpPr>
          <p:cNvPr id="4" name="Date Placeholder 3"/>
          <p:cNvSpPr>
            <a:spLocks noGrp="1"/>
          </p:cNvSpPr>
          <p:nvPr>
            <p:ph type="dt" sz="half" idx="10"/>
          </p:nvPr>
        </p:nvSpPr>
        <p:spPr/>
        <p:txBody>
          <a:bodyPr/>
          <a:lstStyle/>
          <a:p>
            <a:pPr>
              <a:defRPr/>
            </a:pPr>
            <a:r>
              <a:rPr lang="en-US" smtClean="0"/>
              <a:t>Last Update: 4/24/2017</a:t>
            </a:r>
            <a:endParaRPr lang="en-US" dirty="0"/>
          </a:p>
        </p:txBody>
      </p:sp>
      <p:sp>
        <p:nvSpPr>
          <p:cNvPr id="5" name="Slide Number Placeholder 4"/>
          <p:cNvSpPr>
            <a:spLocks noGrp="1"/>
          </p:cNvSpPr>
          <p:nvPr>
            <p:ph type="sldNum" sz="quarter" idx="11"/>
          </p:nvPr>
        </p:nvSpPr>
        <p:spPr/>
        <p:txBody>
          <a:bodyPr/>
          <a:lstStyle/>
          <a:p>
            <a:pPr>
              <a:defRPr/>
            </a:pPr>
            <a:fld id="{C7E86FD3-AB43-499A-B9AA-4BF30EFD4843}" type="slidenum">
              <a:rPr lang="en-US" smtClean="0"/>
              <a:pPr>
                <a:defRPr/>
              </a:pPr>
              <a:t>2</a:t>
            </a:fld>
            <a:endParaRPr lang="en-US"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25" name="Object 1"/>
          <p:cNvGraphicFramePr>
            <a:graphicFrameLocks noChangeAspect="1"/>
          </p:cNvGraphicFramePr>
          <p:nvPr/>
        </p:nvGraphicFramePr>
        <p:xfrm>
          <a:off x="476903" y="838200"/>
          <a:ext cx="8376773" cy="4876800"/>
        </p:xfrm>
        <a:graphic>
          <a:graphicData uri="http://schemas.openxmlformats.org/presentationml/2006/ole">
            <p:oleObj spid="_x0000_s1025" name="Visio" r:id="rId3" imgW="8721520" imgH="5070972" progId="Visio.Drawing.11">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DF1 – DLI Form</a:t>
            </a:r>
            <a:endParaRPr lang="en-US" dirty="0"/>
          </a:p>
        </p:txBody>
      </p:sp>
      <p:sp>
        <p:nvSpPr>
          <p:cNvPr id="3" name="Content Placeholder 2"/>
          <p:cNvSpPr>
            <a:spLocks noGrp="1"/>
          </p:cNvSpPr>
          <p:nvPr>
            <p:ph idx="1"/>
          </p:nvPr>
        </p:nvSpPr>
        <p:spPr>
          <a:xfrm>
            <a:off x="228600" y="533400"/>
            <a:ext cx="8763000" cy="5715000"/>
          </a:xfrm>
        </p:spPr>
        <p:txBody>
          <a:bodyPr>
            <a:normAutofit fontScale="85000" lnSpcReduction="10000"/>
          </a:bodyPr>
          <a:lstStyle/>
          <a:p>
            <a:r>
              <a:rPr lang="en-US" dirty="0" smtClean="0"/>
              <a:t>What Environment – Dev or Prod (or CI or DR)</a:t>
            </a:r>
          </a:p>
          <a:p>
            <a:pPr lvl="0"/>
            <a:r>
              <a:rPr lang="en-US" dirty="0" smtClean="0"/>
              <a:t>Physical access – do you want to be on edge node, hue access only</a:t>
            </a:r>
          </a:p>
          <a:p>
            <a:pPr lvl="2">
              <a:buFont typeface="Arial" pitchFamily="34" charset="0"/>
              <a:buChar char="•"/>
              <a:defRPr/>
            </a:pPr>
            <a:r>
              <a:rPr lang="en-US" b="1" dirty="0" smtClean="0"/>
              <a:t>Hue Browser</a:t>
            </a:r>
          </a:p>
          <a:p>
            <a:pPr lvl="2">
              <a:buFont typeface="Arial" pitchFamily="34" charset="0"/>
              <a:buChar char="•"/>
              <a:defRPr/>
            </a:pPr>
            <a:r>
              <a:rPr lang="en-US" dirty="0" smtClean="0"/>
              <a:t>ODBC/JDBC</a:t>
            </a:r>
          </a:p>
          <a:p>
            <a:pPr lvl="2">
              <a:buFont typeface="Arial" pitchFamily="34" charset="0"/>
              <a:buChar char="•"/>
              <a:defRPr/>
            </a:pPr>
            <a:r>
              <a:rPr lang="en-US" dirty="0" smtClean="0"/>
              <a:t>Edge Node</a:t>
            </a:r>
          </a:p>
          <a:p>
            <a:pPr lvl="0"/>
            <a:r>
              <a:rPr lang="en-US" dirty="0" smtClean="0"/>
              <a:t>What data do you want to access – we get a list of subjects back</a:t>
            </a:r>
          </a:p>
          <a:p>
            <a:pPr lvl="1"/>
            <a:r>
              <a:rPr lang="en-US" dirty="0" smtClean="0"/>
              <a:t>Pull down List of Subject/Databases</a:t>
            </a:r>
          </a:p>
          <a:p>
            <a:pPr lvl="0"/>
            <a:endParaRPr lang="en-US" b="1" dirty="0" smtClean="0"/>
          </a:p>
          <a:p>
            <a:pPr lvl="0"/>
            <a:r>
              <a:rPr lang="en-US" b="1" dirty="0" smtClean="0"/>
              <a:t>Keep the Mirror ID/Model ID Concept</a:t>
            </a:r>
            <a:endParaRPr lang="en-US" dirty="0" smtClean="0"/>
          </a:p>
          <a:p>
            <a:pPr lvl="0"/>
            <a:r>
              <a:rPr lang="en-US" b="1" dirty="0" smtClean="0"/>
              <a:t>What role – Developer, PASE, Infra Admin, some client role – low priority</a:t>
            </a:r>
            <a:endParaRPr lang="en-US" strike="sngStrike" dirty="0" smtClean="0"/>
          </a:p>
          <a:p>
            <a:pPr lvl="0"/>
            <a:r>
              <a:rPr lang="en-US" dirty="0" smtClean="0"/>
              <a:t>Is this new access or are we modifying existing access?</a:t>
            </a:r>
          </a:p>
        </p:txBody>
      </p:sp>
      <p:sp>
        <p:nvSpPr>
          <p:cNvPr id="4" name="Date Placeholder 3"/>
          <p:cNvSpPr>
            <a:spLocks noGrp="1"/>
          </p:cNvSpPr>
          <p:nvPr>
            <p:ph type="dt" sz="half" idx="10"/>
          </p:nvPr>
        </p:nvSpPr>
        <p:spPr/>
        <p:txBody>
          <a:bodyPr/>
          <a:lstStyle/>
          <a:p>
            <a:pPr>
              <a:defRPr/>
            </a:pPr>
            <a:r>
              <a:rPr lang="en-US" smtClean="0"/>
              <a:t>Last Update: 4/24/2017</a:t>
            </a:r>
            <a:endParaRPr lang="en-US" dirty="0"/>
          </a:p>
        </p:txBody>
      </p:sp>
      <p:sp>
        <p:nvSpPr>
          <p:cNvPr id="5" name="Slide Number Placeholder 4"/>
          <p:cNvSpPr>
            <a:spLocks noGrp="1"/>
          </p:cNvSpPr>
          <p:nvPr>
            <p:ph type="sldNum" sz="quarter" idx="11"/>
          </p:nvPr>
        </p:nvSpPr>
        <p:spPr/>
        <p:txBody>
          <a:bodyPr/>
          <a:lstStyle/>
          <a:p>
            <a:pPr>
              <a:defRPr/>
            </a:pPr>
            <a:fld id="{C7E86FD3-AB43-499A-B9AA-4BF30EFD4843}" type="slidenum">
              <a:rPr lang="en-US" smtClean="0"/>
              <a:pPr>
                <a:defRPr/>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DF2 – Approval Process</a:t>
            </a:r>
            <a:endParaRPr lang="en-US" dirty="0"/>
          </a:p>
        </p:txBody>
      </p:sp>
      <p:sp>
        <p:nvSpPr>
          <p:cNvPr id="4" name="Date Placeholder 3"/>
          <p:cNvSpPr>
            <a:spLocks noGrp="1"/>
          </p:cNvSpPr>
          <p:nvPr>
            <p:ph type="dt" sz="half" idx="10"/>
          </p:nvPr>
        </p:nvSpPr>
        <p:spPr/>
        <p:txBody>
          <a:bodyPr/>
          <a:lstStyle/>
          <a:p>
            <a:pPr>
              <a:defRPr/>
            </a:pPr>
            <a:r>
              <a:rPr lang="en-US" smtClean="0"/>
              <a:t>Last Update: 4/24/2017</a:t>
            </a:r>
            <a:endParaRPr lang="en-US" dirty="0"/>
          </a:p>
        </p:txBody>
      </p:sp>
      <p:sp>
        <p:nvSpPr>
          <p:cNvPr id="5" name="Slide Number Placeholder 4"/>
          <p:cNvSpPr>
            <a:spLocks noGrp="1"/>
          </p:cNvSpPr>
          <p:nvPr>
            <p:ph type="sldNum" sz="quarter" idx="11"/>
          </p:nvPr>
        </p:nvSpPr>
        <p:spPr/>
        <p:txBody>
          <a:bodyPr/>
          <a:lstStyle/>
          <a:p>
            <a:pPr>
              <a:defRPr/>
            </a:pPr>
            <a:fld id="{C7E86FD3-AB43-499A-B9AA-4BF30EFD4843}" type="slidenum">
              <a:rPr lang="en-US" smtClean="0"/>
              <a:pPr>
                <a:defRPr/>
              </a:pPr>
              <a:t>4</a:t>
            </a:fld>
            <a:endParaRPr lang="en-US" dirty="0"/>
          </a:p>
        </p:txBody>
      </p:sp>
      <p:graphicFrame>
        <p:nvGraphicFramePr>
          <p:cNvPr id="6" name="Object 5"/>
          <p:cNvGraphicFramePr>
            <a:graphicFrameLocks noChangeAspect="1"/>
          </p:cNvGraphicFramePr>
          <p:nvPr/>
        </p:nvGraphicFramePr>
        <p:xfrm>
          <a:off x="914400" y="596900"/>
          <a:ext cx="7299325" cy="5651500"/>
        </p:xfrm>
        <a:graphic>
          <a:graphicData uri="http://schemas.openxmlformats.org/presentationml/2006/ole">
            <p:oleObj spid="_x0000_s17410" name="Visio" r:id="rId3" imgW="10086881" imgH="7801080" progId="Visio.Drawing.11">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DF2.1 – Validate Onshore – Manual Notes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CTL Corporate Security – Does not have rules for this, suggest manually looking at any address that is not in the U.S.</a:t>
            </a:r>
          </a:p>
          <a:p>
            <a:r>
              <a:rPr lang="en-US" dirty="0" smtClean="0"/>
              <a:t>Therefore, manually, we will:</a:t>
            </a:r>
          </a:p>
          <a:p>
            <a:pPr lvl="1"/>
            <a:r>
              <a:rPr lang="en-US" dirty="0" smtClean="0"/>
              <a:t>Lookup in Corporate Directory</a:t>
            </a:r>
          </a:p>
          <a:p>
            <a:pPr lvl="2"/>
            <a:r>
              <a:rPr lang="en-US" dirty="0" smtClean="0"/>
              <a:t>Country</a:t>
            </a:r>
          </a:p>
          <a:p>
            <a:pPr lvl="3"/>
            <a:r>
              <a:rPr lang="en-US" dirty="0" smtClean="0"/>
              <a:t>Country=India, No</a:t>
            </a:r>
          </a:p>
          <a:p>
            <a:pPr lvl="3"/>
            <a:r>
              <a:rPr lang="en-US" dirty="0" smtClean="0"/>
              <a:t>Country=U.S. next check</a:t>
            </a:r>
          </a:p>
          <a:p>
            <a:pPr lvl="3"/>
            <a:r>
              <a:rPr lang="en-US" dirty="0" smtClean="0"/>
              <a:t>Country Other, ???</a:t>
            </a:r>
          </a:p>
          <a:p>
            <a:pPr lvl="2"/>
            <a:r>
              <a:rPr lang="en-US" dirty="0" smtClean="0"/>
              <a:t>India Residents in U.S. on various Visa’s – are they allowed to see data – presumably yes?  Is this where we should check the manager’s address?</a:t>
            </a:r>
          </a:p>
          <a:p>
            <a:pPr lvl="2"/>
            <a:r>
              <a:rPr lang="en-US" dirty="0" smtClean="0"/>
              <a:t>Other notes from security:</a:t>
            </a:r>
          </a:p>
          <a:p>
            <a:pPr lvl="3"/>
            <a:r>
              <a:rPr lang="en-US" dirty="0" smtClean="0"/>
              <a:t>Multiple contractors with the same phone number or cubicle</a:t>
            </a:r>
          </a:p>
          <a:p>
            <a:pPr lvl="3"/>
            <a:r>
              <a:rPr lang="en-US" dirty="0" smtClean="0"/>
              <a:t>Users with US desk phone numbers and International cell phone numbers</a:t>
            </a:r>
          </a:p>
          <a:p>
            <a:pPr lvl="3"/>
            <a:r>
              <a:rPr lang="en-US" dirty="0" smtClean="0"/>
              <a:t>Users with International cell phone numbers and US addresses</a:t>
            </a:r>
          </a:p>
          <a:p>
            <a:pPr lvl="3"/>
            <a:r>
              <a:rPr lang="en-US" dirty="0" smtClean="0"/>
              <a:t>If a discrepancy is found for one contractor under sponsor, in my experience, there are likely multiple</a:t>
            </a:r>
          </a:p>
          <a:p>
            <a:pPr lvl="2"/>
            <a:r>
              <a:rPr lang="en-US" dirty="0" smtClean="0"/>
              <a:t>There might be an AD grouping for Onshore/Offshore – Keith will research.  Does this cover them moving onshore/offshore – probably. </a:t>
            </a:r>
          </a:p>
        </p:txBody>
      </p:sp>
      <p:sp>
        <p:nvSpPr>
          <p:cNvPr id="4" name="Date Placeholder 3"/>
          <p:cNvSpPr>
            <a:spLocks noGrp="1"/>
          </p:cNvSpPr>
          <p:nvPr>
            <p:ph type="dt" sz="half" idx="10"/>
          </p:nvPr>
        </p:nvSpPr>
        <p:spPr/>
        <p:txBody>
          <a:bodyPr/>
          <a:lstStyle/>
          <a:p>
            <a:pPr>
              <a:defRPr/>
            </a:pPr>
            <a:r>
              <a:rPr lang="en-US" smtClean="0"/>
              <a:t>Last Update: 4/24/2017</a:t>
            </a:r>
            <a:endParaRPr lang="en-US" dirty="0"/>
          </a:p>
        </p:txBody>
      </p:sp>
      <p:sp>
        <p:nvSpPr>
          <p:cNvPr id="5" name="Slide Number Placeholder 4"/>
          <p:cNvSpPr>
            <a:spLocks noGrp="1"/>
          </p:cNvSpPr>
          <p:nvPr>
            <p:ph type="sldNum" sz="quarter" idx="11"/>
          </p:nvPr>
        </p:nvSpPr>
        <p:spPr/>
        <p:txBody>
          <a:bodyPr/>
          <a:lstStyle/>
          <a:p>
            <a:pPr>
              <a:defRPr/>
            </a:pPr>
            <a:fld id="{C7E86FD3-AB43-499A-B9AA-4BF30EFD4843}" type="slidenum">
              <a:rPr lang="en-US" smtClean="0"/>
              <a:pPr>
                <a:defRPr/>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DF2.1 – Validate Onshore – validate_onshore.sh</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Start with a few simple rules:</a:t>
            </a:r>
          </a:p>
          <a:p>
            <a:pPr marL="914400" lvl="1" indent="-514350">
              <a:buFont typeface="+mj-lt"/>
              <a:buAutoNum type="arabicPeriod"/>
            </a:pPr>
            <a:r>
              <a:rPr lang="en-US" dirty="0" smtClean="0"/>
              <a:t>Country=India, return No</a:t>
            </a:r>
          </a:p>
          <a:p>
            <a:pPr marL="914400" lvl="1" indent="-514350">
              <a:buFont typeface="+mj-lt"/>
              <a:buAutoNum type="arabicPeriod"/>
            </a:pPr>
            <a:r>
              <a:rPr lang="en-US" dirty="0" smtClean="0"/>
              <a:t>else return Maybe</a:t>
            </a:r>
          </a:p>
          <a:p>
            <a:pPr marL="514350" indent="-514350">
              <a:buFont typeface="+mj-lt"/>
              <a:buAutoNum type="arabicPeriod"/>
            </a:pPr>
            <a:endParaRPr lang="en-US" dirty="0" smtClean="0"/>
          </a:p>
          <a:p>
            <a:pPr marL="514350" indent="-514350">
              <a:buFont typeface="+mj-lt"/>
              <a:buAutoNum type="arabicPeriod"/>
            </a:pPr>
            <a:r>
              <a:rPr lang="en-US" dirty="0" smtClean="0"/>
              <a:t>Create/Enhance validate_onshore.sh</a:t>
            </a:r>
          </a:p>
          <a:p>
            <a:pPr marL="514350" indent="-514350">
              <a:buFont typeface="+mj-lt"/>
              <a:buAutoNum type="arabicPeriod"/>
            </a:pPr>
            <a:r>
              <a:rPr lang="en-US" dirty="0" smtClean="0"/>
              <a:t>Have manual process do validation also</a:t>
            </a:r>
          </a:p>
          <a:p>
            <a:pPr marL="514350" indent="-514350">
              <a:buFont typeface="+mj-lt"/>
              <a:buAutoNum type="arabicPeriod"/>
            </a:pPr>
            <a:r>
              <a:rPr lang="en-US" dirty="0" smtClean="0"/>
              <a:t>Compare the two</a:t>
            </a:r>
          </a:p>
          <a:p>
            <a:pPr marL="514350" indent="-514350">
              <a:buFont typeface="+mj-lt"/>
              <a:buAutoNum type="arabicPeriod"/>
            </a:pPr>
            <a:r>
              <a:rPr lang="en-US" dirty="0" smtClean="0"/>
              <a:t>Create enhancements to the automation process.</a:t>
            </a:r>
          </a:p>
          <a:p>
            <a:pPr marL="514350" indent="-514350">
              <a:buFont typeface="+mj-lt"/>
              <a:buAutoNum type="arabicPeriod"/>
            </a:pPr>
            <a:r>
              <a:rPr lang="en-US" b="1" dirty="0" smtClean="0"/>
              <a:t>Iterate back to Step 2</a:t>
            </a:r>
          </a:p>
          <a:p>
            <a:endParaRPr lang="en-US" dirty="0"/>
          </a:p>
        </p:txBody>
      </p:sp>
      <p:sp>
        <p:nvSpPr>
          <p:cNvPr id="4" name="Date Placeholder 3"/>
          <p:cNvSpPr>
            <a:spLocks noGrp="1"/>
          </p:cNvSpPr>
          <p:nvPr>
            <p:ph type="dt" sz="half" idx="10"/>
          </p:nvPr>
        </p:nvSpPr>
        <p:spPr/>
        <p:txBody>
          <a:bodyPr/>
          <a:lstStyle/>
          <a:p>
            <a:pPr>
              <a:defRPr/>
            </a:pPr>
            <a:r>
              <a:rPr lang="en-US" smtClean="0"/>
              <a:t>Last Update: 4/24/2017</a:t>
            </a:r>
            <a:endParaRPr lang="en-US" dirty="0"/>
          </a:p>
        </p:txBody>
      </p:sp>
      <p:sp>
        <p:nvSpPr>
          <p:cNvPr id="5" name="Slide Number Placeholder 4"/>
          <p:cNvSpPr>
            <a:spLocks noGrp="1"/>
          </p:cNvSpPr>
          <p:nvPr>
            <p:ph type="sldNum" sz="quarter" idx="11"/>
          </p:nvPr>
        </p:nvSpPr>
        <p:spPr/>
        <p:txBody>
          <a:bodyPr/>
          <a:lstStyle/>
          <a:p>
            <a:pPr>
              <a:defRPr/>
            </a:pPr>
            <a:fld id="{C7E86FD3-AB43-499A-B9AA-4BF30EFD4843}" type="slidenum">
              <a:rPr lang="en-US" smtClean="0"/>
              <a:pPr>
                <a:defRPr/>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DF2.2 – Validate with Manager</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PASE person sends email</a:t>
            </a:r>
          </a:p>
          <a:p>
            <a:pPr marL="514350" indent="-514350">
              <a:buFont typeface="+mj-lt"/>
              <a:buAutoNum type="arabicPeriod"/>
            </a:pPr>
            <a:r>
              <a:rPr lang="en-US" dirty="0" smtClean="0"/>
              <a:t>Do we have template?</a:t>
            </a:r>
          </a:p>
          <a:p>
            <a:pPr marL="514350" indent="-514350">
              <a:buFont typeface="+mj-lt"/>
              <a:buAutoNum type="arabicPeriod"/>
            </a:pPr>
            <a:r>
              <a:rPr lang="en-US" dirty="0" smtClean="0"/>
              <a:t>PASE person waits for response back.</a:t>
            </a:r>
          </a:p>
          <a:p>
            <a:pPr marL="514350" indent="-514350">
              <a:buFont typeface="+mj-lt"/>
              <a:buAutoNum type="arabicPeriod"/>
            </a:pPr>
            <a:r>
              <a:rPr lang="en-US" dirty="0" smtClean="0"/>
              <a:t>If no response in a few days, PASE person sends reminder.</a:t>
            </a:r>
          </a:p>
          <a:p>
            <a:pPr marL="514350" indent="-514350">
              <a:buFont typeface="+mj-lt"/>
              <a:buAutoNum type="arabicPeriod"/>
            </a:pPr>
            <a:r>
              <a:rPr lang="en-US" dirty="0" smtClean="0"/>
              <a:t>Do we have a document that tells the managers what we expect of them?  Maybe that should be part of the template.</a:t>
            </a:r>
          </a:p>
          <a:p>
            <a:pPr marL="514350" indent="-514350">
              <a:buFont typeface="+mj-lt"/>
              <a:buAutoNum type="arabicPeriod"/>
            </a:pPr>
            <a:r>
              <a:rPr lang="en-US" dirty="0" smtClean="0"/>
              <a:t>When they send us a response, do we send the manager anything back?</a:t>
            </a:r>
          </a:p>
          <a:p>
            <a:pPr marL="514350" indent="-514350">
              <a:buFont typeface="+mj-lt"/>
              <a:buAutoNum type="arabicPeriod"/>
            </a:pPr>
            <a:r>
              <a:rPr lang="en-US" dirty="0" smtClean="0"/>
              <a:t>Do we record their approval?</a:t>
            </a:r>
          </a:p>
          <a:p>
            <a:endParaRPr lang="en-US" dirty="0"/>
          </a:p>
        </p:txBody>
      </p:sp>
      <p:sp>
        <p:nvSpPr>
          <p:cNvPr id="4" name="Date Placeholder 3"/>
          <p:cNvSpPr>
            <a:spLocks noGrp="1"/>
          </p:cNvSpPr>
          <p:nvPr>
            <p:ph type="dt" sz="half" idx="10"/>
          </p:nvPr>
        </p:nvSpPr>
        <p:spPr/>
        <p:txBody>
          <a:bodyPr/>
          <a:lstStyle/>
          <a:p>
            <a:pPr>
              <a:defRPr/>
            </a:pPr>
            <a:r>
              <a:rPr lang="en-US" smtClean="0"/>
              <a:t>Last Update: 4/24/2017</a:t>
            </a:r>
            <a:endParaRPr lang="en-US" dirty="0"/>
          </a:p>
        </p:txBody>
      </p:sp>
      <p:sp>
        <p:nvSpPr>
          <p:cNvPr id="5" name="Slide Number Placeholder 4"/>
          <p:cNvSpPr>
            <a:spLocks noGrp="1"/>
          </p:cNvSpPr>
          <p:nvPr>
            <p:ph type="sldNum" sz="quarter" idx="11"/>
          </p:nvPr>
        </p:nvSpPr>
        <p:spPr/>
        <p:txBody>
          <a:bodyPr/>
          <a:lstStyle/>
          <a:p>
            <a:pPr>
              <a:defRPr/>
            </a:pPr>
            <a:fld id="{C7E86FD3-AB43-499A-B9AA-4BF30EFD4843}" type="slidenum">
              <a:rPr lang="en-US" smtClean="0"/>
              <a:pPr>
                <a:defRPr/>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DF2.3 – Request Authorization for Data</a:t>
            </a:r>
            <a:endParaRPr lang="en-US" dirty="0"/>
          </a:p>
        </p:txBody>
      </p:sp>
      <p:sp>
        <p:nvSpPr>
          <p:cNvPr id="4" name="Date Placeholder 3"/>
          <p:cNvSpPr>
            <a:spLocks noGrp="1"/>
          </p:cNvSpPr>
          <p:nvPr>
            <p:ph type="dt" sz="half" idx="10"/>
          </p:nvPr>
        </p:nvSpPr>
        <p:spPr/>
        <p:txBody>
          <a:bodyPr/>
          <a:lstStyle/>
          <a:p>
            <a:pPr>
              <a:defRPr/>
            </a:pPr>
            <a:r>
              <a:rPr lang="en-US" smtClean="0"/>
              <a:t>Last Update: 4/24/2017</a:t>
            </a:r>
            <a:endParaRPr lang="en-US" dirty="0"/>
          </a:p>
        </p:txBody>
      </p:sp>
      <p:sp>
        <p:nvSpPr>
          <p:cNvPr id="5" name="Slide Number Placeholder 4"/>
          <p:cNvSpPr>
            <a:spLocks noGrp="1"/>
          </p:cNvSpPr>
          <p:nvPr>
            <p:ph type="sldNum" sz="quarter" idx="11"/>
          </p:nvPr>
        </p:nvSpPr>
        <p:spPr/>
        <p:txBody>
          <a:bodyPr/>
          <a:lstStyle/>
          <a:p>
            <a:pPr>
              <a:defRPr/>
            </a:pPr>
            <a:fld id="{C7E86FD3-AB43-499A-B9AA-4BF30EFD4843}" type="slidenum">
              <a:rPr lang="en-US" smtClean="0"/>
              <a:pPr>
                <a:defRPr/>
              </a:pPr>
              <a:t>8</a:t>
            </a:fld>
            <a:endParaRPr lang="en-US" dirty="0"/>
          </a:p>
        </p:txBody>
      </p:sp>
      <p:graphicFrame>
        <p:nvGraphicFramePr>
          <p:cNvPr id="6" name="Object 5"/>
          <p:cNvGraphicFramePr>
            <a:graphicFrameLocks noChangeAspect="1"/>
          </p:cNvGraphicFramePr>
          <p:nvPr/>
        </p:nvGraphicFramePr>
        <p:xfrm>
          <a:off x="914400" y="596900"/>
          <a:ext cx="7299325" cy="5651500"/>
        </p:xfrm>
        <a:graphic>
          <a:graphicData uri="http://schemas.openxmlformats.org/presentationml/2006/ole">
            <p:oleObj spid="_x0000_s24578" name="Visio" r:id="rId3" imgW="10086881" imgH="7801080" progId="Visio.Drawing.11">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DF2.4 – Rejection Path</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PASE person sends email</a:t>
            </a:r>
          </a:p>
          <a:p>
            <a:pPr marL="514350" indent="-514350">
              <a:buFont typeface="+mj-lt"/>
              <a:buAutoNum type="arabicPeriod"/>
            </a:pPr>
            <a:r>
              <a:rPr lang="en-US" dirty="0" smtClean="0"/>
              <a:t>Do we have template?</a:t>
            </a:r>
          </a:p>
          <a:p>
            <a:pPr marL="514350" indent="-514350">
              <a:buFont typeface="+mj-lt"/>
              <a:buAutoNum type="arabicPeriod"/>
            </a:pPr>
            <a:r>
              <a:rPr lang="en-US" dirty="0" smtClean="0"/>
              <a:t>Do we record the rejection anywhere?</a:t>
            </a:r>
          </a:p>
        </p:txBody>
      </p:sp>
      <p:sp>
        <p:nvSpPr>
          <p:cNvPr id="4" name="Date Placeholder 3"/>
          <p:cNvSpPr>
            <a:spLocks noGrp="1"/>
          </p:cNvSpPr>
          <p:nvPr>
            <p:ph type="dt" sz="half" idx="10"/>
          </p:nvPr>
        </p:nvSpPr>
        <p:spPr/>
        <p:txBody>
          <a:bodyPr/>
          <a:lstStyle/>
          <a:p>
            <a:pPr>
              <a:defRPr/>
            </a:pPr>
            <a:r>
              <a:rPr lang="en-US" smtClean="0"/>
              <a:t>Last Update: 4/24/2017</a:t>
            </a:r>
            <a:endParaRPr lang="en-US" dirty="0"/>
          </a:p>
        </p:txBody>
      </p:sp>
      <p:sp>
        <p:nvSpPr>
          <p:cNvPr id="5" name="Slide Number Placeholder 4"/>
          <p:cNvSpPr>
            <a:spLocks noGrp="1"/>
          </p:cNvSpPr>
          <p:nvPr>
            <p:ph type="sldNum" sz="quarter" idx="11"/>
          </p:nvPr>
        </p:nvSpPr>
        <p:spPr/>
        <p:txBody>
          <a:bodyPr/>
          <a:lstStyle/>
          <a:p>
            <a:pPr>
              <a:defRPr/>
            </a:pPr>
            <a:fld id="{C7E86FD3-AB43-499A-B9AA-4BF30EFD4843}" type="slidenum">
              <a:rPr lang="en-US" smtClean="0"/>
              <a:pPr>
                <a:defRPr/>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F8C151005451E241B86CAD6C702C12C7" ma:contentTypeVersion="2" ma:contentTypeDescription="Create a new document." ma:contentTypeScope="" ma:versionID="3020071883e87008f7f2abb3b65a3b32">
  <xsd:schema xmlns:xsd="http://www.w3.org/2001/XMLSchema" xmlns:xs="http://www.w3.org/2001/XMLSchema" xmlns:p="http://schemas.microsoft.com/office/2006/metadata/properties" xmlns:ns2="bcea28ca-3f7c-4e93-9cd9-7c2c91a38d3f" xmlns:ns3="67697e0c-b635-4f57-a3ae-15299016c358" xmlns:ns4="http://schemas.microsoft.com/sharepoint/v4" targetNamespace="http://schemas.microsoft.com/office/2006/metadata/properties" ma:root="true" ma:fieldsID="18b982ea468ea6216ac83c30f87a03b0" ns2:_="" ns3:_="" ns4:_="">
    <xsd:import namespace="bcea28ca-3f7c-4e93-9cd9-7c2c91a38d3f"/>
    <xsd:import namespace="67697e0c-b635-4f57-a3ae-15299016c358"/>
    <xsd:import namespace="http://schemas.microsoft.com/sharepoint/v4"/>
    <xsd:element name="properties">
      <xsd:complexType>
        <xsd:sequence>
          <xsd:element name="documentManagement">
            <xsd:complexType>
              <xsd:all>
                <xsd:element ref="ns2:_dlc_DocId" minOccurs="0"/>
                <xsd:element ref="ns2:_dlc_DocIdUrl" minOccurs="0"/>
                <xsd:element ref="ns2:_dlc_DocIdPersistId" minOccurs="0"/>
                <xsd:element ref="ns3:Document_x0020_Type" minOccurs="0"/>
                <xsd:element ref="ns4: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ea28ca-3f7c-4e93-9cd9-7c2c91a38d3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697e0c-b635-4f57-a3ae-15299016c358" elementFormDefault="qualified">
    <xsd:import namespace="http://schemas.microsoft.com/office/2006/documentManagement/types"/>
    <xsd:import namespace="http://schemas.microsoft.com/office/infopath/2007/PartnerControls"/>
    <xsd:element name="Document_x0020_Type" ma:index="11" nillable="true" ma:displayName="Document Type" ma:format="Dropdown" ma:internalName="Document_x0020_Type">
      <xsd:simpleType>
        <xsd:restriction base="dms:Choice">
          <xsd:enumeration value="Planning"/>
          <xsd:enumeration value="Support"/>
          <xsd:enumeration value="Templates"/>
          <xsd:enumeration value="Reference"/>
          <xsd:enumeration value="Status"/>
          <xsd:enumeration value="Project WBS"/>
          <xsd:enumeration value="Architecture"/>
          <xsd:enumeration value="Minutes"/>
          <xsd:enumeration value="Change Request"/>
          <xsd:enumeration value="DLI (Data Lake Intake) and User Access Processe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2"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documentManagement>
    <IconOverlay xmlns="http://schemas.microsoft.com/sharepoint/v4" xsi:nil="true"/>
    <Document_x0020_Type xmlns="67697e0c-b635-4f57-a3ae-15299016c358">DLI (Data Lake Intake) and User Access Processes</Document_x0020_Type>
    <_dlc_DocId xmlns="bcea28ca-3f7c-4e93-9cd9-7c2c91a38d3f">DMY3QDKWEKKJ-9-210</_dlc_DocId>
    <_dlc_DocIdUrl xmlns="bcea28ca-3f7c-4e93-9cd9-7c2c91a38d3f">
      <Url>http://collaboration.ad.qintra.com/BU/IPI/scph/TransformPC2/BigData/_layouts/DocIdRedir.aspx?ID=DMY3QDKWEKKJ-9-210</Url>
      <Description>DMY3QDKWEKKJ-9-210</Description>
    </_dlc_DocIdUrl>
  </documentManagement>
</p:properties>
</file>

<file path=customXml/itemProps1.xml><?xml version="1.0" encoding="utf-8"?>
<ds:datastoreItem xmlns:ds="http://schemas.openxmlformats.org/officeDocument/2006/customXml" ds:itemID="{A1AD909E-093F-4F95-8394-408268E01AE0}"/>
</file>

<file path=customXml/itemProps2.xml><?xml version="1.0" encoding="utf-8"?>
<ds:datastoreItem xmlns:ds="http://schemas.openxmlformats.org/officeDocument/2006/customXml" ds:itemID="{D243DF47-2ACB-4FA9-B16C-31B190C23AD0}"/>
</file>

<file path=customXml/itemProps3.xml><?xml version="1.0" encoding="utf-8"?>
<ds:datastoreItem xmlns:ds="http://schemas.openxmlformats.org/officeDocument/2006/customXml" ds:itemID="{AA3A402F-1865-4D6E-8886-860B03AD167E}"/>
</file>

<file path=customXml/itemProps4.xml><?xml version="1.0" encoding="utf-8"?>
<ds:datastoreItem xmlns:ds="http://schemas.openxmlformats.org/officeDocument/2006/customXml" ds:itemID="{A4F5E2BA-084D-44EF-805D-3E16D7C35E0B}"/>
</file>

<file path=customXml/itemProps5.xml><?xml version="1.0" encoding="utf-8"?>
<ds:datastoreItem xmlns:ds="http://schemas.openxmlformats.org/officeDocument/2006/customXml" ds:itemID="{604721F9-A417-40E5-B13E-F3A8FA6BD760}"/>
</file>

<file path=docProps/app.xml><?xml version="1.0" encoding="utf-8"?>
<Properties xmlns="http://schemas.openxmlformats.org/officeDocument/2006/extended-properties" xmlns:vt="http://schemas.openxmlformats.org/officeDocument/2006/docPropsVTypes">
  <TotalTime>18978</TotalTime>
  <Words>874</Words>
  <Application>Microsoft Office PowerPoint</Application>
  <PresentationFormat>On-screen Show (4:3)</PresentationFormat>
  <Paragraphs>129</Paragraphs>
  <Slides>18</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18</vt:i4>
      </vt:variant>
    </vt:vector>
  </HeadingPairs>
  <TitlesOfParts>
    <vt:vector size="21" baseType="lpstr">
      <vt:lpstr>Office Theme</vt:lpstr>
      <vt:lpstr>Visio</vt:lpstr>
      <vt:lpstr>Microsoft Office Visio Drawing</vt:lpstr>
      <vt:lpstr>DLI Process</vt:lpstr>
      <vt:lpstr>DL Intake Process Overview</vt:lpstr>
      <vt:lpstr>DF1 – DLI Form</vt:lpstr>
      <vt:lpstr>DF2 – Approval Process</vt:lpstr>
      <vt:lpstr>DF2.1 – Validate Onshore – Manual Notes</vt:lpstr>
      <vt:lpstr>DF2.1 – Validate Onshore – validate_onshore.sh</vt:lpstr>
      <vt:lpstr>DF2.2 – Validate with Manager</vt:lpstr>
      <vt:lpstr>DF2.3 – Request Authorization for Data</vt:lpstr>
      <vt:lpstr>DF2.4 – Rejection Path</vt:lpstr>
      <vt:lpstr>DF3 – Enable Access Process</vt:lpstr>
      <vt:lpstr>DF11 – User Leaves Company </vt:lpstr>
      <vt:lpstr>DF12 – User changes job</vt:lpstr>
      <vt:lpstr>DF4 – Prep Data and ?   for DF1,2,3</vt:lpstr>
      <vt:lpstr>Miscellaneous</vt:lpstr>
      <vt:lpstr>App vs Individual</vt:lpstr>
      <vt:lpstr>Physical Access Types</vt:lpstr>
      <vt:lpstr>DAR Flow Diagram</vt:lpstr>
      <vt:lpstr>What Data Can They Access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DLI Process</dc:title>
  <dc:creator>McMahon, Mick</dc:creator>
  <cp:lastModifiedBy>Mick McMahon</cp:lastModifiedBy>
  <cp:revision>161</cp:revision>
  <dcterms:created xsi:type="dcterms:W3CDTF">2006-08-16T00:00:00Z</dcterms:created>
  <dcterms:modified xsi:type="dcterms:W3CDTF">2017-04-24T19:47:31Z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EP Role">
    <vt:lpwstr>Embedded Architect</vt:lpwstr>
  </property>
  <property fmtid="{D5CDD505-2E9C-101B-9397-08002B2CF9AE}" pid="3" name="IconOverlay">
    <vt:lpwstr/>
  </property>
  <property fmtid="{D5CDD505-2E9C-101B-9397-08002B2CF9AE}" pid="4" name="Folder Type">
    <vt:lpwstr>Sprint 0</vt:lpwstr>
  </property>
  <property fmtid="{D5CDD505-2E9C-101B-9397-08002B2CF9AE}" pid="5" name="display_urn:schemas-microsoft-com:office:office#Editor">
    <vt:lpwstr>McMahon, Mick</vt:lpwstr>
  </property>
  <property fmtid="{D5CDD505-2E9C-101B-9397-08002B2CF9AE}" pid="6" name="TemplateUrl">
    <vt:lpwstr/>
  </property>
  <property fmtid="{D5CDD505-2E9C-101B-9397-08002B2CF9AE}" pid="7" name="Order">
    <vt:lpwstr>900.000000000000</vt:lpwstr>
  </property>
  <property fmtid="{D5CDD505-2E9C-101B-9397-08002B2CF9AE}" pid="8" name="xd_ProgID">
    <vt:lpwstr/>
  </property>
  <property fmtid="{D5CDD505-2E9C-101B-9397-08002B2CF9AE}" pid="9" name="display_urn:schemas-microsoft-com:office:office#Author">
    <vt:lpwstr>McMahon, Mick</vt:lpwstr>
  </property>
  <property fmtid="{D5CDD505-2E9C-101B-9397-08002B2CF9AE}" pid="10" name="Subject Area">
    <vt:lpwstr>LION</vt:lpwstr>
  </property>
  <property fmtid="{D5CDD505-2E9C-101B-9397-08002B2CF9AE}" pid="11" name="_dlc_DocId">
    <vt:lpwstr>DMY3QDKWEKKJ-13-115</vt:lpwstr>
  </property>
  <property fmtid="{D5CDD505-2E9C-101B-9397-08002B2CF9AE}" pid="12" name="_dlc_DocIdItemGuid">
    <vt:lpwstr>3e2d7709-9705-4cd9-b2c7-4228234c00bb</vt:lpwstr>
  </property>
  <property fmtid="{D5CDD505-2E9C-101B-9397-08002B2CF9AE}" pid="13" name="_dlc_DocIdUrl">
    <vt:lpwstr>http://collaboration.ad.qintra.com/BU/IPI/scph/TransformPC2/BigData/_layouts/DocIdRedir.aspx?ID=DMY3QDKWEKKJ-13-115, DMY3QDKWEKKJ-13-115</vt:lpwstr>
  </property>
  <property fmtid="{D5CDD505-2E9C-101B-9397-08002B2CF9AE}" pid="14" name="ContentTypeId">
    <vt:lpwstr>0x010100F8C151005451E241B86CAD6C702C12C7</vt:lpwstr>
  </property>
</Properties>
</file>