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0"/>
  </p:notesMasterIdLst>
  <p:sldIdLst>
    <p:sldId id="925" r:id="rId6"/>
    <p:sldId id="926" r:id="rId7"/>
    <p:sldId id="927" r:id="rId8"/>
    <p:sldId id="92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1">
          <p15:clr>
            <a:srgbClr val="A4A3A4"/>
          </p15:clr>
        </p15:guide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A3"/>
    <a:srgbClr val="9AD0FC"/>
    <a:srgbClr val="336699"/>
    <a:srgbClr val="F8FEA4"/>
    <a:srgbClr val="033661"/>
    <a:srgbClr val="8195CF"/>
    <a:srgbClr val="F4FD7B"/>
    <a:srgbClr val="97DFFF"/>
    <a:srgbClr val="B7E9FF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 autoAdjust="0"/>
    <p:restoredTop sz="78863" autoAdjust="0"/>
  </p:normalViewPr>
  <p:slideViewPr>
    <p:cSldViewPr snapToGrid="0" snapToObjects="1" showGuides="1">
      <p:cViewPr>
        <p:scale>
          <a:sx n="110" d="100"/>
          <a:sy n="110" d="100"/>
        </p:scale>
        <p:origin x="528" y="-204"/>
      </p:cViewPr>
      <p:guideLst>
        <p:guide orient="horz" pos="1151"/>
        <p:guide orient="horz" pos="574"/>
        <p:guide pos="2880"/>
        <p:guide orient="horz"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3" y="3272486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3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2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  <p:pic>
        <p:nvPicPr>
          <p:cNvPr id="8" name="Picture 7" descr="CTLK_PPT_D1L2_clr_01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0" y="0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0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1440" userDrawn="1">
          <p15:clr>
            <a:srgbClr val="FBAE40"/>
          </p15:clr>
        </p15:guide>
        <p15:guide id="5" orient="horz" pos="18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4"/>
            <a:ext cx="8424538" cy="480131"/>
          </a:xfrm>
        </p:spPr>
        <p:txBody>
          <a:bodyPr anchor="t" anchorCtr="0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3855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47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241125"/>
            <a:ext cx="8412480" cy="480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3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3" y="3272486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3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2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  <p:pic>
        <p:nvPicPr>
          <p:cNvPr id="12" name="Picture 11" descr="CTLK_PPT_D1L2_clr_01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0" y="0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7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3" y="3272486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3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2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2" name="Picture 11" descr="CTLK_PPT_D1L2_clr_01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0" y="0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32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" y="1023"/>
            <a:ext cx="3084576" cy="685697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153" y="3272486"/>
            <a:ext cx="5477749" cy="1532727"/>
          </a:xfrm>
        </p:spPr>
        <p:txBody>
          <a:bodyPr wrap="square" anchor="b" anchorCtr="0">
            <a:spAutoFit/>
          </a:bodyPr>
          <a:lstStyle>
            <a:lvl1pPr algn="l">
              <a:defRPr sz="5200" b="1" i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153" y="4833816"/>
            <a:ext cx="5477749" cy="369332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58151" y="2710192"/>
            <a:ext cx="305132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 b="1">
                <a:solidFill>
                  <a:srgbClr val="9A9B9C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1" name="Picture 10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40" y="0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9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1440">
          <p15:clr>
            <a:srgbClr val="FBAE40"/>
          </p15:clr>
        </p15:guide>
        <p15:guide id="5" orient="horz" pos="18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41125"/>
            <a:ext cx="8412480" cy="480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861237"/>
            <a:ext cx="8412480" cy="5079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3827906"/>
            <a:ext cx="6750762" cy="646331"/>
          </a:xfrm>
        </p:spPr>
        <p:txBody>
          <a:bodyPr anchor="b" anchorCtr="0"/>
          <a:lstStyle>
            <a:lvl1pPr>
              <a:defRPr sz="4000" b="1" i="0" cap="none" baseline="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4549858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TLK_PPT_D1L2_clr_01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1" y="5953946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3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44009"/>
            <a:ext cx="3980794" cy="4696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246350"/>
            <a:ext cx="3980794" cy="4696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9705" y="6375067"/>
            <a:ext cx="357126" cy="223413"/>
          </a:xfrm>
        </p:spPr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797405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797405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241125"/>
            <a:ext cx="8412480" cy="480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377538"/>
            <a:ext cx="4103599" cy="4560590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917152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4343400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65760" y="241125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71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297985"/>
            <a:ext cx="4103599" cy="42007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6350935"/>
            <a:ext cx="357126" cy="200055"/>
          </a:xfrm>
        </p:spPr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6" y="857781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601" y="1297985"/>
            <a:ext cx="3889375" cy="4200767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5760" y="241125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28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4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61"/>
            <a:ext cx="8412480" cy="420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6831" y="6404517"/>
            <a:ext cx="7741920" cy="30777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2"/>
                </a:solidFill>
              </a:rPr>
              <a:t>© 2017 CenturyLink. All Rights Reserved.  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Confidential / CenturyLink Employees and Contractors Only</a:t>
            </a:r>
          </a:p>
          <a:p>
            <a:r>
              <a:rPr lang="en-US" sz="7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0" name="Picture 9" descr="CTLK_PPT_D1L2_clr_01e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1" y="5953946"/>
            <a:ext cx="1371440" cy="4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82" r:id="rId4"/>
    <p:sldLayoutId id="2147483662" r:id="rId5"/>
    <p:sldLayoutId id="2147483663" r:id="rId6"/>
    <p:sldLayoutId id="2147483664" r:id="rId7"/>
    <p:sldLayoutId id="2147483677" r:id="rId8"/>
    <p:sldLayoutId id="2147483679" r:id="rId9"/>
    <p:sldLayoutId id="2147483678" r:id="rId10"/>
    <p:sldLayoutId id="2147483666" r:id="rId11"/>
    <p:sldLayoutId id="214748366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4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Roadmap Use Case Deliverables - Completed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" y="808202"/>
          <a:ext cx="8412480" cy="5817988"/>
        </p:xfrm>
        <a:graphic>
          <a:graphicData uri="http://schemas.openxmlformats.org/drawingml/2006/table">
            <a:tbl>
              <a:tblPr/>
              <a:tblGrid>
                <a:gridCol w="114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7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Initiative Name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End Users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Delivery Date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Routing Evolution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Ingest Call Detail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Record (CDR) data to provide initial data for proof of concept to replace TEOCO (vendor provided platform) solution for routing calls and the supporting BI Analytics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Finance Operations (Cole)</a:t>
                      </a:r>
                      <a:b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Infrastructure Design (Hussain)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POC only. 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Primary value to be delivered with CR5558 Routing Evolution (planned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for 2018)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2/3/2017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Predictive Analytics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Captured device and associated outage data in order to predict device failures.  Device data included Fault, Performance, System Logs and basic Inventory information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Global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Operations (Miller)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Foundational data for any models and applications wanting to know about CTL devices</a:t>
                      </a:r>
                    </a:p>
                    <a:p>
                      <a:pPr algn="l" fontAlgn="t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Business to drive analytics and value with phase 2.0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2/3/2017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Performance Management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Capturing Performance Management metrics from all devices covered by the OCEANS target state application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– Computer Associates Performance Management (CAPM)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Global Operations (Miller)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Enable removal of point to point interfaces for Performance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Management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 and allow increased development of basic functionality instead of time spent on downstream application interfaces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2/3/2017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Inventory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Discovery 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 of OCEANS program)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Discover our inventory from the Network equipment itself (as opposed to using Human, Workflow types of applications to do so – such as TIRKS and ARM). The Lake has Telenium (Layer 1) and EMC Smarts Device data (Layer 2-3) nightly.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Global Operations (Miller)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itchFamily="34" charset="0"/>
                        <a:buNone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Root Cause Analysis is key to Service Assurance.  An accurate inventory is essential – for example - are we on software Revision Level 1.5 or 2.7 because the vendor fixed the bug in Rev 2.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4/26/2017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3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Ethernet Flow through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Archiving completed provision data from NIC into the data lake.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BPSI Operations (Batelaan)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91440" algn="l" defTabSz="914400"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Provides data foundation for future uses, primarily around shortening / managing provision times</a:t>
                      </a:r>
                    </a:p>
                    <a:p>
                      <a:pPr marL="91440" indent="-91440" algn="l" defTabSz="914400"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Enables better performance with NIC application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6/9/2017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Prospect Propensity Model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Transition Prospect Propensity Model in R to Spark ML in order to execute against full scale volumes within the Data Lake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 (Hurley)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Prospect  Propensity Model will help identify prospective customers from the Austin Tetra 3rd  party data.  Therefore, increase funnel and revenue by prescriptively targeting prospects.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6/19/2017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marL="0" indent="-91438" algn="l" defTabSz="914400" rtl="0" eaLnBrk="1" fontAlgn="t" latinLnBrk="0" hangingPunct="1">
                        <a:spcAft>
                          <a:spcPts val="450"/>
                        </a:spcAft>
                        <a:buFont typeface="Arial" charset="0"/>
                        <a:buNone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3rd Party Access Facility Cost Reduction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Leverage analytics to identify facility cost savings and improve margin for retail and wholesale access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Access Planning (Zerkel)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Enabled business partners to take action on more than $1.3M in annual access cost savings of the $4M+ in savings opportunities identified to date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7/18/2017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Level 3/Verizon Access Cost Synergy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Identify opportunities to transition local access costs from onto Level 3 facilities and reduce third party access costs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Access Planning (Zerkel)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Enabled business</a:t>
                      </a:r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latin typeface="Calibri"/>
                        </a:rPr>
                        <a:t> partners to understand options and financial implications related to contract negotiations with Verizon involving ~31K circuits, total of $15.7M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6/24/2017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Project Diversity - Exception Report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Provide a way to identify customers who are either provisioned for diversity and/or paying for diversity so that we can ensure proper billing and service is being provided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Global Operations (Miller)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 customers who purchase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diversity have diversity in their network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91440" indent="-91440" algn="l" defTabSz="914400"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Minimize negative impacts to diversity customers when network pruning activities are done.</a:t>
                      </a:r>
                    </a:p>
                    <a:p>
                      <a:pPr marL="91440" indent="-91440" algn="l" defTabSz="914400" rtl="0" eaLnBrk="1" fontAlgn="t" latinLnBrk="0" hangingPunct="1">
                        <a:buFont typeface="Arial" pitchFamily="34" charset="0"/>
                        <a:buChar char="•"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Network diversity customers are set up correctly in the network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7/14/2017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1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Roadmap Use Case Deliverables - Completed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97746"/>
              </p:ext>
            </p:extLst>
          </p:nvPr>
        </p:nvGraphicFramePr>
        <p:xfrm>
          <a:off x="349322" y="808202"/>
          <a:ext cx="8428919" cy="4546972"/>
        </p:xfrm>
        <a:graphic>
          <a:graphicData uri="http://schemas.openxmlformats.org/drawingml/2006/table">
            <a:tbl>
              <a:tblPr/>
              <a:tblGrid>
                <a:gridCol w="11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7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Initiative Name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End Users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Delivery Date</a:t>
                      </a:r>
                    </a:p>
                  </a:txBody>
                  <a:tcPr marL="2404" marR="2404" marT="24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Metasolv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Archival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Archival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of MSS-METASOLV_TBS data to enable application decommission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 Operations</a:t>
                      </a:r>
                      <a:r>
                        <a:rPr lang="fr-FR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(Ziaee)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 Savings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to enable application decommission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9/1/2017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Welcome/ Confirmation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Letters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defTabSz="914378">
                        <a:spcAft>
                          <a:spcPts val="100"/>
                        </a:spcAft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Ingest</a:t>
                      </a:r>
                      <a:r>
                        <a:rPr lang="en-US" sz="900" i="0" kern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ion of Welcome/Confirmation letters in PDF format.  Letters are parsed to enable Marketing team to search for necessary information to support Legal requests.</a:t>
                      </a: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Marketing (Gibson)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Cost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Savings and Operational Efficiency. Enable Marketing team to retrieve information from 10 letters in 3 weeks to 15 letters in 1 hour.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10/11/2017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Compliant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Ingestion of Lotus Notes Compliant data to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enable search functionality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Channel Enablement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(Kniley)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Enable search capability across Lotus Notes Complaint data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10/12/2017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Modem Comparison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Analysis of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modem performance comparison to identify total cost of ownership impact to business of consolidating modem make / model. Analysis addressed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334,000 modems providing 40-100Mb service.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West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Region Field Operations (Rotter)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itchFamily="34" charset="0"/>
                        <a:buNone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Savings by identifying cost effective choice of CPE.  Analysis supports cost avoidance of ~1.6M annually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9/26/2017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3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Cariden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Ingestion of Cariden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Mate IP backbone data, which covers “state of the network” type of data form ~600 devices.  Develop analytics for CORE planners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Global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Planning (Poll)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Foundational Work: Establish capacity planning of network by ingestion of CMATE IP backbone data and providing analytics for state of the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  <a:p>
                      <a:pPr marL="91440" indent="-91440" algn="l" defTabSz="914400" rtl="0" eaLnBrk="1" fontAlgn="t" latinLnBrk="0" hangingPunct="1">
                        <a:buFont typeface="Arial" pitchFamily="34" charset="0"/>
                        <a:buNone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9/26/2017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Hypergraph/EMS Data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Near real</a:t>
                      </a:r>
                      <a:r>
                        <a:rPr lang="en-US" sz="900" i="0" kern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time ingestion of EMS data for inventory and topology</a:t>
                      </a: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API Development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(Sidhu)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Foundational Work: Establish real time EMS data repository for network inventory and topology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9/26/2017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marL="0" indent="-91438" algn="l" defTabSz="914400" rtl="0" eaLnBrk="1" fontAlgn="t" latinLnBrk="0" hangingPunct="1">
                        <a:spcAft>
                          <a:spcPts val="450"/>
                        </a:spcAft>
                        <a:buFont typeface="Arial" charset="0"/>
                        <a:buNone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 IP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Radius IP address enrichment with modem profile and performance data for investigation of suspicious IPs reported to Security from external sources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Corporate Security (Mahon)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Enable security to identify consumer HSI customer information based on questionable activities.  Confirmation of IP</a:t>
                      </a:r>
                      <a:r>
                        <a:rPr lang="en-US" sz="900" i="0" kern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will result in actions to mitigate harm to the network</a:t>
                      </a: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9/26/2017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46">
                <a:tc>
                  <a:txBody>
                    <a:bodyPr/>
                    <a:lstStyle/>
                    <a:p>
                      <a:pPr marL="0" indent="-91438" algn="l" defTabSz="914400" rtl="0" eaLnBrk="1" fontAlgn="t" latinLnBrk="0" hangingPunct="1">
                        <a:spcAft>
                          <a:spcPts val="450"/>
                        </a:spcAft>
                        <a:buFont typeface="Arial" charset="0"/>
                        <a:buNone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ASSIA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/ Bits Per Tone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Analytics of bits per tone performance data and returning data to Splunk</a:t>
                      </a:r>
                    </a:p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BPSI Operations (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Batelaan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0" kern="0" dirty="0">
                        <a:solidFill>
                          <a:sysClr val="windowText" lastClr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 kern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Improve technician performance resolving DSL issues 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12/29/2017</a:t>
                      </a:r>
                    </a:p>
                  </a:txBody>
                  <a:tcPr marL="27432" marR="27432" marT="18288" marB="1828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Roadmap Use Case Deliverables - Completed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190944"/>
              </p:ext>
            </p:extLst>
          </p:nvPr>
        </p:nvGraphicFramePr>
        <p:xfrm>
          <a:off x="365760" y="862013"/>
          <a:ext cx="8412481" cy="499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2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Initiative Name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 Users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Date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CR7050 SDFC Integration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Enhance CDL SFDC assets to reflect structure changes in SFDC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Enterprise (</a:t>
                      </a: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Morche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Supporting SDFC integration 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1/19/2018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Network Planning</a:t>
                      </a:r>
                      <a:b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fLVLT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Streaming trouble ticketing data to the CTL Data Lake</a:t>
                      </a:r>
                      <a:b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Initiated Proof of Concept for </a:t>
                      </a: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fLVLT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ticket data – now streamed into the CTL Corporate Data Lake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Network Planning (Riederer)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Key enabler to be leveraged for advanced signatures and analytics – supporting both CTL and fLVLT assurance /performance data. </a:t>
                      </a:r>
                      <a:b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2/13/2018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98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RTB 1330 Internal Data Lake Archive Order Confirmation Letters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Implemented process to ingest daily Consumer and Small Business CRIS order confirmation letters from RR Donnelly (vendor).  Ingestion of  historical Consumer and Small Business CRIS order confirmation letters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Consumer (Moreau)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Improve businesses efficiency by providing search capabilities of 17.5M records to support legal requests by decreasing the amount of time spent searching from 3.5 weeks to a few seconds in order to identify 10 customer records.   Removal of 3rd party vendor for archival storage to enable business cost savings of $45K </a:t>
                      </a:r>
                      <a:b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2/23/2018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Security 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Radius IP address enrichment with modem profile and performance data for investigation of suspicious IPs reported to Security from external sources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Corporate Security (Mahon)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Enable security to identify consumer HSI customer information based on questionable activities.  Confirmation of IP will result in actions to mitigate harm to the network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3/13/2018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CR5560 New Revenue Recognition Model -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Archive Source Files Sent from RAR Staging to Data Lake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Finance (Cole)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Support program by archiving files for all required data billing and contract data needed to support the new RAR process.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3/30/2018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3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CR7186 Speech Analytics - 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Deployed functionality that provides MN Consumer customers call recordings and related metadata to Speech Analytics vendor (CR-X) for transcription from voice recording to text.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Consumer (Moreau)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Enables Consumer channel gain critical insights into what is happening on  our customer interactions in the call center, and provide data to support business partners in the ongoing legal discussions.  </a:t>
                      </a:r>
                      <a:b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4/5/2018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6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Adtran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EMS Data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Near real time ingestion of EMS data for inventory and topology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6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Ciena One-Control EMS Data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Near real time ingestion of Ciena One-Control data for inventory and topology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6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Fujitsu Netsmart EMS Data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Near real time ingestion of Fujitsu Netsmart EMS data for inventory and topology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64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Roadmap Use Case Deliverables - Completed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26458"/>
              </p:ext>
            </p:extLst>
          </p:nvPr>
        </p:nvGraphicFramePr>
        <p:xfrm>
          <a:off x="365760" y="862014"/>
          <a:ext cx="8412481" cy="3617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6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Initiative Name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 Users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Delivery Date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Radview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EMS Data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Near real time ingestion of </a:t>
                      </a: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Radview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EMS data for inventory and topology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Coriant TNSMS EMS Data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Near real time ingestion of Coriant TNSMS EMS data for inventory and topology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Ciena EMS Data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Near real time ingestion of </a:t>
                      </a: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Ciena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EMS data for inventory and topology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5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Infinera EMS Data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Near real time ingestion of Infinera  data for inventory and topology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API Development (Sidhu)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Foundational Work: Establish real time EMS data repository for network inventory and topology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4/24/2018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CR6722 - IVR to receive CRIS or ENO loop qualification information from CCDW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Implement RX Automation upgrades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Achieve an overall improvement in Agent performance, call handling and customer satisfaction. Increase </a:t>
                      </a:r>
                      <a:r>
                        <a:rPr lang="en-US" sz="900" u="none" strike="noStrike" dirty="0" err="1">
                          <a:effectLst/>
                          <a:latin typeface="Calibri" panose="020F0502020204030204" pitchFamily="34" charset="0"/>
                        </a:rPr>
                        <a:t>revunue</a:t>
                      </a:r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 opportunity by helping the customer understand they can enhance their internet experience with higher speeds their service area qualifies for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6/5/2018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31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  <a:latin typeface="Calibri" panose="020F0502020204030204" pitchFamily="34" charset="0"/>
                        </a:rPr>
                        <a:t>CR7368:  SA - Purge Data Logic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Run Impala queries from the data in the DL.  Data will be aggregated with other data to predict micro services hosted on the Hyperion platform failures before they fail.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Allows the team to prevent API failures.  This will be used for Streaming unstructured data estimated to be 500-1000 transactions per day (barely streaming).  One week's worth of data contains 50,000 rows per week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</a:rPr>
                        <a:t>6/5/2018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" marR="6316" marT="631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ea28ca-3f7c-4e93-9cd9-7c2c91a38d3f">DMY3QDKWEKKJ-9-374</_dlc_DocId>
    <_dlc_DocIdUrl xmlns="bcea28ca-3f7c-4e93-9cd9-7c2c91a38d3f">
      <Url>http://collaboration.ad.qintra.com/BU/IPI/scph/TransformPC2/BigData/_layouts/DocIdRedir.aspx?ID=DMY3QDKWEKKJ-9-374</Url>
      <Description>DMY3QDKWEKKJ-9-374</Description>
    </_dlc_DocIdUrl>
    <IconOverlay xmlns="http://schemas.microsoft.com/sharepoint/v4" xsi:nil="true"/>
    <Document_x0020_Type xmlns="67697e0c-b635-4f57-a3ae-15299016c358">Status</Document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F30DB-8D52-434C-862D-E1F4A72F6035}"/>
</file>

<file path=customXml/itemProps2.xml><?xml version="1.0" encoding="utf-8"?>
<ds:datastoreItem xmlns:ds="http://schemas.openxmlformats.org/officeDocument/2006/customXml" ds:itemID="{C52BEDD4-D687-41E9-ADE3-F0592FB63683}"/>
</file>

<file path=customXml/itemProps3.xml><?xml version="1.0" encoding="utf-8"?>
<ds:datastoreItem xmlns:ds="http://schemas.openxmlformats.org/officeDocument/2006/customXml" ds:itemID="{56AA670C-8512-45F9-A56B-6104B7ED3EC7}"/>
</file>

<file path=customXml/itemProps4.xml><?xml version="1.0" encoding="utf-8"?>
<ds:datastoreItem xmlns:ds="http://schemas.openxmlformats.org/officeDocument/2006/customXml" ds:itemID="{D66254E6-93EB-45BD-B1E8-49F40B761AF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25216</TotalTime>
  <Words>1590</Words>
  <Application>Microsoft Office PowerPoint</Application>
  <PresentationFormat>On-screen Show (4:3)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.HelveticaNeueDeskInterface-Regular</vt:lpstr>
      <vt:lpstr>.LucidaGrandeUI</vt:lpstr>
      <vt:lpstr>Arial</vt:lpstr>
      <vt:lpstr>Calibri</vt:lpstr>
      <vt:lpstr>Times New Roman</vt:lpstr>
      <vt:lpstr>Office Theme</vt:lpstr>
      <vt:lpstr>DNA Roadmap Use Case Deliverables - Completed</vt:lpstr>
      <vt:lpstr>DNA Roadmap Use Case Deliverables - Completed</vt:lpstr>
      <vt:lpstr>DNA Roadmap Use Case Deliverables - Completed</vt:lpstr>
      <vt:lpstr>DNA Roadmap Use Case Deliverables -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Roadmap Use Case Deliverables - Completed</dc:title>
  <dc:creator>Christopher Kip</dc:creator>
  <cp:lastModifiedBy>Soon, Linda P</cp:lastModifiedBy>
  <cp:revision>1063</cp:revision>
  <cp:lastPrinted>2017-07-27T18:30:13Z</cp:lastPrinted>
  <dcterms:created xsi:type="dcterms:W3CDTF">2015-11-17T04:10:00Z</dcterms:created>
  <dcterms:modified xsi:type="dcterms:W3CDTF">2018-06-13T22:05:27Z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76c39af7-76d3-4cd1-bcce-b036f9a6da96</vt:lpwstr>
  </property>
</Properties>
</file>