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diagrams/data1.xml" ContentType="application/vnd.openxmlformats-officedocument.drawingml.diagramData+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diagrams/layout1.xml" ContentType="application/vnd.openxmlformats-officedocument.drawingml.diagramLayout+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10" r:id="rId2"/>
    <p:sldId id="346" r:id="rId3"/>
    <p:sldId id="347" r:id="rId4"/>
    <p:sldId id="356" r:id="rId5"/>
    <p:sldId id="351" r:id="rId6"/>
    <p:sldId id="353" r:id="rId7"/>
    <p:sldId id="360" r:id="rId8"/>
    <p:sldId id="355" r:id="rId9"/>
    <p:sldId id="359" r:id="rId10"/>
    <p:sldId id="362" r:id="rId11"/>
    <p:sldId id="357"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86439" autoAdjust="0"/>
  </p:normalViewPr>
  <p:slideViewPr>
    <p:cSldViewPr>
      <p:cViewPr varScale="1">
        <p:scale>
          <a:sx n="71" d="100"/>
          <a:sy n="71" d="100"/>
        </p:scale>
        <p:origin x="-300" y="-90"/>
      </p:cViewPr>
      <p:guideLst>
        <p:guide orient="horz" pos="2160"/>
        <p:guide pos="2880"/>
      </p:guideLst>
    </p:cSldViewPr>
  </p:slideViewPr>
  <p:outlineViewPr>
    <p:cViewPr>
      <p:scale>
        <a:sx n="33" d="100"/>
        <a:sy n="33" d="100"/>
      </p:scale>
      <p:origin x="6" y="687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ustomXml" Target="../customXml/item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BFFE8-C824-477E-9CCE-E0BE1D619546}"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en-US"/>
        </a:p>
      </dgm:t>
    </dgm:pt>
    <dgm:pt modelId="{E6D3E48D-F8DE-4B9F-9AD3-D1A887010B3A}">
      <dgm:prSet phldrT="[Text]" custT="1"/>
      <dgm:spPr/>
      <dgm:t>
        <a:bodyPr/>
        <a:lstStyle/>
        <a:p>
          <a:r>
            <a:rPr lang="en-US" sz="1200" dirty="0" smtClean="0"/>
            <a:t>Campaigns</a:t>
          </a:r>
        </a:p>
      </dgm:t>
    </dgm:pt>
    <dgm:pt modelId="{686BDD95-0E9A-4285-8DDF-349788FF8BCD}" type="parTrans" cxnId="{B170A769-0C53-4AE2-8767-C6C4BDFCA5DF}">
      <dgm:prSet/>
      <dgm:spPr/>
      <dgm:t>
        <a:bodyPr/>
        <a:lstStyle/>
        <a:p>
          <a:endParaRPr lang="en-US" sz="1400"/>
        </a:p>
      </dgm:t>
    </dgm:pt>
    <dgm:pt modelId="{3B968C1C-7CC5-4E99-AC1B-D2D5075636A9}" type="sibTrans" cxnId="{B170A769-0C53-4AE2-8767-C6C4BDFCA5DF}">
      <dgm:prSet/>
      <dgm:spPr/>
      <dgm:t>
        <a:bodyPr/>
        <a:lstStyle/>
        <a:p>
          <a:endParaRPr lang="en-US" sz="1400"/>
        </a:p>
      </dgm:t>
    </dgm:pt>
    <dgm:pt modelId="{CB8010CE-9EFD-4255-BBF2-21CF216FD102}">
      <dgm:prSet phldrT="[Text]" custT="1"/>
      <dgm:spPr/>
      <dgm:t>
        <a:bodyPr/>
        <a:lstStyle/>
        <a:p>
          <a:r>
            <a:rPr lang="en-US" sz="900" dirty="0" smtClean="0"/>
            <a:t>Campaign Automation via Marketo / </a:t>
          </a:r>
          <a:r>
            <a:rPr lang="en-US" sz="900" dirty="0" err="1" smtClean="0"/>
            <a:t>Aprimo</a:t>
          </a:r>
          <a:r>
            <a:rPr lang="en-US" sz="900" dirty="0" smtClean="0"/>
            <a:t> / </a:t>
          </a:r>
          <a:r>
            <a:rPr lang="en-US" sz="900" dirty="0" err="1" smtClean="0"/>
            <a:t>Alteryx</a:t>
          </a:r>
          <a:endParaRPr lang="en-US" sz="900" dirty="0"/>
        </a:p>
      </dgm:t>
    </dgm:pt>
    <dgm:pt modelId="{28EC50D9-6A22-4B02-B6CE-D98C629091DD}" type="parTrans" cxnId="{FB278214-9BEA-4E7A-B5D1-54B8A349EBBB}">
      <dgm:prSet/>
      <dgm:spPr/>
      <dgm:t>
        <a:bodyPr/>
        <a:lstStyle/>
        <a:p>
          <a:endParaRPr lang="en-US" sz="1400"/>
        </a:p>
      </dgm:t>
    </dgm:pt>
    <dgm:pt modelId="{5ED1CC8D-7BC5-48A6-B906-9A147E36304A}" type="sibTrans" cxnId="{FB278214-9BEA-4E7A-B5D1-54B8A349EBBB}">
      <dgm:prSet/>
      <dgm:spPr/>
      <dgm:t>
        <a:bodyPr/>
        <a:lstStyle/>
        <a:p>
          <a:endParaRPr lang="en-US" sz="1400"/>
        </a:p>
      </dgm:t>
    </dgm:pt>
    <dgm:pt modelId="{11075D1C-1C10-499F-8ADC-7825BF20F265}">
      <dgm:prSet phldrT="[Text]" custT="1"/>
      <dgm:spPr/>
      <dgm:t>
        <a:bodyPr/>
        <a:lstStyle/>
        <a:p>
          <a:r>
            <a:rPr lang="en-US" sz="900" dirty="0" smtClean="0"/>
            <a:t>Campaign Matrix Implementation</a:t>
          </a:r>
          <a:endParaRPr lang="en-US" sz="900" dirty="0"/>
        </a:p>
      </dgm:t>
    </dgm:pt>
    <dgm:pt modelId="{153ECABD-03F3-4DF5-AECF-C73468038995}" type="parTrans" cxnId="{3615FA5B-0978-44B9-987C-91E1D7EDC54C}">
      <dgm:prSet/>
      <dgm:spPr/>
      <dgm:t>
        <a:bodyPr/>
        <a:lstStyle/>
        <a:p>
          <a:endParaRPr lang="en-US" sz="1400"/>
        </a:p>
      </dgm:t>
    </dgm:pt>
    <dgm:pt modelId="{E6AC1F10-2970-4765-95C1-9F9A39B2FAA5}" type="sibTrans" cxnId="{3615FA5B-0978-44B9-987C-91E1D7EDC54C}">
      <dgm:prSet/>
      <dgm:spPr/>
      <dgm:t>
        <a:bodyPr/>
        <a:lstStyle/>
        <a:p>
          <a:endParaRPr lang="en-US" sz="1400"/>
        </a:p>
      </dgm:t>
    </dgm:pt>
    <dgm:pt modelId="{967C76D0-4AA1-4EA7-9E0E-3A73FE532E5B}">
      <dgm:prSet phldrT="[Text]" custT="1"/>
      <dgm:spPr/>
      <dgm:t>
        <a:bodyPr/>
        <a:lstStyle/>
        <a:p>
          <a:r>
            <a:rPr lang="en-US" sz="1200" dirty="0" smtClean="0"/>
            <a:t>Predictive Modeling</a:t>
          </a:r>
          <a:endParaRPr lang="en-US" sz="1200" dirty="0"/>
        </a:p>
      </dgm:t>
    </dgm:pt>
    <dgm:pt modelId="{085F1ECB-E256-4F9C-B823-D266D6DD49DB}" type="parTrans" cxnId="{2434AFC6-4AF7-4A48-8C40-D9B01A0C0EBF}">
      <dgm:prSet/>
      <dgm:spPr/>
      <dgm:t>
        <a:bodyPr/>
        <a:lstStyle/>
        <a:p>
          <a:endParaRPr lang="en-US" sz="1400"/>
        </a:p>
      </dgm:t>
    </dgm:pt>
    <dgm:pt modelId="{CDBB3F52-7EA2-4F30-819E-2B409E0B6644}" type="sibTrans" cxnId="{2434AFC6-4AF7-4A48-8C40-D9B01A0C0EBF}">
      <dgm:prSet/>
      <dgm:spPr/>
      <dgm:t>
        <a:bodyPr/>
        <a:lstStyle/>
        <a:p>
          <a:endParaRPr lang="en-US" sz="1400"/>
        </a:p>
      </dgm:t>
    </dgm:pt>
    <dgm:pt modelId="{0E5C08F6-D3D3-422B-A14F-58566E309809}">
      <dgm:prSet phldrT="[Text]" custT="1"/>
      <dgm:spPr/>
      <dgm:t>
        <a:bodyPr/>
        <a:lstStyle/>
        <a:p>
          <a:r>
            <a:rPr lang="en-US" sz="900" dirty="0" err="1" smtClean="0"/>
            <a:t>Datamart</a:t>
          </a:r>
          <a:r>
            <a:rPr lang="en-US" sz="900" dirty="0" smtClean="0"/>
            <a:t> staging for Transformed data elements </a:t>
          </a:r>
          <a:endParaRPr lang="en-US" sz="900" dirty="0"/>
        </a:p>
      </dgm:t>
    </dgm:pt>
    <dgm:pt modelId="{7D5484A4-F530-431D-814D-527EEE443DB2}" type="parTrans" cxnId="{5ED19317-6DA4-4BEF-9D5F-E5AC9B6AE93A}">
      <dgm:prSet/>
      <dgm:spPr/>
      <dgm:t>
        <a:bodyPr/>
        <a:lstStyle/>
        <a:p>
          <a:endParaRPr lang="en-US" sz="1400"/>
        </a:p>
      </dgm:t>
    </dgm:pt>
    <dgm:pt modelId="{9F7EECBA-4333-4A0A-9166-92C7AA671CF9}" type="sibTrans" cxnId="{5ED19317-6DA4-4BEF-9D5F-E5AC9B6AE93A}">
      <dgm:prSet/>
      <dgm:spPr/>
      <dgm:t>
        <a:bodyPr/>
        <a:lstStyle/>
        <a:p>
          <a:endParaRPr lang="en-US" sz="1400"/>
        </a:p>
      </dgm:t>
    </dgm:pt>
    <dgm:pt modelId="{D95298F3-C408-4646-B209-37F84918FE37}">
      <dgm:prSet phldrT="[Text]" custT="1"/>
      <dgm:spPr/>
      <dgm:t>
        <a:bodyPr/>
        <a:lstStyle/>
        <a:p>
          <a:r>
            <a:rPr lang="en-US" sz="900" dirty="0" smtClean="0"/>
            <a:t>Automated monthly scoring</a:t>
          </a:r>
          <a:endParaRPr lang="en-US" sz="900" dirty="0"/>
        </a:p>
      </dgm:t>
    </dgm:pt>
    <dgm:pt modelId="{CC0A77C7-ED81-4414-BFC4-E10AB39E370A}" type="parTrans" cxnId="{AC25B61D-3D40-4EFA-8E79-B675920F0B42}">
      <dgm:prSet/>
      <dgm:spPr/>
      <dgm:t>
        <a:bodyPr/>
        <a:lstStyle/>
        <a:p>
          <a:endParaRPr lang="en-US" sz="1400"/>
        </a:p>
      </dgm:t>
    </dgm:pt>
    <dgm:pt modelId="{2A52B97E-F873-4E65-AFFD-69B7945B8F33}" type="sibTrans" cxnId="{AC25B61D-3D40-4EFA-8E79-B675920F0B42}">
      <dgm:prSet/>
      <dgm:spPr/>
      <dgm:t>
        <a:bodyPr/>
        <a:lstStyle/>
        <a:p>
          <a:endParaRPr lang="en-US" sz="1400"/>
        </a:p>
      </dgm:t>
    </dgm:pt>
    <dgm:pt modelId="{B8AF7E5F-7E66-45B0-B3B0-8099BCC89FE8}">
      <dgm:prSet phldrT="[Text]" custT="1"/>
      <dgm:spPr/>
      <dgm:t>
        <a:bodyPr/>
        <a:lstStyle/>
        <a:p>
          <a:r>
            <a:rPr lang="en-US" sz="1200" dirty="0" smtClean="0"/>
            <a:t>Reporting &amp; Analysis</a:t>
          </a:r>
          <a:endParaRPr lang="en-US" sz="1200" dirty="0"/>
        </a:p>
      </dgm:t>
    </dgm:pt>
    <dgm:pt modelId="{B1047368-1036-4A04-A890-B065C87C5D78}" type="parTrans" cxnId="{1C76424B-2F45-4FDC-9FDC-EA5B3B149522}">
      <dgm:prSet/>
      <dgm:spPr/>
      <dgm:t>
        <a:bodyPr/>
        <a:lstStyle/>
        <a:p>
          <a:endParaRPr lang="en-US" sz="1400"/>
        </a:p>
      </dgm:t>
    </dgm:pt>
    <dgm:pt modelId="{47196B47-6EB8-4B32-9A07-0260E093F376}" type="sibTrans" cxnId="{1C76424B-2F45-4FDC-9FDC-EA5B3B149522}">
      <dgm:prSet/>
      <dgm:spPr/>
      <dgm:t>
        <a:bodyPr/>
        <a:lstStyle/>
        <a:p>
          <a:endParaRPr lang="en-US" sz="1400"/>
        </a:p>
      </dgm:t>
    </dgm:pt>
    <dgm:pt modelId="{36FD942D-C7CA-4D15-ABB5-31A106F5AA26}">
      <dgm:prSet phldrT="[Text]" custT="1"/>
      <dgm:spPr/>
      <dgm:t>
        <a:bodyPr/>
        <a:lstStyle/>
        <a:p>
          <a:r>
            <a:rPr lang="en-US" sz="900" dirty="0" smtClean="0"/>
            <a:t>Dash-boarding </a:t>
          </a:r>
          <a:endParaRPr lang="en-US" sz="900" dirty="0"/>
        </a:p>
      </dgm:t>
    </dgm:pt>
    <dgm:pt modelId="{01B55B39-7EB7-4C66-8A58-454FDCBCEF9D}" type="parTrans" cxnId="{47C5AAEB-ECBF-4F9B-87A6-94724D681398}">
      <dgm:prSet/>
      <dgm:spPr/>
      <dgm:t>
        <a:bodyPr/>
        <a:lstStyle/>
        <a:p>
          <a:endParaRPr lang="en-US" sz="1400"/>
        </a:p>
      </dgm:t>
    </dgm:pt>
    <dgm:pt modelId="{AF53017A-950B-4AC3-800E-8FD6371DF916}" type="sibTrans" cxnId="{47C5AAEB-ECBF-4F9B-87A6-94724D681398}">
      <dgm:prSet/>
      <dgm:spPr/>
      <dgm:t>
        <a:bodyPr/>
        <a:lstStyle/>
        <a:p>
          <a:endParaRPr lang="en-US" sz="1400"/>
        </a:p>
      </dgm:t>
    </dgm:pt>
    <dgm:pt modelId="{16C04D2C-FDA4-44E6-844F-29110BC8D5C3}">
      <dgm:prSet phldrT="[Text]" custT="1"/>
      <dgm:spPr/>
      <dgm:t>
        <a:bodyPr/>
        <a:lstStyle/>
        <a:p>
          <a:r>
            <a:rPr lang="en-US" sz="900" dirty="0" smtClean="0"/>
            <a:t>Self Service Profiling portal (TMI)</a:t>
          </a:r>
          <a:endParaRPr lang="en-US" sz="900" dirty="0"/>
        </a:p>
      </dgm:t>
    </dgm:pt>
    <dgm:pt modelId="{ACCCD8C4-2150-49F6-9399-0F76E1873A78}" type="parTrans" cxnId="{DEBD35A3-6786-499D-ACB2-29E2AE23BDA4}">
      <dgm:prSet/>
      <dgm:spPr/>
      <dgm:t>
        <a:bodyPr/>
        <a:lstStyle/>
        <a:p>
          <a:endParaRPr lang="en-US" sz="1400"/>
        </a:p>
      </dgm:t>
    </dgm:pt>
    <dgm:pt modelId="{FD062B44-2109-49B4-90E3-B4A8C5D5CAEF}" type="sibTrans" cxnId="{DEBD35A3-6786-499D-ACB2-29E2AE23BDA4}">
      <dgm:prSet/>
      <dgm:spPr/>
      <dgm:t>
        <a:bodyPr/>
        <a:lstStyle/>
        <a:p>
          <a:endParaRPr lang="en-US" sz="1400"/>
        </a:p>
      </dgm:t>
    </dgm:pt>
    <dgm:pt modelId="{6B4F2EC2-4880-481A-A0FC-159ACBA05097}">
      <dgm:prSet phldrT="[Text]" custT="1"/>
      <dgm:spPr/>
      <dgm:t>
        <a:bodyPr/>
        <a:lstStyle/>
        <a:p>
          <a:r>
            <a:rPr lang="en-US" sz="1150" dirty="0" smtClean="0"/>
            <a:t>Sales Enablement</a:t>
          </a:r>
          <a:endParaRPr lang="en-US" sz="1150" dirty="0"/>
        </a:p>
      </dgm:t>
    </dgm:pt>
    <dgm:pt modelId="{46145C30-9E3C-47C5-B62B-C14CACF78BCC}" type="parTrans" cxnId="{A64C7DB0-2680-4377-B837-C84E8B0C617D}">
      <dgm:prSet/>
      <dgm:spPr/>
      <dgm:t>
        <a:bodyPr/>
        <a:lstStyle/>
        <a:p>
          <a:endParaRPr lang="en-US" sz="1400"/>
        </a:p>
      </dgm:t>
    </dgm:pt>
    <dgm:pt modelId="{D04132C3-7F09-4594-9D92-2FC5720F2A78}" type="sibTrans" cxnId="{A64C7DB0-2680-4377-B837-C84E8B0C617D}">
      <dgm:prSet/>
      <dgm:spPr/>
      <dgm:t>
        <a:bodyPr/>
        <a:lstStyle/>
        <a:p>
          <a:endParaRPr lang="en-US" sz="1400"/>
        </a:p>
      </dgm:t>
    </dgm:pt>
    <dgm:pt modelId="{2A98D93F-C534-4860-B6C0-5022F83FB418}">
      <dgm:prSet phldrT="[Text]" custT="1"/>
      <dgm:spPr/>
      <dgm:t>
        <a:bodyPr/>
        <a:lstStyle/>
        <a:p>
          <a:r>
            <a:rPr lang="en-US" sz="900" dirty="0" smtClean="0"/>
            <a:t>Lead Tagging for CRM Data Mining</a:t>
          </a:r>
          <a:endParaRPr lang="en-US" sz="900" dirty="0"/>
        </a:p>
      </dgm:t>
    </dgm:pt>
    <dgm:pt modelId="{AC4EACCE-0BDF-4D6A-819F-AE416019CEE1}" type="parTrans" cxnId="{745C6348-C826-42E9-AC5C-99F3EB3A6251}">
      <dgm:prSet/>
      <dgm:spPr/>
      <dgm:t>
        <a:bodyPr/>
        <a:lstStyle/>
        <a:p>
          <a:endParaRPr lang="en-US" sz="1400"/>
        </a:p>
      </dgm:t>
    </dgm:pt>
    <dgm:pt modelId="{9E407B96-02DF-407F-8994-D41D7A98720F}" type="sibTrans" cxnId="{745C6348-C826-42E9-AC5C-99F3EB3A6251}">
      <dgm:prSet/>
      <dgm:spPr/>
      <dgm:t>
        <a:bodyPr/>
        <a:lstStyle/>
        <a:p>
          <a:endParaRPr lang="en-US" sz="1400"/>
        </a:p>
      </dgm:t>
    </dgm:pt>
    <dgm:pt modelId="{C09F0141-EBC4-40E2-AA6D-F3077596ED84}">
      <dgm:prSet phldrT="[Text]" custT="1"/>
      <dgm:spPr/>
      <dgm:t>
        <a:bodyPr/>
        <a:lstStyle/>
        <a:p>
          <a:r>
            <a:rPr lang="en-US" sz="900" dirty="0" smtClean="0"/>
            <a:t>3</a:t>
          </a:r>
          <a:r>
            <a:rPr lang="en-US" sz="900" baseline="30000" dirty="0" smtClean="0"/>
            <a:t>rd</a:t>
          </a:r>
          <a:r>
            <a:rPr lang="en-US" sz="900" dirty="0" smtClean="0"/>
            <a:t> Party Data Enablement </a:t>
          </a:r>
          <a:endParaRPr lang="en-US" sz="900" dirty="0"/>
        </a:p>
      </dgm:t>
    </dgm:pt>
    <dgm:pt modelId="{AABCC9AC-ACA4-41AC-BC89-17791B3E5F26}" type="parTrans" cxnId="{DC8099FB-7FEF-4D3B-9EBE-6F9ADD3E6298}">
      <dgm:prSet/>
      <dgm:spPr/>
      <dgm:t>
        <a:bodyPr/>
        <a:lstStyle/>
        <a:p>
          <a:endParaRPr lang="en-US" sz="1400"/>
        </a:p>
      </dgm:t>
    </dgm:pt>
    <dgm:pt modelId="{8D9CC56C-054C-42B3-9AF2-71D5ABF79FBF}" type="sibTrans" cxnId="{DC8099FB-7FEF-4D3B-9EBE-6F9ADD3E6298}">
      <dgm:prSet/>
      <dgm:spPr/>
      <dgm:t>
        <a:bodyPr/>
        <a:lstStyle/>
        <a:p>
          <a:endParaRPr lang="en-US" sz="1400"/>
        </a:p>
      </dgm:t>
    </dgm:pt>
    <dgm:pt modelId="{514BBAD5-9E3C-40C1-83BB-76CFAE1061C1}">
      <dgm:prSet phldrT="[Text]" custT="1"/>
      <dgm:spPr/>
      <dgm:t>
        <a:bodyPr/>
        <a:lstStyle/>
        <a:p>
          <a:r>
            <a:rPr lang="en-US" sz="900" dirty="0" smtClean="0"/>
            <a:t>Product Roadmap / Migration Logic</a:t>
          </a:r>
          <a:endParaRPr lang="en-US" sz="900" dirty="0"/>
        </a:p>
      </dgm:t>
    </dgm:pt>
    <dgm:pt modelId="{F68D757B-CD6B-4E3D-A350-7E99894A87BA}" type="parTrans" cxnId="{5F66A6B7-B791-4354-BD12-E1F1487FD94C}">
      <dgm:prSet/>
      <dgm:spPr/>
      <dgm:t>
        <a:bodyPr/>
        <a:lstStyle/>
        <a:p>
          <a:endParaRPr lang="en-US" sz="1400"/>
        </a:p>
      </dgm:t>
    </dgm:pt>
    <dgm:pt modelId="{9EA41B09-0CD1-4458-B919-F885C51DA252}" type="sibTrans" cxnId="{5F66A6B7-B791-4354-BD12-E1F1487FD94C}">
      <dgm:prSet/>
      <dgm:spPr/>
      <dgm:t>
        <a:bodyPr/>
        <a:lstStyle/>
        <a:p>
          <a:endParaRPr lang="en-US" sz="1400"/>
        </a:p>
      </dgm:t>
    </dgm:pt>
    <dgm:pt modelId="{064F36AE-7122-4B94-9641-5AEBDB40518A}">
      <dgm:prSet phldrT="[Text]" custT="1"/>
      <dgm:spPr/>
      <dgm:t>
        <a:bodyPr/>
        <a:lstStyle/>
        <a:p>
          <a:r>
            <a:rPr lang="en-US" sz="900" dirty="0" smtClean="0"/>
            <a:t>Model evaluation platform</a:t>
          </a:r>
          <a:endParaRPr lang="en-US" sz="900" dirty="0"/>
        </a:p>
      </dgm:t>
    </dgm:pt>
    <dgm:pt modelId="{D092E489-3A03-4141-BEFF-1FE1AEEC569B}" type="parTrans" cxnId="{60DCC73B-44DC-4F4C-9253-2E7278CB2D20}">
      <dgm:prSet/>
      <dgm:spPr/>
      <dgm:t>
        <a:bodyPr/>
        <a:lstStyle/>
        <a:p>
          <a:endParaRPr lang="en-US" sz="1400"/>
        </a:p>
      </dgm:t>
    </dgm:pt>
    <dgm:pt modelId="{F4CE1AC0-8332-47B7-A710-D71317911497}" type="sibTrans" cxnId="{60DCC73B-44DC-4F4C-9253-2E7278CB2D20}">
      <dgm:prSet/>
      <dgm:spPr/>
      <dgm:t>
        <a:bodyPr/>
        <a:lstStyle/>
        <a:p>
          <a:endParaRPr lang="en-US" sz="1400"/>
        </a:p>
      </dgm:t>
    </dgm:pt>
    <dgm:pt modelId="{7787DA74-FF95-4C1F-AE11-8023FC19CA63}">
      <dgm:prSet phldrT="[Text]" custT="1"/>
      <dgm:spPr/>
      <dgm:t>
        <a:bodyPr/>
        <a:lstStyle/>
        <a:p>
          <a:r>
            <a:rPr lang="en-US" sz="900" dirty="0" smtClean="0"/>
            <a:t>Campaign Reporting </a:t>
          </a:r>
          <a:endParaRPr lang="en-US" sz="900" dirty="0"/>
        </a:p>
      </dgm:t>
    </dgm:pt>
    <dgm:pt modelId="{C44D368F-1615-47DD-A1B0-3255421E3C29}" type="parTrans" cxnId="{9EB7AEFE-EDDC-4835-8896-D4854BCAD775}">
      <dgm:prSet/>
      <dgm:spPr/>
      <dgm:t>
        <a:bodyPr/>
        <a:lstStyle/>
        <a:p>
          <a:endParaRPr lang="en-US" sz="1400"/>
        </a:p>
      </dgm:t>
    </dgm:pt>
    <dgm:pt modelId="{21E8ED6F-2A0B-406C-A98F-C78F1D0F3691}" type="sibTrans" cxnId="{9EB7AEFE-EDDC-4835-8896-D4854BCAD775}">
      <dgm:prSet/>
      <dgm:spPr/>
      <dgm:t>
        <a:bodyPr/>
        <a:lstStyle/>
        <a:p>
          <a:endParaRPr lang="en-US" sz="1400"/>
        </a:p>
      </dgm:t>
    </dgm:pt>
    <dgm:pt modelId="{F237A1B9-EFE7-4135-8F2A-10F31E6590B5}">
      <dgm:prSet phldrT="[Text]" custT="1"/>
      <dgm:spPr/>
      <dgm:t>
        <a:bodyPr/>
        <a:lstStyle/>
        <a:p>
          <a:r>
            <a:rPr lang="en-US" sz="900" dirty="0" smtClean="0"/>
            <a:t>Analytics Power User workspace (</a:t>
          </a:r>
          <a:r>
            <a:rPr lang="en-US" sz="900" dirty="0" err="1" smtClean="0"/>
            <a:t>Alteryx</a:t>
          </a:r>
          <a:r>
            <a:rPr lang="en-US" sz="900" dirty="0" smtClean="0"/>
            <a:t>)</a:t>
          </a:r>
          <a:endParaRPr lang="en-US" sz="900" dirty="0"/>
        </a:p>
      </dgm:t>
    </dgm:pt>
    <dgm:pt modelId="{A96CDE0A-CAC4-4056-85AB-4FB9CD44499C}" type="parTrans" cxnId="{6CA03AA6-7BE9-45C3-B9AE-1DF2D835E225}">
      <dgm:prSet/>
      <dgm:spPr/>
      <dgm:t>
        <a:bodyPr/>
        <a:lstStyle/>
        <a:p>
          <a:endParaRPr lang="en-US" sz="1400"/>
        </a:p>
      </dgm:t>
    </dgm:pt>
    <dgm:pt modelId="{903DBEB5-AF6A-457F-ABBE-FBD75A2B0291}" type="sibTrans" cxnId="{6CA03AA6-7BE9-45C3-B9AE-1DF2D835E225}">
      <dgm:prSet/>
      <dgm:spPr/>
      <dgm:t>
        <a:bodyPr/>
        <a:lstStyle/>
        <a:p>
          <a:endParaRPr lang="en-US" sz="1400"/>
        </a:p>
      </dgm:t>
    </dgm:pt>
    <dgm:pt modelId="{11C89327-E0BC-4103-91AA-C1B52F22388F}">
      <dgm:prSet phldrT="[Text]" custT="1"/>
      <dgm:spPr/>
      <dgm:t>
        <a:bodyPr/>
        <a:lstStyle/>
        <a:p>
          <a:r>
            <a:rPr lang="en-US" sz="900" dirty="0" smtClean="0"/>
            <a:t> API (INFOSEC approved) for two-way data transfer with CRM</a:t>
          </a:r>
          <a:endParaRPr lang="en-US" sz="900" dirty="0"/>
        </a:p>
      </dgm:t>
    </dgm:pt>
    <dgm:pt modelId="{B0936B5B-F167-44B8-873A-835381E9C73E}" type="parTrans" cxnId="{E4D93D09-39A9-4740-B279-4A37BF38D1B7}">
      <dgm:prSet/>
      <dgm:spPr/>
      <dgm:t>
        <a:bodyPr/>
        <a:lstStyle/>
        <a:p>
          <a:endParaRPr lang="en-US" sz="1400"/>
        </a:p>
      </dgm:t>
    </dgm:pt>
    <dgm:pt modelId="{CE36E4DD-51BF-4428-A088-96E4C24252A6}" type="sibTrans" cxnId="{E4D93D09-39A9-4740-B279-4A37BF38D1B7}">
      <dgm:prSet/>
      <dgm:spPr/>
      <dgm:t>
        <a:bodyPr/>
        <a:lstStyle/>
        <a:p>
          <a:endParaRPr lang="en-US" sz="1400"/>
        </a:p>
      </dgm:t>
    </dgm:pt>
    <dgm:pt modelId="{0C032A5E-8D0C-4FC9-9AC6-5F6C41FF9221}">
      <dgm:prSet phldrT="[Text]" custT="1"/>
      <dgm:spPr/>
      <dgm:t>
        <a:bodyPr/>
        <a:lstStyle/>
        <a:p>
          <a:r>
            <a:rPr lang="en-US" sz="900" dirty="0" smtClean="0"/>
            <a:t>Lead Routing / Queues</a:t>
          </a:r>
          <a:endParaRPr lang="en-US" sz="900" dirty="0"/>
        </a:p>
      </dgm:t>
    </dgm:pt>
    <dgm:pt modelId="{0A9E0F50-725E-4A74-AFE8-E0036F7781B3}" type="parTrans" cxnId="{70A2B530-E310-40E1-9E4B-C4B5A081F91A}">
      <dgm:prSet/>
      <dgm:spPr/>
      <dgm:t>
        <a:bodyPr/>
        <a:lstStyle/>
        <a:p>
          <a:endParaRPr lang="en-US" sz="1400"/>
        </a:p>
      </dgm:t>
    </dgm:pt>
    <dgm:pt modelId="{F842DD08-0239-4211-AC53-D1E2621464A2}" type="sibTrans" cxnId="{70A2B530-E310-40E1-9E4B-C4B5A081F91A}">
      <dgm:prSet/>
      <dgm:spPr/>
      <dgm:t>
        <a:bodyPr/>
        <a:lstStyle/>
        <a:p>
          <a:endParaRPr lang="en-US" sz="1400"/>
        </a:p>
      </dgm:t>
    </dgm:pt>
    <dgm:pt modelId="{5875332E-6764-498A-A8A4-3C4584DB4FF4}">
      <dgm:prSet phldrT="[Text]" custT="1"/>
      <dgm:spPr/>
      <dgm:t>
        <a:bodyPr/>
        <a:lstStyle/>
        <a:p>
          <a:r>
            <a:rPr lang="en-US" sz="900" dirty="0" smtClean="0"/>
            <a:t>Real Time Predictive Decision Engine</a:t>
          </a:r>
          <a:endParaRPr lang="en-US" sz="900" dirty="0"/>
        </a:p>
      </dgm:t>
    </dgm:pt>
    <dgm:pt modelId="{2608C884-3460-4E1B-918F-4F0AA842850B}" type="parTrans" cxnId="{57FA2B20-D767-428A-BC24-2D00F8CAEB83}">
      <dgm:prSet/>
      <dgm:spPr/>
      <dgm:t>
        <a:bodyPr/>
        <a:lstStyle/>
        <a:p>
          <a:endParaRPr lang="en-US" sz="1400"/>
        </a:p>
      </dgm:t>
    </dgm:pt>
    <dgm:pt modelId="{6D781D7A-AD29-4983-B4B7-98F102C36A97}" type="sibTrans" cxnId="{57FA2B20-D767-428A-BC24-2D00F8CAEB83}">
      <dgm:prSet/>
      <dgm:spPr/>
      <dgm:t>
        <a:bodyPr/>
        <a:lstStyle/>
        <a:p>
          <a:endParaRPr lang="en-US" sz="1400"/>
        </a:p>
      </dgm:t>
    </dgm:pt>
    <dgm:pt modelId="{3B537D2D-3FBA-4615-AA77-6CD028C69C2E}" type="pres">
      <dgm:prSet presAssocID="{124BFFE8-C824-477E-9CCE-E0BE1D619546}" presName="Name0" presStyleCnt="0">
        <dgm:presLayoutVars>
          <dgm:dir/>
          <dgm:animLvl val="lvl"/>
          <dgm:resizeHandles val="exact"/>
        </dgm:presLayoutVars>
      </dgm:prSet>
      <dgm:spPr/>
      <dgm:t>
        <a:bodyPr/>
        <a:lstStyle/>
        <a:p>
          <a:endParaRPr lang="en-US"/>
        </a:p>
      </dgm:t>
    </dgm:pt>
    <dgm:pt modelId="{A2F3F198-3532-41C0-A1DB-36928F831842}" type="pres">
      <dgm:prSet presAssocID="{E6D3E48D-F8DE-4B9F-9AD3-D1A887010B3A}" presName="linNode" presStyleCnt="0"/>
      <dgm:spPr/>
    </dgm:pt>
    <dgm:pt modelId="{9815858D-C6DC-4CF7-9104-A3330A143EF9}" type="pres">
      <dgm:prSet presAssocID="{E6D3E48D-F8DE-4B9F-9AD3-D1A887010B3A}" presName="parentText" presStyleLbl="node1" presStyleIdx="0" presStyleCnt="4" custScaleX="90678" custLinFactNeighborX="-651" custLinFactNeighborY="1939">
        <dgm:presLayoutVars>
          <dgm:chMax val="1"/>
          <dgm:bulletEnabled val="1"/>
        </dgm:presLayoutVars>
      </dgm:prSet>
      <dgm:spPr/>
      <dgm:t>
        <a:bodyPr/>
        <a:lstStyle/>
        <a:p>
          <a:endParaRPr lang="en-US"/>
        </a:p>
      </dgm:t>
    </dgm:pt>
    <dgm:pt modelId="{A4FDD6C5-1FE8-4A52-8BCB-10DF2082B098}" type="pres">
      <dgm:prSet presAssocID="{E6D3E48D-F8DE-4B9F-9AD3-D1A887010B3A}" presName="descendantText" presStyleLbl="alignAccFollowNode1" presStyleIdx="0" presStyleCnt="4" custScaleX="118269">
        <dgm:presLayoutVars>
          <dgm:bulletEnabled val="1"/>
        </dgm:presLayoutVars>
      </dgm:prSet>
      <dgm:spPr/>
      <dgm:t>
        <a:bodyPr/>
        <a:lstStyle/>
        <a:p>
          <a:endParaRPr lang="en-US"/>
        </a:p>
      </dgm:t>
    </dgm:pt>
    <dgm:pt modelId="{AE93850B-6454-46B8-BCDB-4A0F3EC2EE51}" type="pres">
      <dgm:prSet presAssocID="{3B968C1C-7CC5-4E99-AC1B-D2D5075636A9}" presName="sp" presStyleCnt="0"/>
      <dgm:spPr/>
    </dgm:pt>
    <dgm:pt modelId="{B0220B65-4039-4BED-BA52-046BCB15AF8B}" type="pres">
      <dgm:prSet presAssocID="{967C76D0-4AA1-4EA7-9E0E-3A73FE532E5B}" presName="linNode" presStyleCnt="0"/>
      <dgm:spPr/>
    </dgm:pt>
    <dgm:pt modelId="{B36C0484-3929-46CD-9D07-5362B779A551}" type="pres">
      <dgm:prSet presAssocID="{967C76D0-4AA1-4EA7-9E0E-3A73FE532E5B}" presName="parentText" presStyleLbl="node1" presStyleIdx="1" presStyleCnt="4" custScaleX="92020">
        <dgm:presLayoutVars>
          <dgm:chMax val="1"/>
          <dgm:bulletEnabled val="1"/>
        </dgm:presLayoutVars>
      </dgm:prSet>
      <dgm:spPr/>
      <dgm:t>
        <a:bodyPr/>
        <a:lstStyle/>
        <a:p>
          <a:endParaRPr lang="en-US"/>
        </a:p>
      </dgm:t>
    </dgm:pt>
    <dgm:pt modelId="{D203014A-4821-49C7-AE3A-AD1BC9D73F71}" type="pres">
      <dgm:prSet presAssocID="{967C76D0-4AA1-4EA7-9E0E-3A73FE532E5B}" presName="descendantText" presStyleLbl="alignAccFollowNode1" presStyleIdx="1" presStyleCnt="4" custScaleX="120978">
        <dgm:presLayoutVars>
          <dgm:bulletEnabled val="1"/>
        </dgm:presLayoutVars>
      </dgm:prSet>
      <dgm:spPr/>
      <dgm:t>
        <a:bodyPr/>
        <a:lstStyle/>
        <a:p>
          <a:endParaRPr lang="en-US"/>
        </a:p>
      </dgm:t>
    </dgm:pt>
    <dgm:pt modelId="{FDD09E52-6E6A-46E2-9C3C-3898134414DB}" type="pres">
      <dgm:prSet presAssocID="{CDBB3F52-7EA2-4F30-819E-2B409E0B6644}" presName="sp" presStyleCnt="0"/>
      <dgm:spPr/>
    </dgm:pt>
    <dgm:pt modelId="{B33C0307-BC60-4FA0-84EA-8301E25CE427}" type="pres">
      <dgm:prSet presAssocID="{B8AF7E5F-7E66-45B0-B3B0-8099BCC89FE8}" presName="linNode" presStyleCnt="0"/>
      <dgm:spPr/>
    </dgm:pt>
    <dgm:pt modelId="{E6789015-1428-49BE-9D93-DDAE00363A61}" type="pres">
      <dgm:prSet presAssocID="{B8AF7E5F-7E66-45B0-B3B0-8099BCC89FE8}" presName="parentText" presStyleLbl="node1" presStyleIdx="2" presStyleCnt="4" custScaleX="93885">
        <dgm:presLayoutVars>
          <dgm:chMax val="1"/>
          <dgm:bulletEnabled val="1"/>
        </dgm:presLayoutVars>
      </dgm:prSet>
      <dgm:spPr/>
      <dgm:t>
        <a:bodyPr/>
        <a:lstStyle/>
        <a:p>
          <a:endParaRPr lang="en-US"/>
        </a:p>
      </dgm:t>
    </dgm:pt>
    <dgm:pt modelId="{213D7098-02F2-48BE-8EF4-D732CF3248E6}" type="pres">
      <dgm:prSet presAssocID="{B8AF7E5F-7E66-45B0-B3B0-8099BCC89FE8}" presName="descendantText" presStyleLbl="alignAccFollowNode1" presStyleIdx="2" presStyleCnt="4" custScaleX="126707">
        <dgm:presLayoutVars>
          <dgm:bulletEnabled val="1"/>
        </dgm:presLayoutVars>
      </dgm:prSet>
      <dgm:spPr/>
      <dgm:t>
        <a:bodyPr/>
        <a:lstStyle/>
        <a:p>
          <a:endParaRPr lang="en-US"/>
        </a:p>
      </dgm:t>
    </dgm:pt>
    <dgm:pt modelId="{0666464E-7E55-45C7-982D-1042026D6A56}" type="pres">
      <dgm:prSet presAssocID="{47196B47-6EB8-4B32-9A07-0260E093F376}" presName="sp" presStyleCnt="0"/>
      <dgm:spPr/>
    </dgm:pt>
    <dgm:pt modelId="{65D9A355-5488-45CB-BE44-411A5528CCAC}" type="pres">
      <dgm:prSet presAssocID="{6B4F2EC2-4880-481A-A0FC-159ACBA05097}" presName="linNode" presStyleCnt="0"/>
      <dgm:spPr/>
    </dgm:pt>
    <dgm:pt modelId="{49C64F8C-F4A4-488F-85A4-605181E53C05}" type="pres">
      <dgm:prSet presAssocID="{6B4F2EC2-4880-481A-A0FC-159ACBA05097}" presName="parentText" presStyleLbl="node1" presStyleIdx="3" presStyleCnt="4" custScaleX="93665">
        <dgm:presLayoutVars>
          <dgm:chMax val="1"/>
          <dgm:bulletEnabled val="1"/>
        </dgm:presLayoutVars>
      </dgm:prSet>
      <dgm:spPr/>
      <dgm:t>
        <a:bodyPr/>
        <a:lstStyle/>
        <a:p>
          <a:endParaRPr lang="en-US"/>
        </a:p>
      </dgm:t>
    </dgm:pt>
    <dgm:pt modelId="{E0079912-AFB4-40AD-8350-8F7B4E94AE0B}" type="pres">
      <dgm:prSet presAssocID="{6B4F2EC2-4880-481A-A0FC-159ACBA05097}" presName="descendantText" presStyleLbl="alignAccFollowNode1" presStyleIdx="3" presStyleCnt="4" custScaleX="125634">
        <dgm:presLayoutVars>
          <dgm:bulletEnabled val="1"/>
        </dgm:presLayoutVars>
      </dgm:prSet>
      <dgm:spPr/>
      <dgm:t>
        <a:bodyPr/>
        <a:lstStyle/>
        <a:p>
          <a:endParaRPr lang="en-US"/>
        </a:p>
      </dgm:t>
    </dgm:pt>
  </dgm:ptLst>
  <dgm:cxnLst>
    <dgm:cxn modelId="{B079273F-D63F-4099-8915-FA2A96CD6525}" type="presOf" srcId="{D95298F3-C408-4646-B209-37F84918FE37}" destId="{D203014A-4821-49C7-AE3A-AD1BC9D73F71}" srcOrd="0" destOrd="1" presId="urn:microsoft.com/office/officeart/2005/8/layout/vList5"/>
    <dgm:cxn modelId="{8AF826AE-49A1-4C26-ACFD-AC1A9601F90D}" type="presOf" srcId="{C09F0141-EBC4-40E2-AA6D-F3077596ED84}" destId="{A4FDD6C5-1FE8-4A52-8BCB-10DF2082B098}" srcOrd="0" destOrd="2" presId="urn:microsoft.com/office/officeart/2005/8/layout/vList5"/>
    <dgm:cxn modelId="{AC25B61D-3D40-4EFA-8E79-B675920F0B42}" srcId="{967C76D0-4AA1-4EA7-9E0E-3A73FE532E5B}" destId="{D95298F3-C408-4646-B209-37F84918FE37}" srcOrd="1" destOrd="0" parTransId="{CC0A77C7-ED81-4414-BFC4-E10AB39E370A}" sibTransId="{2A52B97E-F873-4E65-AFFD-69B7945B8F33}"/>
    <dgm:cxn modelId="{A64C7DB0-2680-4377-B837-C84E8B0C617D}" srcId="{124BFFE8-C824-477E-9CCE-E0BE1D619546}" destId="{6B4F2EC2-4880-481A-A0FC-159ACBA05097}" srcOrd="3" destOrd="0" parTransId="{46145C30-9E3C-47C5-B62B-C14CACF78BCC}" sibTransId="{D04132C3-7F09-4594-9D92-2FC5720F2A78}"/>
    <dgm:cxn modelId="{2E875356-A04D-4C8A-8EAD-4D26AE230D45}" type="presOf" srcId="{F237A1B9-EFE7-4135-8F2A-10F31E6590B5}" destId="{213D7098-02F2-48BE-8EF4-D732CF3248E6}" srcOrd="0" destOrd="3" presId="urn:microsoft.com/office/officeart/2005/8/layout/vList5"/>
    <dgm:cxn modelId="{66314D50-CC69-4D32-A9E7-E946AB6938EE}" type="presOf" srcId="{6B4F2EC2-4880-481A-A0FC-159ACBA05097}" destId="{49C64F8C-F4A4-488F-85A4-605181E53C05}" srcOrd="0" destOrd="0" presId="urn:microsoft.com/office/officeart/2005/8/layout/vList5"/>
    <dgm:cxn modelId="{2A3FC6EE-2BB3-41A4-9BCF-13357131806B}" type="presOf" srcId="{064F36AE-7122-4B94-9641-5AEBDB40518A}" destId="{D203014A-4821-49C7-AE3A-AD1BC9D73F71}" srcOrd="0" destOrd="2" presId="urn:microsoft.com/office/officeart/2005/8/layout/vList5"/>
    <dgm:cxn modelId="{71BAD712-74F3-4B85-BB12-4625B69E4B00}" type="presOf" srcId="{0C032A5E-8D0C-4FC9-9AC6-5F6C41FF9221}" destId="{E0079912-AFB4-40AD-8350-8F7B4E94AE0B}" srcOrd="0" destOrd="2" presId="urn:microsoft.com/office/officeart/2005/8/layout/vList5"/>
    <dgm:cxn modelId="{1C76424B-2F45-4FDC-9FDC-EA5B3B149522}" srcId="{124BFFE8-C824-477E-9CCE-E0BE1D619546}" destId="{B8AF7E5F-7E66-45B0-B3B0-8099BCC89FE8}" srcOrd="2" destOrd="0" parTransId="{B1047368-1036-4A04-A890-B065C87C5D78}" sibTransId="{47196B47-6EB8-4B32-9A07-0260E093F376}"/>
    <dgm:cxn modelId="{5F66A6B7-B791-4354-BD12-E1F1487FD94C}" srcId="{E6D3E48D-F8DE-4B9F-9AD3-D1A887010B3A}" destId="{514BBAD5-9E3C-40C1-83BB-76CFAE1061C1}" srcOrd="3" destOrd="0" parTransId="{F68D757B-CD6B-4E3D-A350-7E99894A87BA}" sibTransId="{9EA41B09-0CD1-4458-B919-F885C51DA252}"/>
    <dgm:cxn modelId="{E4D93D09-39A9-4740-B279-4A37BF38D1B7}" srcId="{6B4F2EC2-4880-481A-A0FC-159ACBA05097}" destId="{11C89327-E0BC-4103-91AA-C1B52F22388F}" srcOrd="1" destOrd="0" parTransId="{B0936B5B-F167-44B8-873A-835381E9C73E}" sibTransId="{CE36E4DD-51BF-4428-A088-96E4C24252A6}"/>
    <dgm:cxn modelId="{6CA03AA6-7BE9-45C3-B9AE-1DF2D835E225}" srcId="{B8AF7E5F-7E66-45B0-B3B0-8099BCC89FE8}" destId="{F237A1B9-EFE7-4135-8F2A-10F31E6590B5}" srcOrd="3" destOrd="0" parTransId="{A96CDE0A-CAC4-4056-85AB-4FB9CD44499C}" sibTransId="{903DBEB5-AF6A-457F-ABBE-FBD75A2B0291}"/>
    <dgm:cxn modelId="{18389448-476D-40B7-A9D8-66D3FE37EF48}" type="presOf" srcId="{967C76D0-4AA1-4EA7-9E0E-3A73FE532E5B}" destId="{B36C0484-3929-46CD-9D07-5362B779A551}" srcOrd="0" destOrd="0" presId="urn:microsoft.com/office/officeart/2005/8/layout/vList5"/>
    <dgm:cxn modelId="{47C5AAEB-ECBF-4F9B-87A6-94724D681398}" srcId="{B8AF7E5F-7E66-45B0-B3B0-8099BCC89FE8}" destId="{36FD942D-C7CA-4D15-ABB5-31A106F5AA26}" srcOrd="0" destOrd="0" parTransId="{01B55B39-7EB7-4C66-8A58-454FDCBCEF9D}" sibTransId="{AF53017A-950B-4AC3-800E-8FD6371DF916}"/>
    <dgm:cxn modelId="{96519913-DE5F-43C9-8A69-4F4F65865FED}" type="presOf" srcId="{36FD942D-C7CA-4D15-ABB5-31A106F5AA26}" destId="{213D7098-02F2-48BE-8EF4-D732CF3248E6}" srcOrd="0" destOrd="0" presId="urn:microsoft.com/office/officeart/2005/8/layout/vList5"/>
    <dgm:cxn modelId="{62337AB5-1EC6-41A2-B899-4CCD2891E217}" type="presOf" srcId="{0E5C08F6-D3D3-422B-A14F-58566E309809}" destId="{D203014A-4821-49C7-AE3A-AD1BC9D73F71}" srcOrd="0" destOrd="0" presId="urn:microsoft.com/office/officeart/2005/8/layout/vList5"/>
    <dgm:cxn modelId="{745C6348-C826-42E9-AC5C-99F3EB3A6251}" srcId="{6B4F2EC2-4880-481A-A0FC-159ACBA05097}" destId="{2A98D93F-C534-4860-B6C0-5022F83FB418}" srcOrd="0" destOrd="0" parTransId="{AC4EACCE-0BDF-4D6A-819F-AE416019CEE1}" sibTransId="{9E407B96-02DF-407F-8994-D41D7A98720F}"/>
    <dgm:cxn modelId="{18270D4C-36DE-4011-8D75-66324DB10E3F}" type="presOf" srcId="{16C04D2C-FDA4-44E6-844F-29110BC8D5C3}" destId="{213D7098-02F2-48BE-8EF4-D732CF3248E6}" srcOrd="0" destOrd="1" presId="urn:microsoft.com/office/officeart/2005/8/layout/vList5"/>
    <dgm:cxn modelId="{166D82FB-2C64-4D7E-866A-8132DAB30549}" type="presOf" srcId="{124BFFE8-C824-477E-9CCE-E0BE1D619546}" destId="{3B537D2D-3FBA-4615-AA77-6CD028C69C2E}" srcOrd="0" destOrd="0" presId="urn:microsoft.com/office/officeart/2005/8/layout/vList5"/>
    <dgm:cxn modelId="{EF79F8F6-BA5C-422D-9146-7EAF20F2D4DB}" type="presOf" srcId="{11075D1C-1C10-499F-8ADC-7825BF20F265}" destId="{A4FDD6C5-1FE8-4A52-8BCB-10DF2082B098}" srcOrd="0" destOrd="1" presId="urn:microsoft.com/office/officeart/2005/8/layout/vList5"/>
    <dgm:cxn modelId="{8F8F8625-B693-4331-8891-7AF40F62FC39}" type="presOf" srcId="{CB8010CE-9EFD-4255-BBF2-21CF216FD102}" destId="{A4FDD6C5-1FE8-4A52-8BCB-10DF2082B098}" srcOrd="0" destOrd="0" presId="urn:microsoft.com/office/officeart/2005/8/layout/vList5"/>
    <dgm:cxn modelId="{DC8099FB-7FEF-4D3B-9EBE-6F9ADD3E6298}" srcId="{E6D3E48D-F8DE-4B9F-9AD3-D1A887010B3A}" destId="{C09F0141-EBC4-40E2-AA6D-F3077596ED84}" srcOrd="2" destOrd="0" parTransId="{AABCC9AC-ACA4-41AC-BC89-17791B3E5F26}" sibTransId="{8D9CC56C-054C-42B3-9AF2-71D5ABF79FBF}"/>
    <dgm:cxn modelId="{2434AFC6-4AF7-4A48-8C40-D9B01A0C0EBF}" srcId="{124BFFE8-C824-477E-9CCE-E0BE1D619546}" destId="{967C76D0-4AA1-4EA7-9E0E-3A73FE532E5B}" srcOrd="1" destOrd="0" parTransId="{085F1ECB-E256-4F9C-B823-D266D6DD49DB}" sibTransId="{CDBB3F52-7EA2-4F30-819E-2B409E0B6644}"/>
    <dgm:cxn modelId="{18C28629-6AE9-4AC8-AD25-27FBED885F47}" type="presOf" srcId="{2A98D93F-C534-4860-B6C0-5022F83FB418}" destId="{E0079912-AFB4-40AD-8350-8F7B4E94AE0B}" srcOrd="0" destOrd="0" presId="urn:microsoft.com/office/officeart/2005/8/layout/vList5"/>
    <dgm:cxn modelId="{D1E11BF0-9A02-42E9-AA4C-F4922BBDAA86}" type="presOf" srcId="{5875332E-6764-498A-A8A4-3C4584DB4FF4}" destId="{D203014A-4821-49C7-AE3A-AD1BC9D73F71}" srcOrd="0" destOrd="3" presId="urn:microsoft.com/office/officeart/2005/8/layout/vList5"/>
    <dgm:cxn modelId="{57FA2B20-D767-428A-BC24-2D00F8CAEB83}" srcId="{967C76D0-4AA1-4EA7-9E0E-3A73FE532E5B}" destId="{5875332E-6764-498A-A8A4-3C4584DB4FF4}" srcOrd="3" destOrd="0" parTransId="{2608C884-3460-4E1B-918F-4F0AA842850B}" sibTransId="{6D781D7A-AD29-4983-B4B7-98F102C36A97}"/>
    <dgm:cxn modelId="{3615FA5B-0978-44B9-987C-91E1D7EDC54C}" srcId="{E6D3E48D-F8DE-4B9F-9AD3-D1A887010B3A}" destId="{11075D1C-1C10-499F-8ADC-7825BF20F265}" srcOrd="1" destOrd="0" parTransId="{153ECABD-03F3-4DF5-AECF-C73468038995}" sibTransId="{E6AC1F10-2970-4765-95C1-9F9A39B2FAA5}"/>
    <dgm:cxn modelId="{9EB7AEFE-EDDC-4835-8896-D4854BCAD775}" srcId="{B8AF7E5F-7E66-45B0-B3B0-8099BCC89FE8}" destId="{7787DA74-FF95-4C1F-AE11-8023FC19CA63}" srcOrd="2" destOrd="0" parTransId="{C44D368F-1615-47DD-A1B0-3255421E3C29}" sibTransId="{21E8ED6F-2A0B-406C-A98F-C78F1D0F3691}"/>
    <dgm:cxn modelId="{FB278214-9BEA-4E7A-B5D1-54B8A349EBBB}" srcId="{E6D3E48D-F8DE-4B9F-9AD3-D1A887010B3A}" destId="{CB8010CE-9EFD-4255-BBF2-21CF216FD102}" srcOrd="0" destOrd="0" parTransId="{28EC50D9-6A22-4B02-B6CE-D98C629091DD}" sibTransId="{5ED1CC8D-7BC5-48A6-B906-9A147E36304A}"/>
    <dgm:cxn modelId="{B170A769-0C53-4AE2-8767-C6C4BDFCA5DF}" srcId="{124BFFE8-C824-477E-9CCE-E0BE1D619546}" destId="{E6D3E48D-F8DE-4B9F-9AD3-D1A887010B3A}" srcOrd="0" destOrd="0" parTransId="{686BDD95-0E9A-4285-8DDF-349788FF8BCD}" sibTransId="{3B968C1C-7CC5-4E99-AC1B-D2D5075636A9}"/>
    <dgm:cxn modelId="{ECFA6299-8A3B-4FF1-AA11-96131DD2110D}" type="presOf" srcId="{7787DA74-FF95-4C1F-AE11-8023FC19CA63}" destId="{213D7098-02F2-48BE-8EF4-D732CF3248E6}" srcOrd="0" destOrd="2" presId="urn:microsoft.com/office/officeart/2005/8/layout/vList5"/>
    <dgm:cxn modelId="{4A59C08E-45EF-4C48-B981-3323539E8FC6}" type="presOf" srcId="{11C89327-E0BC-4103-91AA-C1B52F22388F}" destId="{E0079912-AFB4-40AD-8350-8F7B4E94AE0B}" srcOrd="0" destOrd="1" presId="urn:microsoft.com/office/officeart/2005/8/layout/vList5"/>
    <dgm:cxn modelId="{DEBD35A3-6786-499D-ACB2-29E2AE23BDA4}" srcId="{B8AF7E5F-7E66-45B0-B3B0-8099BCC89FE8}" destId="{16C04D2C-FDA4-44E6-844F-29110BC8D5C3}" srcOrd="1" destOrd="0" parTransId="{ACCCD8C4-2150-49F6-9399-0F76E1873A78}" sibTransId="{FD062B44-2109-49B4-90E3-B4A8C5D5CAEF}"/>
    <dgm:cxn modelId="{0519590C-49A4-4149-9EDD-AD30EA87A4C1}" type="presOf" srcId="{514BBAD5-9E3C-40C1-83BB-76CFAE1061C1}" destId="{A4FDD6C5-1FE8-4A52-8BCB-10DF2082B098}" srcOrd="0" destOrd="3" presId="urn:microsoft.com/office/officeart/2005/8/layout/vList5"/>
    <dgm:cxn modelId="{5B7A9D20-AF54-4988-8E73-46B01994746A}" type="presOf" srcId="{E6D3E48D-F8DE-4B9F-9AD3-D1A887010B3A}" destId="{9815858D-C6DC-4CF7-9104-A3330A143EF9}" srcOrd="0" destOrd="0" presId="urn:microsoft.com/office/officeart/2005/8/layout/vList5"/>
    <dgm:cxn modelId="{70A2B530-E310-40E1-9E4B-C4B5A081F91A}" srcId="{6B4F2EC2-4880-481A-A0FC-159ACBA05097}" destId="{0C032A5E-8D0C-4FC9-9AC6-5F6C41FF9221}" srcOrd="2" destOrd="0" parTransId="{0A9E0F50-725E-4A74-AFE8-E0036F7781B3}" sibTransId="{F842DD08-0239-4211-AC53-D1E2621464A2}"/>
    <dgm:cxn modelId="{9800113A-1F5B-454C-928D-BFDCACBED0B9}" type="presOf" srcId="{B8AF7E5F-7E66-45B0-B3B0-8099BCC89FE8}" destId="{E6789015-1428-49BE-9D93-DDAE00363A61}" srcOrd="0" destOrd="0" presId="urn:microsoft.com/office/officeart/2005/8/layout/vList5"/>
    <dgm:cxn modelId="{60DCC73B-44DC-4F4C-9253-2E7278CB2D20}" srcId="{967C76D0-4AA1-4EA7-9E0E-3A73FE532E5B}" destId="{064F36AE-7122-4B94-9641-5AEBDB40518A}" srcOrd="2" destOrd="0" parTransId="{D092E489-3A03-4141-BEFF-1FE1AEEC569B}" sibTransId="{F4CE1AC0-8332-47B7-A710-D71317911497}"/>
    <dgm:cxn modelId="{5ED19317-6DA4-4BEF-9D5F-E5AC9B6AE93A}" srcId="{967C76D0-4AA1-4EA7-9E0E-3A73FE532E5B}" destId="{0E5C08F6-D3D3-422B-A14F-58566E309809}" srcOrd="0" destOrd="0" parTransId="{7D5484A4-F530-431D-814D-527EEE443DB2}" sibTransId="{9F7EECBA-4333-4A0A-9166-92C7AA671CF9}"/>
    <dgm:cxn modelId="{8E63F0FA-BE19-4594-93E7-9B9CB9C5F985}" type="presParOf" srcId="{3B537D2D-3FBA-4615-AA77-6CD028C69C2E}" destId="{A2F3F198-3532-41C0-A1DB-36928F831842}" srcOrd="0" destOrd="0" presId="urn:microsoft.com/office/officeart/2005/8/layout/vList5"/>
    <dgm:cxn modelId="{AD316B4C-A147-45B8-97D3-7D50CEB8420C}" type="presParOf" srcId="{A2F3F198-3532-41C0-A1DB-36928F831842}" destId="{9815858D-C6DC-4CF7-9104-A3330A143EF9}" srcOrd="0" destOrd="0" presId="urn:microsoft.com/office/officeart/2005/8/layout/vList5"/>
    <dgm:cxn modelId="{95820085-98BA-45DD-89A6-F38B32AC7DC2}" type="presParOf" srcId="{A2F3F198-3532-41C0-A1DB-36928F831842}" destId="{A4FDD6C5-1FE8-4A52-8BCB-10DF2082B098}" srcOrd="1" destOrd="0" presId="urn:microsoft.com/office/officeart/2005/8/layout/vList5"/>
    <dgm:cxn modelId="{170B6076-E41A-4830-B7AE-37841B050DF3}" type="presParOf" srcId="{3B537D2D-3FBA-4615-AA77-6CD028C69C2E}" destId="{AE93850B-6454-46B8-BCDB-4A0F3EC2EE51}" srcOrd="1" destOrd="0" presId="urn:microsoft.com/office/officeart/2005/8/layout/vList5"/>
    <dgm:cxn modelId="{AA082C33-717E-4175-8AAF-A82D3F99C6A9}" type="presParOf" srcId="{3B537D2D-3FBA-4615-AA77-6CD028C69C2E}" destId="{B0220B65-4039-4BED-BA52-046BCB15AF8B}" srcOrd="2" destOrd="0" presId="urn:microsoft.com/office/officeart/2005/8/layout/vList5"/>
    <dgm:cxn modelId="{FCBAC01C-4816-41DD-A8F2-493A82E6E2C2}" type="presParOf" srcId="{B0220B65-4039-4BED-BA52-046BCB15AF8B}" destId="{B36C0484-3929-46CD-9D07-5362B779A551}" srcOrd="0" destOrd="0" presId="urn:microsoft.com/office/officeart/2005/8/layout/vList5"/>
    <dgm:cxn modelId="{E693DDAA-7C4C-4D1C-BCC7-028BBC35483B}" type="presParOf" srcId="{B0220B65-4039-4BED-BA52-046BCB15AF8B}" destId="{D203014A-4821-49C7-AE3A-AD1BC9D73F71}" srcOrd="1" destOrd="0" presId="urn:microsoft.com/office/officeart/2005/8/layout/vList5"/>
    <dgm:cxn modelId="{0FA5BC90-E374-4B3C-9B1D-DA3109D7033D}" type="presParOf" srcId="{3B537D2D-3FBA-4615-AA77-6CD028C69C2E}" destId="{FDD09E52-6E6A-46E2-9C3C-3898134414DB}" srcOrd="3" destOrd="0" presId="urn:microsoft.com/office/officeart/2005/8/layout/vList5"/>
    <dgm:cxn modelId="{92386323-A7C8-45D1-B018-8651800270F9}" type="presParOf" srcId="{3B537D2D-3FBA-4615-AA77-6CD028C69C2E}" destId="{B33C0307-BC60-4FA0-84EA-8301E25CE427}" srcOrd="4" destOrd="0" presId="urn:microsoft.com/office/officeart/2005/8/layout/vList5"/>
    <dgm:cxn modelId="{72471606-F065-4EF5-8D7D-9F9B9736315D}" type="presParOf" srcId="{B33C0307-BC60-4FA0-84EA-8301E25CE427}" destId="{E6789015-1428-49BE-9D93-DDAE00363A61}" srcOrd="0" destOrd="0" presId="urn:microsoft.com/office/officeart/2005/8/layout/vList5"/>
    <dgm:cxn modelId="{2A35C2E1-8DA9-48EC-97F9-B6393A5FDA0D}" type="presParOf" srcId="{B33C0307-BC60-4FA0-84EA-8301E25CE427}" destId="{213D7098-02F2-48BE-8EF4-D732CF3248E6}" srcOrd="1" destOrd="0" presId="urn:microsoft.com/office/officeart/2005/8/layout/vList5"/>
    <dgm:cxn modelId="{93F33000-6740-408B-A4B9-1E61598062FF}" type="presParOf" srcId="{3B537D2D-3FBA-4615-AA77-6CD028C69C2E}" destId="{0666464E-7E55-45C7-982D-1042026D6A56}" srcOrd="5" destOrd="0" presId="urn:microsoft.com/office/officeart/2005/8/layout/vList5"/>
    <dgm:cxn modelId="{805307CF-5284-4C32-9290-638D55308CB2}" type="presParOf" srcId="{3B537D2D-3FBA-4615-AA77-6CD028C69C2E}" destId="{65D9A355-5488-45CB-BE44-411A5528CCAC}" srcOrd="6" destOrd="0" presId="urn:microsoft.com/office/officeart/2005/8/layout/vList5"/>
    <dgm:cxn modelId="{48A36298-410E-4428-A558-C3B658956F9B}" type="presParOf" srcId="{65D9A355-5488-45CB-BE44-411A5528CCAC}" destId="{49C64F8C-F4A4-488F-85A4-605181E53C05}" srcOrd="0" destOrd="0" presId="urn:microsoft.com/office/officeart/2005/8/layout/vList5"/>
    <dgm:cxn modelId="{B39C9396-8B7D-4473-B575-A40B43953EFF}" type="presParOf" srcId="{65D9A355-5488-45CB-BE44-411A5528CCAC}" destId="{E0079912-AFB4-40AD-8350-8F7B4E94AE0B}"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4FDD6C5-1FE8-4A52-8BCB-10DF2082B098}">
      <dsp:nvSpPr>
        <dsp:cNvPr id="0" name=""/>
        <dsp:cNvSpPr/>
      </dsp:nvSpPr>
      <dsp:spPr>
        <a:xfrm rot="5400000">
          <a:off x="1798964" y="-696880"/>
          <a:ext cx="748397" cy="233314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Campaign Automation via Marketo / </a:t>
          </a:r>
          <a:r>
            <a:rPr lang="en-US" sz="900" kern="1200" dirty="0" err="1" smtClean="0"/>
            <a:t>Aprimo</a:t>
          </a:r>
          <a:r>
            <a:rPr lang="en-US" sz="900" kern="1200" dirty="0" smtClean="0"/>
            <a:t> / </a:t>
          </a:r>
          <a:r>
            <a:rPr lang="en-US" sz="900" kern="1200" dirty="0" err="1" smtClean="0"/>
            <a:t>Alteryx</a:t>
          </a:r>
          <a:endParaRPr lang="en-US" sz="900" kern="1200" dirty="0"/>
        </a:p>
        <a:p>
          <a:pPr marL="57150" lvl="1" indent="-57150" algn="l" defTabSz="400050">
            <a:lnSpc>
              <a:spcPct val="90000"/>
            </a:lnSpc>
            <a:spcBef>
              <a:spcPct val="0"/>
            </a:spcBef>
            <a:spcAft>
              <a:spcPct val="15000"/>
            </a:spcAft>
            <a:buChar char="••"/>
          </a:pPr>
          <a:r>
            <a:rPr lang="en-US" sz="900" kern="1200" dirty="0" smtClean="0"/>
            <a:t>Campaign Matrix Implementation</a:t>
          </a:r>
          <a:endParaRPr lang="en-US" sz="900" kern="1200" dirty="0"/>
        </a:p>
        <a:p>
          <a:pPr marL="57150" lvl="1" indent="-57150" algn="l" defTabSz="400050">
            <a:lnSpc>
              <a:spcPct val="90000"/>
            </a:lnSpc>
            <a:spcBef>
              <a:spcPct val="0"/>
            </a:spcBef>
            <a:spcAft>
              <a:spcPct val="15000"/>
            </a:spcAft>
            <a:buChar char="••"/>
          </a:pPr>
          <a:r>
            <a:rPr lang="en-US" sz="900" kern="1200" dirty="0" smtClean="0"/>
            <a:t>3</a:t>
          </a:r>
          <a:r>
            <a:rPr lang="en-US" sz="900" kern="1200" baseline="30000" dirty="0" smtClean="0"/>
            <a:t>rd</a:t>
          </a:r>
          <a:r>
            <a:rPr lang="en-US" sz="900" kern="1200" dirty="0" smtClean="0"/>
            <a:t> Party Data Enablement </a:t>
          </a:r>
          <a:endParaRPr lang="en-US" sz="900" kern="1200" dirty="0"/>
        </a:p>
        <a:p>
          <a:pPr marL="57150" lvl="1" indent="-57150" algn="l" defTabSz="400050">
            <a:lnSpc>
              <a:spcPct val="90000"/>
            </a:lnSpc>
            <a:spcBef>
              <a:spcPct val="0"/>
            </a:spcBef>
            <a:spcAft>
              <a:spcPct val="15000"/>
            </a:spcAft>
            <a:buChar char="••"/>
          </a:pPr>
          <a:r>
            <a:rPr lang="en-US" sz="900" kern="1200" dirty="0" smtClean="0"/>
            <a:t>Product Roadmap / Migration Logic</a:t>
          </a:r>
          <a:endParaRPr lang="en-US" sz="900" kern="1200" dirty="0"/>
        </a:p>
      </dsp:txBody>
      <dsp:txXfrm rot="5400000">
        <a:off x="1798964" y="-696880"/>
        <a:ext cx="748397" cy="2333147"/>
      </dsp:txXfrm>
    </dsp:sp>
    <dsp:sp modelId="{9815858D-C6DC-4CF7-9104-A3330A143EF9}">
      <dsp:nvSpPr>
        <dsp:cNvPr id="0" name=""/>
        <dsp:cNvSpPr/>
      </dsp:nvSpPr>
      <dsp:spPr>
        <a:xfrm>
          <a:off x="0" y="20084"/>
          <a:ext cx="1006226" cy="93549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Campaigns</a:t>
          </a:r>
        </a:p>
      </dsp:txBody>
      <dsp:txXfrm>
        <a:off x="0" y="20084"/>
        <a:ext cx="1006226" cy="935496"/>
      </dsp:txXfrm>
    </dsp:sp>
    <dsp:sp modelId="{D203014A-4821-49C7-AE3A-AD1BC9D73F71}">
      <dsp:nvSpPr>
        <dsp:cNvPr id="0" name=""/>
        <dsp:cNvSpPr/>
      </dsp:nvSpPr>
      <dsp:spPr>
        <a:xfrm rot="5400000">
          <a:off x="1796054" y="282661"/>
          <a:ext cx="748397" cy="233860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err="1" smtClean="0"/>
            <a:t>Datamart</a:t>
          </a:r>
          <a:r>
            <a:rPr lang="en-US" sz="900" kern="1200" dirty="0" smtClean="0"/>
            <a:t> staging for Transformed data elements </a:t>
          </a:r>
          <a:endParaRPr lang="en-US" sz="900" kern="1200" dirty="0"/>
        </a:p>
        <a:p>
          <a:pPr marL="57150" lvl="1" indent="-57150" algn="l" defTabSz="400050">
            <a:lnSpc>
              <a:spcPct val="90000"/>
            </a:lnSpc>
            <a:spcBef>
              <a:spcPct val="0"/>
            </a:spcBef>
            <a:spcAft>
              <a:spcPct val="15000"/>
            </a:spcAft>
            <a:buChar char="••"/>
          </a:pPr>
          <a:r>
            <a:rPr lang="en-US" sz="900" kern="1200" dirty="0" smtClean="0"/>
            <a:t>Automated monthly scoring</a:t>
          </a:r>
          <a:endParaRPr lang="en-US" sz="900" kern="1200" dirty="0"/>
        </a:p>
        <a:p>
          <a:pPr marL="57150" lvl="1" indent="-57150" algn="l" defTabSz="400050">
            <a:lnSpc>
              <a:spcPct val="90000"/>
            </a:lnSpc>
            <a:spcBef>
              <a:spcPct val="0"/>
            </a:spcBef>
            <a:spcAft>
              <a:spcPct val="15000"/>
            </a:spcAft>
            <a:buChar char="••"/>
          </a:pPr>
          <a:r>
            <a:rPr lang="en-US" sz="900" kern="1200" dirty="0" smtClean="0"/>
            <a:t>Model evaluation platform</a:t>
          </a:r>
          <a:endParaRPr lang="en-US" sz="900" kern="1200" dirty="0"/>
        </a:p>
        <a:p>
          <a:pPr marL="57150" lvl="1" indent="-57150" algn="l" defTabSz="400050">
            <a:lnSpc>
              <a:spcPct val="90000"/>
            </a:lnSpc>
            <a:spcBef>
              <a:spcPct val="0"/>
            </a:spcBef>
            <a:spcAft>
              <a:spcPct val="15000"/>
            </a:spcAft>
            <a:buChar char="••"/>
          </a:pPr>
          <a:r>
            <a:rPr lang="en-US" sz="900" kern="1200" dirty="0" smtClean="0"/>
            <a:t>Real Time Predictive Decision Engine</a:t>
          </a:r>
          <a:endParaRPr lang="en-US" sz="900" kern="1200" dirty="0"/>
        </a:p>
      </dsp:txBody>
      <dsp:txXfrm rot="5400000">
        <a:off x="1796054" y="282661"/>
        <a:ext cx="748397" cy="2338605"/>
      </dsp:txXfrm>
    </dsp:sp>
    <dsp:sp modelId="{B36C0484-3929-46CD-9D07-5362B779A551}">
      <dsp:nvSpPr>
        <dsp:cNvPr id="0" name=""/>
        <dsp:cNvSpPr/>
      </dsp:nvSpPr>
      <dsp:spPr>
        <a:xfrm>
          <a:off x="362" y="984216"/>
          <a:ext cx="1000587" cy="93549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Predictive Modeling</a:t>
          </a:r>
          <a:endParaRPr lang="en-US" sz="1200" kern="1200" dirty="0"/>
        </a:p>
      </dsp:txBody>
      <dsp:txXfrm>
        <a:off x="362" y="984216"/>
        <a:ext cx="1000587" cy="935496"/>
      </dsp:txXfrm>
    </dsp:sp>
    <dsp:sp modelId="{213D7098-02F2-48BE-8EF4-D732CF3248E6}">
      <dsp:nvSpPr>
        <dsp:cNvPr id="0" name=""/>
        <dsp:cNvSpPr/>
      </dsp:nvSpPr>
      <dsp:spPr>
        <a:xfrm rot="5400000">
          <a:off x="1786832" y="1255848"/>
          <a:ext cx="748397" cy="235677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Dash-boarding </a:t>
          </a:r>
          <a:endParaRPr lang="en-US" sz="900" kern="1200" dirty="0"/>
        </a:p>
        <a:p>
          <a:pPr marL="57150" lvl="1" indent="-57150" algn="l" defTabSz="400050">
            <a:lnSpc>
              <a:spcPct val="90000"/>
            </a:lnSpc>
            <a:spcBef>
              <a:spcPct val="0"/>
            </a:spcBef>
            <a:spcAft>
              <a:spcPct val="15000"/>
            </a:spcAft>
            <a:buChar char="••"/>
          </a:pPr>
          <a:r>
            <a:rPr lang="en-US" sz="900" kern="1200" dirty="0" smtClean="0"/>
            <a:t>Self Service Profiling portal (TMI)</a:t>
          </a:r>
          <a:endParaRPr lang="en-US" sz="900" kern="1200" dirty="0"/>
        </a:p>
        <a:p>
          <a:pPr marL="57150" lvl="1" indent="-57150" algn="l" defTabSz="400050">
            <a:lnSpc>
              <a:spcPct val="90000"/>
            </a:lnSpc>
            <a:spcBef>
              <a:spcPct val="0"/>
            </a:spcBef>
            <a:spcAft>
              <a:spcPct val="15000"/>
            </a:spcAft>
            <a:buChar char="••"/>
          </a:pPr>
          <a:r>
            <a:rPr lang="en-US" sz="900" kern="1200" dirty="0" smtClean="0"/>
            <a:t>Campaign Reporting </a:t>
          </a:r>
          <a:endParaRPr lang="en-US" sz="900" kern="1200" dirty="0"/>
        </a:p>
        <a:p>
          <a:pPr marL="57150" lvl="1" indent="-57150" algn="l" defTabSz="400050">
            <a:lnSpc>
              <a:spcPct val="90000"/>
            </a:lnSpc>
            <a:spcBef>
              <a:spcPct val="0"/>
            </a:spcBef>
            <a:spcAft>
              <a:spcPct val="15000"/>
            </a:spcAft>
            <a:buChar char="••"/>
          </a:pPr>
          <a:r>
            <a:rPr lang="en-US" sz="900" kern="1200" dirty="0" smtClean="0"/>
            <a:t>Analytics Power User workspace (</a:t>
          </a:r>
          <a:r>
            <a:rPr lang="en-US" sz="900" kern="1200" dirty="0" err="1" smtClean="0"/>
            <a:t>Alteryx</a:t>
          </a:r>
          <a:r>
            <a:rPr lang="en-US" sz="900" kern="1200" dirty="0" smtClean="0"/>
            <a:t>)</a:t>
          </a:r>
          <a:endParaRPr lang="en-US" sz="900" kern="1200" dirty="0"/>
        </a:p>
      </dsp:txBody>
      <dsp:txXfrm rot="5400000">
        <a:off x="1786832" y="1255848"/>
        <a:ext cx="748397" cy="2356773"/>
      </dsp:txXfrm>
    </dsp:sp>
    <dsp:sp modelId="{E6789015-1428-49BE-9D93-DDAE00363A61}">
      <dsp:nvSpPr>
        <dsp:cNvPr id="0" name=""/>
        <dsp:cNvSpPr/>
      </dsp:nvSpPr>
      <dsp:spPr>
        <a:xfrm>
          <a:off x="362" y="1966487"/>
          <a:ext cx="982281" cy="93549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33400">
            <a:lnSpc>
              <a:spcPct val="90000"/>
            </a:lnSpc>
            <a:spcBef>
              <a:spcPct val="0"/>
            </a:spcBef>
            <a:spcAft>
              <a:spcPct val="35000"/>
            </a:spcAft>
          </a:pPr>
          <a:r>
            <a:rPr lang="en-US" sz="1200" kern="1200" dirty="0" smtClean="0"/>
            <a:t>Reporting &amp; Analysis</a:t>
          </a:r>
          <a:endParaRPr lang="en-US" sz="1200" kern="1200" dirty="0"/>
        </a:p>
      </dsp:txBody>
      <dsp:txXfrm>
        <a:off x="362" y="1966487"/>
        <a:ext cx="982281" cy="935496"/>
      </dsp:txXfrm>
    </dsp:sp>
    <dsp:sp modelId="{E0079912-AFB4-40AD-8350-8F7B4E94AE0B}">
      <dsp:nvSpPr>
        <dsp:cNvPr id="0" name=""/>
        <dsp:cNvSpPr/>
      </dsp:nvSpPr>
      <dsp:spPr>
        <a:xfrm rot="5400000">
          <a:off x="1789018" y="2240231"/>
          <a:ext cx="748397" cy="235255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dirty="0" smtClean="0"/>
            <a:t>Lead Tagging for CRM Data Mining</a:t>
          </a:r>
          <a:endParaRPr lang="en-US" sz="900" kern="1200" dirty="0"/>
        </a:p>
        <a:p>
          <a:pPr marL="57150" lvl="1" indent="-57150" algn="l" defTabSz="400050">
            <a:lnSpc>
              <a:spcPct val="90000"/>
            </a:lnSpc>
            <a:spcBef>
              <a:spcPct val="0"/>
            </a:spcBef>
            <a:spcAft>
              <a:spcPct val="15000"/>
            </a:spcAft>
            <a:buChar char="••"/>
          </a:pPr>
          <a:r>
            <a:rPr lang="en-US" sz="900" kern="1200" dirty="0" smtClean="0"/>
            <a:t> API (INFOSEC approved) for two-way data transfer with CRM</a:t>
          </a:r>
          <a:endParaRPr lang="en-US" sz="900" kern="1200" dirty="0"/>
        </a:p>
        <a:p>
          <a:pPr marL="57150" lvl="1" indent="-57150" algn="l" defTabSz="400050">
            <a:lnSpc>
              <a:spcPct val="90000"/>
            </a:lnSpc>
            <a:spcBef>
              <a:spcPct val="0"/>
            </a:spcBef>
            <a:spcAft>
              <a:spcPct val="15000"/>
            </a:spcAft>
            <a:buChar char="••"/>
          </a:pPr>
          <a:r>
            <a:rPr lang="en-US" sz="900" kern="1200" dirty="0" smtClean="0"/>
            <a:t>Lead Routing / Queues</a:t>
          </a:r>
          <a:endParaRPr lang="en-US" sz="900" kern="1200" dirty="0"/>
        </a:p>
      </dsp:txBody>
      <dsp:txXfrm rot="5400000">
        <a:off x="1789018" y="2240231"/>
        <a:ext cx="748397" cy="2352551"/>
      </dsp:txXfrm>
    </dsp:sp>
    <dsp:sp modelId="{49C64F8C-F4A4-488F-85A4-605181E53C05}">
      <dsp:nvSpPr>
        <dsp:cNvPr id="0" name=""/>
        <dsp:cNvSpPr/>
      </dsp:nvSpPr>
      <dsp:spPr>
        <a:xfrm>
          <a:off x="362" y="2948758"/>
          <a:ext cx="986578" cy="935496"/>
        </a:xfrm>
        <a:prstGeom prst="round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22860" rIns="45720" bIns="22860" numCol="1" spcCol="1270" anchor="ctr" anchorCtr="0">
          <a:noAutofit/>
        </a:bodyPr>
        <a:lstStyle/>
        <a:p>
          <a:pPr lvl="0" algn="ctr" defTabSz="511175">
            <a:lnSpc>
              <a:spcPct val="90000"/>
            </a:lnSpc>
            <a:spcBef>
              <a:spcPct val="0"/>
            </a:spcBef>
            <a:spcAft>
              <a:spcPct val="35000"/>
            </a:spcAft>
          </a:pPr>
          <a:r>
            <a:rPr lang="en-US" sz="1150" kern="1200" dirty="0" smtClean="0"/>
            <a:t>Sales Enablement</a:t>
          </a:r>
          <a:endParaRPr lang="en-US" sz="1150" kern="1200" dirty="0"/>
        </a:p>
      </dsp:txBody>
      <dsp:txXfrm>
        <a:off x="362" y="2948758"/>
        <a:ext cx="986578" cy="93549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2446" tIns="46223" rIns="92446" bIns="46223"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2446" tIns="46223" rIns="92446" bIns="46223" rtlCol="0"/>
          <a:lstStyle>
            <a:lvl1pPr algn="r">
              <a:defRPr sz="1200"/>
            </a:lvl1pPr>
          </a:lstStyle>
          <a:p>
            <a:fld id="{16F085C1-392D-46E4-B59B-FFB11EE2364B}" type="datetimeFigureOut">
              <a:rPr lang="en-US" smtClean="0"/>
              <a:pPr/>
              <a:t>9/1/2016</a:t>
            </a:fld>
            <a:endParaRPr lang="en-US" dirty="0"/>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92446" tIns="46223" rIns="92446" bIns="46223" rtlCol="0" anchor="ctr"/>
          <a:lstStyle/>
          <a:p>
            <a:endParaRPr lang="en-US"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446" tIns="46223" rIns="92446" bIns="4622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8829967"/>
            <a:ext cx="3037840" cy="464820"/>
          </a:xfrm>
          <a:prstGeom prst="rect">
            <a:avLst/>
          </a:prstGeom>
        </p:spPr>
        <p:txBody>
          <a:bodyPr vert="horz" lIns="92446" tIns="46223" rIns="92446" bIns="4622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2446" tIns="46223" rIns="92446" bIns="46223" rtlCol="0" anchor="b"/>
          <a:lstStyle>
            <a:lvl1pPr algn="r">
              <a:defRPr sz="1200"/>
            </a:lvl1pPr>
          </a:lstStyle>
          <a:p>
            <a:fld id="{D7E972C0-4A56-49DD-A16F-28B46B7FE0F3}" type="slidenum">
              <a:rPr lang="en-US" smtClean="0"/>
              <a:pPr/>
              <a:t>‹#›</a:t>
            </a:fld>
            <a:endParaRPr lang="en-US" dirty="0"/>
          </a:p>
        </p:txBody>
      </p:sp>
    </p:spTree>
    <p:extLst>
      <p:ext uri="{BB962C8B-B14F-4D97-AF65-F5344CB8AC3E}">
        <p14:creationId xmlns="" xmlns:p14="http://schemas.microsoft.com/office/powerpoint/2010/main" val="279281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1"/>
          <p:cNvSpPr>
            <a:spLocks noChangeArrowheads="1"/>
          </p:cNvSpPr>
          <p:nvPr/>
        </p:nvSpPr>
        <p:spPr bwMode="auto">
          <a:xfrm>
            <a:off x="0" y="6629400"/>
            <a:ext cx="9144000" cy="228600"/>
          </a:xfrm>
          <a:prstGeom prst="rect">
            <a:avLst/>
          </a:prstGeom>
          <a:solidFill>
            <a:schemeClr val="accent1">
              <a:alpha val="0"/>
            </a:schemeClr>
          </a:solidFill>
          <a:ln w="9525">
            <a:noFill/>
            <a:miter lim="800000"/>
            <a:headEnd/>
            <a:tailEnd/>
          </a:ln>
        </p:spPr>
        <p:txBody>
          <a:bodyPr lIns="0" rIns="0"/>
          <a:lstStyle/>
          <a:p>
            <a:pPr algn="ctr" eaLnBrk="0" hangingPunct="0">
              <a:defRPr/>
            </a:pPr>
            <a:r>
              <a:rPr lang="en-US" sz="900" b="0" dirty="0">
                <a:latin typeface="Trebuchet MS" pitchFamily="34" charset="0"/>
              </a:rPr>
              <a:t>OSS WEEKLY STATUS REPORT</a:t>
            </a:r>
            <a:r>
              <a:rPr lang="en-US" sz="900" b="0" dirty="0">
                <a:latin typeface="Times New Roman" pitchFamily="18" charset="0"/>
              </a:rPr>
              <a:t>  </a:t>
            </a:r>
            <a:r>
              <a:rPr lang="en-US" sz="900" b="0" dirty="0">
                <a:latin typeface="Trebuchet MS" pitchFamily="34" charset="0"/>
              </a:rPr>
              <a:t>|  AUGUST 30, 2011  |  CENTURYLINK CORPORATION  |  INTERNAL USE ONLY:  PRIVATE &amp; CONFIDENTIAL |  PAGE </a:t>
            </a:r>
            <a:fld id="{1B8C538D-7EE0-494D-8AFA-0C477CD6A4BA}" type="slidenum">
              <a:rPr lang="en-US" sz="900" b="0">
                <a:latin typeface="Trebuchet MS" pitchFamily="34" charset="0"/>
              </a:rPr>
              <a:pPr algn="ctr" eaLnBrk="0" hangingPunct="0">
                <a:defRPr/>
              </a:pPr>
              <a:t>‹#›</a:t>
            </a:fld>
            <a:endParaRPr lang="en-US" sz="900" b="0" dirty="0">
              <a:latin typeface="Trebuchet MS" pitchFamily="34" charset="0"/>
            </a:endParaRPr>
          </a:p>
        </p:txBody>
      </p:sp>
      <p:pic>
        <p:nvPicPr>
          <p:cNvPr id="5" name="Picture 12" descr="header3"/>
          <p:cNvPicPr>
            <a:picLocks noChangeAspect="1" noChangeArrowheads="1"/>
          </p:cNvPicPr>
          <p:nvPr/>
        </p:nvPicPr>
        <p:blipFill>
          <a:blip r:embed="rId2" cstate="print"/>
          <a:srcRect/>
          <a:stretch>
            <a:fillRect/>
          </a:stretch>
        </p:blipFill>
        <p:spPr bwMode="auto">
          <a:xfrm>
            <a:off x="0" y="0"/>
            <a:ext cx="9145588" cy="798513"/>
          </a:xfrm>
          <a:prstGeom prst="rect">
            <a:avLst/>
          </a:prstGeom>
          <a:noFill/>
          <a:ln w="9525">
            <a:noFill/>
            <a:miter lim="800000"/>
            <a:headEnd/>
            <a:tailEnd/>
          </a:ln>
        </p:spPr>
      </p:pic>
      <p:pic>
        <p:nvPicPr>
          <p:cNvPr id="6" name="Picture 9" descr="title3"/>
          <p:cNvPicPr>
            <a:picLocks noChangeAspect="1" noChangeArrowheads="1"/>
          </p:cNvPicPr>
          <p:nvPr/>
        </p:nvPicPr>
        <p:blipFill>
          <a:blip r:embed="rId3" cstate="print"/>
          <a:srcRect/>
          <a:stretch>
            <a:fillRect/>
          </a:stretch>
        </p:blipFill>
        <p:spPr bwMode="auto">
          <a:xfrm>
            <a:off x="0" y="0"/>
            <a:ext cx="9145588" cy="6859588"/>
          </a:xfrm>
          <a:prstGeom prst="rect">
            <a:avLst/>
          </a:prstGeom>
          <a:noFill/>
          <a:ln w="9525">
            <a:noFill/>
            <a:miter lim="800000"/>
            <a:headEnd/>
            <a:tailEnd/>
          </a:ln>
        </p:spPr>
      </p:pic>
      <p:pic>
        <p:nvPicPr>
          <p:cNvPr id="7" name="Picture 12" descr="lg_logo_artwk"/>
          <p:cNvPicPr>
            <a:picLocks noChangeAspect="1" noChangeArrowheads="1"/>
          </p:cNvPicPr>
          <p:nvPr/>
        </p:nvPicPr>
        <p:blipFill>
          <a:blip r:embed="rId4" cstate="print"/>
          <a:srcRect/>
          <a:stretch>
            <a:fillRect/>
          </a:stretch>
        </p:blipFill>
        <p:spPr bwMode="auto">
          <a:xfrm>
            <a:off x="6400800" y="120650"/>
            <a:ext cx="2481263" cy="1651000"/>
          </a:xfrm>
          <a:prstGeom prst="rect">
            <a:avLst/>
          </a:prstGeom>
          <a:noFill/>
          <a:ln w="9525">
            <a:noFill/>
            <a:miter lim="800000"/>
            <a:headEnd/>
            <a:tailEnd/>
          </a:ln>
        </p:spPr>
      </p:pic>
      <p:sp>
        <p:nvSpPr>
          <p:cNvPr id="4106" name="Rectangle 10"/>
          <p:cNvSpPr>
            <a:spLocks noGrp="1" noChangeArrowheads="1"/>
          </p:cNvSpPr>
          <p:nvPr>
            <p:ph type="ctrTitle"/>
          </p:nvPr>
        </p:nvSpPr>
        <p:spPr>
          <a:xfrm>
            <a:off x="438150" y="1828800"/>
            <a:ext cx="8172450" cy="1143000"/>
          </a:xfrm>
        </p:spPr>
        <p:txBody>
          <a:bodyPr/>
          <a:lstStyle>
            <a:lvl1pPr>
              <a:defRPr sz="2400">
                <a:solidFill>
                  <a:srgbClr val="00853F"/>
                </a:solidFill>
              </a:defRPr>
            </a:lvl1pPr>
          </a:lstStyle>
          <a:p>
            <a:r>
              <a:rPr lang="en-US" smtClean="0"/>
              <a:t>Click to edit Master title style</a:t>
            </a:r>
            <a:endParaRPr lang="en-US"/>
          </a:p>
        </p:txBody>
      </p:sp>
      <p:sp>
        <p:nvSpPr>
          <p:cNvPr id="4107" name="Rectangle 11"/>
          <p:cNvSpPr>
            <a:spLocks noGrp="1" noChangeArrowheads="1"/>
          </p:cNvSpPr>
          <p:nvPr>
            <p:ph type="subTitle" idx="1"/>
          </p:nvPr>
        </p:nvSpPr>
        <p:spPr>
          <a:xfrm>
            <a:off x="447675" y="304800"/>
            <a:ext cx="1685925" cy="609600"/>
          </a:xfrm>
        </p:spPr>
        <p:txBody>
          <a:bodyPr/>
          <a:lstStyle>
            <a:lvl1pPr>
              <a:defRPr sz="1200">
                <a:solidFill>
                  <a:srgbClr val="00853F"/>
                </a:solidFill>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153988"/>
            <a:ext cx="2095500" cy="52562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3988"/>
            <a:ext cx="6134100" cy="52562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53988"/>
            <a:ext cx="8382000" cy="61277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41400"/>
            <a:ext cx="8153400" cy="4368800"/>
          </a:xfrm>
        </p:spPr>
        <p:txBody>
          <a:bodyPr/>
          <a:lstStyle/>
          <a:p>
            <a:pPr lvl="0"/>
            <a:r>
              <a:rPr lang="en-US" noProof="0" dirty="0" smtClean="0"/>
              <a:t>Click icon to add table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53988"/>
            <a:ext cx="8382000" cy="5256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41400"/>
            <a:ext cx="4000500" cy="43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041400"/>
            <a:ext cx="4000500" cy="436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844333" y="2967335"/>
            <a:ext cx="5455341" cy="923330"/>
          </a:xfrm>
          <a:prstGeom prst="rect">
            <a:avLst/>
          </a:prstGeom>
          <a:noFill/>
        </p:spPr>
        <p:txBody>
          <a:bodyPr wrap="none">
            <a:spAutoFit/>
          </a:bodyPr>
          <a:lstStyle/>
          <a:p>
            <a:pPr algn="ctr">
              <a:defRPr/>
            </a:pPr>
            <a:r>
              <a:rPr lang="en-US" sz="540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Update Pending</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9"/>
          <p:cNvSpPr>
            <a:spLocks noGrp="1" noChangeArrowheads="1"/>
          </p:cNvSpPr>
          <p:nvPr>
            <p:ph type="title"/>
          </p:nvPr>
        </p:nvSpPr>
        <p:spPr bwMode="auto">
          <a:xfrm>
            <a:off x="457200" y="153988"/>
            <a:ext cx="83820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8195" name="Rectangle 10"/>
          <p:cNvSpPr>
            <a:spLocks noGrp="1" noChangeArrowheads="1"/>
          </p:cNvSpPr>
          <p:nvPr>
            <p:ph type="body" idx="1"/>
          </p:nvPr>
        </p:nvSpPr>
        <p:spPr bwMode="auto">
          <a:xfrm>
            <a:off x="457200" y="1041400"/>
            <a:ext cx="8153400" cy="436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5" name="Rectangle 11"/>
          <p:cNvSpPr>
            <a:spLocks noChangeArrowheads="1"/>
          </p:cNvSpPr>
          <p:nvPr/>
        </p:nvSpPr>
        <p:spPr bwMode="auto">
          <a:xfrm>
            <a:off x="0" y="6629400"/>
            <a:ext cx="9144000" cy="228600"/>
          </a:xfrm>
          <a:prstGeom prst="rect">
            <a:avLst/>
          </a:prstGeom>
          <a:solidFill>
            <a:schemeClr val="accent1">
              <a:alpha val="0"/>
            </a:schemeClr>
          </a:solidFill>
          <a:ln w="9525">
            <a:noFill/>
            <a:miter lim="800000"/>
            <a:headEnd/>
            <a:tailEnd/>
          </a:ln>
        </p:spPr>
        <p:txBody>
          <a:bodyPr lIns="0" rIns="0"/>
          <a:lstStyle/>
          <a:p>
            <a:pPr algn="ctr" eaLnBrk="0" hangingPunct="0">
              <a:defRPr/>
            </a:pPr>
            <a:r>
              <a:rPr lang="en-US" sz="900" b="0" dirty="0" smtClean="0">
                <a:latin typeface="Trebuchet MS" pitchFamily="34" charset="0"/>
              </a:rPr>
              <a:t>CENTURYLINK </a:t>
            </a:r>
            <a:r>
              <a:rPr lang="en-US" sz="900" b="0" dirty="0">
                <a:latin typeface="Trebuchet MS" pitchFamily="34" charset="0"/>
              </a:rPr>
              <a:t>CORPORATION  |  INTERNAL USE ONLY:  PRIVATE &amp; CONFIDENTIAL |  PAGE </a:t>
            </a:r>
            <a:fld id="{DA04879F-E99F-4D8E-A1E8-07C5BF0D5448}" type="slidenum">
              <a:rPr lang="en-US" sz="900" b="0">
                <a:latin typeface="Trebuchet MS" pitchFamily="34" charset="0"/>
              </a:rPr>
              <a:pPr algn="ctr" eaLnBrk="0" hangingPunct="0">
                <a:defRPr/>
              </a:pPr>
              <a:t>‹#›</a:t>
            </a:fld>
            <a:endParaRPr lang="en-US" sz="900" b="0" dirty="0">
              <a:latin typeface="Trebuchet MS" pitchFamily="34" charset="0"/>
            </a:endParaRPr>
          </a:p>
        </p:txBody>
      </p:sp>
      <p:pic>
        <p:nvPicPr>
          <p:cNvPr id="8197" name="Picture 12" descr="header3"/>
          <p:cNvPicPr>
            <a:picLocks noChangeAspect="1" noChangeArrowheads="1"/>
          </p:cNvPicPr>
          <p:nvPr/>
        </p:nvPicPr>
        <p:blipFill>
          <a:blip r:embed="rId15" cstate="print"/>
          <a:srcRect/>
          <a:stretch>
            <a:fillRect/>
          </a:stretch>
        </p:blipFill>
        <p:spPr bwMode="auto">
          <a:xfrm>
            <a:off x="0" y="0"/>
            <a:ext cx="9145588" cy="7985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2800">
          <a:solidFill>
            <a:schemeClr val="bg1"/>
          </a:solidFill>
          <a:latin typeface="+mj-lt"/>
          <a:ea typeface="+mj-ea"/>
          <a:cs typeface="+mj-cs"/>
        </a:defRPr>
      </a:lvl1pPr>
      <a:lvl2pPr algn="l" rtl="0" eaLnBrk="1" fontAlgn="base" hangingPunct="1">
        <a:spcBef>
          <a:spcPct val="0"/>
        </a:spcBef>
        <a:spcAft>
          <a:spcPct val="0"/>
        </a:spcAft>
        <a:defRPr sz="2800">
          <a:solidFill>
            <a:schemeClr val="bg1"/>
          </a:solidFill>
          <a:latin typeface="Arial" pitchFamily="34" charset="0"/>
        </a:defRPr>
      </a:lvl2pPr>
      <a:lvl3pPr algn="l" rtl="0" eaLnBrk="1" fontAlgn="base" hangingPunct="1">
        <a:spcBef>
          <a:spcPct val="0"/>
        </a:spcBef>
        <a:spcAft>
          <a:spcPct val="0"/>
        </a:spcAft>
        <a:defRPr sz="2800">
          <a:solidFill>
            <a:schemeClr val="bg1"/>
          </a:solidFill>
          <a:latin typeface="Arial" pitchFamily="34" charset="0"/>
        </a:defRPr>
      </a:lvl3pPr>
      <a:lvl4pPr algn="l" rtl="0" eaLnBrk="1" fontAlgn="base" hangingPunct="1">
        <a:spcBef>
          <a:spcPct val="0"/>
        </a:spcBef>
        <a:spcAft>
          <a:spcPct val="0"/>
        </a:spcAft>
        <a:defRPr sz="2800">
          <a:solidFill>
            <a:schemeClr val="bg1"/>
          </a:solidFill>
          <a:latin typeface="Arial" pitchFamily="34" charset="0"/>
        </a:defRPr>
      </a:lvl4pPr>
      <a:lvl5pPr algn="l" rtl="0" eaLnBrk="1" fontAlgn="base" hangingPunct="1">
        <a:spcBef>
          <a:spcPct val="0"/>
        </a:spcBef>
        <a:spcAft>
          <a:spcPct val="0"/>
        </a:spcAft>
        <a:defRPr sz="2800">
          <a:solidFill>
            <a:schemeClr val="bg1"/>
          </a:solidFill>
          <a:latin typeface="Arial" pitchFamily="34" charset="0"/>
        </a:defRPr>
      </a:lvl5pPr>
      <a:lvl6pPr marL="457200" algn="l" rtl="0" eaLnBrk="1" fontAlgn="base" hangingPunct="1">
        <a:spcBef>
          <a:spcPct val="0"/>
        </a:spcBef>
        <a:spcAft>
          <a:spcPct val="0"/>
        </a:spcAft>
        <a:defRPr sz="2800">
          <a:solidFill>
            <a:schemeClr val="bg1"/>
          </a:solidFill>
          <a:latin typeface="Arial" pitchFamily="34" charset="0"/>
        </a:defRPr>
      </a:lvl6pPr>
      <a:lvl7pPr marL="914400" algn="l" rtl="0" eaLnBrk="1" fontAlgn="base" hangingPunct="1">
        <a:spcBef>
          <a:spcPct val="0"/>
        </a:spcBef>
        <a:spcAft>
          <a:spcPct val="0"/>
        </a:spcAft>
        <a:defRPr sz="2800">
          <a:solidFill>
            <a:schemeClr val="bg1"/>
          </a:solidFill>
          <a:latin typeface="Arial" pitchFamily="34" charset="0"/>
        </a:defRPr>
      </a:lvl7pPr>
      <a:lvl8pPr marL="1371600" algn="l" rtl="0" eaLnBrk="1" fontAlgn="base" hangingPunct="1">
        <a:spcBef>
          <a:spcPct val="0"/>
        </a:spcBef>
        <a:spcAft>
          <a:spcPct val="0"/>
        </a:spcAft>
        <a:defRPr sz="2800">
          <a:solidFill>
            <a:schemeClr val="bg1"/>
          </a:solidFill>
          <a:latin typeface="Arial" pitchFamily="34" charset="0"/>
        </a:defRPr>
      </a:lvl8pPr>
      <a:lvl9pPr marL="1828800" algn="l" rtl="0" eaLnBrk="1" fontAlgn="base" hangingPunct="1">
        <a:spcBef>
          <a:spcPct val="0"/>
        </a:spcBef>
        <a:spcAft>
          <a:spcPct val="0"/>
        </a:spcAft>
        <a:defRPr sz="2800">
          <a:solidFill>
            <a:schemeClr val="bg1"/>
          </a:solidFill>
          <a:latin typeface="Arial" pitchFamily="34" charset="0"/>
        </a:defRPr>
      </a:lvl9pPr>
    </p:titleStyle>
    <p:body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457200" indent="-165100" algn="l" rtl="0" eaLnBrk="1" fontAlgn="base" hangingPunct="1">
        <a:spcBef>
          <a:spcPct val="20000"/>
        </a:spcBef>
        <a:spcAft>
          <a:spcPct val="0"/>
        </a:spcAft>
        <a:buClr>
          <a:schemeClr val="tx2"/>
        </a:buClr>
        <a:buFont typeface="Wingdings" pitchFamily="2" charset="2"/>
        <a:buChar char="§"/>
        <a:defRPr sz="2400">
          <a:solidFill>
            <a:schemeClr val="tx1"/>
          </a:solidFill>
          <a:latin typeface="+mn-lt"/>
        </a:defRPr>
      </a:lvl2pPr>
      <a:lvl3pPr marL="800100" indent="-165100" algn="l" rtl="0" eaLnBrk="1" fontAlgn="base" hangingPunct="1">
        <a:spcBef>
          <a:spcPct val="20000"/>
        </a:spcBef>
        <a:spcAft>
          <a:spcPct val="0"/>
        </a:spcAft>
        <a:buFont typeface="Arial" pitchFamily="34" charset="0"/>
        <a:buChar char="-"/>
        <a:defRPr>
          <a:solidFill>
            <a:schemeClr val="tx1"/>
          </a:solidFill>
          <a:latin typeface="+mn-lt"/>
        </a:defRPr>
      </a:lvl3pPr>
      <a:lvl4pPr marL="1257300" indent="-228600" algn="l" rtl="0" eaLnBrk="1" fontAlgn="base" hangingPunct="1">
        <a:spcBef>
          <a:spcPct val="20000"/>
        </a:spcBef>
        <a:spcAft>
          <a:spcPct val="0"/>
        </a:spcAft>
        <a:buFont typeface="Arial" pitchFamily="34" charset="0"/>
        <a:buChar char="–"/>
        <a:defRPr>
          <a:solidFill>
            <a:schemeClr val="tx1"/>
          </a:solidFill>
          <a:latin typeface="+mn-lt"/>
        </a:defRPr>
      </a:lvl4pPr>
      <a:lvl5pPr marL="1600200" indent="-165100" algn="l" rtl="0" eaLnBrk="1" fontAlgn="base" hangingPunct="1">
        <a:spcBef>
          <a:spcPct val="20000"/>
        </a:spcBef>
        <a:spcAft>
          <a:spcPct val="0"/>
        </a:spcAft>
        <a:buClr>
          <a:schemeClr val="tx2"/>
        </a:buClr>
        <a:buFont typeface="Wingdings" pitchFamily="2" charset="2"/>
        <a:buChar char="§"/>
        <a:defRPr sz="1200">
          <a:solidFill>
            <a:schemeClr val="tx1"/>
          </a:solidFill>
          <a:latin typeface="+mn-lt"/>
        </a:defRPr>
      </a:lvl5pPr>
      <a:lvl6pPr marL="2057400" indent="-165100" algn="l" rtl="0" eaLnBrk="1" fontAlgn="base" hangingPunct="1">
        <a:spcBef>
          <a:spcPct val="20000"/>
        </a:spcBef>
        <a:spcAft>
          <a:spcPct val="0"/>
        </a:spcAft>
        <a:buClr>
          <a:schemeClr val="tx2"/>
        </a:buClr>
        <a:buFont typeface="Wingdings" pitchFamily="2" charset="2"/>
        <a:buChar char="§"/>
        <a:defRPr sz="1200">
          <a:solidFill>
            <a:schemeClr val="tx1"/>
          </a:solidFill>
          <a:latin typeface="+mn-lt"/>
        </a:defRPr>
      </a:lvl6pPr>
      <a:lvl7pPr marL="2514600" indent="-165100" algn="l" rtl="0" eaLnBrk="1" fontAlgn="base" hangingPunct="1">
        <a:spcBef>
          <a:spcPct val="20000"/>
        </a:spcBef>
        <a:spcAft>
          <a:spcPct val="0"/>
        </a:spcAft>
        <a:buClr>
          <a:schemeClr val="tx2"/>
        </a:buClr>
        <a:buFont typeface="Wingdings" pitchFamily="2" charset="2"/>
        <a:buChar char="§"/>
        <a:defRPr sz="1200">
          <a:solidFill>
            <a:schemeClr val="tx1"/>
          </a:solidFill>
          <a:latin typeface="+mn-lt"/>
        </a:defRPr>
      </a:lvl7pPr>
      <a:lvl8pPr marL="2971800" indent="-165100" algn="l" rtl="0" eaLnBrk="1" fontAlgn="base" hangingPunct="1">
        <a:spcBef>
          <a:spcPct val="20000"/>
        </a:spcBef>
        <a:spcAft>
          <a:spcPct val="0"/>
        </a:spcAft>
        <a:buClr>
          <a:schemeClr val="tx2"/>
        </a:buClr>
        <a:buFont typeface="Wingdings" pitchFamily="2" charset="2"/>
        <a:buChar char="§"/>
        <a:defRPr sz="1200">
          <a:solidFill>
            <a:schemeClr val="tx1"/>
          </a:solidFill>
          <a:latin typeface="+mn-lt"/>
        </a:defRPr>
      </a:lvl8pPr>
      <a:lvl9pPr marL="3429000" indent="-165100" algn="l" rtl="0" eaLnBrk="1" fontAlgn="base" hangingPunct="1">
        <a:spcBef>
          <a:spcPct val="2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irectory.corp.intranet/cmsviewer/MAL/index.html?key=SYSGEN078669834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irectory.corp.intranet/cmsviewer/MAL/index.html?key=SYSGEN07873795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xml.rels><?xml version="1.0" encoding="UTF-8" standalone="yes"?>
<Relationships xmlns="http://schemas.openxmlformats.org/package/2006/relationships"><Relationship Id="rId2" Type="http://schemas.openxmlformats.org/officeDocument/2006/relationships/hyperlink" Target="https://directory.corp.intranet/cmsviewer/MAL/index.html?key=SYSGEN000048475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irectory.corp.intranet/cmsviewer/MAL/index.html?key=SYSGEN0000442295" TargetMode="External"/><Relationship Id="rId2" Type="http://schemas.openxmlformats.org/officeDocument/2006/relationships/hyperlink" Target="https://directory.corp.intranet/cmsviewer/MAL/index.html?key=SYSGEN000049141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1"/>
            <a:ext cx="7772400" cy="2305050"/>
          </a:xfrm>
        </p:spPr>
        <p:txBody>
          <a:bodyPr>
            <a:normAutofit/>
          </a:bodyPr>
          <a:lstStyle/>
          <a:p>
            <a:r>
              <a:rPr lang="en-US" dirty="0" smtClean="0"/>
              <a:t>Data Lake </a:t>
            </a:r>
            <a:br>
              <a:rPr lang="en-US" dirty="0" smtClean="0"/>
            </a:br>
            <a:r>
              <a:rPr lang="en-US" dirty="0" smtClean="0"/>
              <a:t>Use Case Flows for 2016</a:t>
            </a:r>
            <a:endParaRPr lang="en-US" dirty="0"/>
          </a:p>
        </p:txBody>
      </p:sp>
      <p:pic>
        <p:nvPicPr>
          <p:cNvPr id="1026" name="Picture 2" descr="C:\Users\gbalano\Desktop\draft-stamp-md.png"/>
          <p:cNvPicPr>
            <a:picLocks noChangeAspect="1" noChangeArrowheads="1"/>
          </p:cNvPicPr>
          <p:nvPr/>
        </p:nvPicPr>
        <p:blipFill>
          <a:blip r:embed="rId2" cstate="print"/>
          <a:srcRect/>
          <a:stretch>
            <a:fillRect/>
          </a:stretch>
        </p:blipFill>
        <p:spPr bwMode="auto">
          <a:xfrm rot="2648215">
            <a:off x="7016926" y="5035442"/>
            <a:ext cx="1514475" cy="150812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Flowchart: Magnetic Disk 89"/>
          <p:cNvSpPr/>
          <p:nvPr/>
        </p:nvSpPr>
        <p:spPr>
          <a:xfrm>
            <a:off x="4114799" y="3453825"/>
            <a:ext cx="1219200" cy="6858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 y="152400"/>
            <a:ext cx="8229600" cy="424732"/>
          </a:xfrm>
        </p:spPr>
        <p:txBody>
          <a:bodyPr/>
          <a:lstStyle/>
          <a:p>
            <a:pPr lvl="0">
              <a:defRPr/>
            </a:pPr>
            <a:r>
              <a:rPr lang="en-US" dirty="0" smtClean="0"/>
              <a:t>Use Case – B2B</a:t>
            </a:r>
            <a:endParaRPr lang="en-US" dirty="0"/>
          </a:p>
        </p:txBody>
      </p:sp>
      <p:graphicFrame>
        <p:nvGraphicFramePr>
          <p:cNvPr id="18" name="Diagram 17"/>
          <p:cNvGraphicFramePr/>
          <p:nvPr/>
        </p:nvGraphicFramePr>
        <p:xfrm>
          <a:off x="5638800" y="1981200"/>
          <a:ext cx="33401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ounded Rectangle 19"/>
          <p:cNvSpPr/>
          <p:nvPr/>
        </p:nvSpPr>
        <p:spPr bwMode="auto">
          <a:xfrm>
            <a:off x="228600" y="1587500"/>
            <a:ext cx="2159000" cy="46609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14" name="TextBox 113"/>
          <p:cNvSpPr txBox="1"/>
          <p:nvPr/>
        </p:nvSpPr>
        <p:spPr>
          <a:xfrm>
            <a:off x="406400" y="3276600"/>
            <a:ext cx="1892300" cy="1200329"/>
          </a:xfrm>
          <a:prstGeom prst="rect">
            <a:avLst/>
          </a:prstGeom>
          <a:noFill/>
        </p:spPr>
        <p:txBody>
          <a:bodyPr wrap="square" rtlCol="0">
            <a:spAutoFit/>
          </a:bodyPr>
          <a:lstStyle/>
          <a:p>
            <a:pPr algn="ctr"/>
            <a:r>
              <a:rPr lang="en-US" sz="3600" dirty="0" smtClean="0"/>
              <a:t>Data </a:t>
            </a:r>
          </a:p>
          <a:p>
            <a:pPr algn="ctr"/>
            <a:r>
              <a:rPr lang="en-US" sz="3600" dirty="0" smtClean="0"/>
              <a:t>Lake</a:t>
            </a:r>
            <a:endParaRPr lang="en-US" sz="3600" dirty="0"/>
          </a:p>
        </p:txBody>
      </p:sp>
      <p:grpSp>
        <p:nvGrpSpPr>
          <p:cNvPr id="26" name="Group 27"/>
          <p:cNvGrpSpPr/>
          <p:nvPr/>
        </p:nvGrpSpPr>
        <p:grpSpPr>
          <a:xfrm>
            <a:off x="2819399" y="3453825"/>
            <a:ext cx="1219200" cy="685800"/>
            <a:chOff x="457200" y="2514600"/>
            <a:chExt cx="914400" cy="609600"/>
          </a:xfrm>
        </p:grpSpPr>
        <p:sp>
          <p:nvSpPr>
            <p:cNvPr id="66" name="Flowchart: Magnetic Disk 65"/>
            <p:cNvSpPr/>
            <p:nvPr/>
          </p:nvSpPr>
          <p:spPr>
            <a:xfrm>
              <a:off x="457200" y="2514600"/>
              <a:ext cx="914400" cy="609600"/>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4" descr="B360"/>
            <p:cNvPicPr>
              <a:picLocks noChangeAspect="1" noChangeArrowheads="1"/>
            </p:cNvPicPr>
            <p:nvPr/>
          </p:nvPicPr>
          <p:blipFill>
            <a:blip r:embed="rId7" cstate="print"/>
            <a:srcRect/>
            <a:stretch>
              <a:fillRect/>
            </a:stretch>
          </p:blipFill>
          <p:spPr bwMode="auto">
            <a:xfrm>
              <a:off x="533400" y="2819400"/>
              <a:ext cx="781268" cy="228600"/>
            </a:xfrm>
            <a:prstGeom prst="rect">
              <a:avLst/>
            </a:prstGeom>
            <a:noFill/>
          </p:spPr>
        </p:pic>
      </p:grpSp>
      <p:sp>
        <p:nvSpPr>
          <p:cNvPr id="72" name="TextBox 71"/>
          <p:cNvSpPr txBox="1"/>
          <p:nvPr/>
        </p:nvSpPr>
        <p:spPr>
          <a:xfrm>
            <a:off x="3886199" y="3606225"/>
            <a:ext cx="1600201" cy="584775"/>
          </a:xfrm>
          <a:prstGeom prst="rect">
            <a:avLst/>
          </a:prstGeom>
          <a:noFill/>
        </p:spPr>
        <p:txBody>
          <a:bodyPr wrap="square" rtlCol="0" anchor="ctr" anchorCtr="1">
            <a:spAutoFit/>
          </a:bodyPr>
          <a:lstStyle/>
          <a:p>
            <a:pPr algn="ctr"/>
            <a:r>
              <a:rPr lang="en-US" sz="3200" dirty="0" smtClean="0">
                <a:solidFill>
                  <a:srgbClr val="339966"/>
                </a:solidFill>
                <a:latin typeface="Eras Bold ITC" pitchFamily="34" charset="0"/>
              </a:rPr>
              <a:t>C</a:t>
            </a:r>
            <a:r>
              <a:rPr lang="en-US" sz="3200" dirty="0" smtClean="0">
                <a:latin typeface="Eras Bold ITC" pitchFamily="34" charset="0"/>
              </a:rPr>
              <a:t>360</a:t>
            </a:r>
            <a:endParaRPr lang="en-US" sz="3200" dirty="0">
              <a:latin typeface="Eras Bold ITC" pitchFamily="34" charset="0"/>
            </a:endParaRPr>
          </a:p>
        </p:txBody>
      </p:sp>
      <p:sp>
        <p:nvSpPr>
          <p:cNvPr id="78" name="Flowchart: Magnetic Disk 77"/>
          <p:cNvSpPr/>
          <p:nvPr/>
        </p:nvSpPr>
        <p:spPr>
          <a:xfrm>
            <a:off x="3505199" y="3057585"/>
            <a:ext cx="1295400" cy="5394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Campaign / Contacts</a:t>
            </a:r>
            <a:endParaRPr lang="en-US" sz="900" dirty="0"/>
          </a:p>
        </p:txBody>
      </p:sp>
      <p:sp>
        <p:nvSpPr>
          <p:cNvPr id="81" name="Flowchart: Magnetic Disk 80"/>
          <p:cNvSpPr/>
          <p:nvPr/>
        </p:nvSpPr>
        <p:spPr>
          <a:xfrm>
            <a:off x="3505199" y="2608005"/>
            <a:ext cx="1295400" cy="5394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Web/Application</a:t>
            </a:r>
            <a:endParaRPr lang="en-US" sz="1200" dirty="0"/>
          </a:p>
        </p:txBody>
      </p:sp>
      <p:sp>
        <p:nvSpPr>
          <p:cNvPr id="84" name="Flowchart: Magnetic Disk 83"/>
          <p:cNvSpPr/>
          <p:nvPr/>
        </p:nvSpPr>
        <p:spPr>
          <a:xfrm>
            <a:off x="3505199" y="2158425"/>
            <a:ext cx="1295400" cy="53949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Reporting / Analytics</a:t>
            </a:r>
            <a:endParaRPr lang="en-US" sz="900" dirty="0"/>
          </a:p>
        </p:txBody>
      </p:sp>
      <p:sp>
        <p:nvSpPr>
          <p:cNvPr id="99" name="TextBox 98"/>
          <p:cNvSpPr txBox="1"/>
          <p:nvPr/>
        </p:nvSpPr>
        <p:spPr>
          <a:xfrm>
            <a:off x="3200400" y="1030069"/>
            <a:ext cx="1892300" cy="646331"/>
          </a:xfrm>
          <a:prstGeom prst="rect">
            <a:avLst/>
          </a:prstGeom>
          <a:noFill/>
        </p:spPr>
        <p:txBody>
          <a:bodyPr wrap="square" rtlCol="0">
            <a:spAutoFit/>
          </a:bodyPr>
          <a:lstStyle/>
          <a:p>
            <a:pPr algn="ctr"/>
            <a:r>
              <a:rPr lang="en-US" dirty="0" smtClean="0"/>
              <a:t>Technical Infrastructure</a:t>
            </a:r>
            <a:endParaRPr lang="en-US" dirty="0"/>
          </a:p>
        </p:txBody>
      </p:sp>
      <p:sp>
        <p:nvSpPr>
          <p:cNvPr id="102" name="TextBox 101"/>
          <p:cNvSpPr txBox="1"/>
          <p:nvPr/>
        </p:nvSpPr>
        <p:spPr>
          <a:xfrm>
            <a:off x="5562600" y="990600"/>
            <a:ext cx="2895600" cy="738664"/>
          </a:xfrm>
          <a:prstGeom prst="rect">
            <a:avLst/>
          </a:prstGeom>
          <a:noFill/>
        </p:spPr>
        <p:txBody>
          <a:bodyPr wrap="square" rtlCol="0">
            <a:spAutoFit/>
          </a:bodyPr>
          <a:lstStyle/>
          <a:p>
            <a:pPr algn="ctr"/>
            <a:r>
              <a:rPr lang="en-US" dirty="0" smtClean="0"/>
              <a:t>Delivery</a:t>
            </a:r>
          </a:p>
          <a:p>
            <a:pPr algn="ctr"/>
            <a:r>
              <a:rPr lang="en-US" sz="1200" dirty="0" smtClean="0"/>
              <a:t>(B360 Solution – Consolidated Marketing View)</a:t>
            </a:r>
            <a:endParaRPr lang="en-US" sz="1200" dirty="0"/>
          </a:p>
        </p:txBody>
      </p:sp>
      <p:sp>
        <p:nvSpPr>
          <p:cNvPr id="23554" name="Document"/>
          <p:cNvSpPr>
            <a:spLocks noEditPoints="1" noChangeArrowheads="1"/>
          </p:cNvSpPr>
          <p:nvPr/>
        </p:nvSpPr>
        <p:spPr bwMode="auto">
          <a:xfrm>
            <a:off x="3962400" y="4514850"/>
            <a:ext cx="914400" cy="1123950"/>
          </a:xfrm>
          <a:custGeom>
            <a:avLst/>
            <a:gdLst>
              <a:gd name="T0" fmla="*/ 10757 w 21600"/>
              <a:gd name="T1" fmla="*/ 21632 h 21600"/>
              <a:gd name="T2" fmla="*/ 85 w 21600"/>
              <a:gd name="T3" fmla="*/ 10849 h 21600"/>
              <a:gd name="T4" fmla="*/ 10757 w 21600"/>
              <a:gd name="T5" fmla="*/ 81 h 21600"/>
              <a:gd name="T6" fmla="*/ 21706 w 21600"/>
              <a:gd name="T7" fmla="*/ 10652 h 21600"/>
              <a:gd name="T8" fmla="*/ 10757 w 21600"/>
              <a:gd name="T9" fmla="*/ 21632 h 21600"/>
              <a:gd name="T10" fmla="*/ 0 w 21600"/>
              <a:gd name="T11" fmla="*/ 0 h 21600"/>
              <a:gd name="T12" fmla="*/ 21600 w 21600"/>
              <a:gd name="T13" fmla="*/ 0 h 21600"/>
              <a:gd name="T14" fmla="*/ 21600 w 21600"/>
              <a:gd name="T15" fmla="*/ 21600 h 21600"/>
              <a:gd name="T16" fmla="*/ 977 w 21600"/>
              <a:gd name="T17" fmla="*/ 818 h 21600"/>
              <a:gd name="T18" fmla="*/ 20622 w 21600"/>
              <a:gd name="T19" fmla="*/ 16429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endParaRPr lang="en-US" sz="1400" dirty="0" smtClean="0"/>
          </a:p>
          <a:p>
            <a:pPr algn="ctr"/>
            <a:r>
              <a:rPr lang="en-US" sz="1400" dirty="0" err="1" smtClean="0"/>
              <a:t>Marketo</a:t>
            </a:r>
            <a:endParaRPr lang="en-US" sz="1400" dirty="0"/>
          </a:p>
        </p:txBody>
      </p:sp>
      <p:pic>
        <p:nvPicPr>
          <p:cNvPr id="23560" name="Picture 8" descr="C:\Program Files (x86)\Microsoft Office\MEDIA\CAGCAT10\j0195384.wmf"/>
          <p:cNvPicPr>
            <a:picLocks noChangeAspect="1" noChangeArrowheads="1"/>
          </p:cNvPicPr>
          <p:nvPr/>
        </p:nvPicPr>
        <p:blipFill>
          <a:blip r:embed="rId8" cstate="print"/>
          <a:srcRect/>
          <a:stretch>
            <a:fillRect/>
          </a:stretch>
        </p:blipFill>
        <p:spPr bwMode="auto">
          <a:xfrm>
            <a:off x="2743200" y="5181600"/>
            <a:ext cx="972583" cy="992886"/>
          </a:xfrm>
          <a:prstGeom prst="rect">
            <a:avLst/>
          </a:prstGeom>
          <a:noFill/>
        </p:spPr>
      </p:pic>
      <p:sp>
        <p:nvSpPr>
          <p:cNvPr id="118" name="Left Brace 117"/>
          <p:cNvSpPr/>
          <p:nvPr/>
        </p:nvSpPr>
        <p:spPr bwMode="auto">
          <a:xfrm>
            <a:off x="5410200" y="1905000"/>
            <a:ext cx="152400" cy="39624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1" i="0" u="none" strike="noStrike" cap="none" normalizeH="0" baseline="0" smtClean="0">
              <a:ln>
                <a:noFill/>
              </a:ln>
              <a:solidFill>
                <a:schemeClr val="tx1"/>
              </a:solidFill>
              <a:effectLst/>
              <a:latin typeface="Arial" pitchFamily="34" charset="0"/>
            </a:endParaRPr>
          </a:p>
        </p:txBody>
      </p:sp>
      <p:cxnSp>
        <p:nvCxnSpPr>
          <p:cNvPr id="120" name="Straight Arrow Connector 119"/>
          <p:cNvCxnSpPr>
            <a:stCxn id="66" idx="2"/>
          </p:cNvCxnSpPr>
          <p:nvPr/>
        </p:nvCxnSpPr>
        <p:spPr bwMode="auto">
          <a:xfrm flipH="1">
            <a:off x="2362200" y="3796725"/>
            <a:ext cx="457199" cy="132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2" name="Straight Arrow Connector 121"/>
          <p:cNvCxnSpPr>
            <a:stCxn id="23560" idx="1"/>
          </p:cNvCxnSpPr>
          <p:nvPr/>
        </p:nvCxnSpPr>
        <p:spPr bwMode="auto">
          <a:xfrm flipH="1" flipV="1">
            <a:off x="2362200" y="5257800"/>
            <a:ext cx="381000" cy="42024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4" name="Straight Arrow Connector 123"/>
          <p:cNvCxnSpPr>
            <a:stCxn id="23554" idx="1"/>
          </p:cNvCxnSpPr>
          <p:nvPr/>
        </p:nvCxnSpPr>
        <p:spPr bwMode="auto">
          <a:xfrm flipH="1" flipV="1">
            <a:off x="2362200" y="4800600"/>
            <a:ext cx="1603798" cy="2787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8" name="Straight Arrow Connector 127"/>
          <p:cNvCxnSpPr/>
          <p:nvPr/>
        </p:nvCxnSpPr>
        <p:spPr bwMode="auto">
          <a:xfrm flipV="1">
            <a:off x="2438400" y="4267200"/>
            <a:ext cx="3048000" cy="228600"/>
          </a:xfrm>
          <a:prstGeom prst="straightConnector1">
            <a:avLst/>
          </a:prstGeom>
          <a:solidFill>
            <a:schemeClr val="accent1"/>
          </a:solidFill>
          <a:ln w="9525" cap="flat" cmpd="sng" algn="ctr">
            <a:solidFill>
              <a:schemeClr val="tx1"/>
            </a:solidFill>
            <a:prstDash val="dash"/>
            <a:round/>
            <a:headEnd type="none" w="med" len="med"/>
            <a:tailEnd type="arrow"/>
          </a:ln>
          <a:effectLst/>
        </p:spPr>
      </p:cxnSp>
      <p:sp>
        <p:nvSpPr>
          <p:cNvPr id="130" name="TextBox 129"/>
          <p:cNvSpPr txBox="1"/>
          <p:nvPr/>
        </p:nvSpPr>
        <p:spPr>
          <a:xfrm rot="21374586">
            <a:off x="2743200" y="4191000"/>
            <a:ext cx="1947969" cy="215444"/>
          </a:xfrm>
          <a:prstGeom prst="rect">
            <a:avLst/>
          </a:prstGeom>
          <a:noFill/>
        </p:spPr>
        <p:txBody>
          <a:bodyPr wrap="none" rtlCol="0">
            <a:spAutoFit/>
          </a:bodyPr>
          <a:lstStyle/>
          <a:p>
            <a:r>
              <a:rPr lang="en-US" sz="800" dirty="0" smtClean="0"/>
              <a:t>Delivery may come from Lake in future</a:t>
            </a:r>
            <a:endParaRPr lang="en-US" sz="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28600" y="153988"/>
            <a:ext cx="83820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en-US" sz="2800" kern="0" dirty="0" smtClean="0">
                <a:solidFill>
                  <a:schemeClr val="bg1"/>
                </a:solidFill>
                <a:latin typeface="+mj-lt"/>
                <a:ea typeface="+mj-ea"/>
                <a:cs typeface="+mj-cs"/>
              </a:rPr>
              <a:t>Use Case – B2B</a:t>
            </a:r>
            <a:endParaRPr kumimoji="0" lang="en-US" sz="2800" b="0" i="0" u="none" strike="noStrike" kern="0" cap="none" spc="0" normalizeH="0" baseline="0" noProof="0" dirty="0">
              <a:ln>
                <a:noFill/>
              </a:ln>
              <a:solidFill>
                <a:schemeClr val="bg1"/>
              </a:solidFill>
              <a:effectLst/>
              <a:uLnTx/>
              <a:uFillTx/>
              <a:latin typeface="+mj-lt"/>
              <a:ea typeface="+mj-ea"/>
              <a:cs typeface="+mj-cs"/>
            </a:endParaRPr>
          </a:p>
        </p:txBody>
      </p:sp>
      <p:sp>
        <p:nvSpPr>
          <p:cNvPr id="5" name="TextBox 4"/>
          <p:cNvSpPr txBox="1"/>
          <p:nvPr/>
        </p:nvSpPr>
        <p:spPr>
          <a:xfrm>
            <a:off x="228600" y="914400"/>
            <a:ext cx="8229600" cy="2616101"/>
          </a:xfrm>
          <a:prstGeom prst="rect">
            <a:avLst/>
          </a:prstGeom>
          <a:noFill/>
        </p:spPr>
        <p:txBody>
          <a:bodyPr wrap="square" rtlCol="0">
            <a:spAutoFit/>
          </a:bodyPr>
          <a:lstStyle/>
          <a:p>
            <a:r>
              <a:rPr lang="en-US" sz="1400" dirty="0" smtClean="0"/>
              <a:t>Objectives are to:</a:t>
            </a:r>
          </a:p>
          <a:p>
            <a:pPr marL="690563" lvl="1" indent="-233363">
              <a:lnSpc>
                <a:spcPct val="150000"/>
              </a:lnSpc>
              <a:buFont typeface="Arial" pitchFamily="34" charset="0"/>
              <a:buChar char="•"/>
            </a:pPr>
            <a:r>
              <a:rPr lang="en-US" sz="1200" dirty="0" smtClean="0"/>
              <a:t>Streamline and reduce the number of data/BI interaction points throughout the business</a:t>
            </a:r>
          </a:p>
          <a:p>
            <a:pPr marL="690563" lvl="1" indent="-233363">
              <a:lnSpc>
                <a:spcPct val="150000"/>
              </a:lnSpc>
              <a:buFont typeface="Arial" pitchFamily="34" charset="0"/>
              <a:buChar char="•"/>
            </a:pPr>
            <a:r>
              <a:rPr lang="en-US" sz="1200" dirty="0" smtClean="0"/>
              <a:t>Improve tools to enable advanced analytics with standard business analyst skill sets</a:t>
            </a:r>
          </a:p>
          <a:p>
            <a:pPr marL="690563" lvl="1" indent="-233363">
              <a:lnSpc>
                <a:spcPct val="150000"/>
              </a:lnSpc>
              <a:buFont typeface="Arial" pitchFamily="34" charset="0"/>
              <a:buChar char="•"/>
            </a:pPr>
            <a:r>
              <a:rPr lang="en-US" sz="1200" dirty="0" smtClean="0"/>
              <a:t>Shift from descriptive &amp; diagnostic analytics to predictive &amp; prescriptive analytics</a:t>
            </a:r>
          </a:p>
          <a:p>
            <a:pPr marL="690563" lvl="1" indent="-233363">
              <a:lnSpc>
                <a:spcPct val="150000"/>
              </a:lnSpc>
              <a:buFont typeface="Arial" pitchFamily="34" charset="0"/>
              <a:buChar char="•"/>
            </a:pPr>
            <a:r>
              <a:rPr lang="en-US" sz="1200" dirty="0" smtClean="0"/>
              <a:t>Advance visibility to customer interactions and both offline and online, across segments</a:t>
            </a:r>
          </a:p>
          <a:p>
            <a:pPr marL="690563" lvl="1" indent="-233363">
              <a:lnSpc>
                <a:spcPct val="150000"/>
              </a:lnSpc>
              <a:buFont typeface="Arial" pitchFamily="34" charset="0"/>
              <a:buChar char="•"/>
            </a:pPr>
            <a:r>
              <a:rPr lang="en-US" sz="1200" dirty="0" smtClean="0"/>
              <a:t>Implement a platform to more effectively manage customer lifecycle interaction points</a:t>
            </a:r>
          </a:p>
          <a:p>
            <a:pPr marL="690563" lvl="1" indent="-233363">
              <a:lnSpc>
                <a:spcPct val="150000"/>
              </a:lnSpc>
              <a:buFont typeface="Arial" pitchFamily="34" charset="0"/>
              <a:buChar char="•"/>
            </a:pPr>
            <a:r>
              <a:rPr lang="en-US" sz="1200" dirty="0" smtClean="0"/>
              <a:t>Advance Digital Interaction Capability for informed and analytics-driven advertising scale</a:t>
            </a:r>
          </a:p>
          <a:p>
            <a:pPr>
              <a:lnSpc>
                <a:spcPct val="150000"/>
              </a:lnSpc>
            </a:pPr>
            <a:r>
              <a:rPr lang="en-US" sz="1400" dirty="0" smtClean="0"/>
              <a:t>Architecture includes ingestion of </a:t>
            </a:r>
            <a:r>
              <a:rPr lang="en-US" sz="1400" dirty="0" err="1" smtClean="0"/>
              <a:t>Marketo</a:t>
            </a:r>
            <a:r>
              <a:rPr lang="en-US" sz="1400" dirty="0" smtClean="0"/>
              <a:t> and Adobe </a:t>
            </a:r>
            <a:r>
              <a:rPr lang="en-US" sz="1400" dirty="0" err="1" smtClean="0"/>
              <a:t>Omniture</a:t>
            </a:r>
            <a:r>
              <a:rPr lang="en-US" sz="1400" dirty="0" smtClean="0"/>
              <a:t> files and a one-time import of B360 data initially for 2016.  Growth is unknown but not anticipated to be large for 2017.</a:t>
            </a:r>
            <a:endParaRPr lang="en-US" sz="1400" dirty="0"/>
          </a:p>
        </p:txBody>
      </p:sp>
      <p:graphicFrame>
        <p:nvGraphicFramePr>
          <p:cNvPr id="7" name="Table 6"/>
          <p:cNvGraphicFramePr>
            <a:graphicFrameLocks noGrp="1"/>
          </p:cNvGraphicFramePr>
          <p:nvPr/>
        </p:nvGraphicFramePr>
        <p:xfrm>
          <a:off x="304800" y="3672840"/>
          <a:ext cx="8305800" cy="2819400"/>
        </p:xfrm>
        <a:graphic>
          <a:graphicData uri="http://schemas.openxmlformats.org/drawingml/2006/table">
            <a:tbl>
              <a:tblPr firstRow="1" bandRow="1">
                <a:tableStyleId>{912C8C85-51F0-491E-9774-3900AFEF0FD7}</a:tableStyleId>
              </a:tblPr>
              <a:tblGrid>
                <a:gridCol w="1120624"/>
                <a:gridCol w="1120624"/>
                <a:gridCol w="1450219"/>
                <a:gridCol w="1582057"/>
                <a:gridCol w="1186543"/>
                <a:gridCol w="1845733"/>
              </a:tblGrid>
              <a:tr h="370840">
                <a:tc>
                  <a:txBody>
                    <a:bodyPr/>
                    <a:lstStyle/>
                    <a:p>
                      <a:pPr algn="ctr"/>
                      <a:r>
                        <a:rPr lang="en-US" sz="1200" dirty="0" smtClean="0">
                          <a:solidFill>
                            <a:srgbClr val="FF0000"/>
                          </a:solidFill>
                        </a:rPr>
                        <a:t>Location</a:t>
                      </a:r>
                      <a:endParaRPr 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MDL Production</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Production Servers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IPs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2016 Data Estimates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Average</a:t>
                      </a:r>
                      <a:r>
                        <a:rPr lang="en-US" sz="1200" kern="1200" baseline="0" dirty="0" smtClean="0"/>
                        <a:t> </a:t>
                      </a:r>
                    </a:p>
                    <a:p>
                      <a:pPr algn="ctr"/>
                      <a:r>
                        <a:rPr lang="en-US" sz="1200" kern="1200" baseline="0" dirty="0" smtClean="0"/>
                        <a:t>Transfer Rate</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1" i="1" dirty="0" smtClean="0">
                          <a:solidFill>
                            <a:srgbClr val="FF0000"/>
                          </a:solidFill>
                        </a:rPr>
                        <a:t>Where??</a:t>
                      </a:r>
                      <a:endParaRPr lang="en-US" sz="1200" b="1" i="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Adobe </a:t>
                      </a:r>
                      <a:r>
                        <a:rPr lang="en-US" sz="1200" dirty="0" err="1" smtClean="0"/>
                        <a:t>Omniture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t>Files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n/a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rPr>
                        <a:t>2</a:t>
                      </a:r>
                      <a:r>
                        <a:rPr lang="en-US" sz="1200" kern="1200" dirty="0" smtClean="0"/>
                        <a:t>TBs total </a:t>
                      </a:r>
                    </a:p>
                    <a:p>
                      <a:pPr algn="r"/>
                      <a:r>
                        <a:rPr lang="en-US" sz="1200" kern="1200" dirty="0" smtClean="0"/>
                        <a:t>(2</a:t>
                      </a:r>
                      <a:r>
                        <a:rPr lang="en-US" sz="1200" kern="1200" baseline="0" dirty="0" smtClean="0"/>
                        <a:t> years of data)</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rPr>
                        <a:t> 6</a:t>
                      </a:r>
                      <a:r>
                        <a:rPr lang="en-US" sz="1200" kern="1200" dirty="0" smtClean="0"/>
                        <a:t> Gigabytes</a:t>
                      </a:r>
                      <a:r>
                        <a:rPr lang="en-US" sz="1200" kern="1200" baseline="0" dirty="0" smtClean="0"/>
                        <a:t> / Day</a:t>
                      </a:r>
                    </a:p>
                    <a:p>
                      <a:pPr algn="r"/>
                      <a:r>
                        <a:rPr lang="en-US" sz="1200" kern="1200" baseline="0" dirty="0" smtClean="0">
                          <a:solidFill>
                            <a:schemeClr val="dk1"/>
                          </a:solidFill>
                          <a:latin typeface="+mn-lt"/>
                          <a:ea typeface="+mn-ea"/>
                          <a:cs typeface="+mn-cs"/>
                        </a:rPr>
                        <a:t>(600G/3 months)</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Marketo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t>Files, Web Activity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n/a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dk1"/>
                          </a:solidFill>
                          <a:latin typeface="+mn-lt"/>
                          <a:ea typeface="+mn-ea"/>
                          <a:cs typeface="+mn-cs"/>
                        </a:rPr>
                        <a:t>3G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dk1"/>
                          </a:solidFill>
                          <a:latin typeface="+mn-lt"/>
                          <a:ea typeface="+mn-ea"/>
                          <a:cs typeface="+mn-cs"/>
                        </a:rPr>
                        <a:t>Daily feed – small subsets of</a:t>
                      </a:r>
                      <a:r>
                        <a:rPr lang="en-US" sz="1200" kern="1200" baseline="0" dirty="0" smtClean="0">
                          <a:solidFill>
                            <a:schemeClr val="dk1"/>
                          </a:solidFill>
                          <a:latin typeface="+mn-lt"/>
                          <a:ea typeface="+mn-ea"/>
                          <a:cs typeface="+mn-cs"/>
                        </a:rPr>
                        <a:t> data</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B360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100" dirty="0" smtClean="0"/>
                        <a:t>LXDENVMAP430</a:t>
                      </a:r>
                    </a:p>
                    <a:p>
                      <a:pPr algn="r"/>
                      <a:r>
                        <a:rPr lang="en-US" sz="1100" dirty="0" smtClean="0"/>
                        <a:t>LXDENVMTC061</a:t>
                      </a:r>
                    </a:p>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t>LXDENVMTC212</a:t>
                      </a:r>
                    </a:p>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t>LXDENVMTC219</a:t>
                      </a:r>
                    </a:p>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t>LXDENVMTC220</a:t>
                      </a:r>
                    </a:p>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t>LXDNP13F</a:t>
                      </a:r>
                    </a:p>
                    <a:p>
                      <a:pPr marL="0" marR="0" indent="0" algn="r" defTabSz="914400" rtl="0" eaLnBrk="1" fontAlgn="auto" latinLnBrk="0" hangingPunct="1">
                        <a:lnSpc>
                          <a:spcPct val="100000"/>
                        </a:lnSpc>
                        <a:spcBef>
                          <a:spcPts val="0"/>
                        </a:spcBef>
                        <a:spcAft>
                          <a:spcPts val="0"/>
                        </a:spcAft>
                        <a:buClrTx/>
                        <a:buSzTx/>
                        <a:buFontTx/>
                        <a:buNone/>
                        <a:tabLst/>
                        <a:defRPr/>
                      </a:pPr>
                      <a:r>
                        <a:rPr lang="en-US" sz="1100" dirty="0" smtClean="0"/>
                        <a:t>LXDNP14F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n/a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dk1"/>
                          </a:solidFill>
                          <a:latin typeface="+mn-lt"/>
                          <a:ea typeface="+mn-ea"/>
                          <a:cs typeface="+mn-cs"/>
                        </a:rPr>
                        <a:t>3TB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dk1"/>
                          </a:solidFill>
                          <a:latin typeface="+mn-lt"/>
                          <a:ea typeface="+mn-ea"/>
                          <a:cs typeface="+mn-cs"/>
                        </a:rPr>
                        <a:t>1-time port and then daily delta feeds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28600" y="153988"/>
            <a:ext cx="83820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kern="0" dirty="0" smtClean="0">
                <a:solidFill>
                  <a:schemeClr val="bg1"/>
                </a:solidFill>
                <a:latin typeface="+mj-lt"/>
                <a:ea typeface="+mj-ea"/>
                <a:cs typeface="+mj-cs"/>
              </a:rPr>
              <a:t>Oceans Logical Diagram</a:t>
            </a:r>
            <a:endParaRPr kumimoji="0" lang="en-US" sz="2800" b="0" i="0" u="none" strike="noStrike" kern="0" cap="none" spc="0" normalizeH="0" baseline="0" noProof="0" dirty="0">
              <a:ln>
                <a:noFill/>
              </a:ln>
              <a:solidFill>
                <a:schemeClr val="bg1"/>
              </a:solidFill>
              <a:effectLst/>
              <a:uLnTx/>
              <a:uFillTx/>
              <a:latin typeface="+mj-lt"/>
              <a:ea typeface="+mj-ea"/>
              <a:cs typeface="+mj-cs"/>
            </a:endParaRPr>
          </a:p>
        </p:txBody>
      </p:sp>
      <p:graphicFrame>
        <p:nvGraphicFramePr>
          <p:cNvPr id="1026" name="Object 2"/>
          <p:cNvGraphicFramePr>
            <a:graphicFrameLocks noChangeAspect="1"/>
          </p:cNvGraphicFramePr>
          <p:nvPr/>
        </p:nvGraphicFramePr>
        <p:xfrm>
          <a:off x="533400" y="852487"/>
          <a:ext cx="8077200" cy="5776913"/>
        </p:xfrm>
        <a:graphic>
          <a:graphicData uri="http://schemas.openxmlformats.org/presentationml/2006/ole">
            <p:oleObj spid="_x0000_s1028" r:id="rId3" imgW="9315450" imgH="6667500" progId="Visio.Drawing.11">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28600" y="153988"/>
            <a:ext cx="83820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kern="0" dirty="0" smtClean="0">
                <a:solidFill>
                  <a:schemeClr val="bg1"/>
                </a:solidFill>
                <a:latin typeface="+mj-lt"/>
                <a:ea typeface="+mj-ea"/>
                <a:cs typeface="+mj-cs"/>
              </a:rPr>
              <a:t>Use Case – Oceans</a:t>
            </a:r>
            <a:endParaRPr kumimoji="0" lang="en-US" sz="2800" b="0" i="0" u="none" strike="noStrike" kern="0" cap="none" spc="0" normalizeH="0" baseline="0" noProof="0" dirty="0">
              <a:ln>
                <a:noFill/>
              </a:ln>
              <a:solidFill>
                <a:schemeClr val="bg1"/>
              </a:solidFill>
              <a:effectLst/>
              <a:uLnTx/>
              <a:uFillTx/>
              <a:latin typeface="+mj-lt"/>
              <a:ea typeface="+mj-ea"/>
              <a:cs typeface="+mj-cs"/>
            </a:endParaRPr>
          </a:p>
        </p:txBody>
      </p:sp>
      <p:sp>
        <p:nvSpPr>
          <p:cNvPr id="5" name="TextBox 4"/>
          <p:cNvSpPr txBox="1"/>
          <p:nvPr/>
        </p:nvSpPr>
        <p:spPr>
          <a:xfrm>
            <a:off x="304800" y="1179016"/>
            <a:ext cx="8229600" cy="4154984"/>
          </a:xfrm>
          <a:prstGeom prst="rect">
            <a:avLst/>
          </a:prstGeom>
          <a:noFill/>
        </p:spPr>
        <p:txBody>
          <a:bodyPr wrap="square" rtlCol="0">
            <a:spAutoFit/>
          </a:bodyPr>
          <a:lstStyle/>
          <a:p>
            <a:r>
              <a:rPr lang="en-US" sz="1600" dirty="0" smtClean="0"/>
              <a:t>Load key Network Performance Management data into the Data Lake as foundational data for later work in Performance Management</a:t>
            </a:r>
          </a:p>
          <a:p>
            <a:r>
              <a:rPr lang="en-US" sz="1600" dirty="0" smtClean="0"/>
              <a:t> </a:t>
            </a:r>
          </a:p>
          <a:p>
            <a:pPr marL="233363" lvl="0" indent="-233363">
              <a:lnSpc>
                <a:spcPct val="150000"/>
              </a:lnSpc>
              <a:buFont typeface="Wingdings" pitchFamily="2" charset="2"/>
              <a:buChar char="Ø"/>
            </a:pPr>
            <a:r>
              <a:rPr lang="en-US" sz="1600" dirty="0" smtClean="0"/>
              <a:t>The purpose of Performance Management (PM) is to monitor how well the network is functioning.   </a:t>
            </a:r>
          </a:p>
          <a:p>
            <a:pPr marL="233363" lvl="0" indent="-233363">
              <a:lnSpc>
                <a:spcPct val="150000"/>
              </a:lnSpc>
              <a:buFont typeface="Wingdings" pitchFamily="2" charset="2"/>
              <a:buChar char="Ø"/>
            </a:pPr>
            <a:endParaRPr lang="en-US" sz="1600" dirty="0" smtClean="0"/>
          </a:p>
          <a:p>
            <a:pPr marL="233363" lvl="0" indent="-233363">
              <a:lnSpc>
                <a:spcPct val="150000"/>
              </a:lnSpc>
              <a:buFont typeface="Wingdings" pitchFamily="2" charset="2"/>
              <a:buChar char="Ø"/>
            </a:pPr>
            <a:r>
              <a:rPr lang="en-US" sz="1600" dirty="0" smtClean="0"/>
              <a:t>PM tries to catch any “potential” problems earlier by monitoring the degradation of the network, so that we can decide if we should take action to resolve the potential issue earlier.  </a:t>
            </a:r>
          </a:p>
          <a:p>
            <a:pPr marL="233363" lvl="0" indent="-233363">
              <a:lnSpc>
                <a:spcPct val="150000"/>
              </a:lnSpc>
              <a:buFont typeface="Wingdings" pitchFamily="2" charset="2"/>
              <a:buChar char="Ø"/>
            </a:pPr>
            <a:endParaRPr lang="en-US" sz="1600" dirty="0" smtClean="0"/>
          </a:p>
          <a:p>
            <a:pPr marL="233363" lvl="0" indent="-233363">
              <a:lnSpc>
                <a:spcPct val="150000"/>
              </a:lnSpc>
              <a:buFont typeface="Wingdings" pitchFamily="2" charset="2"/>
              <a:buChar char="Ø"/>
            </a:pPr>
            <a:r>
              <a:rPr lang="en-US" sz="1600" dirty="0" smtClean="0"/>
              <a:t>PM can be considered as a preventive approach because it attempts to identify and fix issues before they turn into real problems</a:t>
            </a:r>
            <a:endParaRPr lang="en-US"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28600" y="153988"/>
            <a:ext cx="83820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kern="0" dirty="0" smtClean="0">
                <a:solidFill>
                  <a:schemeClr val="bg1"/>
                </a:solidFill>
                <a:latin typeface="+mj-lt"/>
                <a:ea typeface="+mj-ea"/>
                <a:cs typeface="+mj-cs"/>
              </a:rPr>
              <a:t>Use Case – Oceans, PTAP</a:t>
            </a:r>
            <a:endParaRPr kumimoji="0" lang="en-US" sz="2800" b="0" i="0" u="none" strike="noStrike" kern="0" cap="none" spc="0" normalizeH="0" baseline="0" noProof="0" dirty="0">
              <a:ln>
                <a:noFill/>
              </a:ln>
              <a:solidFill>
                <a:schemeClr val="bg1"/>
              </a:solidFill>
              <a:effectLst/>
              <a:uLnTx/>
              <a:uFillTx/>
              <a:latin typeface="+mj-lt"/>
              <a:ea typeface="+mj-ea"/>
              <a:cs typeface="+mj-cs"/>
            </a:endParaRPr>
          </a:p>
        </p:txBody>
      </p:sp>
      <p:sp>
        <p:nvSpPr>
          <p:cNvPr id="5" name="TextBox 4"/>
          <p:cNvSpPr txBox="1"/>
          <p:nvPr/>
        </p:nvSpPr>
        <p:spPr>
          <a:xfrm>
            <a:off x="228600" y="914400"/>
            <a:ext cx="8229600" cy="2893100"/>
          </a:xfrm>
          <a:prstGeom prst="rect">
            <a:avLst/>
          </a:prstGeom>
          <a:noFill/>
        </p:spPr>
        <p:txBody>
          <a:bodyPr wrap="square" rtlCol="0">
            <a:spAutoFit/>
          </a:bodyPr>
          <a:lstStyle/>
          <a:p>
            <a:r>
              <a:rPr lang="en-US" sz="1400" b="1" dirty="0" smtClean="0"/>
              <a:t>PERFORMANCE AND TOPOLOGY APPLICATIONS (</a:t>
            </a:r>
            <a:r>
              <a:rPr lang="en-US" sz="1400" b="1" dirty="0" smtClean="0">
                <a:hlinkClick r:id="rId2"/>
              </a:rPr>
              <a:t>PTAP</a:t>
            </a:r>
            <a:r>
              <a:rPr lang="en-US" sz="1400" b="1" dirty="0" smtClean="0"/>
              <a:t>)</a:t>
            </a:r>
          </a:p>
          <a:p>
            <a:r>
              <a:rPr lang="en-US" sz="1400" dirty="0" smtClean="0"/>
              <a:t>PTAP Asset Tag / ID SYSGEN0786698348 </a:t>
            </a:r>
          </a:p>
          <a:p>
            <a:endParaRPr lang="en-US" sz="1400" dirty="0" smtClean="0"/>
          </a:p>
          <a:p>
            <a:r>
              <a:rPr lang="en-US" sz="1400" dirty="0" smtClean="0"/>
              <a:t>Region Both In/Out of Region Description PTAP is an in-house developed system at CenturyLink used to supply performance reporting for Internal employees (NOC, sales engineers, etc) as well as CenturyLink customers (Commercial, </a:t>
            </a:r>
            <a:r>
              <a:rPr lang="en-US" sz="1400" dirty="0" err="1" smtClean="0"/>
              <a:t>Networx</a:t>
            </a:r>
            <a:r>
              <a:rPr lang="en-US" sz="1400" dirty="0" smtClean="0"/>
              <a:t>, Wholesale, etc). As new products are turned up PTAP can be easily modified to support the reporting and performance threshold alarming needs. PTAP Correlates customer inventory data (along with contract SLA information) to raw performance statistics from various monitoring systems to supply reporting needs and abstract vendor specific performance monitoring tools. Inventory information and performance data is consolidated from many systems (40 interfaces to 28 unique systems) to provide the reporting (and other) capabilities within PTAP. These systems include inventory, performance monitoring systems, downtime management, SLA management, ticketing, network testing, etc. </a:t>
            </a:r>
            <a:endParaRPr lang="en-US" sz="1400" dirty="0"/>
          </a:p>
        </p:txBody>
      </p:sp>
      <p:graphicFrame>
        <p:nvGraphicFramePr>
          <p:cNvPr id="6" name="Table 5"/>
          <p:cNvGraphicFramePr>
            <a:graphicFrameLocks noGrp="1"/>
          </p:cNvGraphicFramePr>
          <p:nvPr/>
        </p:nvGraphicFramePr>
        <p:xfrm>
          <a:off x="381000" y="4099560"/>
          <a:ext cx="7848601" cy="1920240"/>
        </p:xfrm>
        <a:graphic>
          <a:graphicData uri="http://schemas.openxmlformats.org/drawingml/2006/table">
            <a:tbl>
              <a:tblPr firstRow="1" bandRow="1">
                <a:tableStyleId>{912C8C85-51F0-491E-9774-3900AFEF0FD7}</a:tableStyleId>
              </a:tblPr>
              <a:tblGrid>
                <a:gridCol w="1207477"/>
                <a:gridCol w="1207477"/>
                <a:gridCol w="1132010"/>
                <a:gridCol w="1358412"/>
                <a:gridCol w="1207477"/>
                <a:gridCol w="1735748"/>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MDL Production</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Production DB Servers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IPs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2016 Data Estimates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Average</a:t>
                      </a:r>
                      <a:r>
                        <a:rPr lang="en-US" sz="1200" kern="1200" baseline="0" dirty="0" smtClean="0"/>
                        <a:t> </a:t>
                      </a:r>
                    </a:p>
                    <a:p>
                      <a:pPr algn="ctr"/>
                      <a:r>
                        <a:rPr lang="en-US" sz="1200" kern="1200" baseline="0" dirty="0" smtClean="0"/>
                        <a:t>Transfer Rate</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1" dirty="0" smtClean="0">
                          <a:solidFill>
                            <a:srgbClr val="FF0000"/>
                          </a:solidFill>
                        </a:rPr>
                        <a:t>Omaha DC</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PTAP001P</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t>LXOMP71R </a:t>
                      </a:r>
                    </a:p>
                    <a:p>
                      <a:pPr algn="r"/>
                      <a:r>
                        <a:rPr lang="en-US" sz="1200" kern="1200" dirty="0" smtClean="0"/>
                        <a:t>LXOMP72R</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151.117.108.209</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151.117.108.210</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b="1" u="sng" kern="1200" dirty="0" smtClean="0">
                          <a:solidFill>
                            <a:srgbClr val="FF0000"/>
                          </a:solidFill>
                        </a:rPr>
                        <a:t>Missing Data?</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b="1" u="sng" kern="1200" dirty="0" smtClean="0">
                          <a:solidFill>
                            <a:srgbClr val="FF0000"/>
                          </a:solidFill>
                        </a:rPr>
                        <a:t>Missing Data?</a:t>
                      </a:r>
                      <a:r>
                        <a:rPr lang="en-US" sz="1200" kern="1200" dirty="0" smtClean="0"/>
                        <a:t> </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(migrating from Omaha) </a:t>
                      </a:r>
                      <a:r>
                        <a:rPr lang="en-US" sz="1200" b="1" dirty="0" smtClean="0">
                          <a:solidFill>
                            <a:srgbClr val="FF0000"/>
                          </a:solidFill>
                        </a:rPr>
                        <a:t>(To Denver DC??)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smtClean="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PTAP001P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t>LXDNP39M</a:t>
                      </a:r>
                    </a:p>
                    <a:p>
                      <a:pPr algn="r"/>
                      <a:r>
                        <a:rPr lang="en-US" sz="1200" kern="1200" dirty="0" smtClean="0"/>
                        <a:t>LXDNP40M</a:t>
                      </a:r>
                    </a:p>
                    <a:p>
                      <a:pPr algn="r"/>
                      <a:r>
                        <a:rPr lang="en-US" sz="1200" kern="1200" dirty="0" smtClean="0"/>
                        <a:t>LXDNP41M</a:t>
                      </a:r>
                    </a:p>
                    <a:p>
                      <a:pPr algn="r"/>
                      <a:r>
                        <a:rPr lang="en-US" sz="1200" kern="1200" dirty="0" smtClean="0"/>
                        <a:t>LXDNP42M</a:t>
                      </a:r>
                    </a:p>
                    <a:p>
                      <a:pPr algn="r"/>
                      <a:r>
                        <a:rPr lang="en-US" sz="1200" kern="1200" dirty="0" smtClean="0"/>
                        <a:t>LXDNP43M</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151.116.91.26</a:t>
                      </a:r>
                    </a:p>
                    <a:p>
                      <a:r>
                        <a:rPr lang="en-US" sz="1200" dirty="0" smtClean="0"/>
                        <a:t>151.116.91.27</a:t>
                      </a:r>
                    </a:p>
                    <a:p>
                      <a:r>
                        <a:rPr lang="en-US" sz="1200" dirty="0" smtClean="0"/>
                        <a:t>151.116.91.28</a:t>
                      </a:r>
                    </a:p>
                    <a:p>
                      <a:r>
                        <a:rPr lang="en-US" sz="1200" dirty="0" smtClean="0"/>
                        <a:t>151.116.91.29</a:t>
                      </a:r>
                    </a:p>
                    <a:p>
                      <a:r>
                        <a:rPr lang="en-US" sz="1200" dirty="0" smtClean="0"/>
                        <a:t>151.116.91.30</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200" kern="1200" dirty="0" smtClean="0"/>
                        <a:t>30 TBs 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t>800 Gigabytes</a:t>
                      </a:r>
                      <a:r>
                        <a:rPr lang="en-US" sz="1200" kern="1200" baseline="0" dirty="0" smtClean="0"/>
                        <a:t> /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28600" y="153988"/>
            <a:ext cx="83820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800" kern="0" dirty="0" smtClean="0">
                <a:solidFill>
                  <a:schemeClr val="bg1"/>
                </a:solidFill>
                <a:latin typeface="+mj-lt"/>
                <a:ea typeface="+mj-ea"/>
                <a:cs typeface="+mj-cs"/>
              </a:rPr>
              <a:t>Use Case – Oceans, CA-PM</a:t>
            </a:r>
            <a:endParaRPr kumimoji="0" lang="en-US" sz="2800" b="0" i="0" u="none" strike="noStrike" kern="0" cap="none" spc="0" normalizeH="0" baseline="0" noProof="0" dirty="0">
              <a:ln>
                <a:noFill/>
              </a:ln>
              <a:solidFill>
                <a:schemeClr val="bg1"/>
              </a:solidFill>
              <a:effectLst/>
              <a:uLnTx/>
              <a:uFillTx/>
              <a:latin typeface="+mj-lt"/>
              <a:ea typeface="+mj-ea"/>
              <a:cs typeface="+mj-cs"/>
            </a:endParaRPr>
          </a:p>
        </p:txBody>
      </p:sp>
      <p:sp>
        <p:nvSpPr>
          <p:cNvPr id="5" name="TextBox 4"/>
          <p:cNvSpPr txBox="1"/>
          <p:nvPr/>
        </p:nvSpPr>
        <p:spPr>
          <a:xfrm>
            <a:off x="228600" y="914400"/>
            <a:ext cx="8229600" cy="2246769"/>
          </a:xfrm>
          <a:prstGeom prst="rect">
            <a:avLst/>
          </a:prstGeom>
          <a:noFill/>
        </p:spPr>
        <p:txBody>
          <a:bodyPr wrap="square" rtlCol="0">
            <a:spAutoFit/>
          </a:bodyPr>
          <a:lstStyle/>
          <a:p>
            <a:r>
              <a:rPr lang="en-US" sz="1400" b="1" dirty="0" smtClean="0"/>
              <a:t>CA PERFORMANCE MANAGER (</a:t>
            </a:r>
            <a:r>
              <a:rPr lang="en-US" sz="1400" b="1" dirty="0" smtClean="0">
                <a:hlinkClick r:id="rId2"/>
              </a:rPr>
              <a:t>CA-PM</a:t>
            </a:r>
            <a:r>
              <a:rPr lang="en-US" sz="1400" b="1" dirty="0" smtClean="0"/>
              <a:t>)</a:t>
            </a:r>
          </a:p>
          <a:p>
            <a:endParaRPr lang="en-US" sz="1400" b="1" dirty="0" smtClean="0"/>
          </a:p>
          <a:p>
            <a:r>
              <a:rPr lang="en-US" sz="1400" dirty="0" smtClean="0"/>
              <a:t>Performance Manager is an application that discovers, polls, and reports on both SNMP and non-SNMP elements of all CenturyLink network devices. The usage collection includes MOE (Metro Optical Ethernet), DIT (Direct Internet Transit), </a:t>
            </a:r>
            <a:r>
              <a:rPr lang="en-US" sz="1400" dirty="0" err="1" smtClean="0"/>
              <a:t>Networx</a:t>
            </a:r>
            <a:r>
              <a:rPr lang="en-US" sz="1400" dirty="0" smtClean="0"/>
              <a:t> (GSA) customers and circuit speeds from 56k to OC192. Utilization data is used for usage billing customers who pay on a usage basis, generates raw data for use in PTAP for both commercial and </a:t>
            </a:r>
            <a:r>
              <a:rPr lang="en-US" sz="1400" dirty="0" err="1" smtClean="0"/>
              <a:t>Networx</a:t>
            </a:r>
            <a:r>
              <a:rPr lang="en-US" sz="1400" dirty="0" smtClean="0"/>
              <a:t> customers, and to generate reports for customers through </a:t>
            </a:r>
            <a:r>
              <a:rPr lang="en-US" sz="1400" dirty="0" err="1" smtClean="0"/>
              <a:t>ControlCenter</a:t>
            </a:r>
            <a:r>
              <a:rPr lang="en-US" sz="1400" dirty="0" smtClean="0"/>
              <a:t>. Data is also passed to the Over-utilization Tool used by the IP Swat Team to generate up-sell information for the sales force. CenturyLink support desk and operations staffs have access to a CA-PM web interface to run ad-hoc reports as needed.</a:t>
            </a:r>
            <a:endParaRPr lang="en-US" sz="1400" dirty="0"/>
          </a:p>
        </p:txBody>
      </p:sp>
      <p:graphicFrame>
        <p:nvGraphicFramePr>
          <p:cNvPr id="8" name="Table 7"/>
          <p:cNvGraphicFramePr>
            <a:graphicFrameLocks noGrp="1"/>
          </p:cNvGraphicFramePr>
          <p:nvPr/>
        </p:nvGraphicFramePr>
        <p:xfrm>
          <a:off x="304800" y="3429000"/>
          <a:ext cx="7315199" cy="1828800"/>
        </p:xfrm>
        <a:graphic>
          <a:graphicData uri="http://schemas.openxmlformats.org/drawingml/2006/table">
            <a:tbl>
              <a:tblPr firstRow="1" bandRow="1">
                <a:tableStyleId>{912C8C85-51F0-491E-9774-3900AFEF0FD7}</a:tableStyleId>
              </a:tblPr>
              <a:tblGrid>
                <a:gridCol w="1125415"/>
                <a:gridCol w="1125415"/>
                <a:gridCol w="1055077"/>
                <a:gridCol w="1266093"/>
                <a:gridCol w="1125415"/>
                <a:gridCol w="1617784"/>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MDL Production</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Production DB Servers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IPs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2016 Data Estimates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Average</a:t>
                      </a:r>
                      <a:r>
                        <a:rPr lang="en-US" sz="1200" kern="1200" baseline="0" dirty="0" smtClean="0"/>
                        <a:t> </a:t>
                      </a:r>
                    </a:p>
                    <a:p>
                      <a:pPr algn="ctr"/>
                      <a:r>
                        <a:rPr lang="en-US" sz="1200" kern="1200" baseline="0" dirty="0" smtClean="0"/>
                        <a:t>Transfer Rate</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1" dirty="0" smtClean="0">
                          <a:solidFill>
                            <a:srgbClr val="FF0000"/>
                          </a:solidFill>
                        </a:rPr>
                        <a:t>Omaha</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CA-PM</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pl-PL" sz="1200" dirty="0" smtClean="0"/>
                        <a:t>LXOMP67W </a:t>
                      </a:r>
                    </a:p>
                    <a:p>
                      <a:pPr algn="r"/>
                      <a:r>
                        <a:rPr lang="pl-PL" sz="1200" dirty="0" smtClean="0"/>
                        <a:t>LXOMP68W </a:t>
                      </a:r>
                    </a:p>
                    <a:p>
                      <a:pPr algn="r"/>
                      <a:r>
                        <a:rPr lang="pl-PL" sz="1200" dirty="0" smtClean="0"/>
                        <a:t>LXOMP69W </a:t>
                      </a:r>
                    </a:p>
                    <a:p>
                      <a:pPr algn="r"/>
                      <a:r>
                        <a:rPr lang="pl-PL" sz="1200" dirty="0" smtClean="0"/>
                        <a:t>LXOMP70W </a:t>
                      </a:r>
                    </a:p>
                    <a:p>
                      <a:pPr algn="r"/>
                      <a:r>
                        <a:rPr lang="pl-PL" sz="1200" dirty="0" smtClean="0"/>
                        <a:t>LXOMP71W </a:t>
                      </a:r>
                    </a:p>
                    <a:p>
                      <a:pPr algn="r"/>
                      <a:r>
                        <a:rPr lang="pl-PL" sz="1200" dirty="0" smtClean="0"/>
                        <a:t>VLODAP021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151.117.102.11</a:t>
                      </a:r>
                    </a:p>
                    <a:p>
                      <a:r>
                        <a:rPr lang="en-US" sz="1200" dirty="0" smtClean="0"/>
                        <a:t>151.117.102.14</a:t>
                      </a:r>
                    </a:p>
                    <a:p>
                      <a:r>
                        <a:rPr lang="en-US" sz="1200" dirty="0" smtClean="0"/>
                        <a:t>151.117.102.17</a:t>
                      </a:r>
                    </a:p>
                    <a:p>
                      <a:r>
                        <a:rPr lang="en-US" sz="1200" dirty="0" smtClean="0"/>
                        <a:t>151.117.149.78</a:t>
                      </a:r>
                    </a:p>
                    <a:p>
                      <a:r>
                        <a:rPr lang="en-US" sz="1200" dirty="0" smtClean="0"/>
                        <a:t>151.117.149.79</a:t>
                      </a:r>
                    </a:p>
                    <a:p>
                      <a:r>
                        <a:rPr lang="en-US" sz="1200" dirty="0" smtClean="0"/>
                        <a:t>151.117.150.219</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rPr>
                        <a:t>30</a:t>
                      </a:r>
                      <a:r>
                        <a:rPr lang="en-US" sz="1200" kern="1200" dirty="0" smtClean="0"/>
                        <a:t> TBs 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t> </a:t>
                      </a:r>
                      <a:r>
                        <a:rPr lang="en-US" sz="1200" kern="1200" dirty="0" smtClean="0">
                          <a:solidFill>
                            <a:schemeClr val="tx1"/>
                          </a:solidFill>
                        </a:rPr>
                        <a:t>800</a:t>
                      </a:r>
                      <a:r>
                        <a:rPr lang="en-US" sz="1200" kern="1200" dirty="0" smtClean="0"/>
                        <a:t> Gigabytes</a:t>
                      </a:r>
                      <a:r>
                        <a:rPr lang="en-US" sz="1200" kern="1200" baseline="0" dirty="0" smtClean="0"/>
                        <a:t> /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76200" y="153988"/>
            <a:ext cx="89916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en-US" sz="2400" kern="0" dirty="0" smtClean="0">
                <a:solidFill>
                  <a:schemeClr val="bg1"/>
                </a:solidFill>
                <a:latin typeface="+mj-lt"/>
                <a:ea typeface="+mj-ea"/>
                <a:cs typeface="+mj-cs"/>
              </a:rPr>
              <a:t>Use Case – Oceans, </a:t>
            </a:r>
            <a:r>
              <a:rPr lang="en-US" sz="2400" kern="0" dirty="0" err="1" smtClean="0">
                <a:solidFill>
                  <a:schemeClr val="bg1"/>
                </a:solidFill>
                <a:latin typeface="+mj-lt"/>
                <a:ea typeface="+mj-ea"/>
                <a:cs typeface="+mj-cs"/>
              </a:rPr>
              <a:t>Corvil</a:t>
            </a:r>
            <a:r>
              <a:rPr lang="en-US" sz="2400" kern="0" dirty="0" smtClean="0">
                <a:solidFill>
                  <a:schemeClr val="bg1"/>
                </a:solidFill>
                <a:latin typeface="+mj-lt"/>
                <a:ea typeface="+mj-ea"/>
                <a:cs typeface="+mj-cs"/>
              </a:rPr>
              <a:t> CMC &amp; </a:t>
            </a:r>
            <a:r>
              <a:rPr lang="en-US" sz="2400" kern="0" dirty="0" err="1" smtClean="0">
                <a:solidFill>
                  <a:schemeClr val="bg1"/>
                </a:solidFill>
                <a:latin typeface="+mj-lt"/>
                <a:ea typeface="+mj-ea"/>
                <a:cs typeface="+mj-cs"/>
              </a:rPr>
              <a:t>Accedian</a:t>
            </a:r>
            <a:r>
              <a:rPr lang="en-US" sz="2400" kern="0" dirty="0" smtClean="0">
                <a:solidFill>
                  <a:schemeClr val="bg1"/>
                </a:solidFill>
                <a:latin typeface="+mj-lt"/>
                <a:ea typeface="+mj-ea"/>
                <a:cs typeface="+mj-cs"/>
              </a:rPr>
              <a:t> Vision via SPLUNK</a:t>
            </a:r>
            <a:endParaRPr kumimoji="0" lang="en-US" sz="2400" b="0" i="0" u="none" strike="noStrike" kern="0" cap="none" spc="0" normalizeH="0" baseline="0" noProof="0" dirty="0">
              <a:ln>
                <a:noFill/>
              </a:ln>
              <a:solidFill>
                <a:schemeClr val="bg1"/>
              </a:solidFill>
              <a:effectLst/>
              <a:uLnTx/>
              <a:uFillTx/>
              <a:latin typeface="+mj-lt"/>
              <a:ea typeface="+mj-ea"/>
              <a:cs typeface="+mj-cs"/>
            </a:endParaRPr>
          </a:p>
        </p:txBody>
      </p:sp>
      <p:sp>
        <p:nvSpPr>
          <p:cNvPr id="5" name="TextBox 4"/>
          <p:cNvSpPr txBox="1"/>
          <p:nvPr/>
        </p:nvSpPr>
        <p:spPr>
          <a:xfrm>
            <a:off x="228600" y="914401"/>
            <a:ext cx="8229600" cy="2462213"/>
          </a:xfrm>
          <a:prstGeom prst="rect">
            <a:avLst/>
          </a:prstGeom>
          <a:noFill/>
        </p:spPr>
        <p:txBody>
          <a:bodyPr wrap="square" rtlCol="0">
            <a:spAutoFit/>
          </a:bodyPr>
          <a:lstStyle/>
          <a:p>
            <a:r>
              <a:rPr lang="en-US" sz="1400" b="1" dirty="0" err="1" smtClean="0"/>
              <a:t>Corvil</a:t>
            </a:r>
            <a:r>
              <a:rPr lang="en-US" sz="1400" b="1" dirty="0" smtClean="0"/>
              <a:t> CMC &amp; </a:t>
            </a:r>
            <a:r>
              <a:rPr lang="en-US" sz="1400" b="1" dirty="0" err="1" smtClean="0"/>
              <a:t>Accedian</a:t>
            </a:r>
            <a:r>
              <a:rPr lang="en-US" sz="1400" b="1" dirty="0" smtClean="0"/>
              <a:t> Vision</a:t>
            </a:r>
          </a:p>
          <a:p>
            <a:endParaRPr lang="en-US" sz="1400" b="1" dirty="0" smtClean="0"/>
          </a:p>
          <a:p>
            <a:endParaRPr lang="en-US" sz="1400" b="1" dirty="0" smtClean="0"/>
          </a:p>
          <a:p>
            <a:pPr lvl="1"/>
            <a:r>
              <a:rPr lang="en-US" sz="1400" dirty="0" smtClean="0"/>
              <a:t>Network monitoring products that pull data directly from the network devices and make it available to the CenturyLink platform – direction is to take it to the Data Lake where it will provide real time access to network event data and analytics.</a:t>
            </a:r>
          </a:p>
          <a:p>
            <a:endParaRPr lang="en-US" sz="1400" dirty="0" smtClean="0"/>
          </a:p>
          <a:p>
            <a:r>
              <a:rPr lang="en-US" sz="1400" b="1" dirty="0" smtClean="0"/>
              <a:t>SPLUNK  - </a:t>
            </a:r>
            <a:r>
              <a:rPr lang="en-US" sz="1400" b="1" u="sng" dirty="0" smtClean="0">
                <a:solidFill>
                  <a:srgbClr val="FF0000"/>
                </a:solidFill>
              </a:rPr>
              <a:t>Missing Data?</a:t>
            </a:r>
          </a:p>
          <a:p>
            <a:endParaRPr lang="en-US" sz="1400" b="1" dirty="0" smtClean="0"/>
          </a:p>
          <a:p>
            <a:pPr lvl="1"/>
            <a:r>
              <a:rPr lang="en-US" sz="1400" dirty="0" err="1" smtClean="0"/>
              <a:t>Splunk</a:t>
            </a:r>
            <a:r>
              <a:rPr lang="en-US" sz="1400" dirty="0" smtClean="0"/>
              <a:t> takes data from multiple sources of network monitoring devices (</a:t>
            </a:r>
            <a:r>
              <a:rPr lang="en-US" sz="1400" dirty="0" err="1" smtClean="0"/>
              <a:t>Corvil</a:t>
            </a:r>
            <a:r>
              <a:rPr lang="en-US" sz="1400" dirty="0" smtClean="0"/>
              <a:t> CMC and </a:t>
            </a:r>
            <a:r>
              <a:rPr lang="en-US" sz="1400" dirty="0" err="1" smtClean="0"/>
              <a:t>Accedian</a:t>
            </a:r>
            <a:r>
              <a:rPr lang="en-US" sz="1400" dirty="0" smtClean="0"/>
              <a:t> Vision) and will provide the ingestion mechanism into the Data Lake.</a:t>
            </a:r>
            <a:endParaRPr lang="en-US" sz="1400" dirty="0"/>
          </a:p>
        </p:txBody>
      </p:sp>
      <p:graphicFrame>
        <p:nvGraphicFramePr>
          <p:cNvPr id="8" name="Table 7"/>
          <p:cNvGraphicFramePr>
            <a:graphicFrameLocks noGrp="1"/>
          </p:cNvGraphicFramePr>
          <p:nvPr/>
        </p:nvGraphicFramePr>
        <p:xfrm>
          <a:off x="304800" y="3860125"/>
          <a:ext cx="8458201" cy="1371600"/>
        </p:xfrm>
        <a:graphic>
          <a:graphicData uri="http://schemas.openxmlformats.org/drawingml/2006/table">
            <a:tbl>
              <a:tblPr firstRow="1" bandRow="1">
                <a:tableStyleId>{912C8C85-51F0-491E-9774-3900AFEF0FD7}</a:tableStyleId>
              </a:tblPr>
              <a:tblGrid>
                <a:gridCol w="1123355"/>
                <a:gridCol w="1123355"/>
                <a:gridCol w="2511028"/>
                <a:gridCol w="1189434"/>
                <a:gridCol w="991195"/>
                <a:gridCol w="1519834"/>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MDL Production</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Servers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IPs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2016 Data Estimates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Average</a:t>
                      </a:r>
                      <a:r>
                        <a:rPr lang="en-US" sz="1200" kern="1200" baseline="0" dirty="0" smtClean="0"/>
                        <a:t> </a:t>
                      </a:r>
                    </a:p>
                    <a:p>
                      <a:pPr algn="ctr"/>
                      <a:r>
                        <a:rPr lang="en-US" sz="1200" kern="1200" baseline="0" dirty="0" smtClean="0"/>
                        <a:t>Transfer Rate</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1" dirty="0" smtClean="0">
                          <a:solidFill>
                            <a:srgbClr val="FF0000"/>
                          </a:solidFill>
                        </a:rPr>
                        <a:t>HLR POP (thru CPOP)</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Corvil</a:t>
                      </a:r>
                      <a:r>
                        <a:rPr lang="en-US" sz="1200" dirty="0" smtClean="0"/>
                        <a:t> CMC</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hlr-acc-vems01.ip.qwest.net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216.111.65.108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rPr>
                        <a:t>4</a:t>
                      </a:r>
                      <a:r>
                        <a:rPr lang="en-US" sz="1200" kern="1200" dirty="0" smtClean="0"/>
                        <a:t> TBs 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t> </a:t>
                      </a:r>
                      <a:r>
                        <a:rPr lang="en-US" sz="1200" kern="1200" dirty="0" smtClean="0">
                          <a:solidFill>
                            <a:schemeClr val="tx1"/>
                          </a:solidFill>
                        </a:rPr>
                        <a:t>80</a:t>
                      </a:r>
                      <a:r>
                        <a:rPr lang="en-US" sz="1200" kern="1200" dirty="0" smtClean="0"/>
                        <a:t> Gigabytes</a:t>
                      </a:r>
                      <a:r>
                        <a:rPr lang="en-US" sz="1200" kern="1200" baseline="0" dirty="0" smtClean="0"/>
                        <a:t> / Day</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HLR POP (thru CPOP)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Accedian</a:t>
                      </a:r>
                      <a:r>
                        <a:rPr lang="en-US" sz="1200" dirty="0" smtClean="0"/>
                        <a:t> Vision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hlr-acc-vems01.ip.qwest.net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216.111.65.108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rPr>
                        <a:t>40</a:t>
                      </a:r>
                      <a:r>
                        <a:rPr lang="en-US" sz="1200" kern="1200" dirty="0" smtClean="0"/>
                        <a:t> GBs 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t> 220 Megabytes</a:t>
                      </a:r>
                      <a:r>
                        <a:rPr lang="en-US" sz="1200" kern="1200" baseline="0" dirty="0" smtClean="0"/>
                        <a:t> / Day</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28600" y="153988"/>
            <a:ext cx="83820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en-US" sz="2800" kern="0" dirty="0" smtClean="0">
                <a:solidFill>
                  <a:schemeClr val="bg1"/>
                </a:solidFill>
                <a:latin typeface="+mj-lt"/>
                <a:ea typeface="+mj-ea"/>
                <a:cs typeface="+mj-cs"/>
              </a:rPr>
              <a:t>Use Case – Routing Evolution</a:t>
            </a:r>
            <a:endParaRPr kumimoji="0" lang="en-US" sz="2800" b="0" i="0" u="none" strike="noStrike" kern="0" cap="none" spc="0" normalizeH="0" baseline="0" noProof="0" dirty="0">
              <a:ln>
                <a:noFill/>
              </a:ln>
              <a:solidFill>
                <a:schemeClr val="bg1"/>
              </a:solidFill>
              <a:effectLst/>
              <a:uLnTx/>
              <a:uFillTx/>
              <a:latin typeface="+mj-lt"/>
              <a:ea typeface="+mj-ea"/>
              <a:cs typeface="+mj-cs"/>
            </a:endParaRPr>
          </a:p>
        </p:txBody>
      </p:sp>
      <p:graphicFrame>
        <p:nvGraphicFramePr>
          <p:cNvPr id="5" name="Object 2"/>
          <p:cNvGraphicFramePr>
            <a:graphicFrameLocks noChangeAspect="1"/>
          </p:cNvGraphicFramePr>
          <p:nvPr>
            <p:extLst>
              <p:ext uri="{D42A27DB-BD31-4B8C-83A1-F6EECF244321}">
                <p14:modId xmlns="" xmlns:p14="http://schemas.microsoft.com/office/powerpoint/2010/main" val="2267811048"/>
              </p:ext>
            </p:extLst>
          </p:nvPr>
        </p:nvGraphicFramePr>
        <p:xfrm>
          <a:off x="352425" y="914400"/>
          <a:ext cx="8258175" cy="5638800"/>
        </p:xfrm>
        <a:graphic>
          <a:graphicData uri="http://schemas.openxmlformats.org/presentationml/2006/ole">
            <p:oleObj spid="_x0000_s3076" name="Visio" r:id="rId3" imgW="10086881" imgH="7801080" progId="Visio.Drawing.11">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28600" y="153988"/>
            <a:ext cx="83820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en-US" sz="2800" kern="0" dirty="0" smtClean="0">
                <a:solidFill>
                  <a:schemeClr val="bg1"/>
                </a:solidFill>
                <a:latin typeface="+mj-lt"/>
                <a:ea typeface="+mj-ea"/>
                <a:cs typeface="+mj-cs"/>
              </a:rPr>
              <a:t>Use Case – Routing Evolution</a:t>
            </a:r>
            <a:endParaRPr kumimoji="0" lang="en-US" sz="2800" b="0" i="0" u="none" strike="noStrike" kern="0" cap="none" spc="0" normalizeH="0" baseline="0" noProof="0" dirty="0">
              <a:ln>
                <a:noFill/>
              </a:ln>
              <a:solidFill>
                <a:schemeClr val="bg1"/>
              </a:solidFill>
              <a:effectLst/>
              <a:uLnTx/>
              <a:uFillTx/>
              <a:latin typeface="+mj-lt"/>
              <a:ea typeface="+mj-ea"/>
              <a:cs typeface="+mj-cs"/>
            </a:endParaRPr>
          </a:p>
        </p:txBody>
      </p:sp>
      <p:sp>
        <p:nvSpPr>
          <p:cNvPr id="5" name="TextBox 4"/>
          <p:cNvSpPr txBox="1"/>
          <p:nvPr/>
        </p:nvSpPr>
        <p:spPr>
          <a:xfrm>
            <a:off x="381000" y="838200"/>
            <a:ext cx="8229600" cy="2677656"/>
          </a:xfrm>
          <a:prstGeom prst="rect">
            <a:avLst/>
          </a:prstGeom>
          <a:noFill/>
        </p:spPr>
        <p:txBody>
          <a:bodyPr wrap="square" rtlCol="0">
            <a:spAutoFit/>
          </a:bodyPr>
          <a:lstStyle/>
          <a:p>
            <a:r>
              <a:rPr lang="en-US" sz="1400" b="1" dirty="0" smtClean="0"/>
              <a:t>Business Purpose: </a:t>
            </a:r>
            <a:r>
              <a:rPr lang="en-US" sz="1400" dirty="0" smtClean="0"/>
              <a:t>Bring the Call Detail Record solution internal for CRE Business Analytics.</a:t>
            </a:r>
          </a:p>
          <a:p>
            <a:r>
              <a:rPr lang="en-US" sz="1400" b="1" dirty="0" smtClean="0"/>
              <a:t>Description:</a:t>
            </a:r>
            <a:endParaRPr lang="en-US" sz="1400" dirty="0" smtClean="0"/>
          </a:p>
          <a:p>
            <a:pPr lvl="1"/>
            <a:r>
              <a:rPr lang="en-US" sz="1400" dirty="0" smtClean="0"/>
              <a:t>Currently have a Big Data Call Detail Record solution on Netezza platform which is hosted and managed by a third Party vendor, TEOCO; Development and DBO functions within  the database will be performed by the third party vendor, </a:t>
            </a:r>
            <a:r>
              <a:rPr lang="en-US" sz="1400" dirty="0" err="1" smtClean="0"/>
              <a:t>Telerx</a:t>
            </a:r>
            <a:r>
              <a:rPr lang="en-US" sz="1400" dirty="0" smtClean="0"/>
              <a:t>.  The solution should be Extract, Transform and Load (ETL) and not Extract, Load and Transform ( ELT). The preferred supplier has experience in working on HDFS Hortonworks – Hadoop. </a:t>
            </a:r>
          </a:p>
          <a:p>
            <a:pPr marL="233363" indent="-233363">
              <a:buFont typeface="Arial" pitchFamily="34" charset="0"/>
              <a:buChar char="•"/>
            </a:pPr>
            <a:endParaRPr lang="en-US" sz="1400" dirty="0" smtClean="0"/>
          </a:p>
          <a:p>
            <a:pPr marL="233363" indent="-233363">
              <a:buFont typeface="Arial" pitchFamily="34" charset="0"/>
              <a:buChar char="•"/>
            </a:pPr>
            <a:endParaRPr lang="en-US" sz="1400" dirty="0" smtClean="0"/>
          </a:p>
          <a:p>
            <a:r>
              <a:rPr lang="en-US" sz="1400" b="1" dirty="0" smtClean="0"/>
              <a:t>QWEST UNIVERSAL INTERFACE COLLECTOR (</a:t>
            </a:r>
            <a:r>
              <a:rPr lang="en-US" sz="1400" b="1" dirty="0" smtClean="0">
                <a:hlinkClick r:id="rId2"/>
              </a:rPr>
              <a:t>QUIC</a:t>
            </a:r>
            <a:r>
              <a:rPr lang="en-US" sz="1400" b="1" dirty="0" smtClean="0"/>
              <a:t>)</a:t>
            </a:r>
          </a:p>
          <a:p>
            <a:r>
              <a:rPr lang="en-US" sz="1400" dirty="0" smtClean="0"/>
              <a:t>A set of software features that provide billing information, e.g. The control, collections, and recording of calls charged, and any other pertinent information such as a record for the calling and billing process. </a:t>
            </a:r>
            <a:endParaRPr lang="en-US" sz="1400" dirty="0"/>
          </a:p>
        </p:txBody>
      </p:sp>
      <p:graphicFrame>
        <p:nvGraphicFramePr>
          <p:cNvPr id="6" name="Table 5"/>
          <p:cNvGraphicFramePr>
            <a:graphicFrameLocks noGrp="1"/>
          </p:cNvGraphicFramePr>
          <p:nvPr/>
        </p:nvGraphicFramePr>
        <p:xfrm>
          <a:off x="533400" y="3581400"/>
          <a:ext cx="8001001" cy="2926080"/>
        </p:xfrm>
        <a:graphic>
          <a:graphicData uri="http://schemas.openxmlformats.org/drawingml/2006/table">
            <a:tbl>
              <a:tblPr firstRow="1" bandRow="1">
                <a:tableStyleId>{912C8C85-51F0-491E-9774-3900AFEF0FD7}</a:tableStyleId>
              </a:tblPr>
              <a:tblGrid>
                <a:gridCol w="1143000"/>
                <a:gridCol w="1295400"/>
                <a:gridCol w="1219200"/>
                <a:gridCol w="1143000"/>
                <a:gridCol w="1447801"/>
                <a:gridCol w="17526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MDL Production</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Production DB Servers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IPs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2016 Data Estimates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Average</a:t>
                      </a:r>
                      <a:r>
                        <a:rPr lang="en-US" sz="1200" kern="1200" baseline="0" dirty="0" smtClean="0"/>
                        <a:t> </a:t>
                      </a:r>
                    </a:p>
                    <a:p>
                      <a:pPr algn="ctr"/>
                      <a:r>
                        <a:rPr lang="en-US" sz="1200" kern="1200" baseline="0" dirty="0" smtClean="0"/>
                        <a:t>Transfer Rate</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1" dirty="0" smtClean="0">
                          <a:solidFill>
                            <a:srgbClr val="FF0000"/>
                          </a:solidFill>
                        </a:rPr>
                        <a:t>CDC – Columbus</a:t>
                      </a:r>
                      <a:r>
                        <a:rPr lang="en-US" sz="1200" b="1" baseline="0" dirty="0" smtClean="0">
                          <a:solidFill>
                            <a:srgbClr val="FF0000"/>
                          </a:solidFill>
                        </a:rPr>
                        <a:t> (</a:t>
                      </a:r>
                      <a:r>
                        <a:rPr lang="en-US" sz="1200" b="1" dirty="0" smtClean="0">
                          <a:solidFill>
                            <a:srgbClr val="FF0000"/>
                          </a:solidFill>
                        </a:rPr>
                        <a:t>Lewis Street) Data</a:t>
                      </a:r>
                      <a:r>
                        <a:rPr lang="en-US" sz="1200" b="1" baseline="0" dirty="0" smtClean="0">
                          <a:solidFill>
                            <a:srgbClr val="FF0000"/>
                          </a:solidFill>
                        </a:rPr>
                        <a:t> Center</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QUIC</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latin typeface="+mn-lt"/>
                          <a:ea typeface="+mn-ea"/>
                          <a:cs typeface="+mn-cs"/>
                        </a:rPr>
                        <a:t>HPLWP082 </a:t>
                      </a:r>
                    </a:p>
                    <a:p>
                      <a:pPr algn="r"/>
                      <a:r>
                        <a:rPr lang="en-US" sz="1200" kern="1200" dirty="0" smtClean="0">
                          <a:solidFill>
                            <a:schemeClr val="tx1"/>
                          </a:solidFill>
                          <a:latin typeface="+mn-lt"/>
                          <a:ea typeface="+mn-ea"/>
                          <a:cs typeface="+mn-cs"/>
                        </a:rPr>
                        <a:t>HPLWP083 </a:t>
                      </a:r>
                    </a:p>
                    <a:p>
                      <a:pPr algn="r"/>
                      <a:r>
                        <a:rPr lang="en-US" sz="1200" kern="1200" dirty="0" smtClean="0">
                          <a:solidFill>
                            <a:schemeClr val="tx1"/>
                          </a:solidFill>
                          <a:latin typeface="+mn-lt"/>
                          <a:ea typeface="+mn-ea"/>
                          <a:cs typeface="+mn-cs"/>
                        </a:rPr>
                        <a:t>HPLWP605 </a:t>
                      </a:r>
                    </a:p>
                    <a:p>
                      <a:pPr algn="r"/>
                      <a:r>
                        <a:rPr lang="en-US" sz="1200" kern="1200" dirty="0" smtClean="0">
                          <a:solidFill>
                            <a:schemeClr val="tx1"/>
                          </a:solidFill>
                          <a:latin typeface="+mn-lt"/>
                          <a:ea typeface="+mn-ea"/>
                          <a:cs typeface="+mn-cs"/>
                        </a:rPr>
                        <a:t>HPLWP631 </a:t>
                      </a:r>
                    </a:p>
                    <a:p>
                      <a:pPr algn="r"/>
                      <a:r>
                        <a:rPr lang="en-US" sz="1200" kern="1200" dirty="0" smtClean="0">
                          <a:solidFill>
                            <a:schemeClr val="tx1"/>
                          </a:solidFill>
                          <a:latin typeface="+mn-lt"/>
                          <a:ea typeface="+mn-ea"/>
                          <a:cs typeface="+mn-cs"/>
                        </a:rPr>
                        <a:t>HPLWP632 </a:t>
                      </a:r>
                    </a:p>
                    <a:p>
                      <a:pPr algn="r"/>
                      <a:r>
                        <a:rPr lang="en-US" sz="1200" kern="1200" dirty="0" smtClean="0">
                          <a:solidFill>
                            <a:schemeClr val="tx1"/>
                          </a:solidFill>
                          <a:latin typeface="+mn-lt"/>
                          <a:ea typeface="+mn-ea"/>
                          <a:cs typeface="+mn-cs"/>
                        </a:rPr>
                        <a:t>HPLWP633 </a:t>
                      </a:r>
                    </a:p>
                    <a:p>
                      <a:pPr algn="r"/>
                      <a:r>
                        <a:rPr lang="en-US" sz="1200" kern="1200" dirty="0" smtClean="0">
                          <a:solidFill>
                            <a:schemeClr val="tx1"/>
                          </a:solidFill>
                          <a:latin typeface="+mn-lt"/>
                          <a:ea typeface="+mn-ea"/>
                          <a:cs typeface="+mn-cs"/>
                        </a:rPr>
                        <a:t>HPLWP634 </a:t>
                      </a:r>
                    </a:p>
                    <a:p>
                      <a:pPr algn="r"/>
                      <a:r>
                        <a:rPr lang="en-US" sz="1200" kern="1200" dirty="0" smtClean="0">
                          <a:solidFill>
                            <a:schemeClr val="tx1"/>
                          </a:solidFill>
                          <a:latin typeface="+mn-lt"/>
                          <a:ea typeface="+mn-ea"/>
                          <a:cs typeface="+mn-cs"/>
                        </a:rPr>
                        <a:t>HPLWP635 </a:t>
                      </a:r>
                    </a:p>
                    <a:p>
                      <a:pPr algn="r"/>
                      <a:r>
                        <a:rPr lang="en-US" sz="1200" kern="1200" dirty="0" smtClean="0">
                          <a:solidFill>
                            <a:schemeClr val="tx1"/>
                          </a:solidFill>
                          <a:latin typeface="+mn-lt"/>
                          <a:ea typeface="+mn-ea"/>
                          <a:cs typeface="+mn-cs"/>
                        </a:rPr>
                        <a:t>HPLWP652 </a:t>
                      </a:r>
                    </a:p>
                    <a:p>
                      <a:pPr algn="r"/>
                      <a:r>
                        <a:rPr lang="en-US" sz="1200" kern="1200" dirty="0" smtClean="0">
                          <a:solidFill>
                            <a:schemeClr val="tx1"/>
                          </a:solidFill>
                          <a:latin typeface="+mn-lt"/>
                          <a:ea typeface="+mn-ea"/>
                          <a:cs typeface="+mn-cs"/>
                        </a:rPr>
                        <a:t>HPLWP653 </a:t>
                      </a:r>
                    </a:p>
                    <a:p>
                      <a:pPr algn="r"/>
                      <a:r>
                        <a:rPr lang="en-US" sz="1200" kern="1200" dirty="0" smtClean="0">
                          <a:solidFill>
                            <a:schemeClr val="tx1"/>
                          </a:solidFill>
                          <a:latin typeface="+mn-lt"/>
                          <a:ea typeface="+mn-ea"/>
                          <a:cs typeface="+mn-cs"/>
                        </a:rPr>
                        <a:t>HPLWP714 </a:t>
                      </a:r>
                    </a:p>
                    <a:p>
                      <a:pPr algn="r"/>
                      <a:r>
                        <a:rPr lang="en-US" sz="1200" kern="1200" dirty="0" smtClean="0">
                          <a:solidFill>
                            <a:schemeClr val="tx1"/>
                          </a:solidFill>
                          <a:latin typeface="+mn-lt"/>
                          <a:ea typeface="+mn-ea"/>
                          <a:cs typeface="+mn-cs"/>
                        </a:rPr>
                        <a:t>LATAB </a:t>
                      </a:r>
                    </a:p>
                    <a:p>
                      <a:pPr algn="r"/>
                      <a:r>
                        <a:rPr lang="en-US" sz="1200" kern="1200" dirty="0" smtClean="0">
                          <a:solidFill>
                            <a:schemeClr val="tx1"/>
                          </a:solidFill>
                          <a:latin typeface="+mn-lt"/>
                          <a:ea typeface="+mn-ea"/>
                          <a:cs typeface="+mn-cs"/>
                        </a:rPr>
                        <a:t>LATAD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10.8.49.11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10.8.49.11</a:t>
                      </a:r>
                    </a:p>
                    <a:p>
                      <a:r>
                        <a:rPr lang="en-US" sz="1200" dirty="0" smtClean="0"/>
                        <a:t>10.8.50.55</a:t>
                      </a:r>
                    </a:p>
                    <a:p>
                      <a:r>
                        <a:rPr lang="en-US" sz="1200" dirty="0" smtClean="0"/>
                        <a:t>10.8.50.143</a:t>
                      </a:r>
                    </a:p>
                    <a:p>
                      <a:r>
                        <a:rPr lang="en-US" sz="1200" dirty="0" smtClean="0"/>
                        <a:t>10.8.50.144</a:t>
                      </a:r>
                    </a:p>
                    <a:p>
                      <a:r>
                        <a:rPr lang="en-US" sz="1200" dirty="0" smtClean="0"/>
                        <a:t>10.8.50.145</a:t>
                      </a:r>
                    </a:p>
                    <a:p>
                      <a:r>
                        <a:rPr lang="en-US" sz="1200" dirty="0" smtClean="0"/>
                        <a:t>10.8.50.146</a:t>
                      </a:r>
                    </a:p>
                    <a:p>
                      <a:r>
                        <a:rPr lang="en-US" sz="1200" dirty="0" smtClean="0"/>
                        <a:t>10.8.50.147</a:t>
                      </a:r>
                    </a:p>
                    <a:p>
                      <a:r>
                        <a:rPr lang="en-US" sz="1200" dirty="0" smtClean="0"/>
                        <a:t>10.8.47.220</a:t>
                      </a:r>
                    </a:p>
                    <a:p>
                      <a:r>
                        <a:rPr lang="en-US" sz="1200" dirty="0" smtClean="0"/>
                        <a:t>10.8.47.221</a:t>
                      </a:r>
                    </a:p>
                    <a:p>
                      <a:r>
                        <a:rPr lang="en-US" sz="1200" dirty="0" smtClean="0"/>
                        <a:t>10.8.47.164</a:t>
                      </a:r>
                    </a:p>
                    <a:p>
                      <a:r>
                        <a:rPr lang="en-US" sz="1200" dirty="0" smtClean="0"/>
                        <a:t>10.8.50.149</a:t>
                      </a:r>
                    </a:p>
                    <a:p>
                      <a:r>
                        <a:rPr lang="en-US" sz="1200" dirty="0" smtClean="0"/>
                        <a:t>10.8.50.151</a:t>
                      </a:r>
                      <a:endParaRPr lang="en-US" sz="1200" kern="1200" dirty="0" smtClean="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rPr>
                        <a:t>100</a:t>
                      </a:r>
                      <a:r>
                        <a:rPr lang="en-US" sz="1200" kern="1200" dirty="0" smtClean="0"/>
                        <a:t> TBs total </a:t>
                      </a:r>
                    </a:p>
                    <a:p>
                      <a:pPr algn="r"/>
                      <a:r>
                        <a:rPr lang="en-US" sz="1200" kern="1200" dirty="0" smtClean="0"/>
                        <a:t>in all of Routing Evolution for 2016</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t> </a:t>
                      </a:r>
                      <a:r>
                        <a:rPr lang="en-US" sz="1200" kern="1200" dirty="0" smtClean="0">
                          <a:solidFill>
                            <a:schemeClr val="tx1"/>
                          </a:solidFill>
                        </a:rPr>
                        <a:t>275</a:t>
                      </a:r>
                      <a:r>
                        <a:rPr lang="en-US" sz="1200" kern="1200" dirty="0" smtClean="0"/>
                        <a:t> Gigabytes</a:t>
                      </a:r>
                      <a:r>
                        <a:rPr lang="en-US" sz="1200" kern="1200" baseline="0" dirty="0" smtClean="0"/>
                        <a:t> / Day</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kern="1200" dirty="0" smtClean="0"/>
                        <a:t>in all of Routing Evolution for 2016</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28600" y="153988"/>
            <a:ext cx="8382000" cy="61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defRPr/>
            </a:pPr>
            <a:r>
              <a:rPr lang="en-US" sz="2800" kern="0" dirty="0" smtClean="0">
                <a:solidFill>
                  <a:schemeClr val="bg1"/>
                </a:solidFill>
                <a:latin typeface="+mj-lt"/>
                <a:ea typeface="+mj-ea"/>
                <a:cs typeface="+mj-cs"/>
              </a:rPr>
              <a:t>Use Case – Routing Evolution</a:t>
            </a:r>
            <a:endParaRPr kumimoji="0" lang="en-US" sz="2800" b="0" i="0" u="none" strike="noStrike" kern="0" cap="none" spc="0" normalizeH="0" baseline="0" noProof="0" dirty="0">
              <a:ln>
                <a:noFill/>
              </a:ln>
              <a:solidFill>
                <a:schemeClr val="bg1"/>
              </a:solidFill>
              <a:effectLst/>
              <a:uLnTx/>
              <a:uFillTx/>
              <a:latin typeface="+mj-lt"/>
              <a:ea typeface="+mj-ea"/>
              <a:cs typeface="+mj-cs"/>
            </a:endParaRPr>
          </a:p>
        </p:txBody>
      </p:sp>
      <p:sp>
        <p:nvSpPr>
          <p:cNvPr id="5" name="TextBox 4"/>
          <p:cNvSpPr txBox="1"/>
          <p:nvPr/>
        </p:nvSpPr>
        <p:spPr>
          <a:xfrm>
            <a:off x="228600" y="838200"/>
            <a:ext cx="8229600" cy="738664"/>
          </a:xfrm>
          <a:prstGeom prst="rect">
            <a:avLst/>
          </a:prstGeom>
          <a:noFill/>
        </p:spPr>
        <p:txBody>
          <a:bodyPr wrap="square" rtlCol="0">
            <a:spAutoFit/>
          </a:bodyPr>
          <a:lstStyle/>
          <a:p>
            <a:r>
              <a:rPr lang="en-US" sz="1400" b="1" dirty="0" smtClean="0"/>
              <a:t>UNIVERSAL FLEXIBLE EVENT EXTRACTOR AND DISTRIBUTOR (</a:t>
            </a:r>
            <a:r>
              <a:rPr lang="en-US" sz="1400" b="1" dirty="0" smtClean="0">
                <a:hlinkClick r:id="rId2"/>
              </a:rPr>
              <a:t>UFEED</a:t>
            </a:r>
            <a:r>
              <a:rPr lang="en-US" sz="1400" b="1" dirty="0" smtClean="0"/>
              <a:t>)</a:t>
            </a:r>
          </a:p>
          <a:p>
            <a:r>
              <a:rPr lang="en-US" sz="1400" dirty="0" smtClean="0"/>
              <a:t>Accepts xml, binary, and </a:t>
            </a:r>
            <a:r>
              <a:rPr lang="en-US" sz="1400" dirty="0" err="1" smtClean="0"/>
              <a:t>CSVfile</a:t>
            </a:r>
            <a:r>
              <a:rPr lang="en-US" sz="1400" dirty="0" smtClean="0"/>
              <a:t> and record formats, apply filter, mapping and massaging to create specified output file formats/records formats. </a:t>
            </a:r>
          </a:p>
        </p:txBody>
      </p:sp>
      <p:sp>
        <p:nvSpPr>
          <p:cNvPr id="6" name="TextBox 5"/>
          <p:cNvSpPr txBox="1"/>
          <p:nvPr/>
        </p:nvSpPr>
        <p:spPr>
          <a:xfrm>
            <a:off x="304800" y="4025205"/>
            <a:ext cx="8229600" cy="1384995"/>
          </a:xfrm>
          <a:prstGeom prst="rect">
            <a:avLst/>
          </a:prstGeom>
          <a:noFill/>
        </p:spPr>
        <p:txBody>
          <a:bodyPr wrap="square" rtlCol="0">
            <a:spAutoFit/>
          </a:bodyPr>
          <a:lstStyle/>
          <a:p>
            <a:r>
              <a:rPr lang="en-US" sz="1400" b="1" dirty="0" smtClean="0"/>
              <a:t>METERED EVENT SERVER (</a:t>
            </a:r>
            <a:r>
              <a:rPr lang="en-US" sz="1400" b="1" dirty="0" smtClean="0">
                <a:hlinkClick r:id="rId3"/>
              </a:rPr>
              <a:t>MES</a:t>
            </a:r>
            <a:r>
              <a:rPr lang="en-US" sz="1400" b="1" dirty="0" smtClean="0"/>
              <a:t>) </a:t>
            </a:r>
          </a:p>
          <a:p>
            <a:r>
              <a:rPr lang="en-US" sz="1400" dirty="0" smtClean="0"/>
              <a:t>Metered event server (MES) is a central repository of metered event files consisting of CDR records, as well as other records such as non-metered event files and revenue promotion discount files. With CDR records available in one location, they can be quickly accessed. This enables customer service, for example, to better answer questions relating to customer billing. It also provides RIS, LEC billing, and SSWCS easy access to this data. EAS is a part of the MES application.</a:t>
            </a:r>
          </a:p>
        </p:txBody>
      </p:sp>
      <p:graphicFrame>
        <p:nvGraphicFramePr>
          <p:cNvPr id="9" name="Table 8"/>
          <p:cNvGraphicFramePr>
            <a:graphicFrameLocks noGrp="1"/>
          </p:cNvGraphicFramePr>
          <p:nvPr/>
        </p:nvGraphicFramePr>
        <p:xfrm>
          <a:off x="381000" y="1600200"/>
          <a:ext cx="7467599" cy="2194560"/>
        </p:xfrm>
        <a:graphic>
          <a:graphicData uri="http://schemas.openxmlformats.org/drawingml/2006/table">
            <a:tbl>
              <a:tblPr firstRow="1" bandRow="1">
                <a:tableStyleId>{912C8C85-51F0-491E-9774-3900AFEF0FD7}</a:tableStyleId>
              </a:tblPr>
              <a:tblGrid>
                <a:gridCol w="1209040"/>
                <a:gridCol w="1209040"/>
                <a:gridCol w="995680"/>
                <a:gridCol w="1280159"/>
                <a:gridCol w="1137920"/>
                <a:gridCol w="163576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MDL Production</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Production DB Servers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IPs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2016 Data Estimates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Average</a:t>
                      </a:r>
                      <a:r>
                        <a:rPr lang="en-US" sz="1200" kern="1200" baseline="0" dirty="0" smtClean="0"/>
                        <a:t> </a:t>
                      </a:r>
                    </a:p>
                    <a:p>
                      <a:pPr algn="ctr"/>
                      <a:r>
                        <a:rPr lang="en-US" sz="1200" kern="1200" baseline="0" dirty="0" smtClean="0"/>
                        <a:t>Transfer Rate</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1" dirty="0" smtClean="0">
                          <a:solidFill>
                            <a:srgbClr val="FF0000"/>
                          </a:solidFill>
                        </a:rPr>
                        <a:t>CDC</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UFEED</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dirty="0" smtClean="0"/>
                        <a:t>HPLWP546 </a:t>
                      </a:r>
                    </a:p>
                    <a:p>
                      <a:pPr algn="r"/>
                      <a:r>
                        <a:rPr lang="en-US" sz="1200" dirty="0" smtClean="0"/>
                        <a:t>HPLWP547 </a:t>
                      </a:r>
                    </a:p>
                    <a:p>
                      <a:pPr algn="r"/>
                      <a:r>
                        <a:rPr lang="en-US" sz="1200" dirty="0" smtClean="0"/>
                        <a:t>HPLWP548 </a:t>
                      </a:r>
                    </a:p>
                    <a:p>
                      <a:pPr algn="r"/>
                      <a:r>
                        <a:rPr lang="en-US" sz="1200" dirty="0" smtClean="0"/>
                        <a:t>HPLWP557 </a:t>
                      </a:r>
                    </a:p>
                    <a:p>
                      <a:pPr algn="r"/>
                      <a:r>
                        <a:rPr lang="en-US" sz="1200" dirty="0" smtClean="0"/>
                        <a:t>HPLWP595 </a:t>
                      </a:r>
                    </a:p>
                    <a:p>
                      <a:pPr algn="r"/>
                      <a:r>
                        <a:rPr lang="en-US" sz="1200" dirty="0" smtClean="0"/>
                        <a:t>HPLWP599 </a:t>
                      </a:r>
                    </a:p>
                    <a:p>
                      <a:pPr algn="r"/>
                      <a:r>
                        <a:rPr lang="en-US" sz="1200" dirty="0" smtClean="0"/>
                        <a:t>HPLWP654 </a:t>
                      </a:r>
                    </a:p>
                    <a:p>
                      <a:pPr algn="r"/>
                      <a:r>
                        <a:rPr lang="en-US" sz="1200" dirty="0" smtClean="0"/>
                        <a:t>HPLWP655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10.8.48.224</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10.8.48.225</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10.8.48.226</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10.8.48.229</a:t>
                      </a:r>
                    </a:p>
                    <a:p>
                      <a:r>
                        <a:rPr lang="en-US" sz="1200" dirty="0" smtClean="0"/>
                        <a:t>10.8.50.71</a:t>
                      </a:r>
                    </a:p>
                    <a:p>
                      <a:r>
                        <a:rPr lang="en-US" sz="1200" dirty="0" smtClean="0"/>
                        <a:t>10.8.50.72</a:t>
                      </a:r>
                    </a:p>
                    <a:p>
                      <a:r>
                        <a:rPr lang="en-US" sz="1200" dirty="0" smtClean="0"/>
                        <a:t>10.8.47.222</a:t>
                      </a:r>
                    </a:p>
                    <a:p>
                      <a:r>
                        <a:rPr lang="en-US" sz="1200" dirty="0" smtClean="0"/>
                        <a:t>10.8.47.223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rPr>
                        <a:t>100</a:t>
                      </a:r>
                      <a:r>
                        <a:rPr lang="en-US" sz="1200" kern="1200" dirty="0" smtClean="0"/>
                        <a:t> TBs total in all of Routing Evolution for 2016</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t> </a:t>
                      </a:r>
                      <a:r>
                        <a:rPr lang="en-US" sz="1200" kern="1200" dirty="0" smtClean="0">
                          <a:solidFill>
                            <a:schemeClr val="tx1"/>
                          </a:solidFill>
                        </a:rPr>
                        <a:t>275</a:t>
                      </a:r>
                      <a:r>
                        <a:rPr lang="en-US" sz="1200" kern="1200" dirty="0" smtClean="0"/>
                        <a:t> Gigabytes</a:t>
                      </a:r>
                      <a:r>
                        <a:rPr lang="en-US" sz="1200" kern="1200" baseline="0" dirty="0" smtClean="0"/>
                        <a:t> / Day</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kern="1200" dirty="0" smtClean="0"/>
                        <a:t>in all of Routing Evolution for 2016</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304800" y="5347395"/>
          <a:ext cx="8382001" cy="1097280"/>
        </p:xfrm>
        <a:graphic>
          <a:graphicData uri="http://schemas.openxmlformats.org/drawingml/2006/table">
            <a:tbl>
              <a:tblPr firstRow="1" bandRow="1">
                <a:tableStyleId>{912C8C85-51F0-491E-9774-3900AFEF0FD7}</a:tableStyleId>
              </a:tblPr>
              <a:tblGrid>
                <a:gridCol w="1078872"/>
                <a:gridCol w="1078872"/>
                <a:gridCol w="1493822"/>
                <a:gridCol w="1225234"/>
                <a:gridCol w="1596429"/>
                <a:gridCol w="1908772"/>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MDL Production</a:t>
                      </a:r>
                      <a:endParaRPr 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Production DB Servers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IPs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2016 Data Estimates</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t>Average</a:t>
                      </a:r>
                      <a:r>
                        <a:rPr lang="en-US" sz="1200" kern="1200" baseline="0" dirty="0" smtClean="0"/>
                        <a:t> </a:t>
                      </a:r>
                    </a:p>
                    <a:p>
                      <a:pPr algn="ctr"/>
                      <a:r>
                        <a:rPr lang="en-US" sz="1200" kern="1200" baseline="0" dirty="0" smtClean="0"/>
                        <a:t>Transfer Rate</a:t>
                      </a:r>
                      <a:endParaRPr lang="en-US" sz="1200" b="1" kern="1200" dirty="0" smtClean="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200" b="1" dirty="0" smtClean="0">
                          <a:solidFill>
                            <a:srgbClr val="FF0000"/>
                          </a:solidFill>
                        </a:rPr>
                        <a:t>Omaha</a:t>
                      </a:r>
                      <a:r>
                        <a:rPr lang="en-US" sz="1200" b="1" baseline="0" dirty="0" smtClean="0">
                          <a:solidFill>
                            <a:srgbClr val="FF0000"/>
                          </a:solidFill>
                        </a:rPr>
                        <a:t> POD</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MES</a:t>
                      </a:r>
                      <a:endParaRPr lang="en-US" sz="12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latin typeface="+mn-lt"/>
                          <a:ea typeface="+mn-ea"/>
                          <a:cs typeface="+mn-cs"/>
                        </a:rPr>
                        <a:t>NE1ITCPRHAS06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kern="1200" dirty="0" smtClean="0">
                          <a:solidFill>
                            <a:schemeClr val="tx1"/>
                          </a:solidFill>
                          <a:latin typeface="+mn-lt"/>
                          <a:ea typeface="+mn-ea"/>
                          <a:cs typeface="+mn-cs"/>
                        </a:rPr>
                        <a:t>148.156.8.180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solidFill>
                            <a:schemeClr val="tx1"/>
                          </a:solidFill>
                        </a:rPr>
                        <a:t>100</a:t>
                      </a:r>
                      <a:r>
                        <a:rPr lang="en-US" sz="1200" kern="1200" dirty="0" smtClean="0"/>
                        <a:t> TBs total </a:t>
                      </a:r>
                    </a:p>
                    <a:p>
                      <a:pPr algn="r"/>
                      <a:r>
                        <a:rPr lang="en-US" sz="1200" kern="1200" dirty="0" smtClean="0"/>
                        <a:t>in all of Routing Evolution for 2016</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200" kern="1200" dirty="0" smtClean="0"/>
                        <a:t> </a:t>
                      </a:r>
                      <a:r>
                        <a:rPr lang="en-US" sz="1200" kern="1200" dirty="0" smtClean="0">
                          <a:solidFill>
                            <a:schemeClr val="tx1"/>
                          </a:solidFill>
                        </a:rPr>
                        <a:t>275</a:t>
                      </a:r>
                      <a:r>
                        <a:rPr lang="en-US" sz="1200" kern="1200" dirty="0" smtClean="0"/>
                        <a:t> Gigabytes</a:t>
                      </a:r>
                      <a:r>
                        <a:rPr lang="en-US" sz="1200" kern="1200" baseline="0" dirty="0" smtClean="0"/>
                        <a:t> / Day</a:t>
                      </a:r>
                    </a:p>
                    <a:p>
                      <a:pPr marL="0" marR="0" indent="0" algn="r" defTabSz="914400" rtl="0" eaLnBrk="1" fontAlgn="auto" latinLnBrk="0" hangingPunct="1">
                        <a:lnSpc>
                          <a:spcPct val="100000"/>
                        </a:lnSpc>
                        <a:spcBef>
                          <a:spcPts val="0"/>
                        </a:spcBef>
                        <a:spcAft>
                          <a:spcPts val="0"/>
                        </a:spcAft>
                        <a:buClrTx/>
                        <a:buSzTx/>
                        <a:buFontTx/>
                        <a:buNone/>
                        <a:tabLst/>
                        <a:defRPr/>
                      </a:pPr>
                      <a:r>
                        <a:rPr lang="en-US" sz="1200" kern="1200" dirty="0" smtClean="0"/>
                        <a:t>in all of Routing Evolution for 2016</a:t>
                      </a:r>
                      <a:endParaRPr lang="en-US" sz="1200" kern="1200" dirty="0" smtClean="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enturyLink">
  <a:themeElements>
    <a:clrScheme name="CenturyLinkTemplate 13">
      <a:dk1>
        <a:srgbClr val="000000"/>
      </a:dk1>
      <a:lt1>
        <a:srgbClr val="FFFFFF"/>
      </a:lt1>
      <a:dk2>
        <a:srgbClr val="00853F"/>
      </a:dk2>
      <a:lt2>
        <a:srgbClr val="808080"/>
      </a:lt2>
      <a:accent1>
        <a:srgbClr val="8CC63F"/>
      </a:accent1>
      <a:accent2>
        <a:srgbClr val="00853F"/>
      </a:accent2>
      <a:accent3>
        <a:srgbClr val="FFFFFF"/>
      </a:accent3>
      <a:accent4>
        <a:srgbClr val="000000"/>
      </a:accent4>
      <a:accent5>
        <a:srgbClr val="C5DFAF"/>
      </a:accent5>
      <a:accent6>
        <a:srgbClr val="007838"/>
      </a:accent6>
      <a:hlink>
        <a:srgbClr val="274D36"/>
      </a:hlink>
      <a:folHlink>
        <a:srgbClr val="CCDA00"/>
      </a:folHlink>
    </a:clrScheme>
    <a:fontScheme name="CenturyLink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enturyLink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enturyLink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enturyLink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enturyLink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enturyLink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enturyLink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enturyLink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enturyLink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enturyLink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enturyLink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enturyLink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enturyLink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enturyLinkTemplate 13">
        <a:dk1>
          <a:srgbClr val="000000"/>
        </a:dk1>
        <a:lt1>
          <a:srgbClr val="FFFFFF"/>
        </a:lt1>
        <a:dk2>
          <a:srgbClr val="00853F"/>
        </a:dk2>
        <a:lt2>
          <a:srgbClr val="808080"/>
        </a:lt2>
        <a:accent1>
          <a:srgbClr val="8CC63F"/>
        </a:accent1>
        <a:accent2>
          <a:srgbClr val="00853F"/>
        </a:accent2>
        <a:accent3>
          <a:srgbClr val="FFFFFF"/>
        </a:accent3>
        <a:accent4>
          <a:srgbClr val="000000"/>
        </a:accent4>
        <a:accent5>
          <a:srgbClr val="C5DFAF"/>
        </a:accent5>
        <a:accent6>
          <a:srgbClr val="007838"/>
        </a:accent6>
        <a:hlink>
          <a:srgbClr val="274D36"/>
        </a:hlink>
        <a:folHlink>
          <a:srgbClr val="CCD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Type xmlns="67697e0c-b635-4f57-a3ae-15299016c358">Planning</Document_x0020_Type>
    <_dlc_DocId xmlns="bcea28ca-3f7c-4e93-9cd9-7c2c91a38d3f">DMY3QDKWEKKJ-9-30</_dlc_DocId>
    <_dlc_DocIdUrl xmlns="bcea28ca-3f7c-4e93-9cd9-7c2c91a38d3f">
      <Url>http://collaboration.ad.qintra.com/BU/IPI/scph/TransformPC2/BigData/_layouts/DocIdRedir.aspx?ID=DMY3QDKWEKKJ-9-30</Url>
      <Description>DMY3QDKWEKKJ-9-30</Description>
    </_dlc_DocIdUrl>
    <IconOverlay xmlns="http://schemas.microsoft.com/sharepoint/v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C151005451E241B86CAD6C702C12C7" ma:contentTypeVersion="2" ma:contentTypeDescription="Create a new document." ma:contentTypeScope="" ma:versionID="3020071883e87008f7f2abb3b65a3b32">
  <xsd:schema xmlns:xsd="http://www.w3.org/2001/XMLSchema" xmlns:xs="http://www.w3.org/2001/XMLSchema" xmlns:p="http://schemas.microsoft.com/office/2006/metadata/properties" xmlns:ns2="bcea28ca-3f7c-4e93-9cd9-7c2c91a38d3f" xmlns:ns3="67697e0c-b635-4f57-a3ae-15299016c358" xmlns:ns4="http://schemas.microsoft.com/sharepoint/v4" targetNamespace="http://schemas.microsoft.com/office/2006/metadata/properties" ma:root="true" ma:fieldsID="18b982ea468ea6216ac83c30f87a03b0" ns2:_="" ns3:_="" ns4:_="">
    <xsd:import namespace="bcea28ca-3f7c-4e93-9cd9-7c2c91a38d3f"/>
    <xsd:import namespace="67697e0c-b635-4f57-a3ae-15299016c358"/>
    <xsd:import namespace="http://schemas.microsoft.com/sharepoint/v4"/>
    <xsd:element name="properties">
      <xsd:complexType>
        <xsd:sequence>
          <xsd:element name="documentManagement">
            <xsd:complexType>
              <xsd:all>
                <xsd:element ref="ns2:_dlc_DocId" minOccurs="0"/>
                <xsd:element ref="ns2:_dlc_DocIdUrl" minOccurs="0"/>
                <xsd:element ref="ns2:_dlc_DocIdPersistId" minOccurs="0"/>
                <xsd:element ref="ns3:Document_x0020_Type"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ea28ca-3f7c-4e93-9cd9-7c2c91a38d3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67697e0c-b635-4f57-a3ae-15299016c358" elementFormDefault="qualified">
    <xsd:import namespace="http://schemas.microsoft.com/office/2006/documentManagement/types"/>
    <xsd:import namespace="http://schemas.microsoft.com/office/infopath/2007/PartnerControls"/>
    <xsd:element name="Document_x0020_Type" ma:index="11" nillable="true" ma:displayName="Document Type" ma:format="Dropdown" ma:internalName="Document_x0020_Type">
      <xsd:simpleType>
        <xsd:restriction base="dms:Choice">
          <xsd:enumeration value="Planning"/>
          <xsd:enumeration value="Support"/>
          <xsd:enumeration value="Templates"/>
          <xsd:enumeration value="Reference"/>
          <xsd:enumeration value="Status"/>
          <xsd:enumeration value="Project WBS"/>
          <xsd:enumeration value="Architecture"/>
          <xsd:enumeration value="Minutes"/>
          <xsd:enumeration value="Change Request"/>
          <xsd:enumeration value="DLI (Data Lake Intake) and User Access Processe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2"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7BEFB7E-29DF-4E7C-9134-247389CFCBD4}"/>
</file>

<file path=customXml/itemProps2.xml><?xml version="1.0" encoding="utf-8"?>
<ds:datastoreItem xmlns:ds="http://schemas.openxmlformats.org/officeDocument/2006/customXml" ds:itemID="{98645CB3-8C24-42EF-8318-AA79D19F7BF9}"/>
</file>

<file path=customXml/itemProps3.xml><?xml version="1.0" encoding="utf-8"?>
<ds:datastoreItem xmlns:ds="http://schemas.openxmlformats.org/officeDocument/2006/customXml" ds:itemID="{628FAD29-9920-4DAB-BE4E-CD0970B5906D}"/>
</file>

<file path=customXml/itemProps4.xml><?xml version="1.0" encoding="utf-8"?>
<ds:datastoreItem xmlns:ds="http://schemas.openxmlformats.org/officeDocument/2006/customXml" ds:itemID="{44D0FDCB-7D42-468B-802F-AA6C13C5317D}"/>
</file>

<file path=docProps/app.xml><?xml version="1.0" encoding="utf-8"?>
<Properties xmlns="http://schemas.openxmlformats.org/officeDocument/2006/extended-properties" xmlns:vt="http://schemas.openxmlformats.org/officeDocument/2006/docPropsVTypes">
  <Template>CenturyLink</Template>
  <TotalTime>32049</TotalTime>
  <Words>1220</Words>
  <Application>Microsoft Office PowerPoint</Application>
  <PresentationFormat>On-screen Show (4:3)</PresentationFormat>
  <Paragraphs>267</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4" baseType="lpstr">
      <vt:lpstr>CenturyLink</vt:lpstr>
      <vt:lpstr>Microsoft Office Visio Drawing</vt:lpstr>
      <vt:lpstr>Visio</vt:lpstr>
      <vt:lpstr>Data Lake  Use Case Flows for 2016</vt:lpstr>
      <vt:lpstr>Slide 2</vt:lpstr>
      <vt:lpstr>Slide 3</vt:lpstr>
      <vt:lpstr>Slide 4</vt:lpstr>
      <vt:lpstr>Slide 5</vt:lpstr>
      <vt:lpstr>Slide 6</vt:lpstr>
      <vt:lpstr>Slide 7</vt:lpstr>
      <vt:lpstr>Slide 8</vt:lpstr>
      <vt:lpstr>Slide 9</vt:lpstr>
      <vt:lpstr>Use Case – B2B</vt:lpstr>
      <vt:lpstr>Slide 11</vt:lpstr>
    </vt:vector>
  </TitlesOfParts>
  <Company>CenturyLink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Balanoff, Glenn B</dc:creator>
  <cp:lastModifiedBy>lptang</cp:lastModifiedBy>
  <cp:revision>627</cp:revision>
  <dcterms:created xsi:type="dcterms:W3CDTF">2014-08-22T03:11:12Z</dcterms:created>
  <dcterms:modified xsi:type="dcterms:W3CDTF">2016-09-01T22:38:43Z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ContentTypeId">
    <vt:lpwstr>0x010100F8C151005451E241B86CAD6C702C12C7</vt:lpwstr>
  </property>
  <property fmtid="{D5CDD505-2E9C-101B-9397-08002B2CF9AE}" pid="4" name="_dlc_DocIdItemGuid">
    <vt:lpwstr>0d97856a-b6da-413d-8adb-06dd58914959</vt:lpwstr>
  </property>
</Properties>
</file>