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10" r:id="rId2"/>
    <p:sldId id="366" r:id="rId3"/>
    <p:sldId id="346" r:id="rId4"/>
    <p:sldId id="364" r:id="rId5"/>
    <p:sldId id="367" r:id="rId6"/>
    <p:sldId id="368" r:id="rId7"/>
    <p:sldId id="369" r:id="rId8"/>
    <p:sldId id="365" r:id="rId9"/>
    <p:sldId id="370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0" autoAdjust="0"/>
    <p:restoredTop sz="86439" autoAdjust="0"/>
  </p:normalViewPr>
  <p:slideViewPr>
    <p:cSldViewPr>
      <p:cViewPr varScale="1">
        <p:scale>
          <a:sx n="71" d="100"/>
          <a:sy n="71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6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6F085C1-392D-46E4-B59B-FFB11EE2364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7E972C0-4A56-49DD-A16F-28B46B7FE0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2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>
              <a:defRPr/>
            </a:pPr>
            <a:r>
              <a:rPr lang="en-US" sz="900" b="0" dirty="0">
                <a:latin typeface="Trebuchet MS" pitchFamily="34" charset="0"/>
              </a:rPr>
              <a:t>OSS WEEKLY STATUS REPORT</a:t>
            </a:r>
            <a:r>
              <a:rPr lang="en-US" sz="900" b="0" dirty="0">
                <a:latin typeface="Times New Roman" pitchFamily="18" charset="0"/>
              </a:rPr>
              <a:t>  </a:t>
            </a:r>
            <a:r>
              <a:rPr lang="en-US" sz="900" b="0" dirty="0">
                <a:latin typeface="Trebuchet MS" pitchFamily="34" charset="0"/>
              </a:rPr>
              <a:t>|  AUGUST 30, 2011  |  CENTURYLINK CORPORATION  |  INTERNAL USE ONLY:  PRIVATE &amp; CONFIDENTIAL |  PAGE </a:t>
            </a:r>
            <a:fld id="{1B8C538D-7EE0-494D-8AFA-0C477CD6A4BA}" type="slidenum">
              <a:rPr lang="en-US" sz="900" b="0">
                <a:latin typeface="Trebuchet MS" pitchFamily="34" charset="0"/>
              </a:rPr>
              <a:pPr algn="ctr" eaLnBrk="0" hangingPunct="0">
                <a:defRPr/>
              </a:pPr>
              <a:t>‹#›</a:t>
            </a:fld>
            <a:endParaRPr lang="en-US" sz="900" b="0" dirty="0">
              <a:latin typeface="Trebuchet MS" pitchFamily="34" charset="0"/>
            </a:endParaRPr>
          </a:p>
        </p:txBody>
      </p:sp>
      <p:pic>
        <p:nvPicPr>
          <p:cNvPr id="5" name="Picture 12" descr="heade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title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lg_logo_artw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20650"/>
            <a:ext cx="2481263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8150" y="1828800"/>
            <a:ext cx="8172450" cy="1143000"/>
          </a:xfrm>
        </p:spPr>
        <p:txBody>
          <a:bodyPr/>
          <a:lstStyle>
            <a:lvl1pPr>
              <a:defRPr sz="2400">
                <a:solidFill>
                  <a:srgbClr val="00853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47675" y="304800"/>
            <a:ext cx="1685925" cy="609600"/>
          </a:xfrm>
        </p:spPr>
        <p:txBody>
          <a:bodyPr/>
          <a:lstStyle>
            <a:lvl1pPr>
              <a:defRPr sz="1200">
                <a:solidFill>
                  <a:srgbClr val="00853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988"/>
            <a:ext cx="8382000" cy="612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41400"/>
            <a:ext cx="8153400" cy="43688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53988"/>
            <a:ext cx="83820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4333" y="2967335"/>
            <a:ext cx="545534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Update Pending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>
              <a:defRPr/>
            </a:pPr>
            <a:r>
              <a:rPr lang="en-US" sz="900" b="0" dirty="0" smtClean="0">
                <a:latin typeface="Trebuchet MS" pitchFamily="34" charset="0"/>
              </a:rPr>
              <a:t>CENTURYLINK </a:t>
            </a:r>
            <a:r>
              <a:rPr lang="en-US" sz="900" b="0" dirty="0">
                <a:latin typeface="Trebuchet MS" pitchFamily="34" charset="0"/>
              </a:rPr>
              <a:t>CORPORATION  |  INTERNAL USE ONLY:  PRIVATE &amp; CONFIDENTIAL |  PAGE </a:t>
            </a:r>
            <a:fld id="{DA04879F-E99F-4D8E-A1E8-07C5BF0D5448}" type="slidenum">
              <a:rPr lang="en-US" sz="900" b="0">
                <a:latin typeface="Trebuchet MS" pitchFamily="34" charset="0"/>
              </a:rPr>
              <a:pPr algn="ctr" eaLnBrk="0" hangingPunct="0">
                <a:defRPr/>
              </a:pPr>
              <a:t>‹#›</a:t>
            </a:fld>
            <a:endParaRPr lang="en-US" sz="900" b="0" dirty="0">
              <a:latin typeface="Trebuchet MS" pitchFamily="34" charset="0"/>
            </a:endParaRPr>
          </a:p>
        </p:txBody>
      </p:sp>
      <p:pic>
        <p:nvPicPr>
          <p:cNvPr id="8197" name="Picture 12" descr="header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800100" indent="-1651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-"/>
        <a:defRPr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</a:defRPr>
      </a:lvl4pPr>
      <a:lvl5pPr marL="16002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0574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5146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718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4290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/>
          </a:bodyPr>
          <a:lstStyle/>
          <a:p>
            <a:r>
              <a:rPr lang="en-US" dirty="0" smtClean="0"/>
              <a:t>Platform CenturyLink</a:t>
            </a:r>
            <a:br>
              <a:rPr lang="en-US" dirty="0" smtClean="0"/>
            </a:br>
            <a:r>
              <a:rPr lang="en-US" dirty="0" smtClean="0"/>
              <a:t>Internal Network Phase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Lake Infrastructure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gbalano\Desktop\draft-stamp-m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48215">
            <a:off x="7016926" y="5035442"/>
            <a:ext cx="1514475" cy="150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Cloudera Hadoop Config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578" name="Picture 2" descr="C:\Users\gbalano\Desktop\s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461" y="914400"/>
            <a:ext cx="8552739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250 + 350 = 600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9" name="Picture 5" descr="C:\Users\gbalano\Desktop\s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324851" cy="572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149 + 451 = 600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C:\Users\gbalano\Desktop\sl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062" y="838200"/>
            <a:ext cx="7749713" cy="5838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UCS C240 M4 - Data Node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627" name="Picture 3" descr="C:\Users\gbalano\Desktop\37258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5972" y="990600"/>
            <a:ext cx="5617028" cy="148374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4172" y="1143000"/>
            <a:ext cx="40168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CPUs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400" dirty="0" smtClean="0"/>
              <a:t>2.40 GHz E5-2680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400" dirty="0" smtClean="0"/>
              <a:t>14 cores each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Storage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400" dirty="0" smtClean="0"/>
              <a:t>12 SFF Drives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400" dirty="0" smtClean="0"/>
              <a:t>Expandable to 24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400" dirty="0" smtClean="0"/>
          </a:p>
          <a:p>
            <a:pPr marL="227013" indent="-227013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IMC Supervisor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400" dirty="0" smtClean="0"/>
              <a:t>Single Management Dashboard</a:t>
            </a:r>
          </a:p>
          <a:p>
            <a:pPr marL="227013" indent="-227013"/>
            <a:endParaRPr lang="en-US" sz="1400" dirty="0" smtClean="0"/>
          </a:p>
          <a:p>
            <a:pPr marL="227013" indent="-227013"/>
            <a:endParaRPr lang="en-US" sz="1400" dirty="0" smtClean="0"/>
          </a:p>
          <a:p>
            <a:pPr marL="227013" indent="-227013"/>
            <a:endParaRPr lang="en-US" sz="1400" dirty="0" smtClean="0"/>
          </a:p>
          <a:p>
            <a:pPr marL="227013" indent="-227013"/>
            <a:r>
              <a:rPr lang="en-US" dirty="0" smtClean="0"/>
              <a:t>Power &amp; Cooling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400" dirty="0" smtClean="0"/>
              <a:t>1/3 less infrastructure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400" dirty="0" smtClean="0"/>
              <a:t>Lower Power</a:t>
            </a:r>
          </a:p>
          <a:p>
            <a:pPr marL="227013" indent="-227013"/>
            <a:endParaRPr lang="en-US" sz="1400" dirty="0" smtClean="0"/>
          </a:p>
          <a:p>
            <a:pPr marL="227013" indent="-227013"/>
            <a:r>
              <a:rPr lang="en-US" dirty="0" smtClean="0"/>
              <a:t>Embedded Management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400" dirty="0" smtClean="0"/>
              <a:t>Removes switches, Adapters and Modules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400" dirty="0" smtClean="0"/>
              <a:t>Unified Fabric: Network, Storage, Management</a:t>
            </a:r>
          </a:p>
          <a:p>
            <a:pPr marL="227013" indent="-227013"/>
            <a:endParaRPr lang="en-US" sz="1400" dirty="0"/>
          </a:p>
        </p:txBody>
      </p:sp>
      <p:pic>
        <p:nvPicPr>
          <p:cNvPr id="24577" name="Picture 1" descr="C:\Users\gbalano\Desktop\10267565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200400"/>
            <a:ext cx="3352800" cy="3352800"/>
          </a:xfrm>
          <a:prstGeom prst="rect">
            <a:avLst/>
          </a:prstGeom>
          <a:noFill/>
        </p:spPr>
      </p:pic>
      <p:pic>
        <p:nvPicPr>
          <p:cNvPr id="26628" name="Picture 4" descr="C:\Users\gbalano\Desktop\Cisco_UCS_Integrated_Infrastructure_for_Big_Data_with_IBM_8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895600"/>
            <a:ext cx="2594152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Denver - 2016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0178" name="Picture 2" descr="C:\Users\gbalano\Desktop\jerel\RackElevation-Den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3700" y="3657600"/>
            <a:ext cx="3445456" cy="2833522"/>
          </a:xfrm>
          <a:prstGeom prst="rect">
            <a:avLst/>
          </a:prstGeom>
          <a:noFill/>
        </p:spPr>
      </p:pic>
      <p:pic>
        <p:nvPicPr>
          <p:cNvPr id="50179" name="Picture 3" descr="C:\Users\gbalano\Desktop\d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1" y="1066800"/>
            <a:ext cx="3581399" cy="24527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Omaha - 2016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02" name="Picture 2" descr="C:\Users\gbalano\Desktop\jerel\RackElevation-Omah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690698"/>
            <a:ext cx="8839200" cy="2916730"/>
          </a:xfrm>
          <a:prstGeom prst="rect">
            <a:avLst/>
          </a:prstGeom>
          <a:noFill/>
        </p:spPr>
      </p:pic>
      <p:pic>
        <p:nvPicPr>
          <p:cNvPr id="51203" name="Picture 3" descr="C:\Users\gbalano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914400"/>
            <a:ext cx="6164263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Storage Costs - Looking to the Horizon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88116" y="891064"/>
            <a:ext cx="0" cy="510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88116" y="5996464"/>
            <a:ext cx="7162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219200" y="1272064"/>
            <a:ext cx="7086600" cy="44196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6418" y="492668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20K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06418" y="446948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30K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06418" y="401228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40K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6418" y="355508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50K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6418" y="310086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0K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538388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10K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218348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  <a:r>
              <a:rPr lang="en-US" sz="1400" dirty="0" smtClean="0"/>
              <a:t>0K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172628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  <a:r>
              <a:rPr lang="en-US" sz="1400" dirty="0" smtClean="0"/>
              <a:t>0K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1269087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100K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811887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120K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12782" y="264068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  <a:r>
              <a:rPr lang="en-US" sz="1400" dirty="0" smtClean="0"/>
              <a:t>0K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6248400"/>
            <a:ext cx="235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Effective Storage in TBs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50404" y="60065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33564" y="60065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407316" y="60065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38556" y="60065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18756" y="60065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801916" y="60065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275668" y="60065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706908" y="60065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174156" y="60065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657316" y="60065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131068" y="60065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2308" y="60065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042508" y="60065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150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525668" y="60065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999420" y="60065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170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34818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</a:t>
            </a:r>
            <a:endParaRPr lang="en-US" sz="28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219200" y="2948464"/>
            <a:ext cx="7086600" cy="28956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305800" y="1195864"/>
            <a:ext cx="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77200" y="1272064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9400" y="937736"/>
            <a:ext cx="1208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Data Nodes</a:t>
            </a:r>
          </a:p>
          <a:p>
            <a:pPr algn="ctr"/>
            <a:r>
              <a:rPr lang="en-US" sz="1400" dirty="0" smtClean="0"/>
              <a:t>With 12 HDDs</a:t>
            </a:r>
          </a:p>
          <a:p>
            <a:pPr algn="ctr"/>
            <a:r>
              <a:rPr lang="en-US" sz="1400" dirty="0" smtClean="0"/>
              <a:t>~$659/TB 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020615" y="2338864"/>
            <a:ext cx="1208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Data Nodes</a:t>
            </a:r>
          </a:p>
          <a:p>
            <a:pPr algn="ctr"/>
            <a:r>
              <a:rPr lang="en-US" sz="1400" dirty="0" smtClean="0"/>
              <a:t>With 24 HDDs</a:t>
            </a:r>
          </a:p>
          <a:p>
            <a:pPr algn="ctr"/>
            <a:r>
              <a:rPr lang="en-US" sz="1400" dirty="0" smtClean="0"/>
              <a:t>~$401/TB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219200" y="4853464"/>
            <a:ext cx="708660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14718" y="5092244"/>
            <a:ext cx="1038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Cost of Disk</a:t>
            </a:r>
          </a:p>
          <a:p>
            <a:pPr algn="ctr"/>
            <a:r>
              <a:rPr lang="en-US" sz="1400" dirty="0" smtClean="0"/>
              <a:t>$140/TB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219200" y="4015264"/>
            <a:ext cx="7086600" cy="1828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8600" y="5977354"/>
            <a:ext cx="1135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907 TBs</a:t>
            </a:r>
          </a:p>
          <a:p>
            <a:r>
              <a:rPr lang="en-US" sz="1200" dirty="0" smtClean="0"/>
              <a:t>1.8 x 12 x 42</a:t>
            </a:r>
          </a:p>
          <a:p>
            <a:pPr algn="ctr"/>
            <a:r>
              <a:rPr lang="en-US" sz="1200" dirty="0" smtClean="0"/>
              <a:t>(Production)</a:t>
            </a:r>
            <a:endParaRPr lang="en-US" sz="12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077200" y="2948464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77200" y="4015264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77200" y="4853464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62800" y="3558064"/>
            <a:ext cx="894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ISILON</a:t>
            </a:r>
          </a:p>
          <a:p>
            <a:pPr algn="ctr"/>
            <a:r>
              <a:rPr lang="en-US" sz="1400" dirty="0" smtClean="0"/>
              <a:t>~$236/TB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295400" y="4472464"/>
            <a:ext cx="7010400" cy="13716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93115" y="4243864"/>
            <a:ext cx="6222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Object </a:t>
            </a:r>
          </a:p>
          <a:p>
            <a:pPr algn="ctr"/>
            <a:r>
              <a:rPr lang="en-US" sz="1100" dirty="0" smtClean="0"/>
              <a:t>Storage</a:t>
            </a:r>
            <a:endParaRPr lang="en-US" sz="1100" dirty="0"/>
          </a:p>
        </p:txBody>
      </p:sp>
      <p:pic>
        <p:nvPicPr>
          <p:cNvPr id="62" name="Picture 3" descr="C:\Users\gbalano\Desktop\37258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12520"/>
            <a:ext cx="4615541" cy="1219200"/>
          </a:xfrm>
          <a:prstGeom prst="rect">
            <a:avLst/>
          </a:prstGeom>
          <a:noFill/>
        </p:spPr>
      </p:pic>
      <p:cxnSp>
        <p:nvCxnSpPr>
          <p:cNvPr id="64" name="Straight Connector 63"/>
          <p:cNvCxnSpPr/>
          <p:nvPr/>
        </p:nvCxnSpPr>
        <p:spPr bwMode="auto">
          <a:xfrm>
            <a:off x="3552216" y="914400"/>
            <a:ext cx="0" cy="1645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5410200" y="3429000"/>
            <a:ext cx="0" cy="2514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1219200" y="4748210"/>
            <a:ext cx="419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1219200" y="3448050"/>
            <a:ext cx="419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Title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uryLink">
  <a:themeElements>
    <a:clrScheme name="CenturyLinkTemplate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CenturyLink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enturyLink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67697e0c-b635-4f57-a3ae-15299016c358">Planning</Document_x0020_Type>
    <_dlc_DocId xmlns="bcea28ca-3f7c-4e93-9cd9-7c2c91a38d3f">DMY3QDKWEKKJ-9-10</_dlc_DocId>
    <_dlc_DocIdUrl xmlns="bcea28ca-3f7c-4e93-9cd9-7c2c91a38d3f">
      <Url>http://collaboration.ad.qintra.com/BU/IPI/scph/TransformPC2/BigData/_layouts/DocIdRedir.aspx?ID=DMY3QDKWEKKJ-9-10</Url>
      <Description>DMY3QDKWEKKJ-9-10</Description>
    </_dlc_DocIdUrl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F3F4E6-C585-419F-8310-51088518655A}"/>
</file>

<file path=customXml/itemProps2.xml><?xml version="1.0" encoding="utf-8"?>
<ds:datastoreItem xmlns:ds="http://schemas.openxmlformats.org/officeDocument/2006/customXml" ds:itemID="{1F786C70-0F07-441B-829F-1BB21CE2F049}"/>
</file>

<file path=customXml/itemProps3.xml><?xml version="1.0" encoding="utf-8"?>
<ds:datastoreItem xmlns:ds="http://schemas.openxmlformats.org/officeDocument/2006/customXml" ds:itemID="{6DB8E7AA-1810-4FA6-981C-3F6287A13DE5}"/>
</file>

<file path=customXml/itemProps4.xml><?xml version="1.0" encoding="utf-8"?>
<ds:datastoreItem xmlns:ds="http://schemas.openxmlformats.org/officeDocument/2006/customXml" ds:itemID="{ECD0101F-0186-4DB2-81DC-92DA9C63CF39}"/>
</file>

<file path=docProps/app.xml><?xml version="1.0" encoding="utf-8"?>
<Properties xmlns="http://schemas.openxmlformats.org/officeDocument/2006/extended-properties" xmlns:vt="http://schemas.openxmlformats.org/officeDocument/2006/docPropsVTypes">
  <Template>CenturyLink</Template>
  <TotalTime>33373</TotalTime>
  <Words>144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CenturyLink</vt:lpstr>
      <vt:lpstr>Platform CenturyLink Internal Network Phase  Data Lake Infrastructure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CenturyLink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Balanoff, Glenn B</dc:creator>
  <cp:lastModifiedBy>lptang</cp:lastModifiedBy>
  <cp:revision>790</cp:revision>
  <dcterms:created xsi:type="dcterms:W3CDTF">2014-08-22T03:11:12Z</dcterms:created>
  <dcterms:modified xsi:type="dcterms:W3CDTF">2016-08-16T15:23:35Z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0x010100F8C151005451E241B86CAD6C702C12C7</vt:lpwstr>
  </property>
  <property fmtid="{D5CDD505-2E9C-101B-9397-08002B2CF9AE}" pid="4" name="_dlc_DocIdItemGuid">
    <vt:lpwstr>b2eb99f7-947b-4086-821f-f9b526221d3c</vt:lpwstr>
  </property>
</Properties>
</file>