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htm" ContentType="application/xhtml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377" r:id="rId6"/>
    <p:sldId id="374" r:id="rId7"/>
    <p:sldId id="3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TL2" initials="CTL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A00"/>
    <a:srgbClr val="C7E39A"/>
    <a:srgbClr val="808080"/>
    <a:srgbClr val="8CC63F"/>
    <a:srgbClr val="00853F"/>
    <a:srgbClr val="FF0000"/>
    <a:srgbClr val="8AA59C"/>
    <a:srgbClr val="274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3" autoAdjust="0"/>
    <p:restoredTop sz="94660"/>
  </p:normalViewPr>
  <p:slideViewPr>
    <p:cSldViewPr>
      <p:cViewPr varScale="1">
        <p:scale>
          <a:sx n="120" d="100"/>
          <a:sy n="120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EBCA39-AA21-45A9-B21C-73974C5713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87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EE29B6-3972-474A-BE14-B6912ED7E4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71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29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76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htm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 descr="title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644525"/>
            <a:ext cx="1685925" cy="609600"/>
          </a:xfrm>
        </p:spPr>
        <p:txBody>
          <a:bodyPr/>
          <a:lstStyle>
            <a:lvl1pPr>
              <a:defRPr sz="12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118" name="Picture 22" descr="H_3CP_rgb_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66700"/>
            <a:ext cx="31178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22EF7F-BDC9-499E-A82A-FBFE409BD46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03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264D92-4BA7-422D-B35F-2B42C7ECC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40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041400"/>
            <a:ext cx="4000500" cy="58166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4716" indent="-192616">
              <a:spcBef>
                <a:spcPts val="600"/>
              </a:spcBef>
              <a:defRPr sz="2800"/>
            </a:lvl2pPr>
            <a:lvl3pPr marL="866139" indent="-231139">
              <a:spcBef>
                <a:spcPts val="600"/>
              </a:spcBef>
              <a:defRPr sz="2800"/>
            </a:lvl3pPr>
            <a:lvl4pPr marL="1384300" indent="-355600">
              <a:spcBef>
                <a:spcPts val="600"/>
              </a:spcBef>
              <a:defRPr sz="2800"/>
            </a:lvl4pPr>
            <a:lvl5pPr marL="1691922" indent="-256822">
              <a:spcBef>
                <a:spcPts val="600"/>
              </a:spcBef>
              <a:defRPr sz="2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E16AD-2CFE-4F68-A277-F11C1ACBB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206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399"/>
            <a:ext cx="1139429" cy="5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6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6DC6B3-F0E1-4313-B4D2-92A980EA04F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47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AF734-DB6B-4138-B08E-30C6FEDE35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67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CDBDBE-788D-4777-9320-D38BF941914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21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60C672-D0A0-43F5-B7A4-9DA770015BD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498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CBBE4-C6AC-407D-B2D9-381B4ACF37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874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4C6265-C3D5-423A-B2D6-D1DC7388228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56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893DE4-CC94-435E-A883-CF8D7D3BC9E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683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91CBFC-A43D-4660-88EE-B9D7AB83B85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707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eader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99213"/>
            <a:ext cx="4572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EEF47FBD-FFE9-4C40-8C41-E095364C958C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39" name="Picture 15" descr="H_3CP_rgb_sm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219825"/>
            <a:ext cx="2005013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8001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6002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5pPr>
      <a:lvl6pPr marL="20574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6pPr>
      <a:lvl7pPr marL="25146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7pPr>
      <a:lvl8pPr marL="29718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8pPr>
      <a:lvl9pPr marL="34290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EC050CB-6D08-4042-A7A2-355F70D1B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" y="803275"/>
          <a:ext cx="8916988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2830290" imgH="7801080" progId="Visio.Drawing.11">
                  <p:embed/>
                </p:oleObj>
              </mc:Choice>
              <mc:Fallback>
                <p:oleObj name="Visio" r:id="rId3" imgW="12830290" imgH="7801080" progId="Visio.Drawing.11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EC050CB-6D08-4042-A7A2-355F70D1B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803275"/>
                        <a:ext cx="8916988" cy="5422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4351E7-04C6-4DA5-809C-7F62E54CB220}"/>
              </a:ext>
            </a:extLst>
          </p:cNvPr>
          <p:cNvSpPr txBox="1"/>
          <p:nvPr/>
        </p:nvSpPr>
        <p:spPr>
          <a:xfrm>
            <a:off x="1981200" y="304800"/>
            <a:ext cx="32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Reference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1878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4"/>
          <p:cNvSpPr/>
          <p:nvPr/>
        </p:nvSpPr>
        <p:spPr>
          <a:xfrm>
            <a:off x="685800" y="5029200"/>
            <a:ext cx="1066800" cy="7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Source/Type Specific IDs</a:t>
            </a:r>
          </a:p>
          <a:p>
            <a:r>
              <a:rPr lang="en-US" sz="800" b="0" dirty="0"/>
              <a:t>IT Owned </a:t>
            </a:r>
            <a:endParaRPr sz="800" b="0" dirty="0"/>
          </a:p>
        </p:txBody>
      </p:sp>
      <p:sp>
        <p:nvSpPr>
          <p:cNvPr id="105" name="Shape 116"/>
          <p:cNvSpPr/>
          <p:nvPr/>
        </p:nvSpPr>
        <p:spPr>
          <a:xfrm>
            <a:off x="1828800" y="1600200"/>
            <a:ext cx="61722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endParaRPr lang="en" sz="1000" dirty="0"/>
          </a:p>
        </p:txBody>
      </p:sp>
      <p:sp>
        <p:nvSpPr>
          <p:cNvPr id="62" name="Shape 116"/>
          <p:cNvSpPr/>
          <p:nvPr/>
        </p:nvSpPr>
        <p:spPr>
          <a:xfrm>
            <a:off x="1905000" y="1676400"/>
            <a:ext cx="6019800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1000" b="1" dirty="0"/>
              <a:t>Hadoop Prod</a:t>
            </a:r>
            <a:endParaRPr lang="en" sz="1000" dirty="0"/>
          </a:p>
        </p:txBody>
      </p:sp>
      <p:sp>
        <p:nvSpPr>
          <p:cNvPr id="61" name="Shape 116"/>
          <p:cNvSpPr/>
          <p:nvPr/>
        </p:nvSpPr>
        <p:spPr>
          <a:xfrm>
            <a:off x="2667000" y="1981200"/>
            <a:ext cx="2514600" cy="9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Ingest</a:t>
            </a:r>
          </a:p>
          <a:p>
            <a:endParaRPr lang="en" sz="800" b="0" dirty="0"/>
          </a:p>
        </p:txBody>
      </p:sp>
      <p:sp>
        <p:nvSpPr>
          <p:cNvPr id="108" name="Shape 108"/>
          <p:cNvSpPr/>
          <p:nvPr/>
        </p:nvSpPr>
        <p:spPr>
          <a:xfrm>
            <a:off x="152400" y="3276600"/>
            <a:ext cx="533400" cy="327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600" b="0" dirty="0"/>
              <a:t>Sources</a:t>
            </a:r>
          </a:p>
        </p:txBody>
      </p:sp>
      <p:sp>
        <p:nvSpPr>
          <p:cNvPr id="116" name="Shape 116"/>
          <p:cNvSpPr/>
          <p:nvPr/>
        </p:nvSpPr>
        <p:spPr>
          <a:xfrm>
            <a:off x="1981200" y="2133600"/>
            <a:ext cx="533400" cy="76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Edge Node</a:t>
            </a:r>
          </a:p>
          <a:p>
            <a:r>
              <a:rPr lang="en" sz="800" b="0" dirty="0"/>
              <a:t>Files</a:t>
            </a:r>
          </a:p>
          <a:p>
            <a:endParaRPr lang="en" sz="1000" dirty="0"/>
          </a:p>
          <a:p>
            <a:endParaRPr lang="en" sz="1000" dirty="0"/>
          </a:p>
        </p:txBody>
      </p:sp>
      <p:sp>
        <p:nvSpPr>
          <p:cNvPr id="120" name="Shape 120"/>
          <p:cNvSpPr/>
          <p:nvPr/>
        </p:nvSpPr>
        <p:spPr>
          <a:xfrm>
            <a:off x="2743200" y="2209799"/>
            <a:ext cx="1143000" cy="609602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Raw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Source Raw +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Optional</a:t>
            </a:r>
          </a:p>
        </p:txBody>
      </p:sp>
      <p:sp>
        <p:nvSpPr>
          <p:cNvPr id="123" name="Shape 123"/>
          <p:cNvSpPr/>
          <p:nvPr/>
        </p:nvSpPr>
        <p:spPr>
          <a:xfrm>
            <a:off x="3962400" y="2209800"/>
            <a:ext cx="1143000" cy="609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Processed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Permanent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Source Raw + 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Optimized for Use</a:t>
            </a:r>
          </a:p>
        </p:txBody>
      </p:sp>
      <p:sp>
        <p:nvSpPr>
          <p:cNvPr id="129" name="Shape 129"/>
          <p:cNvSpPr/>
          <p:nvPr/>
        </p:nvSpPr>
        <p:spPr>
          <a:xfrm>
            <a:off x="6096000" y="1752600"/>
            <a:ext cx="1676400" cy="304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Dept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B2B Use CaseTables</a:t>
            </a:r>
          </a:p>
        </p:txBody>
      </p:sp>
      <p:sp>
        <p:nvSpPr>
          <p:cNvPr id="135" name="Shape 135"/>
          <p:cNvSpPr/>
          <p:nvPr/>
        </p:nvSpPr>
        <p:spPr>
          <a:xfrm>
            <a:off x="5181600" y="16764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B2BAPP</a:t>
            </a:r>
          </a:p>
        </p:txBody>
      </p:sp>
      <p:sp>
        <p:nvSpPr>
          <p:cNvPr id="49" name="Shape 134"/>
          <p:cNvSpPr/>
          <p:nvPr/>
        </p:nvSpPr>
        <p:spPr>
          <a:xfrm>
            <a:off x="1981200" y="2895600"/>
            <a:ext cx="3200400" cy="2846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dirty="0"/>
              <a:t>CDLAPP – IT Owned</a:t>
            </a:r>
            <a:endParaRPr sz="800" dirty="0"/>
          </a:p>
        </p:txBody>
      </p:sp>
      <p:sp>
        <p:nvSpPr>
          <p:cNvPr id="81" name="Shape 116"/>
          <p:cNvSpPr/>
          <p:nvPr/>
        </p:nvSpPr>
        <p:spPr>
          <a:xfrm>
            <a:off x="1905000" y="3352800"/>
            <a:ext cx="6019800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1000" b="1" dirty="0"/>
              <a:t>Hadoop Continuous Integration</a:t>
            </a:r>
            <a:endParaRPr lang="en" sz="1000" dirty="0"/>
          </a:p>
        </p:txBody>
      </p:sp>
      <p:sp>
        <p:nvSpPr>
          <p:cNvPr id="82" name="Shape 116"/>
          <p:cNvSpPr/>
          <p:nvPr/>
        </p:nvSpPr>
        <p:spPr>
          <a:xfrm>
            <a:off x="2667000" y="3657600"/>
            <a:ext cx="2514600" cy="9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Ingest</a:t>
            </a:r>
          </a:p>
          <a:p>
            <a:endParaRPr lang="en" sz="800" b="0" dirty="0"/>
          </a:p>
        </p:txBody>
      </p:sp>
      <p:sp>
        <p:nvSpPr>
          <p:cNvPr id="83" name="Shape 116"/>
          <p:cNvSpPr/>
          <p:nvPr/>
        </p:nvSpPr>
        <p:spPr>
          <a:xfrm>
            <a:off x="1981200" y="3810000"/>
            <a:ext cx="533400" cy="76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Edge Node</a:t>
            </a:r>
          </a:p>
          <a:p>
            <a:r>
              <a:rPr lang="en" sz="800" b="0" dirty="0"/>
              <a:t>Files</a:t>
            </a:r>
          </a:p>
          <a:p>
            <a:endParaRPr lang="en" sz="1000" dirty="0"/>
          </a:p>
          <a:p>
            <a:endParaRPr lang="en" sz="1000" dirty="0"/>
          </a:p>
        </p:txBody>
      </p:sp>
      <p:sp>
        <p:nvSpPr>
          <p:cNvPr id="84" name="Shape 120"/>
          <p:cNvSpPr/>
          <p:nvPr/>
        </p:nvSpPr>
        <p:spPr>
          <a:xfrm>
            <a:off x="2743200" y="3886199"/>
            <a:ext cx="1066800" cy="609602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Raw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Source Raw +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Optional</a:t>
            </a:r>
          </a:p>
        </p:txBody>
      </p:sp>
      <p:sp>
        <p:nvSpPr>
          <p:cNvPr id="85" name="Shape 123"/>
          <p:cNvSpPr/>
          <p:nvPr/>
        </p:nvSpPr>
        <p:spPr>
          <a:xfrm>
            <a:off x="3886200" y="3886200"/>
            <a:ext cx="1219200" cy="609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Processed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Permanent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Source Raw + 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Optimized for Use</a:t>
            </a:r>
          </a:p>
        </p:txBody>
      </p:sp>
      <p:sp>
        <p:nvSpPr>
          <p:cNvPr id="88" name="Shape 134"/>
          <p:cNvSpPr/>
          <p:nvPr/>
        </p:nvSpPr>
        <p:spPr>
          <a:xfrm>
            <a:off x="1981200" y="4648200"/>
            <a:ext cx="3276600" cy="2846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dirty="0"/>
              <a:t>CDLAPP – IT Owned</a:t>
            </a:r>
            <a:endParaRPr sz="800" dirty="0"/>
          </a:p>
        </p:txBody>
      </p:sp>
      <p:sp>
        <p:nvSpPr>
          <p:cNvPr id="97" name="Shape 116"/>
          <p:cNvSpPr/>
          <p:nvPr/>
        </p:nvSpPr>
        <p:spPr>
          <a:xfrm>
            <a:off x="1905000" y="5029200"/>
            <a:ext cx="60198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1000" b="1" dirty="0"/>
              <a:t>Hadoop Dev</a:t>
            </a:r>
            <a:endParaRPr lang="en" sz="1000" dirty="0"/>
          </a:p>
        </p:txBody>
      </p:sp>
      <p:sp>
        <p:nvSpPr>
          <p:cNvPr id="98" name="Shape 116"/>
          <p:cNvSpPr/>
          <p:nvPr/>
        </p:nvSpPr>
        <p:spPr>
          <a:xfrm>
            <a:off x="2667000" y="5334000"/>
            <a:ext cx="2438400" cy="9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Ingest</a:t>
            </a:r>
          </a:p>
          <a:p>
            <a:endParaRPr lang="en" sz="800" b="0" dirty="0"/>
          </a:p>
        </p:txBody>
      </p:sp>
      <p:sp>
        <p:nvSpPr>
          <p:cNvPr id="99" name="Shape 116"/>
          <p:cNvSpPr/>
          <p:nvPr/>
        </p:nvSpPr>
        <p:spPr>
          <a:xfrm>
            <a:off x="1981200" y="5486400"/>
            <a:ext cx="533400" cy="76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Edge Node</a:t>
            </a:r>
          </a:p>
          <a:p>
            <a:r>
              <a:rPr lang="en" sz="800" b="0" dirty="0"/>
              <a:t>Files</a:t>
            </a:r>
          </a:p>
          <a:p>
            <a:endParaRPr lang="en" sz="1000" dirty="0"/>
          </a:p>
          <a:p>
            <a:endParaRPr lang="en" sz="1000" dirty="0"/>
          </a:p>
        </p:txBody>
      </p:sp>
      <p:sp>
        <p:nvSpPr>
          <p:cNvPr id="100" name="Shape 120"/>
          <p:cNvSpPr/>
          <p:nvPr/>
        </p:nvSpPr>
        <p:spPr>
          <a:xfrm>
            <a:off x="2743200" y="5562599"/>
            <a:ext cx="1066800" cy="609602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 Raw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Temporary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Source Raw +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Optional</a:t>
            </a:r>
          </a:p>
        </p:txBody>
      </p:sp>
      <p:sp>
        <p:nvSpPr>
          <p:cNvPr id="101" name="Shape 123"/>
          <p:cNvSpPr/>
          <p:nvPr/>
        </p:nvSpPr>
        <p:spPr>
          <a:xfrm>
            <a:off x="3886200" y="5562600"/>
            <a:ext cx="1143000" cy="609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t" anchorCtr="0">
            <a:noAutofit/>
          </a:bodyPr>
          <a:lstStyle/>
          <a:p>
            <a:r>
              <a:rPr lang="en" sz="800" b="0" dirty="0"/>
              <a:t>Processed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Permanent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Source Raw + 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Optimized for Use</a:t>
            </a:r>
          </a:p>
        </p:txBody>
      </p:sp>
      <p:sp>
        <p:nvSpPr>
          <p:cNvPr id="104" name="Shape 134"/>
          <p:cNvSpPr/>
          <p:nvPr/>
        </p:nvSpPr>
        <p:spPr>
          <a:xfrm>
            <a:off x="1981200" y="6248400"/>
            <a:ext cx="3124200" cy="2846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dirty="0"/>
              <a:t>CDLAPP – IT Owned</a:t>
            </a:r>
            <a:endParaRPr sz="800" dirty="0"/>
          </a:p>
        </p:txBody>
      </p:sp>
      <p:sp>
        <p:nvSpPr>
          <p:cNvPr id="106" name="Shape 134"/>
          <p:cNvSpPr/>
          <p:nvPr/>
        </p:nvSpPr>
        <p:spPr>
          <a:xfrm>
            <a:off x="762000" y="3200400"/>
            <a:ext cx="1066800" cy="7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Source/Type Specific IDs</a:t>
            </a:r>
          </a:p>
          <a:p>
            <a:r>
              <a:rPr lang="en-US" sz="800" b="0" dirty="0"/>
              <a:t>IT Owned </a:t>
            </a:r>
            <a:endParaRPr sz="800" b="0" dirty="0"/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12775"/>
          </a:xfrm>
        </p:spPr>
        <p:txBody>
          <a:bodyPr/>
          <a:lstStyle/>
          <a:p>
            <a:r>
              <a:rPr lang="en-US" sz="2000" dirty="0"/>
              <a:t>Hadoop Ingestion Pipeline - Application ID Approach – Covers the 3 Data Layers Generally</a:t>
            </a:r>
          </a:p>
        </p:txBody>
      </p:sp>
      <p:sp>
        <p:nvSpPr>
          <p:cNvPr id="125" name="Shape 134"/>
          <p:cNvSpPr/>
          <p:nvPr/>
        </p:nvSpPr>
        <p:spPr>
          <a:xfrm>
            <a:off x="762000" y="3810000"/>
            <a:ext cx="1066800" cy="7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Source/Type Specific IDs</a:t>
            </a:r>
          </a:p>
          <a:p>
            <a:r>
              <a:rPr lang="en-US" sz="800" b="0" dirty="0"/>
              <a:t>IT Owned </a:t>
            </a:r>
            <a:endParaRPr sz="800" b="0" dirty="0"/>
          </a:p>
        </p:txBody>
      </p:sp>
      <p:sp>
        <p:nvSpPr>
          <p:cNvPr id="52" name="Shape 129"/>
          <p:cNvSpPr/>
          <p:nvPr/>
        </p:nvSpPr>
        <p:spPr>
          <a:xfrm>
            <a:off x="6096000" y="2133600"/>
            <a:ext cx="1676400" cy="304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Dept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 RE Use CaseTables</a:t>
            </a:r>
          </a:p>
          <a:p>
            <a:pPr>
              <a:buFont typeface="Arial" pitchFamily="34" charset="0"/>
              <a:buChar char="•"/>
            </a:pPr>
            <a:endParaRPr lang="en" sz="800" b="0" dirty="0"/>
          </a:p>
        </p:txBody>
      </p:sp>
      <p:sp>
        <p:nvSpPr>
          <p:cNvPr id="53" name="Shape 129"/>
          <p:cNvSpPr/>
          <p:nvPr/>
        </p:nvSpPr>
        <p:spPr>
          <a:xfrm>
            <a:off x="6073140" y="2514600"/>
            <a:ext cx="1851660" cy="228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Dept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 Predictive Analytics Use CaseTables</a:t>
            </a:r>
          </a:p>
        </p:txBody>
      </p:sp>
      <p:sp>
        <p:nvSpPr>
          <p:cNvPr id="54" name="Shape 129"/>
          <p:cNvSpPr/>
          <p:nvPr/>
        </p:nvSpPr>
        <p:spPr>
          <a:xfrm>
            <a:off x="6096000" y="2819400"/>
            <a:ext cx="1676400" cy="228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Entp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 Future Use Case Tables</a:t>
            </a:r>
          </a:p>
        </p:txBody>
      </p:sp>
      <p:sp>
        <p:nvSpPr>
          <p:cNvPr id="55" name="Shape 135"/>
          <p:cNvSpPr/>
          <p:nvPr/>
        </p:nvSpPr>
        <p:spPr>
          <a:xfrm>
            <a:off x="5181600" y="20574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REAPP?</a:t>
            </a:r>
          </a:p>
        </p:txBody>
      </p:sp>
      <p:sp>
        <p:nvSpPr>
          <p:cNvPr id="56" name="Shape 135"/>
          <p:cNvSpPr/>
          <p:nvPr/>
        </p:nvSpPr>
        <p:spPr>
          <a:xfrm>
            <a:off x="5181600" y="24384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Router Out App?</a:t>
            </a:r>
          </a:p>
        </p:txBody>
      </p:sp>
      <p:sp>
        <p:nvSpPr>
          <p:cNvPr id="57" name="Shape 135"/>
          <p:cNvSpPr/>
          <p:nvPr/>
        </p:nvSpPr>
        <p:spPr>
          <a:xfrm>
            <a:off x="5181600" y="2743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CDLAPP</a:t>
            </a:r>
          </a:p>
        </p:txBody>
      </p:sp>
      <p:sp>
        <p:nvSpPr>
          <p:cNvPr id="87" name="Shape 129"/>
          <p:cNvSpPr/>
          <p:nvPr/>
        </p:nvSpPr>
        <p:spPr>
          <a:xfrm>
            <a:off x="6096000" y="3429000"/>
            <a:ext cx="1676400" cy="304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Dept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B2B Use CaseTables</a:t>
            </a:r>
          </a:p>
        </p:txBody>
      </p:sp>
      <p:sp>
        <p:nvSpPr>
          <p:cNvPr id="89" name="Shape 135"/>
          <p:cNvSpPr/>
          <p:nvPr/>
        </p:nvSpPr>
        <p:spPr>
          <a:xfrm>
            <a:off x="5181600" y="3352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B2BAPP</a:t>
            </a:r>
          </a:p>
        </p:txBody>
      </p:sp>
      <p:sp>
        <p:nvSpPr>
          <p:cNvPr id="90" name="Shape 129"/>
          <p:cNvSpPr/>
          <p:nvPr/>
        </p:nvSpPr>
        <p:spPr>
          <a:xfrm>
            <a:off x="6096000" y="3810000"/>
            <a:ext cx="1676400" cy="304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Dept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 RE Use CaseTables</a:t>
            </a:r>
          </a:p>
          <a:p>
            <a:pPr>
              <a:buFont typeface="Arial" pitchFamily="34" charset="0"/>
              <a:buChar char="•"/>
            </a:pPr>
            <a:endParaRPr lang="en" sz="800" b="0" dirty="0"/>
          </a:p>
        </p:txBody>
      </p:sp>
      <p:sp>
        <p:nvSpPr>
          <p:cNvPr id="91" name="Shape 129"/>
          <p:cNvSpPr/>
          <p:nvPr/>
        </p:nvSpPr>
        <p:spPr>
          <a:xfrm>
            <a:off x="6073140" y="4191000"/>
            <a:ext cx="1851660" cy="228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Dept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 Predictive Analytics Use CaseTables</a:t>
            </a:r>
          </a:p>
        </p:txBody>
      </p:sp>
      <p:sp>
        <p:nvSpPr>
          <p:cNvPr id="92" name="Shape 129"/>
          <p:cNvSpPr/>
          <p:nvPr/>
        </p:nvSpPr>
        <p:spPr>
          <a:xfrm>
            <a:off x="6096000" y="4495800"/>
            <a:ext cx="1676400" cy="228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Entp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 Future Use Case Tables</a:t>
            </a:r>
          </a:p>
        </p:txBody>
      </p:sp>
      <p:sp>
        <p:nvSpPr>
          <p:cNvPr id="93" name="Shape 135"/>
          <p:cNvSpPr/>
          <p:nvPr/>
        </p:nvSpPr>
        <p:spPr>
          <a:xfrm>
            <a:off x="5181600" y="3733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REAPP?</a:t>
            </a:r>
          </a:p>
        </p:txBody>
      </p:sp>
      <p:sp>
        <p:nvSpPr>
          <p:cNvPr id="94" name="Shape 135"/>
          <p:cNvSpPr/>
          <p:nvPr/>
        </p:nvSpPr>
        <p:spPr>
          <a:xfrm>
            <a:off x="5181600" y="4114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Router Out App?</a:t>
            </a:r>
          </a:p>
        </p:txBody>
      </p:sp>
      <p:sp>
        <p:nvSpPr>
          <p:cNvPr id="95" name="Shape 135"/>
          <p:cNvSpPr/>
          <p:nvPr/>
        </p:nvSpPr>
        <p:spPr>
          <a:xfrm>
            <a:off x="5181600" y="44196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CDLAPP</a:t>
            </a:r>
          </a:p>
        </p:txBody>
      </p:sp>
      <p:sp>
        <p:nvSpPr>
          <p:cNvPr id="96" name="Shape 129"/>
          <p:cNvSpPr/>
          <p:nvPr/>
        </p:nvSpPr>
        <p:spPr>
          <a:xfrm>
            <a:off x="6096000" y="5181600"/>
            <a:ext cx="1676400" cy="304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Dept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B2B Use CaseTables</a:t>
            </a:r>
          </a:p>
        </p:txBody>
      </p:sp>
      <p:sp>
        <p:nvSpPr>
          <p:cNvPr id="102" name="Shape 135"/>
          <p:cNvSpPr/>
          <p:nvPr/>
        </p:nvSpPr>
        <p:spPr>
          <a:xfrm>
            <a:off x="5181600" y="5029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B2BAPP</a:t>
            </a:r>
          </a:p>
        </p:txBody>
      </p:sp>
      <p:sp>
        <p:nvSpPr>
          <p:cNvPr id="103" name="Shape 129"/>
          <p:cNvSpPr/>
          <p:nvPr/>
        </p:nvSpPr>
        <p:spPr>
          <a:xfrm>
            <a:off x="6096000" y="5562600"/>
            <a:ext cx="1676400" cy="304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Dept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 RE Use CaseTables</a:t>
            </a:r>
          </a:p>
          <a:p>
            <a:pPr>
              <a:buFont typeface="Arial" pitchFamily="34" charset="0"/>
              <a:buChar char="•"/>
            </a:pPr>
            <a:endParaRPr lang="en" sz="800" b="0" dirty="0"/>
          </a:p>
        </p:txBody>
      </p:sp>
      <p:sp>
        <p:nvSpPr>
          <p:cNvPr id="107" name="Shape 129"/>
          <p:cNvSpPr/>
          <p:nvPr/>
        </p:nvSpPr>
        <p:spPr>
          <a:xfrm>
            <a:off x="6073140" y="5943600"/>
            <a:ext cx="1851660" cy="228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Dept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 Predictive Analytics Use CaseTables</a:t>
            </a:r>
          </a:p>
        </p:txBody>
      </p:sp>
      <p:sp>
        <p:nvSpPr>
          <p:cNvPr id="113" name="Shape 129"/>
          <p:cNvSpPr/>
          <p:nvPr/>
        </p:nvSpPr>
        <p:spPr>
          <a:xfrm>
            <a:off x="6096000" y="6248400"/>
            <a:ext cx="1676400" cy="228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r>
              <a:rPr lang="en" sz="800" b="0" dirty="0"/>
              <a:t>Entp</a:t>
            </a:r>
          </a:p>
          <a:p>
            <a:pPr>
              <a:buFont typeface="Arial" pitchFamily="34" charset="0"/>
              <a:buChar char="•"/>
            </a:pPr>
            <a:r>
              <a:rPr lang="en" sz="800" b="0" dirty="0"/>
              <a:t>  Future Use Case Tables</a:t>
            </a:r>
          </a:p>
        </p:txBody>
      </p:sp>
      <p:sp>
        <p:nvSpPr>
          <p:cNvPr id="114" name="Shape 135"/>
          <p:cNvSpPr/>
          <p:nvPr/>
        </p:nvSpPr>
        <p:spPr>
          <a:xfrm>
            <a:off x="5181600" y="53340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REAPP?</a:t>
            </a:r>
          </a:p>
        </p:txBody>
      </p:sp>
      <p:sp>
        <p:nvSpPr>
          <p:cNvPr id="117" name="Shape 135"/>
          <p:cNvSpPr/>
          <p:nvPr/>
        </p:nvSpPr>
        <p:spPr>
          <a:xfrm>
            <a:off x="5181600" y="57150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Router Out App?</a:t>
            </a:r>
          </a:p>
        </p:txBody>
      </p:sp>
      <p:sp>
        <p:nvSpPr>
          <p:cNvPr id="118" name="Shape 135"/>
          <p:cNvSpPr/>
          <p:nvPr/>
        </p:nvSpPr>
        <p:spPr>
          <a:xfrm>
            <a:off x="5181600" y="6019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7" tIns="121897" rIns="121897" bIns="121897" anchor="ctr" anchorCtr="0">
            <a:noAutofit/>
          </a:bodyPr>
          <a:lstStyle/>
          <a:p>
            <a:r>
              <a:rPr lang="en-US" sz="800" b="0" dirty="0"/>
              <a:t>CDLAPP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00200" y="762000"/>
            <a:ext cx="213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/>
              <a:t>/</a:t>
            </a:r>
            <a:r>
              <a:rPr lang="en-US" sz="700" b="0" dirty="0">
                <a:solidFill>
                  <a:srgbClr val="FF0000"/>
                </a:solidFill>
              </a:rPr>
              <a:t>db/</a:t>
            </a:r>
            <a:r>
              <a:rPr lang="en-US" sz="700" b="0" dirty="0"/>
              <a:t>ingest/raw/</a:t>
            </a:r>
            <a:r>
              <a:rPr lang="en-US" sz="700" b="0" dirty="0" err="1"/>
              <a:t>sourcesystem</a:t>
            </a:r>
            <a:r>
              <a:rPr lang="en-US" sz="700" b="0" dirty="0"/>
              <a:t> </a:t>
            </a:r>
          </a:p>
          <a:p>
            <a:endParaRPr lang="en-US" sz="700" b="0" dirty="0"/>
          </a:p>
        </p:txBody>
      </p:sp>
      <p:sp>
        <p:nvSpPr>
          <p:cNvPr id="51" name="Rectangle 50"/>
          <p:cNvSpPr/>
          <p:nvPr/>
        </p:nvSpPr>
        <p:spPr>
          <a:xfrm>
            <a:off x="3657600" y="762000"/>
            <a:ext cx="26670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/>
              <a:t>/</a:t>
            </a:r>
            <a:r>
              <a:rPr lang="en-US" sz="700" b="0" dirty="0">
                <a:solidFill>
                  <a:srgbClr val="FF0000"/>
                </a:solidFill>
              </a:rPr>
              <a:t>db/</a:t>
            </a:r>
            <a:r>
              <a:rPr lang="en-US" sz="700" b="0" dirty="0"/>
              <a:t>ingest/processed/</a:t>
            </a:r>
            <a:r>
              <a:rPr lang="en-US" sz="700" b="0" dirty="0" err="1"/>
              <a:t>sourcesystem</a:t>
            </a:r>
            <a:endParaRPr lang="en-US" sz="700" b="0" dirty="0"/>
          </a:p>
        </p:txBody>
      </p:sp>
      <p:sp>
        <p:nvSpPr>
          <p:cNvPr id="58" name="Rectangle 57"/>
          <p:cNvSpPr/>
          <p:nvPr/>
        </p:nvSpPr>
        <p:spPr>
          <a:xfrm>
            <a:off x="6248400" y="762000"/>
            <a:ext cx="30480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>
                <a:solidFill>
                  <a:srgbClr val="FF0000"/>
                </a:solidFill>
              </a:rPr>
              <a:t>/db/</a:t>
            </a:r>
            <a:r>
              <a:rPr lang="en-US" sz="700" b="0" dirty="0"/>
              <a:t>dept/domain/</a:t>
            </a:r>
            <a:r>
              <a:rPr lang="en-US" sz="700" b="0" dirty="0" err="1"/>
              <a:t>usecaseapp</a:t>
            </a:r>
            <a:endParaRPr lang="en-US" sz="700" b="0" dirty="0"/>
          </a:p>
        </p:txBody>
      </p:sp>
      <p:sp>
        <p:nvSpPr>
          <p:cNvPr id="60" name="Rectangle 59"/>
          <p:cNvSpPr/>
          <p:nvPr/>
        </p:nvSpPr>
        <p:spPr>
          <a:xfrm>
            <a:off x="6248400" y="1066800"/>
            <a:ext cx="14750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/>
              <a:t>/</a:t>
            </a:r>
            <a:r>
              <a:rPr lang="en-US" sz="700" b="0" dirty="0">
                <a:solidFill>
                  <a:srgbClr val="FF0000"/>
                </a:solidFill>
              </a:rPr>
              <a:t>db/</a:t>
            </a:r>
            <a:r>
              <a:rPr lang="en-US" sz="700" b="0" dirty="0" err="1"/>
              <a:t>entp</a:t>
            </a:r>
            <a:r>
              <a:rPr lang="en-US" sz="700" b="0" dirty="0"/>
              <a:t>/</a:t>
            </a:r>
            <a:r>
              <a:rPr lang="en-US" sz="700" b="0" dirty="0" err="1"/>
              <a:t>etom</a:t>
            </a:r>
            <a:r>
              <a:rPr lang="en-US" sz="700" b="0" dirty="0"/>
              <a:t>?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600200" y="914400"/>
            <a:ext cx="2209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/>
              <a:t>/</a:t>
            </a:r>
            <a:r>
              <a:rPr lang="en-US" sz="700" b="0" dirty="0">
                <a:solidFill>
                  <a:srgbClr val="FF0000"/>
                </a:solidFill>
              </a:rPr>
              <a:t>data</a:t>
            </a:r>
            <a:r>
              <a:rPr lang="en-US" sz="700" b="0" dirty="0"/>
              <a:t>/ingest/raw/</a:t>
            </a:r>
            <a:r>
              <a:rPr lang="en-US" sz="700" b="0" dirty="0" err="1"/>
              <a:t>sourcesystem</a:t>
            </a:r>
            <a:r>
              <a:rPr lang="en-US" sz="700" b="0" dirty="0"/>
              <a:t>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57600" y="914400"/>
            <a:ext cx="26670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>
                <a:solidFill>
                  <a:srgbClr val="FF0000"/>
                </a:solidFill>
              </a:rPr>
              <a:t>/data/</a:t>
            </a:r>
            <a:r>
              <a:rPr lang="en-US" sz="700" b="0" dirty="0"/>
              <a:t>ingest/processed/</a:t>
            </a:r>
            <a:r>
              <a:rPr lang="en-US" sz="700" b="0" dirty="0" err="1"/>
              <a:t>sourcesystem</a:t>
            </a:r>
            <a:endParaRPr lang="en-US" sz="700" b="0" dirty="0"/>
          </a:p>
        </p:txBody>
      </p:sp>
      <p:sp>
        <p:nvSpPr>
          <p:cNvPr id="64" name="Rectangle 63"/>
          <p:cNvSpPr/>
          <p:nvPr/>
        </p:nvSpPr>
        <p:spPr>
          <a:xfrm>
            <a:off x="6248400" y="914400"/>
            <a:ext cx="30480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>
                <a:solidFill>
                  <a:srgbClr val="FF0000"/>
                </a:solidFill>
              </a:rPr>
              <a:t>/data/</a:t>
            </a:r>
            <a:r>
              <a:rPr lang="en-US" sz="700" b="0" dirty="0"/>
              <a:t>dept/domain/</a:t>
            </a:r>
            <a:r>
              <a:rPr lang="en-US" sz="700" b="0" dirty="0" err="1"/>
              <a:t>usecaseapp</a:t>
            </a:r>
            <a:endParaRPr lang="en-US" sz="700" b="0" dirty="0"/>
          </a:p>
        </p:txBody>
      </p:sp>
      <p:sp>
        <p:nvSpPr>
          <p:cNvPr id="65" name="Rectangle 64"/>
          <p:cNvSpPr/>
          <p:nvPr/>
        </p:nvSpPr>
        <p:spPr>
          <a:xfrm>
            <a:off x="6248400" y="1219200"/>
            <a:ext cx="155042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>
                <a:solidFill>
                  <a:srgbClr val="FF0000"/>
                </a:solidFill>
              </a:rPr>
              <a:t>/data/</a:t>
            </a:r>
            <a:r>
              <a:rPr lang="en-US" sz="700" b="0" dirty="0" err="1"/>
              <a:t>entp</a:t>
            </a:r>
            <a:r>
              <a:rPr lang="en-US" sz="700" b="0" dirty="0"/>
              <a:t>/</a:t>
            </a:r>
            <a:r>
              <a:rPr lang="en-US" sz="700" b="0" dirty="0" err="1"/>
              <a:t>etom</a:t>
            </a:r>
            <a:r>
              <a:rPr lang="en-US" sz="700" b="0" dirty="0"/>
              <a:t>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0" y="685800"/>
            <a:ext cx="19812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/>
              <a:t>Db/ directories:</a:t>
            </a:r>
          </a:p>
          <a:p>
            <a:r>
              <a:rPr lang="en-US" sz="700" b="0" dirty="0"/>
              <a:t>Owner: HIVE</a:t>
            </a:r>
          </a:p>
          <a:p>
            <a:r>
              <a:rPr lang="en-US" sz="700" b="0" dirty="0"/>
              <a:t>Group: HIVE</a:t>
            </a:r>
          </a:p>
          <a:p>
            <a:r>
              <a:rPr lang="en-US" sz="700" b="0" dirty="0"/>
              <a:t>Permissions: SENTRY</a:t>
            </a:r>
          </a:p>
          <a:p>
            <a:endParaRPr lang="en-US" sz="700" b="0" dirty="0"/>
          </a:p>
          <a:p>
            <a:r>
              <a:rPr lang="en-US" sz="700" b="0" dirty="0"/>
              <a:t>Data/Ingest directories:</a:t>
            </a:r>
          </a:p>
          <a:p>
            <a:r>
              <a:rPr lang="en-US" sz="700" b="0" dirty="0"/>
              <a:t>Owner: CDLAPP</a:t>
            </a:r>
          </a:p>
          <a:p>
            <a:r>
              <a:rPr lang="en-US" sz="700" b="0" dirty="0"/>
              <a:t>Group: CDLAPP</a:t>
            </a:r>
          </a:p>
          <a:p>
            <a:r>
              <a:rPr lang="en-US" sz="700" b="0" dirty="0"/>
              <a:t>Permissions: HDFS </a:t>
            </a:r>
          </a:p>
          <a:p>
            <a:endParaRPr lang="en-US" sz="700" b="0" dirty="0"/>
          </a:p>
          <a:p>
            <a:r>
              <a:rPr lang="en-US" sz="700" b="0" dirty="0"/>
              <a:t>Data/Dept directories:</a:t>
            </a:r>
          </a:p>
          <a:p>
            <a:r>
              <a:rPr lang="en-US" sz="700" b="0" dirty="0"/>
              <a:t>Owner: </a:t>
            </a:r>
            <a:r>
              <a:rPr lang="en-US" sz="700" b="0" dirty="0" err="1"/>
              <a:t>UseCaseApp</a:t>
            </a:r>
            <a:endParaRPr lang="en-US" sz="700" b="0" dirty="0"/>
          </a:p>
          <a:p>
            <a:r>
              <a:rPr lang="en-US" sz="700" b="0" dirty="0"/>
              <a:t>Group: </a:t>
            </a:r>
            <a:r>
              <a:rPr lang="en-US" sz="700" b="0" dirty="0" err="1"/>
              <a:t>UseCaseApp</a:t>
            </a:r>
            <a:endParaRPr lang="en-US" sz="700" b="0" dirty="0"/>
          </a:p>
          <a:p>
            <a:r>
              <a:rPr lang="en-US" sz="700" b="0" dirty="0"/>
              <a:t>Permissions: HDFS </a:t>
            </a:r>
          </a:p>
          <a:p>
            <a:endParaRPr lang="en-US" sz="700" b="0" dirty="0"/>
          </a:p>
          <a:p>
            <a:r>
              <a:rPr lang="en-US" sz="700" b="0" dirty="0"/>
              <a:t>Data//</a:t>
            </a:r>
            <a:r>
              <a:rPr lang="en-US" sz="700" b="0" dirty="0" err="1"/>
              <a:t>Entp</a:t>
            </a:r>
            <a:r>
              <a:rPr lang="en-US" sz="700" b="0" dirty="0"/>
              <a:t> directories:</a:t>
            </a:r>
          </a:p>
          <a:p>
            <a:r>
              <a:rPr lang="en-US" sz="700" b="0" dirty="0"/>
              <a:t>Owner: CDLAPP</a:t>
            </a:r>
          </a:p>
          <a:p>
            <a:r>
              <a:rPr lang="en-US" sz="700" b="0" dirty="0"/>
              <a:t>Group: CDLAPP or CDLAPPCUST</a:t>
            </a:r>
          </a:p>
          <a:p>
            <a:r>
              <a:rPr lang="en-US" sz="700" b="0" dirty="0"/>
              <a:t>Permissions: HDFS </a:t>
            </a:r>
          </a:p>
          <a:p>
            <a:endParaRPr lang="en-US" sz="800" b="0" dirty="0"/>
          </a:p>
          <a:p>
            <a:endParaRPr lang="en-US" sz="800" b="0" dirty="0"/>
          </a:p>
          <a:p>
            <a:endParaRPr lang="en-US" sz="800" b="0" dirty="0"/>
          </a:p>
          <a:p>
            <a:endParaRPr lang="en-US" sz="800" dirty="0"/>
          </a:p>
          <a:p>
            <a:endParaRPr lang="en-US" sz="800" dirty="0"/>
          </a:p>
          <a:p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600200" y="1066800"/>
            <a:ext cx="2209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/>
              <a:t>/</a:t>
            </a:r>
            <a:r>
              <a:rPr lang="en-US" sz="700" b="0" dirty="0">
                <a:solidFill>
                  <a:srgbClr val="FF0000"/>
                </a:solidFill>
              </a:rPr>
              <a:t>code/</a:t>
            </a:r>
            <a:r>
              <a:rPr lang="en-US" sz="700" b="0" dirty="0"/>
              <a:t>ingest/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248400" y="1371600"/>
            <a:ext cx="24384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/>
              <a:t>/</a:t>
            </a:r>
            <a:r>
              <a:rPr lang="en-US" sz="700" b="0" dirty="0">
                <a:solidFill>
                  <a:srgbClr val="FF0000"/>
                </a:solidFill>
              </a:rPr>
              <a:t>code/</a:t>
            </a:r>
            <a:r>
              <a:rPr lang="en-US" sz="700" b="0" dirty="0" err="1"/>
              <a:t>usecaseapp</a:t>
            </a:r>
            <a:r>
              <a:rPr lang="en-US" sz="700" b="0" dirty="0"/>
              <a:t> or </a:t>
            </a:r>
            <a:r>
              <a:rPr lang="en-US" sz="700" b="0" dirty="0" err="1"/>
              <a:t>usecaseapp_id</a:t>
            </a:r>
            <a:r>
              <a:rPr lang="en-US" sz="700" b="0" dirty="0"/>
              <a:t>/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57600" y="1066800"/>
            <a:ext cx="22098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dirty="0"/>
              <a:t>data/CTL/</a:t>
            </a:r>
            <a:r>
              <a:rPr lang="en-US" sz="700" b="0" i="1" dirty="0"/>
              <a:t>encrypt</a:t>
            </a:r>
            <a:r>
              <a:rPr lang="en-US" sz="700" b="0" dirty="0"/>
              <a:t>/</a:t>
            </a:r>
            <a:r>
              <a:rPr lang="en-US" sz="700" b="0" dirty="0">
                <a:solidFill>
                  <a:srgbClr val="FF0000"/>
                </a:solidFill>
              </a:rPr>
              <a:t>code/</a:t>
            </a:r>
            <a:r>
              <a:rPr lang="en-US" sz="700" b="0" dirty="0"/>
              <a:t>ingest/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12775"/>
          </a:xfrm>
        </p:spPr>
        <p:txBody>
          <a:bodyPr/>
          <a:lstStyle/>
          <a:p>
            <a:r>
              <a:rPr lang="en-US" sz="2000" dirty="0"/>
              <a:t>Hadoop Ingestion Pipeline – Kafka Adaptation Notes</a:t>
            </a:r>
          </a:p>
        </p:txBody>
      </p:sp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2F865510-5144-4FCA-AB37-455BBB212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83191"/>
              </p:ext>
            </p:extLst>
          </p:nvPr>
        </p:nvGraphicFramePr>
        <p:xfrm>
          <a:off x="190500" y="803275"/>
          <a:ext cx="8916988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12830290" imgH="7801080" progId="Visio.Drawing.11">
                  <p:embed/>
                </p:oleObj>
              </mc:Choice>
              <mc:Fallback>
                <p:oleObj name="Visio" r:id="rId4" imgW="12830290" imgH="7801080" progId="Visio.Drawing.11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2F865510-5144-4FCA-AB37-455BBB212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803275"/>
                        <a:ext cx="8916988" cy="5422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5964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ptions Access n White List v1">
  <a:themeElements>
    <a:clrScheme name="CL_template3c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L_template3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template3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3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3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3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3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3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Document_x0020_Type xmlns="67697e0c-b635-4f57-a3ae-15299016c358">Architecture</Document_x0020_Type>
    <_dlc_DocId xmlns="bcea28ca-3f7c-4e93-9cd9-7c2c91a38d3f">DMY3QDKWEKKJ-9-177</_dlc_DocId>
    <_dlc_DocIdUrl xmlns="bcea28ca-3f7c-4e93-9cd9-7c2c91a38d3f">
      <Url>http://collaboration.ad.qintra.com/BU/IPI/scph/TransformPC2/BigData/_layouts/DocIdRedir.aspx?ID=DMY3QDKWEKKJ-9-177</Url>
      <Description>DMY3QDKWEKKJ-9-177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63B84D-1554-4423-A673-A70377A21FB6}"/>
</file>

<file path=customXml/itemProps2.xml><?xml version="1.0" encoding="utf-8"?>
<ds:datastoreItem xmlns:ds="http://schemas.openxmlformats.org/officeDocument/2006/customXml" ds:itemID="{A0489DF7-2541-4A77-87DE-847CC4DB8AD1}"/>
</file>

<file path=customXml/itemProps3.xml><?xml version="1.0" encoding="utf-8"?>
<ds:datastoreItem xmlns:ds="http://schemas.openxmlformats.org/officeDocument/2006/customXml" ds:itemID="{05962173-50E0-4BC9-AC15-506929B7DFFC}"/>
</file>

<file path=customXml/itemProps4.xml><?xml version="1.0" encoding="utf-8"?>
<ds:datastoreItem xmlns:ds="http://schemas.openxmlformats.org/officeDocument/2006/customXml" ds:itemID="{4422475F-0E5E-4875-A46D-B78F50B47076}"/>
</file>

<file path=docProps/app.xml><?xml version="1.0" encoding="utf-8"?>
<Properties xmlns="http://schemas.openxmlformats.org/officeDocument/2006/extended-properties" xmlns:vt="http://schemas.openxmlformats.org/officeDocument/2006/docPropsVTypes">
  <Template>Options Access n White List v1</Template>
  <TotalTime>7298</TotalTime>
  <Words>403</Words>
  <Application>Microsoft Office PowerPoint</Application>
  <PresentationFormat>On-screen Show (4:3)</PresentationFormat>
  <Paragraphs>119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Options Access n White List v1</vt:lpstr>
      <vt:lpstr>Visio</vt:lpstr>
      <vt:lpstr>Microsoft Office Visio Drawing</vt:lpstr>
      <vt:lpstr>PowerPoint Presentation</vt:lpstr>
      <vt:lpstr>Hadoop Ingestion Pipeline - Application ID Approach – Covers the 3 Data Layers Generally</vt:lpstr>
      <vt:lpstr>Hadoop Ingestion Pipeline – Kafka Adaptation Notes</vt:lpstr>
    </vt:vector>
  </TitlesOfParts>
  <Company>CenturyLink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Directory Structure and Application ID Appoach</dc:title>
  <dc:creator>CenturyLink Employee</dc:creator>
  <cp:lastModifiedBy>McMahon, Mick</cp:lastModifiedBy>
  <cp:revision>260</cp:revision>
  <cp:lastPrinted>2009-08-27T20:02:03Z</cp:lastPrinted>
  <dcterms:created xsi:type="dcterms:W3CDTF">2014-09-02T16:24:36Z</dcterms:created>
  <dcterms:modified xsi:type="dcterms:W3CDTF">2017-10-17T01:12:10Z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0x010100F8C151005451E241B86CAD6C702C12C7</vt:lpwstr>
  </property>
  <property fmtid="{D5CDD505-2E9C-101B-9397-08002B2CF9AE}" pid="3" name="_dlc_DocIdItemGuid">
    <vt:lpwstr>0573ceec-5af4-4060-8d13-aee6cf031230</vt:lpwstr>
  </property>
</Properties>
</file>