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9" r:id="rId2"/>
    <p:sldId id="279" r:id="rId3"/>
    <p:sldId id="280" r:id="rId4"/>
    <p:sldId id="364" r:id="rId5"/>
    <p:sldId id="365" r:id="rId6"/>
    <p:sldId id="371" r:id="rId7"/>
    <p:sldId id="362" r:id="rId8"/>
    <p:sldId id="354" r:id="rId9"/>
    <p:sldId id="366" r:id="rId10"/>
    <p:sldId id="367" r:id="rId11"/>
    <p:sldId id="368" r:id="rId12"/>
    <p:sldId id="369" r:id="rId13"/>
    <p:sldId id="372" r:id="rId14"/>
    <p:sldId id="370" r:id="rId15"/>
    <p:sldId id="373" r:id="rId16"/>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576">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DA00"/>
    <a:srgbClr val="8AA59C"/>
    <a:srgbClr val="808080"/>
    <a:srgbClr val="8CC63F"/>
    <a:srgbClr val="00853F"/>
    <a:srgbClr val="274D36"/>
    <a:srgbClr val="C7E3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howGuides="1">
      <p:cViewPr varScale="1">
        <p:scale>
          <a:sx n="107" d="100"/>
          <a:sy n="107" d="100"/>
        </p:scale>
        <p:origin x="-1608" y="-78"/>
      </p:cViewPr>
      <p:guideLst>
        <p:guide orient="horz" pos="576"/>
        <p:guide pos="2880"/>
      </p:guideLst>
    </p:cSldViewPr>
  </p:slideViewPr>
  <p:notesTextViewPr>
    <p:cViewPr>
      <p:scale>
        <a:sx n="100" d="100"/>
        <a:sy n="100" d="100"/>
      </p:scale>
      <p:origin x="0" y="0"/>
    </p:cViewPr>
  </p:notesTextViewPr>
  <p:notesViewPr>
    <p:cSldViewPr showGuides="1">
      <p:cViewPr>
        <p:scale>
          <a:sx n="150" d="100"/>
          <a:sy n="150" d="100"/>
        </p:scale>
        <p:origin x="-1668" y="381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customXml" Target="../customXml/item4.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endParaRPr lang="en-US"/>
          </a:p>
        </p:txBody>
      </p:sp>
      <p:sp>
        <p:nvSpPr>
          <p:cNvPr id="14131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n-US"/>
          </a:p>
        </p:txBody>
      </p:sp>
      <p:sp>
        <p:nvSpPr>
          <p:cNvPr id="14131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endParaRPr lang="en-US"/>
          </a:p>
        </p:txBody>
      </p:sp>
      <p:sp>
        <p:nvSpPr>
          <p:cNvPr id="14131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8DA05ED3-E7B1-4512-90AB-74BE89BDA3BD}" type="slidenum">
              <a:rPr lang="en-US"/>
              <a:pPr/>
              <a:t>‹#›</a:t>
            </a:fld>
            <a:endParaRPr lang="en-US"/>
          </a:p>
        </p:txBody>
      </p:sp>
    </p:spTree>
    <p:extLst>
      <p:ext uri="{BB962C8B-B14F-4D97-AF65-F5344CB8AC3E}">
        <p14:creationId xmlns:p14="http://schemas.microsoft.com/office/powerpoint/2010/main" val="3221714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b="0"/>
            </a:lvl1pPr>
          </a:lstStyle>
          <a:p>
            <a:endParaRPr lang="en-US"/>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b="0"/>
            </a:lvl1pPr>
          </a:lstStyle>
          <a:p>
            <a:endParaRPr lang="en-US"/>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a:lvl1pPr>
          </a:lstStyle>
          <a:p>
            <a:fld id="{630B0E0C-8BB4-49F4-A188-69367AD028B7}" type="slidenum">
              <a:rPr lang="en-US"/>
              <a:pPr/>
              <a:t>‹#›</a:t>
            </a:fld>
            <a:endParaRPr lang="en-US"/>
          </a:p>
        </p:txBody>
      </p:sp>
    </p:spTree>
    <p:extLst>
      <p:ext uri="{BB962C8B-B14F-4D97-AF65-F5344CB8AC3E}">
        <p14:creationId xmlns:p14="http://schemas.microsoft.com/office/powerpoint/2010/main" val="5304670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ED3F1-C0DF-4B4C-967E-7591CF6C68FB}" type="slidenum">
              <a:rPr lang="en-US"/>
              <a:pPr/>
              <a:t>1</a:t>
            </a:fld>
            <a:endParaRPr lang="en-US"/>
          </a:p>
        </p:txBody>
      </p:sp>
      <p:sp>
        <p:nvSpPr>
          <p:cNvPr id="107522"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DF5FA-B2AD-4677-B4C8-BC0BAF4A31D0}" type="slidenum">
              <a:rPr lang="en-US"/>
              <a:pPr/>
              <a:t>2</a:t>
            </a:fld>
            <a:endParaRPr lang="en-US"/>
          </a:p>
        </p:txBody>
      </p:sp>
      <p:sp>
        <p:nvSpPr>
          <p:cNvPr id="144386"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DF5FA-B2AD-4677-B4C8-BC0BAF4A31D0}" type="slidenum">
              <a:rPr lang="en-US"/>
              <a:pPr/>
              <a:t>3</a:t>
            </a:fld>
            <a:endParaRPr lang="en-US"/>
          </a:p>
        </p:txBody>
      </p:sp>
      <p:sp>
        <p:nvSpPr>
          <p:cNvPr id="144386"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DF5FA-B2AD-4677-B4C8-BC0BAF4A31D0}" type="slidenum">
              <a:rPr lang="en-US"/>
              <a:pPr/>
              <a:t>9</a:t>
            </a:fld>
            <a:endParaRPr lang="en-US"/>
          </a:p>
        </p:txBody>
      </p:sp>
      <p:sp>
        <p:nvSpPr>
          <p:cNvPr id="144386" name="Rectangle 2"/>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DF5FA-B2AD-4677-B4C8-BC0BAF4A31D0}" type="slidenum">
              <a:rPr lang="en-US"/>
              <a:pPr/>
              <a:t>10</a:t>
            </a:fld>
            <a:endParaRPr lang="en-US"/>
          </a:p>
        </p:txBody>
      </p:sp>
      <p:sp>
        <p:nvSpPr>
          <p:cNvPr id="144386"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4" name="Picture 18" descr="title3"/>
          <p:cNvPicPr>
            <a:picLocks noChangeAspect="1" noChangeArrowheads="1"/>
          </p:cNvPicPr>
          <p:nvPr/>
        </p:nvPicPr>
        <p:blipFill>
          <a:blip r:embed="rId2" cstate="print"/>
          <a:srcRect/>
          <a:stretch>
            <a:fillRect/>
          </a:stretch>
        </p:blipFill>
        <p:spPr bwMode="auto">
          <a:xfrm>
            <a:off x="0" y="0"/>
            <a:ext cx="9145588" cy="6859588"/>
          </a:xfrm>
          <a:prstGeom prst="rect">
            <a:avLst/>
          </a:prstGeom>
          <a:noFill/>
        </p:spPr>
      </p:pic>
      <p:sp>
        <p:nvSpPr>
          <p:cNvPr id="4098" name="Rectangle 2"/>
          <p:cNvSpPr>
            <a:spLocks noGrp="1" noChangeArrowheads="1"/>
          </p:cNvSpPr>
          <p:nvPr>
            <p:ph type="ctrTitle"/>
          </p:nvPr>
        </p:nvSpPr>
        <p:spPr>
          <a:xfrm>
            <a:off x="438150" y="1828800"/>
            <a:ext cx="8172450" cy="1143000"/>
          </a:xfrm>
        </p:spPr>
        <p:txBody>
          <a:bodyPr/>
          <a:lstStyle>
            <a:lvl1pPr>
              <a:defRPr sz="2400">
                <a:solidFill>
                  <a:srgbClr val="00853F"/>
                </a:solidFill>
              </a:defRPr>
            </a:lvl1pPr>
          </a:lstStyle>
          <a:p>
            <a:r>
              <a:rPr lang="en-US"/>
              <a:t>Click to edit Master title style</a:t>
            </a:r>
          </a:p>
        </p:txBody>
      </p:sp>
      <p:sp>
        <p:nvSpPr>
          <p:cNvPr id="4099" name="Rectangle 3"/>
          <p:cNvSpPr>
            <a:spLocks noGrp="1" noChangeArrowheads="1"/>
          </p:cNvSpPr>
          <p:nvPr>
            <p:ph type="subTitle" idx="1"/>
          </p:nvPr>
        </p:nvSpPr>
        <p:spPr>
          <a:xfrm>
            <a:off x="447675" y="644525"/>
            <a:ext cx="1685925" cy="609600"/>
          </a:xfrm>
        </p:spPr>
        <p:txBody>
          <a:bodyPr/>
          <a:lstStyle>
            <a:lvl1pPr>
              <a:defRPr sz="1200">
                <a:solidFill>
                  <a:srgbClr val="00853F"/>
                </a:solidFill>
              </a:defRPr>
            </a:lvl1pPr>
          </a:lstStyle>
          <a:p>
            <a:r>
              <a:rPr lang="en-US"/>
              <a:t>Click to edit Master subtitle style</a:t>
            </a:r>
          </a:p>
        </p:txBody>
      </p:sp>
      <p:pic>
        <p:nvPicPr>
          <p:cNvPr id="4118" name="Picture 22" descr="H_3CP_rgb_lg"/>
          <p:cNvPicPr>
            <a:picLocks noChangeAspect="1" noChangeArrowheads="1"/>
          </p:cNvPicPr>
          <p:nvPr/>
        </p:nvPicPr>
        <p:blipFill>
          <a:blip r:embed="rId3" cstate="print"/>
          <a:srcRect/>
          <a:stretch>
            <a:fillRect/>
          </a:stretch>
        </p:blipFill>
        <p:spPr bwMode="auto">
          <a:xfrm>
            <a:off x="5940425" y="266700"/>
            <a:ext cx="3117850" cy="8699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3988"/>
            <a:ext cx="2095500" cy="52562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3988"/>
            <a:ext cx="6134100"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41400"/>
            <a:ext cx="4000500" cy="43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041400"/>
            <a:ext cx="4000500" cy="43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7" name="Picture 13" descr="header3"/>
          <p:cNvPicPr>
            <a:picLocks noChangeAspect="1" noChangeArrowheads="1"/>
          </p:cNvPicPr>
          <p:nvPr/>
        </p:nvPicPr>
        <p:blipFill>
          <a:blip r:embed="rId13" cstate="print"/>
          <a:srcRect/>
          <a:stretch>
            <a:fillRect/>
          </a:stretch>
        </p:blipFill>
        <p:spPr bwMode="auto">
          <a:xfrm>
            <a:off x="0" y="0"/>
            <a:ext cx="9145588" cy="798513"/>
          </a:xfrm>
          <a:prstGeom prst="rect">
            <a:avLst/>
          </a:prstGeom>
          <a:noFill/>
        </p:spPr>
      </p:pic>
      <p:sp>
        <p:nvSpPr>
          <p:cNvPr id="1026" name="Rectangle 2"/>
          <p:cNvSpPr>
            <a:spLocks noGrp="1" noChangeArrowheads="1"/>
          </p:cNvSpPr>
          <p:nvPr>
            <p:ph type="title"/>
          </p:nvPr>
        </p:nvSpPr>
        <p:spPr bwMode="auto">
          <a:xfrm>
            <a:off x="457200" y="153988"/>
            <a:ext cx="8382000" cy="61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041400"/>
            <a:ext cx="81534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9" name="Picture 15" descr="H_3CP_rgb_sm"/>
          <p:cNvPicPr>
            <a:picLocks noChangeAspect="1" noChangeArrowheads="1"/>
          </p:cNvPicPr>
          <p:nvPr/>
        </p:nvPicPr>
        <p:blipFill>
          <a:blip r:embed="rId14" cstate="print"/>
          <a:srcRect/>
          <a:stretch>
            <a:fillRect/>
          </a:stretch>
        </p:blipFill>
        <p:spPr bwMode="auto">
          <a:xfrm>
            <a:off x="6915150" y="6219825"/>
            <a:ext cx="2005013" cy="536575"/>
          </a:xfrm>
          <a:prstGeom prst="rect">
            <a:avLst/>
          </a:prstGeom>
          <a:noFill/>
        </p:spPr>
      </p:pic>
      <p:sp>
        <p:nvSpPr>
          <p:cNvPr id="1041" name="Rectangle 17"/>
          <p:cNvSpPr>
            <a:spLocks noChangeArrowheads="1"/>
          </p:cNvSpPr>
          <p:nvPr userDrawn="1"/>
        </p:nvSpPr>
        <p:spPr bwMode="auto">
          <a:xfrm>
            <a:off x="2038350" y="6400800"/>
            <a:ext cx="5029200" cy="231775"/>
          </a:xfrm>
          <a:prstGeom prst="rect">
            <a:avLst/>
          </a:prstGeom>
          <a:noFill/>
          <a:ln w="9525">
            <a:noFill/>
            <a:miter lim="800000"/>
            <a:headEnd/>
            <a:tailEnd/>
          </a:ln>
          <a:effectLst/>
        </p:spPr>
        <p:txBody>
          <a:bodyPr/>
          <a:lstStyle/>
          <a:p>
            <a:pPr algn="ctr"/>
            <a:r>
              <a:rPr lang="en-US" sz="700" b="0"/>
              <a:t>© 2011 CenturyTel, Inc. All Rights Reserved.</a:t>
            </a:r>
          </a:p>
          <a:p>
            <a:pPr algn="ctr"/>
            <a:r>
              <a:rPr lang="en-US" sz="700" b="0"/>
              <a:t>The name CenturyLink and the pathways logo are trademarks of CenturyTel, Inc.</a:t>
            </a:r>
          </a:p>
          <a:p>
            <a:pPr algn="ctr"/>
            <a:r>
              <a:rPr lang="en-US" sz="700" b="0"/>
              <a:t>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charset="0"/>
        </a:defRPr>
      </a:lvl2pPr>
      <a:lvl3pPr algn="l" rtl="0" fontAlgn="base">
        <a:spcBef>
          <a:spcPct val="0"/>
        </a:spcBef>
        <a:spcAft>
          <a:spcPct val="0"/>
        </a:spcAft>
        <a:defRPr sz="2800">
          <a:solidFill>
            <a:schemeClr val="bg1"/>
          </a:solidFill>
          <a:latin typeface="Arial" charset="0"/>
        </a:defRPr>
      </a:lvl3pPr>
      <a:lvl4pPr algn="l" rtl="0" fontAlgn="base">
        <a:spcBef>
          <a:spcPct val="0"/>
        </a:spcBef>
        <a:spcAft>
          <a:spcPct val="0"/>
        </a:spcAft>
        <a:defRPr sz="2800">
          <a:solidFill>
            <a:schemeClr val="bg1"/>
          </a:solidFill>
          <a:latin typeface="Arial" charset="0"/>
        </a:defRPr>
      </a:lvl4pPr>
      <a:lvl5pPr algn="l" rtl="0" fontAlgn="base">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algn="l" rtl="0" fontAlgn="base">
        <a:spcBef>
          <a:spcPct val="20000"/>
        </a:spcBef>
        <a:spcAft>
          <a:spcPct val="0"/>
        </a:spcAft>
        <a:defRPr sz="2400">
          <a:solidFill>
            <a:schemeClr val="tx1"/>
          </a:solidFill>
          <a:latin typeface="+mn-lt"/>
          <a:ea typeface="+mn-ea"/>
          <a:cs typeface="+mn-cs"/>
        </a:defRPr>
      </a:lvl1pPr>
      <a:lvl2pPr marL="457200" indent="-165100" algn="l" rtl="0" fontAlgn="base">
        <a:spcBef>
          <a:spcPct val="20000"/>
        </a:spcBef>
        <a:spcAft>
          <a:spcPct val="0"/>
        </a:spcAft>
        <a:buFont typeface="Arial" charset="0"/>
        <a:buChar char="•"/>
        <a:defRPr sz="2400">
          <a:solidFill>
            <a:schemeClr val="tx1"/>
          </a:solidFill>
          <a:latin typeface="+mn-lt"/>
        </a:defRPr>
      </a:lvl2pPr>
      <a:lvl3pPr marL="800100" indent="-165100" algn="l" rtl="0" fontAlgn="base">
        <a:spcBef>
          <a:spcPct val="20000"/>
        </a:spcBef>
        <a:spcAft>
          <a:spcPct val="0"/>
        </a:spcAft>
        <a:buFont typeface="Arial" charset="0"/>
        <a:buChar char="-"/>
        <a:defRPr>
          <a:solidFill>
            <a:schemeClr val="tx1"/>
          </a:solidFill>
          <a:latin typeface="+mn-lt"/>
        </a:defRPr>
      </a:lvl3pPr>
      <a:lvl4pPr marL="1257300" indent="-228600" algn="l" rtl="0" fontAlgn="base">
        <a:spcBef>
          <a:spcPct val="20000"/>
        </a:spcBef>
        <a:spcAft>
          <a:spcPct val="0"/>
        </a:spcAft>
        <a:buFont typeface="Arial" charset="0"/>
        <a:buChar char="–"/>
        <a:defRPr>
          <a:solidFill>
            <a:schemeClr val="tx1"/>
          </a:solidFill>
          <a:latin typeface="+mn-lt"/>
        </a:defRPr>
      </a:lvl4pPr>
      <a:lvl5pPr marL="1600200" indent="-165100" algn="l" rtl="0" fontAlgn="base">
        <a:spcBef>
          <a:spcPct val="20000"/>
        </a:spcBef>
        <a:spcAft>
          <a:spcPct val="0"/>
        </a:spcAft>
        <a:buFont typeface="Arial" charset="0"/>
        <a:buChar char="▪"/>
        <a:defRPr sz="1200">
          <a:solidFill>
            <a:schemeClr val="tx1"/>
          </a:solidFill>
          <a:latin typeface="+mn-lt"/>
        </a:defRPr>
      </a:lvl5pPr>
      <a:lvl6pPr marL="2057400" indent="-165100" algn="l" rtl="0" fontAlgn="base">
        <a:spcBef>
          <a:spcPct val="20000"/>
        </a:spcBef>
        <a:spcAft>
          <a:spcPct val="0"/>
        </a:spcAft>
        <a:buFont typeface="Arial" charset="0"/>
        <a:buChar char="▪"/>
        <a:defRPr sz="1200">
          <a:solidFill>
            <a:schemeClr val="tx1"/>
          </a:solidFill>
          <a:latin typeface="+mn-lt"/>
        </a:defRPr>
      </a:lvl6pPr>
      <a:lvl7pPr marL="2514600" indent="-165100" algn="l" rtl="0" fontAlgn="base">
        <a:spcBef>
          <a:spcPct val="20000"/>
        </a:spcBef>
        <a:spcAft>
          <a:spcPct val="0"/>
        </a:spcAft>
        <a:buFont typeface="Arial" charset="0"/>
        <a:buChar char="▪"/>
        <a:defRPr sz="1200">
          <a:solidFill>
            <a:schemeClr val="tx1"/>
          </a:solidFill>
          <a:latin typeface="+mn-lt"/>
        </a:defRPr>
      </a:lvl7pPr>
      <a:lvl8pPr marL="2971800" indent="-165100" algn="l" rtl="0" fontAlgn="base">
        <a:spcBef>
          <a:spcPct val="20000"/>
        </a:spcBef>
        <a:spcAft>
          <a:spcPct val="0"/>
        </a:spcAft>
        <a:buFont typeface="Arial" charset="0"/>
        <a:buChar char="▪"/>
        <a:defRPr sz="1200">
          <a:solidFill>
            <a:schemeClr val="tx1"/>
          </a:solidFill>
          <a:latin typeface="+mn-lt"/>
        </a:defRPr>
      </a:lvl8pPr>
      <a:lvl9pPr marL="3429000" indent="-165100" algn="l" rtl="0" fontAlgn="base">
        <a:spcBef>
          <a:spcPct val="20000"/>
        </a:spcBef>
        <a:spcAft>
          <a:spcPct val="0"/>
        </a:spcAft>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ibr-request@centurylink.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hrome.google.com/webstore/detail/allow-control-allow-origi/nlfbmbojpeacfghkpbjhddihlkkiljbi?hl=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ctrTitle"/>
          </p:nvPr>
        </p:nvSpPr>
        <p:spPr>
          <a:xfrm>
            <a:off x="438150" y="1828800"/>
            <a:ext cx="8172450" cy="1371600"/>
          </a:xfrm>
          <a:noFill/>
        </p:spPr>
        <p:txBody>
          <a:bodyPr/>
          <a:lstStyle/>
          <a:p>
            <a:r>
              <a:rPr lang="en-US" dirty="0"/>
              <a:t>International Business Risk Review Council </a:t>
            </a:r>
            <a:br>
              <a:rPr lang="en-US" dirty="0"/>
            </a:br>
            <a:r>
              <a:rPr lang="en-US" dirty="0"/>
              <a:t>Decision Summary for Meeting conducted </a:t>
            </a:r>
            <a:br>
              <a:rPr lang="en-US" dirty="0"/>
            </a:br>
            <a:r>
              <a:rPr lang="en-US" dirty="0" smtClean="0"/>
              <a:t>March 7, </a:t>
            </a:r>
            <a:r>
              <a:rPr lang="en-US" dirty="0"/>
              <a:t>2017</a:t>
            </a:r>
          </a:p>
        </p:txBody>
      </p:sp>
      <p:sp>
        <p:nvSpPr>
          <p:cNvPr id="106505" name="Rectangle 9"/>
          <p:cNvSpPr>
            <a:spLocks noGrp="1" noChangeArrowheads="1"/>
          </p:cNvSpPr>
          <p:nvPr>
            <p:ph type="subTitle" idx="1"/>
          </p:nvPr>
        </p:nvSpPr>
        <p:spPr/>
        <p:txBody>
          <a:bodyPr/>
          <a:lstStyle/>
          <a:p>
            <a:r>
              <a:rPr lang="en-US" dirty="0"/>
              <a:t>March 7, 2017</a:t>
            </a:r>
          </a:p>
        </p:txBody>
      </p:sp>
      <p:sp>
        <p:nvSpPr>
          <p:cNvPr id="106508" name="Rectangle 12"/>
          <p:cNvSpPr>
            <a:spLocks noChangeArrowheads="1"/>
          </p:cNvSpPr>
          <p:nvPr/>
        </p:nvSpPr>
        <p:spPr bwMode="auto">
          <a:xfrm>
            <a:off x="1371600" y="3886200"/>
            <a:ext cx="6400800" cy="1752600"/>
          </a:xfrm>
          <a:prstGeom prst="rect">
            <a:avLst/>
          </a:prstGeom>
          <a:noFill/>
          <a:ln w="9525">
            <a:noFill/>
            <a:miter lim="800000"/>
            <a:headEnd/>
            <a:tailEnd/>
          </a:ln>
        </p:spPr>
        <p:txBody>
          <a:bodyPr/>
          <a:lstStyle/>
          <a:p>
            <a:pPr>
              <a:lnSpc>
                <a:spcPct val="80000"/>
              </a:lnSpc>
              <a:spcBef>
                <a:spcPct val="20000"/>
              </a:spcBef>
            </a:pPr>
            <a:endParaRPr lang="en-US"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71475" y="0"/>
            <a:ext cx="8382000" cy="766763"/>
          </a:xfrm>
        </p:spPr>
        <p:txBody>
          <a:bodyPr anchor="ctr"/>
          <a:lstStyle/>
          <a:p>
            <a:pPr algn="ctr"/>
            <a:r>
              <a:rPr lang="en-US" sz="2000" dirty="0"/>
              <a:t>Next Generation Sales Compensation Test Environment- IBM</a:t>
            </a:r>
          </a:p>
        </p:txBody>
      </p:sp>
      <p:sp>
        <p:nvSpPr>
          <p:cNvPr id="143596" name="Rectangle 236"/>
          <p:cNvSpPr>
            <a:spLocks noChangeArrowheads="1"/>
          </p:cNvSpPr>
          <p:nvPr/>
        </p:nvSpPr>
        <p:spPr bwMode="auto">
          <a:xfrm>
            <a:off x="4800600" y="1295400"/>
            <a:ext cx="3886200" cy="457200"/>
          </a:xfrm>
          <a:prstGeom prst="rect">
            <a:avLst/>
          </a:prstGeom>
          <a:noFill/>
          <a:ln w="9525">
            <a:noFill/>
            <a:miter lim="800000"/>
            <a:headEnd/>
            <a:tailEnd/>
          </a:ln>
        </p:spPr>
        <p:txBody>
          <a:bodyPr lIns="0" rIns="0"/>
          <a:lstStyle/>
          <a:p>
            <a:pPr>
              <a:spcBef>
                <a:spcPct val="20000"/>
              </a:spcBef>
            </a:pPr>
            <a:r>
              <a:rPr lang="en-US" sz="1000" b="0"/>
              <a:t>   </a:t>
            </a:r>
          </a:p>
        </p:txBody>
      </p:sp>
      <p:graphicFrame>
        <p:nvGraphicFramePr>
          <p:cNvPr id="9" name="Table 8"/>
          <p:cNvGraphicFramePr>
            <a:graphicFrameLocks noGrp="1"/>
          </p:cNvGraphicFramePr>
          <p:nvPr>
            <p:extLst>
              <p:ext uri="{D42A27DB-BD31-4B8C-83A1-F6EECF244321}">
                <p14:modId xmlns:p14="http://schemas.microsoft.com/office/powerpoint/2010/main" val="3959311613"/>
              </p:ext>
            </p:extLst>
          </p:nvPr>
        </p:nvGraphicFramePr>
        <p:xfrm>
          <a:off x="457200" y="838200"/>
          <a:ext cx="8229600" cy="507129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372654">
                <a:tc>
                  <a:txBody>
                    <a:bodyPr/>
                    <a:lstStyle/>
                    <a:p>
                      <a:r>
                        <a:rPr lang="en-US" sz="1400" dirty="0"/>
                        <a:t>Organization</a:t>
                      </a:r>
                    </a:p>
                  </a:txBody>
                  <a:tcPr/>
                </a:tc>
                <a:tc>
                  <a:txBody>
                    <a:bodyPr/>
                    <a:lstStyle/>
                    <a:p>
                      <a:r>
                        <a:rPr lang="en-US" sz="1400" dirty="0"/>
                        <a:t>Representative</a:t>
                      </a:r>
                    </a:p>
                  </a:txBody>
                  <a:tcPr/>
                </a:tc>
                <a:tc>
                  <a:txBody>
                    <a:bodyPr/>
                    <a:lstStyle/>
                    <a:p>
                      <a:r>
                        <a:rPr lang="en-US" sz="1400" dirty="0"/>
                        <a:t>Concerns</a:t>
                      </a:r>
                    </a:p>
                  </a:txBody>
                  <a:tcPr/>
                </a:tc>
                <a:tc>
                  <a:txBody>
                    <a:bodyPr/>
                    <a:lstStyle/>
                    <a:p>
                      <a:r>
                        <a:rPr lang="en-US" sz="1400" dirty="0"/>
                        <a:t>Vote</a:t>
                      </a:r>
                    </a:p>
                  </a:txBody>
                  <a:tcPr/>
                </a:tc>
                <a:extLst>
                  <a:ext uri="{0D108BD9-81ED-4DB2-BD59-A6C34878D82A}">
                    <a16:rowId xmlns:a16="http://schemas.microsoft.com/office/drawing/2014/main" xmlns="" val="10000"/>
                  </a:ext>
                </a:extLst>
              </a:tr>
              <a:tr h="372654">
                <a:tc>
                  <a:txBody>
                    <a:bodyPr/>
                    <a:lstStyle/>
                    <a:p>
                      <a:pPr algn="l" fontAlgn="b"/>
                      <a:r>
                        <a:rPr lang="en-US" sz="1200" b="0" i="0" u="none" strike="noStrike" dirty="0">
                          <a:solidFill>
                            <a:srgbClr val="000000"/>
                          </a:solidFill>
                          <a:latin typeface="Calibri"/>
                        </a:rPr>
                        <a:t>BSDO Carrier Management</a:t>
                      </a:r>
                    </a:p>
                  </a:txBody>
                  <a:tcPr marL="9525" marR="9525" marT="9525" marB="0" anchor="ctr"/>
                </a:tc>
                <a:tc>
                  <a:txBody>
                    <a:bodyPr/>
                    <a:lstStyle/>
                    <a:p>
                      <a:pPr algn="l" fontAlgn="b"/>
                      <a:r>
                        <a:rPr lang="en-US" sz="1200" b="0" i="0" u="none" strike="noStrike">
                          <a:solidFill>
                            <a:srgbClr val="000000"/>
                          </a:solidFill>
                          <a:latin typeface="Calibri"/>
                        </a:rPr>
                        <a:t>Morris, Jim</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1"/>
                  </a:ext>
                </a:extLst>
              </a:tr>
              <a:tr h="397692">
                <a:tc>
                  <a:txBody>
                    <a:bodyPr/>
                    <a:lstStyle/>
                    <a:p>
                      <a:pPr algn="l" fontAlgn="b"/>
                      <a:r>
                        <a:rPr lang="en-US" sz="1200" b="0" i="0" u="none" strike="noStrike" dirty="0">
                          <a:solidFill>
                            <a:srgbClr val="000000"/>
                          </a:solidFill>
                          <a:latin typeface="Calibri"/>
                        </a:rPr>
                        <a:t>BSDO Operational Support</a:t>
                      </a:r>
                    </a:p>
                  </a:txBody>
                  <a:tcPr marL="9525" marR="9525" marT="9525" marB="0" anchor="ctr"/>
                </a:tc>
                <a:tc>
                  <a:txBody>
                    <a:bodyPr/>
                    <a:lstStyle/>
                    <a:p>
                      <a:pPr algn="l" fontAlgn="b"/>
                      <a:r>
                        <a:rPr lang="en-US" sz="1200" b="0" i="0" u="none" strike="noStrike" dirty="0">
                          <a:solidFill>
                            <a:srgbClr val="000000"/>
                          </a:solidFill>
                          <a:latin typeface="Calibri"/>
                        </a:rPr>
                        <a:t>Rob Mulvaney</a:t>
                      </a:r>
                    </a:p>
                  </a:txBody>
                  <a:tcPr marL="9525" marR="9525" marT="9525" marB="0" anchor="ctr"/>
                </a:tc>
                <a:tc>
                  <a:txBody>
                    <a:bodyPr/>
                    <a:lstStyle/>
                    <a:p>
                      <a:pPr marL="0" algn="l" defTabSz="914400" rtl="0" eaLnBrk="1" fontAlgn="b" latinLnBrk="0" hangingPunct="1"/>
                      <a:endParaRPr lang="en-US" sz="1200" b="0" i="0" u="none" strike="noStrike" kern="1200" dirty="0">
                        <a:solidFill>
                          <a:srgbClr val="000000"/>
                        </a:solidFill>
                        <a:latin typeface="Calibri"/>
                        <a:ea typeface="+mn-ea"/>
                        <a:cs typeface="+mn-cs"/>
                      </a:endParaRPr>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2"/>
                  </a:ext>
                </a:extLst>
              </a:tr>
              <a:tr h="381000">
                <a:tc>
                  <a:txBody>
                    <a:bodyPr/>
                    <a:lstStyle/>
                    <a:p>
                      <a:pPr algn="l" fontAlgn="b"/>
                      <a:r>
                        <a:rPr lang="en-US" sz="1200" b="0" i="0" u="none" strike="noStrike" dirty="0">
                          <a:solidFill>
                            <a:srgbClr val="000000"/>
                          </a:solidFill>
                          <a:latin typeface="Calibri"/>
                        </a:rPr>
                        <a:t>Consumer and Small Business Sales &amp; Care</a:t>
                      </a:r>
                    </a:p>
                  </a:txBody>
                  <a:tcPr marL="9525" marR="9525" marT="9525" marB="0" anchor="ctr"/>
                </a:tc>
                <a:tc>
                  <a:txBody>
                    <a:bodyPr/>
                    <a:lstStyle/>
                    <a:p>
                      <a:pPr algn="l" fontAlgn="b"/>
                      <a:r>
                        <a:rPr lang="en-US" sz="1200" b="0" i="0" u="none" strike="sngStrike" dirty="0">
                          <a:solidFill>
                            <a:srgbClr val="000000"/>
                          </a:solidFill>
                          <a:latin typeface="Calibri"/>
                        </a:rPr>
                        <a:t>Kim </a:t>
                      </a:r>
                      <a:r>
                        <a:rPr lang="en-US" sz="1200" b="0" i="0" u="none" strike="sngStrike" dirty="0" smtClean="0">
                          <a:solidFill>
                            <a:srgbClr val="000000"/>
                          </a:solidFill>
                          <a:latin typeface="Calibri"/>
                        </a:rPr>
                        <a:t>Frantz</a:t>
                      </a:r>
                      <a:r>
                        <a:rPr lang="en-US" sz="1200" b="0" i="0" u="none" strike="noStrike" dirty="0" smtClean="0">
                          <a:solidFill>
                            <a:srgbClr val="000000"/>
                          </a:solidFill>
                          <a:latin typeface="Calibri"/>
                        </a:rPr>
                        <a:t> Wendy Costello</a:t>
                      </a:r>
                      <a:endParaRPr lang="en-US" sz="1200" b="0" i="0" u="none" strike="noStrike" dirty="0">
                        <a:solidFill>
                          <a:srgbClr val="000000"/>
                        </a:solidFill>
                        <a:latin typeface="Calibri"/>
                      </a:endParaRP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3"/>
                  </a:ext>
                </a:extLst>
              </a:tr>
              <a:tr h="372654">
                <a:tc>
                  <a:txBody>
                    <a:bodyPr/>
                    <a:lstStyle/>
                    <a:p>
                      <a:pPr algn="l" fontAlgn="b"/>
                      <a:r>
                        <a:rPr lang="en-US" sz="1200" b="0" i="0" u="none" strike="noStrike" dirty="0">
                          <a:solidFill>
                            <a:srgbClr val="000000"/>
                          </a:solidFill>
                          <a:latin typeface="Calibri"/>
                        </a:rPr>
                        <a:t>Global Infrastructure Engineering Operations</a:t>
                      </a:r>
                    </a:p>
                  </a:txBody>
                  <a:tcPr marL="9525" marR="9525" marT="9525" marB="0" anchor="ctr"/>
                </a:tc>
                <a:tc>
                  <a:txBody>
                    <a:bodyPr/>
                    <a:lstStyle/>
                    <a:p>
                      <a:pPr algn="l" fontAlgn="b"/>
                      <a:r>
                        <a:rPr lang="en-US" sz="1200" b="0" i="0" u="none" strike="noStrike" dirty="0">
                          <a:solidFill>
                            <a:srgbClr val="000000"/>
                          </a:solidFill>
                          <a:latin typeface="Calibri"/>
                        </a:rPr>
                        <a:t>Hicks, Rob</a:t>
                      </a:r>
                    </a:p>
                  </a:txBody>
                  <a:tcPr marL="9525" marR="9525" marT="9525" marB="0" anchor="ctr"/>
                </a:tc>
                <a:tc>
                  <a:txBody>
                    <a:bodyPr/>
                    <a:lstStyle/>
                    <a:p>
                      <a:endParaRPr lang="en-US"/>
                    </a:p>
                  </a:txBody>
                  <a:tcPr/>
                </a:tc>
                <a:tc>
                  <a:txBody>
                    <a:bodyPr/>
                    <a:lstStyle/>
                    <a:p>
                      <a:pPr marL="0" algn="ctr" defTabSz="914400" rtl="0" eaLnBrk="1" fontAlgn="b" latinLnBrk="0" hangingPunct="1"/>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4"/>
                  </a:ext>
                </a:extLst>
              </a:tr>
              <a:tr h="372654">
                <a:tc>
                  <a:txBody>
                    <a:bodyPr/>
                    <a:lstStyle/>
                    <a:p>
                      <a:pPr algn="l" fontAlgn="b"/>
                      <a:r>
                        <a:rPr lang="en-US" sz="1200" b="0" i="0" u="none" strike="noStrike" dirty="0">
                          <a:solidFill>
                            <a:srgbClr val="000000"/>
                          </a:solidFill>
                          <a:latin typeface="Calibri"/>
                        </a:rPr>
                        <a:t>Global Operations and Shared Services</a:t>
                      </a:r>
                    </a:p>
                  </a:txBody>
                  <a:tcPr marL="9525" marR="9525" marT="9525" marB="0" anchor="ctr"/>
                </a:tc>
                <a:tc>
                  <a:txBody>
                    <a:bodyPr/>
                    <a:lstStyle/>
                    <a:p>
                      <a:pPr algn="l" fontAlgn="b"/>
                      <a:r>
                        <a:rPr lang="en-US" sz="1200" b="0" i="0" u="none" strike="noStrike" dirty="0">
                          <a:solidFill>
                            <a:srgbClr val="000000"/>
                          </a:solidFill>
                          <a:latin typeface="Calibri"/>
                        </a:rPr>
                        <a:t>McDaniel, Emmett 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5"/>
                  </a:ext>
                </a:extLst>
              </a:tr>
              <a:tr h="372654">
                <a:tc>
                  <a:txBody>
                    <a:bodyPr/>
                    <a:lstStyle/>
                    <a:p>
                      <a:pPr algn="l" fontAlgn="b"/>
                      <a:r>
                        <a:rPr lang="en-US" sz="1200" b="0" i="0" u="none" strike="noStrike" dirty="0">
                          <a:solidFill>
                            <a:srgbClr val="000000"/>
                          </a:solidFill>
                          <a:latin typeface="Calibri"/>
                        </a:rPr>
                        <a:t>Industrial Security / Federal</a:t>
                      </a:r>
                    </a:p>
                  </a:txBody>
                  <a:tcPr marL="9525" marR="9525" marT="9525" marB="0" anchor="ctr"/>
                </a:tc>
                <a:tc>
                  <a:txBody>
                    <a:bodyPr/>
                    <a:lstStyle/>
                    <a:p>
                      <a:pPr algn="l" fontAlgn="b"/>
                      <a:r>
                        <a:rPr lang="nl-NL" sz="1200" b="0" i="0" u="none" strike="noStrike" dirty="0">
                          <a:solidFill>
                            <a:srgbClr val="000000"/>
                          </a:solidFill>
                          <a:latin typeface="Calibri"/>
                        </a:rPr>
                        <a:t>Geerlings, Kent (</a:t>
                      </a:r>
                      <a:r>
                        <a:rPr lang="nl-NL" sz="1200" b="0" i="0" u="none" strike="noStrike" kern="1200" dirty="0">
                          <a:solidFill>
                            <a:srgbClr val="FF0000"/>
                          </a:solidFill>
                          <a:latin typeface="Calibri"/>
                          <a:ea typeface="+mn-ea"/>
                          <a:cs typeface="+mn-cs"/>
                        </a:rPr>
                        <a:t>Levans, Richard </a:t>
                      </a:r>
                      <a:r>
                        <a:rPr lang="nl-NL" sz="1200" b="0" i="0" u="none" strike="noStrike" dirty="0">
                          <a:solidFill>
                            <a:srgbClr val="000000"/>
                          </a:solidFill>
                          <a:latin typeface="Calibri"/>
                        </a:rPr>
                        <a:t>alternate)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6"/>
                  </a:ext>
                </a:extLst>
              </a:tr>
              <a:tr h="372654">
                <a:tc>
                  <a:txBody>
                    <a:bodyPr/>
                    <a:lstStyle/>
                    <a:p>
                      <a:pPr algn="l" fontAlgn="b"/>
                      <a:r>
                        <a:rPr lang="en-US" sz="1200" b="0" i="0" u="none" strike="noStrike" dirty="0">
                          <a:solidFill>
                            <a:srgbClr val="000000"/>
                          </a:solidFill>
                          <a:latin typeface="Calibri"/>
                        </a:rPr>
                        <a:t>Information Security </a:t>
                      </a:r>
                    </a:p>
                  </a:txBody>
                  <a:tcPr marL="9525" marR="9525" marT="9525" marB="0" anchor="ctr"/>
                </a:tc>
                <a:tc>
                  <a:txBody>
                    <a:bodyPr/>
                    <a:lstStyle/>
                    <a:p>
                      <a:pPr algn="l" fontAlgn="b"/>
                      <a:r>
                        <a:rPr lang="en-US" sz="1200" b="0" i="0" u="none" strike="noStrike" dirty="0">
                          <a:solidFill>
                            <a:srgbClr val="000000"/>
                          </a:solidFill>
                          <a:latin typeface="Calibri"/>
                        </a:rPr>
                        <a:t>Knies, John B</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7"/>
                  </a:ext>
                </a:extLst>
              </a:tr>
              <a:tr h="372654">
                <a:tc>
                  <a:txBody>
                    <a:bodyPr/>
                    <a:lstStyle/>
                    <a:p>
                      <a:pPr algn="l" fontAlgn="b"/>
                      <a:r>
                        <a:rPr lang="en-US" sz="1200" b="0" i="0" u="none" strike="noStrike" dirty="0">
                          <a:solidFill>
                            <a:srgbClr val="000000"/>
                          </a:solidFill>
                          <a:latin typeface="Calibri"/>
                        </a:rPr>
                        <a:t>Information Technology</a:t>
                      </a:r>
                    </a:p>
                  </a:txBody>
                  <a:tcPr marL="9525" marR="9525" marT="9525" marB="0" anchor="ctr"/>
                </a:tc>
                <a:tc>
                  <a:txBody>
                    <a:bodyPr/>
                    <a:lstStyle/>
                    <a:p>
                      <a:pPr algn="l" fontAlgn="b"/>
                      <a:r>
                        <a:rPr lang="en-US" sz="1200" b="0" i="0" u="none" strike="noStrike" dirty="0">
                          <a:solidFill>
                            <a:srgbClr val="000000"/>
                          </a:solidFill>
                          <a:latin typeface="Calibri"/>
                        </a:rPr>
                        <a:t>Russell, Harold </a:t>
                      </a:r>
                      <a:r>
                        <a:rPr lang="en-US" sz="1200" b="0" i="0" u="none" strike="noStrike" kern="1200" dirty="0">
                          <a:solidFill>
                            <a:srgbClr val="000000"/>
                          </a:solidFill>
                          <a:latin typeface="Calibri"/>
                          <a:ea typeface="+mn-ea"/>
                          <a:cs typeface="+mn-cs"/>
                        </a:rPr>
                        <a:t>(</a:t>
                      </a:r>
                      <a:r>
                        <a:rPr lang="en-US" sz="1200" b="0" i="0" u="none" strike="noStrike" kern="1200" dirty="0">
                          <a:solidFill>
                            <a:srgbClr val="FF0000"/>
                          </a:solidFill>
                          <a:latin typeface="Calibri"/>
                          <a:ea typeface="+mn-ea"/>
                          <a:cs typeface="+mn-cs"/>
                        </a:rPr>
                        <a:t>Ledoux, Sue S </a:t>
                      </a:r>
                      <a:r>
                        <a:rPr lang="en-US" sz="1200" b="0" i="0" u="none" strike="noStrike" kern="1200" dirty="0">
                          <a:solidFill>
                            <a:srgbClr val="000000"/>
                          </a:solidFill>
                          <a:latin typeface="Calibri"/>
                          <a:ea typeface="+mn-ea"/>
                          <a:cs typeface="+mn-cs"/>
                        </a:rPr>
                        <a:t>alternate)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8"/>
                  </a:ext>
                </a:extLst>
              </a:tr>
              <a:tr h="372654">
                <a:tc>
                  <a:txBody>
                    <a:bodyPr/>
                    <a:lstStyle/>
                    <a:p>
                      <a:pPr algn="l" fontAlgn="b"/>
                      <a:r>
                        <a:rPr lang="en-US" sz="1200" b="0" i="0" u="none" strike="noStrike">
                          <a:solidFill>
                            <a:srgbClr val="000000"/>
                          </a:solidFill>
                          <a:latin typeface="Calibri"/>
                        </a:rPr>
                        <a:t>Legal - Corporate</a:t>
                      </a:r>
                    </a:p>
                  </a:txBody>
                  <a:tcPr marL="9525" marR="9525" marT="9525" marB="0" anchor="ctr"/>
                </a:tc>
                <a:tc>
                  <a:txBody>
                    <a:bodyPr/>
                    <a:lstStyle/>
                    <a:p>
                      <a:pPr algn="l" fontAlgn="b"/>
                      <a:r>
                        <a:rPr lang="en-US" sz="1200" b="0" i="0" u="none" strike="noStrike" dirty="0">
                          <a:solidFill>
                            <a:schemeClr val="tx1"/>
                          </a:solidFill>
                          <a:latin typeface="Calibri"/>
                        </a:rPr>
                        <a:t>Hughes, Brian</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9"/>
                  </a:ext>
                </a:extLst>
              </a:tr>
              <a:tr h="372654">
                <a:tc>
                  <a:txBody>
                    <a:bodyPr/>
                    <a:lstStyle/>
                    <a:p>
                      <a:pPr algn="l" fontAlgn="b"/>
                      <a:r>
                        <a:rPr lang="en-US" sz="1200" b="0" i="0" u="none" strike="noStrike">
                          <a:solidFill>
                            <a:srgbClr val="000000"/>
                          </a:solidFill>
                          <a:latin typeface="Calibri"/>
                        </a:rPr>
                        <a:t>Network Systems Management OR Infrastructure Operations</a:t>
                      </a:r>
                    </a:p>
                  </a:txBody>
                  <a:tcPr marL="9525" marR="9525" marT="9525" marB="0" anchor="ctr"/>
                </a:tc>
                <a:tc>
                  <a:txBody>
                    <a:bodyPr/>
                    <a:lstStyle/>
                    <a:p>
                      <a:pPr algn="l" fontAlgn="b"/>
                      <a:r>
                        <a:rPr lang="en-US" sz="1200" b="0" i="0" u="none" strike="noStrike" dirty="0">
                          <a:solidFill>
                            <a:srgbClr val="000000"/>
                          </a:solidFill>
                          <a:latin typeface="Calibri"/>
                        </a:rPr>
                        <a:t>Nelson, Rich 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0"/>
                  </a:ext>
                </a:extLst>
              </a:tr>
              <a:tr h="372654">
                <a:tc>
                  <a:txBody>
                    <a:bodyPr/>
                    <a:lstStyle/>
                    <a:p>
                      <a:pPr algn="l" fontAlgn="b"/>
                      <a:r>
                        <a:rPr lang="en-US" sz="1200" b="0" i="0" u="none" strike="noStrike" dirty="0">
                          <a:solidFill>
                            <a:srgbClr val="000000"/>
                          </a:solidFill>
                          <a:latin typeface="Calibri"/>
                        </a:rPr>
                        <a:t>Operational Transformation</a:t>
                      </a:r>
                    </a:p>
                  </a:txBody>
                  <a:tcPr marL="9525" marR="9525" marT="9525" marB="0" anchor="ctr"/>
                </a:tc>
                <a:tc>
                  <a:txBody>
                    <a:bodyPr/>
                    <a:lstStyle/>
                    <a:p>
                      <a:pPr algn="l" fontAlgn="b"/>
                      <a:r>
                        <a:rPr lang="en-US" sz="1200" b="0" i="0" u="none" strike="noStrike" dirty="0">
                          <a:solidFill>
                            <a:srgbClr val="000000"/>
                          </a:solidFill>
                          <a:latin typeface="Calibri"/>
                        </a:rPr>
                        <a:t>Kolterman, Phil</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1"/>
                  </a:ext>
                </a:extLst>
              </a:tr>
              <a:tr h="372654">
                <a:tc>
                  <a:txBody>
                    <a:bodyPr/>
                    <a:lstStyle/>
                    <a:p>
                      <a:pPr algn="l" fontAlgn="b"/>
                      <a:r>
                        <a:rPr lang="en-US" sz="1200" b="0" i="0" u="none" strike="noStrike" dirty="0">
                          <a:solidFill>
                            <a:srgbClr val="000000"/>
                          </a:solidFill>
                          <a:latin typeface="Calibri"/>
                        </a:rPr>
                        <a:t>Wholesale Markets</a:t>
                      </a:r>
                    </a:p>
                  </a:txBody>
                  <a:tcPr marL="9525" marR="9525" marT="9525" marB="0" anchor="ctr"/>
                </a:tc>
                <a:tc>
                  <a:txBody>
                    <a:bodyPr/>
                    <a:lstStyle/>
                    <a:p>
                      <a:pPr algn="l" fontAlgn="b"/>
                      <a:r>
                        <a:rPr lang="en-US" sz="1200" b="0" i="0" u="none" strike="noStrike" dirty="0">
                          <a:solidFill>
                            <a:srgbClr val="000000"/>
                          </a:solidFill>
                          <a:latin typeface="Calibri"/>
                        </a:rPr>
                        <a:t>Strombotne, Tracy L (Overberg, Steve; Rath, Kenneth S; Bilobran, Dave</a:t>
                      </a:r>
                      <a:r>
                        <a:rPr lang="en-US" sz="1200" b="0" i="0" u="none" strike="noStrike" kern="1200" dirty="0">
                          <a:solidFill>
                            <a:srgbClr val="000000"/>
                          </a:solidFill>
                          <a:latin typeface="Calibri"/>
                          <a:ea typeface="+mn-ea"/>
                          <a:cs typeface="+mn-cs"/>
                        </a:rPr>
                        <a:t>; Li, Michelle </a:t>
                      </a:r>
                      <a:r>
                        <a:rPr lang="en-US" sz="1200" b="0" i="0" u="none" strike="noStrike" dirty="0">
                          <a:solidFill>
                            <a:srgbClr val="000000"/>
                          </a:solidFill>
                          <a:latin typeface="Calibri"/>
                        </a:rPr>
                        <a:t>alternates)</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94519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Next Generation Sales Compensation Test Environment- IBM</a:t>
            </a:r>
          </a:p>
        </p:txBody>
      </p:sp>
      <p:sp>
        <p:nvSpPr>
          <p:cNvPr id="3" name="Content Placeholder 2"/>
          <p:cNvSpPr>
            <a:spLocks noGrp="1"/>
          </p:cNvSpPr>
          <p:nvPr>
            <p:ph idx="1"/>
          </p:nvPr>
        </p:nvSpPr>
        <p:spPr>
          <a:xfrm>
            <a:off x="457200" y="914400"/>
            <a:ext cx="8458200" cy="5410200"/>
          </a:xfrm>
        </p:spPr>
        <p:txBody>
          <a:bodyPr/>
          <a:lstStyle/>
          <a:p>
            <a:endParaRPr lang="en-US" sz="800" b="1" dirty="0">
              <a:solidFill>
                <a:srgbClr val="00853F"/>
              </a:solidFill>
            </a:endParaRPr>
          </a:p>
          <a:p>
            <a:r>
              <a:rPr lang="en-US" sz="1400" b="1" dirty="0">
                <a:solidFill>
                  <a:srgbClr val="00853F"/>
                </a:solidFill>
              </a:rPr>
              <a:t>GENERAL CONTROLS:</a:t>
            </a:r>
          </a:p>
          <a:p>
            <a:endParaRPr lang="en-US" sz="800" b="1" i="1" dirty="0"/>
          </a:p>
          <a:p>
            <a:pPr marL="342900" lvl="0" indent="-342900">
              <a:buFont typeface="+mj-lt"/>
              <a:buAutoNum type="arabicPeriod"/>
            </a:pPr>
            <a:r>
              <a:rPr lang="en-US" sz="1100" dirty="0"/>
              <a:t>Access is only allowed as outlined in this request. All other access is prohibited without approval from Information Security and may require an additional IBRRC request, including: </a:t>
            </a:r>
          </a:p>
          <a:p>
            <a:pPr marL="800100" lvl="1" indent="-342900">
              <a:buFont typeface="+mj-lt"/>
              <a:buAutoNum type="alphaUcPeriod"/>
            </a:pPr>
            <a:r>
              <a:rPr lang="en-US" sz="1100" dirty="0"/>
              <a:t>Any country/location/site not listed in this IBRRC request</a:t>
            </a:r>
          </a:p>
          <a:p>
            <a:pPr marL="800100" lvl="1" indent="-342900">
              <a:buFont typeface="+mj-lt"/>
              <a:buAutoNum type="alphaUcPeriod"/>
            </a:pPr>
            <a:r>
              <a:rPr lang="en-US" sz="1100" dirty="0"/>
              <a:t>Any systems, devices, applications, databases, or environments not listed in this IBRRC request</a:t>
            </a:r>
          </a:p>
          <a:p>
            <a:pPr marL="342900" lvl="0" indent="-342900">
              <a:buFont typeface="+mj-lt"/>
              <a:buAutoNum type="arabicPeriod"/>
            </a:pPr>
            <a:r>
              <a:rPr lang="en-US" sz="1100" dirty="0"/>
              <a:t>Vendor personnel will have no access to any production applications, systems, or network elements, except those listed in this request.</a:t>
            </a:r>
          </a:p>
          <a:p>
            <a:pPr marL="342900" lvl="0" indent="-342900">
              <a:buFont typeface="+mj-lt"/>
              <a:buAutoNum type="arabicPeriod"/>
            </a:pPr>
            <a:r>
              <a:rPr lang="en-US" sz="1100" dirty="0"/>
              <a:t>Off-shore vendor personnel assigned to this IBRRC request will be solely dedicated to this effort, prohibited from concurrently working on other CenturyLink projects or vendor’s other customers. Further, they must not hold any other CenturyLink credentials or tokens related to other CenturyLink efforts. A combination of credentials potentially changes the risk of the effort. Any exceptions to this condition must be approved by Information Security.</a:t>
            </a:r>
          </a:p>
          <a:p>
            <a:pPr marL="342900" lvl="0" indent="-342900">
              <a:buFont typeface="+mj-lt"/>
              <a:buAutoNum type="arabicPeriod"/>
            </a:pPr>
            <a:r>
              <a:rPr lang="en-US" sz="1100" dirty="0"/>
              <a:t>CTL resources must be responsible for management of user accounts and access to all environments, applications, and systems.</a:t>
            </a:r>
          </a:p>
          <a:p>
            <a:pPr marL="342900" lvl="0" indent="-342900">
              <a:buFont typeface="+mj-lt"/>
              <a:buAutoNum type="arabicPeriod"/>
            </a:pPr>
            <a:r>
              <a:rPr lang="en-US" sz="1100" dirty="0"/>
              <a:t>Access from outside of the United States is prohibited without prior approval. Access from any location not listed in this IBRRC request must be reviewed and approved in advance. </a:t>
            </a:r>
          </a:p>
          <a:p>
            <a:pPr marL="342900" lvl="0" indent="-342900">
              <a:buFont typeface="+mj-lt"/>
              <a:buAutoNum type="arabicPeriod"/>
            </a:pPr>
            <a:r>
              <a:rPr lang="en-US" sz="1100" dirty="0"/>
              <a:t>Access to systems, devices, applications, databases, or environments not listed in this IBRRC request is prohibited without prior approval. Additional requests must be reviewed and approved in advance.</a:t>
            </a:r>
          </a:p>
          <a:p>
            <a:pPr marL="342900" lvl="0" indent="-342900">
              <a:buFont typeface="+mj-lt"/>
              <a:buAutoNum type="arabicPeriod"/>
            </a:pPr>
            <a:r>
              <a:rPr lang="en-US" sz="1100" dirty="0"/>
              <a:t>All Confidential or Highly Confidential information (per CenturyLink’s Information Classification policy) will be filtered or masked to prevent viewing or access by unauthorized personnel. This includes, but is not limited to, employee personally identifiable information (PII), employee or vendor banking information, all federal data, nonpublic corporate financial information, and information concerning lawsuits or legal settlements. </a:t>
            </a:r>
            <a:r>
              <a:rPr lang="en-US" sz="1100" b="1" dirty="0"/>
              <a:t>Data filtering or masking must be verified by Corporate Security prior to the work beginning.</a:t>
            </a:r>
          </a:p>
          <a:p>
            <a:pPr marL="342900" indent="-342900"/>
            <a:endParaRPr lang="en-US" sz="1100" dirty="0"/>
          </a:p>
          <a:p>
            <a:pPr marL="342900" lvl="0" indent="-342900"/>
            <a:endParaRPr lang="en-US" sz="1100" dirty="0"/>
          </a:p>
          <a:p>
            <a:pPr marL="228600" lvl="0" indent="-228600"/>
            <a:endParaRPr lang="en-US" sz="1100" dirty="0"/>
          </a:p>
          <a:p>
            <a:endParaRPr lang="en-US" sz="1100" dirty="0"/>
          </a:p>
          <a:p>
            <a:endParaRPr lang="en-US" sz="1100" b="1" i="1" dirty="0"/>
          </a:p>
        </p:txBody>
      </p:sp>
    </p:spTree>
    <p:extLst>
      <p:ext uri="{BB962C8B-B14F-4D97-AF65-F5344CB8AC3E}">
        <p14:creationId xmlns:p14="http://schemas.microsoft.com/office/powerpoint/2010/main" val="235105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Next Generation Sales Compensation Test Environment- IBM</a:t>
            </a:r>
            <a:r>
              <a:rPr lang="en-US" sz="1800" dirty="0" smtClean="0"/>
              <a:t> </a:t>
            </a:r>
            <a:r>
              <a:rPr lang="en-US" sz="1800" dirty="0"/>
              <a:t>(Continued)</a:t>
            </a:r>
            <a:endParaRPr lang="en-US" sz="2000" dirty="0"/>
          </a:p>
        </p:txBody>
      </p:sp>
      <p:sp>
        <p:nvSpPr>
          <p:cNvPr id="3" name="Content Placeholder 2"/>
          <p:cNvSpPr>
            <a:spLocks noGrp="1"/>
          </p:cNvSpPr>
          <p:nvPr>
            <p:ph idx="1"/>
          </p:nvPr>
        </p:nvSpPr>
        <p:spPr>
          <a:xfrm>
            <a:off x="457200" y="914400"/>
            <a:ext cx="8458200" cy="5410200"/>
          </a:xfrm>
        </p:spPr>
        <p:txBody>
          <a:bodyPr/>
          <a:lstStyle/>
          <a:p>
            <a:endParaRPr lang="en-US" sz="800" b="1" dirty="0">
              <a:solidFill>
                <a:srgbClr val="00853F"/>
              </a:solidFill>
            </a:endParaRPr>
          </a:p>
          <a:p>
            <a:r>
              <a:rPr lang="en-US" sz="1400" b="1" dirty="0">
                <a:solidFill>
                  <a:srgbClr val="00853F"/>
                </a:solidFill>
              </a:rPr>
              <a:t>AUDIT AND ASSESSMENT CONTROLS:</a:t>
            </a:r>
          </a:p>
          <a:p>
            <a:endParaRPr lang="en-US" sz="800" b="1" i="1" dirty="0"/>
          </a:p>
          <a:p>
            <a:pPr marL="342900" indent="-342900">
              <a:buFont typeface="+mj-lt"/>
              <a:buAutoNum type="arabicPeriod" startAt="8"/>
            </a:pPr>
            <a:r>
              <a:rPr lang="en-US" sz="1100" dirty="0"/>
              <a:t>All conditions outlined as part of the IBRRC approval must be confirmed by Corporate Security </a:t>
            </a:r>
            <a:r>
              <a:rPr lang="en-US" sz="1100" b="1" dirty="0"/>
              <a:t>BEFORE</a:t>
            </a:r>
            <a:r>
              <a:rPr lang="en-US" sz="1100" dirty="0"/>
              <a:t> moving forward except for those conditions related to audits that would be conducted in the future on a recurring basis. The details and importance of each condition are discussed during the IBRRC approval process to ensure that it can be met and will be maintained throughout the lifecycle of the off-shore agreement.</a:t>
            </a:r>
          </a:p>
          <a:p>
            <a:pPr marL="342900" indent="-342900">
              <a:buFont typeface="+mj-lt"/>
              <a:buAutoNum type="arabicPeriod" startAt="8"/>
            </a:pPr>
            <a:r>
              <a:rPr lang="en-US" sz="1100" dirty="0"/>
              <a:t>If the scope of the project changes, including but not limited to a significant change to an application’s purpose or feature set, or any change to its RISC rating occurs, the CTL business sponsor must contact CTL Information Security to determine if the existing controls are sufficient or if changes/additions are required. This may require an additional IBRRC request. The project sponsor must notify CTL Information Security (at ibr-request@centurylink.com) within 3 business days of becoming aware of potential changes (e.g., new applications/data sources, new off-shore vendors, new off-shore locations). The Manager of Architecture and Engineering will determine if a new IBRRC request is required.</a:t>
            </a:r>
          </a:p>
          <a:p>
            <a:pPr marL="342900" indent="-342900">
              <a:buFont typeface="+mj-lt"/>
              <a:buAutoNum type="arabicPeriod" startAt="8"/>
            </a:pPr>
            <a:r>
              <a:rPr lang="en-US" sz="1100" dirty="0"/>
              <a:t>Prior to deployment in </a:t>
            </a:r>
            <a:r>
              <a:rPr lang="en-US" sz="1100" b="1" dirty="0"/>
              <a:t>any production/new phase/future phase/data migration </a:t>
            </a:r>
            <a:r>
              <a:rPr lang="en-US" sz="1100" dirty="0"/>
              <a:t>of this project, a Security Risk Assessment (SRA) will be completed by Corporate Security for the application(s) being implemented, to include end-to-end testing and vulnerability testing.</a:t>
            </a:r>
          </a:p>
          <a:p>
            <a:pPr marL="336550" indent="-336550">
              <a:buFont typeface="+mj-lt"/>
              <a:buAutoNum type="arabicPeriod" startAt="8"/>
            </a:pPr>
            <a:r>
              <a:rPr lang="en-US" sz="1100" dirty="0"/>
              <a:t>On a quarterly basis or whenever a significant change to the vendor’s staffing occurs, the CTL business sponsor must perform and document a review of user accounts that includes verification of access, level of access and confirms the resource has a current business need to access the system(s). Any terminated employee identified during the audit must be removed. The results of the audit must be provided to CTL's Information Security Compliance and Audit personnel at the following address: ibr-request@centurylink.com. Deficiencies in this area could significantly impact the security of sensitive data, exceptions in excess of 2% constitute a failure and if 2 reviews within a rolling 12 month period exceed the 2% threshold a remediation plan must be created and reviewed with Information security.</a:t>
            </a:r>
          </a:p>
          <a:p>
            <a:pPr marL="336550" indent="-336550">
              <a:buFont typeface="+mj-lt"/>
              <a:buAutoNum type="arabicPeriod" startAt="8"/>
            </a:pPr>
            <a:r>
              <a:rPr lang="en-US" sz="1100" dirty="0"/>
              <a:t>Corporate Security maintains the authority to audit or verify the continued compliance with and effectiveness of all conditions approved as part of this request for the life of the project.</a:t>
            </a:r>
          </a:p>
        </p:txBody>
      </p:sp>
    </p:spTree>
    <p:extLst>
      <p:ext uri="{BB962C8B-B14F-4D97-AF65-F5344CB8AC3E}">
        <p14:creationId xmlns:p14="http://schemas.microsoft.com/office/powerpoint/2010/main" val="257026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Next Generation Sales Compensation Test Environment- IBM</a:t>
            </a:r>
            <a:r>
              <a:rPr lang="en-US" sz="1800" dirty="0" smtClean="0"/>
              <a:t> </a:t>
            </a:r>
            <a:r>
              <a:rPr lang="en-US" sz="1800" dirty="0"/>
              <a:t>(Continued)</a:t>
            </a:r>
            <a:endParaRPr lang="en-US" sz="2000" dirty="0"/>
          </a:p>
        </p:txBody>
      </p:sp>
      <p:sp>
        <p:nvSpPr>
          <p:cNvPr id="3" name="Content Placeholder 2"/>
          <p:cNvSpPr>
            <a:spLocks noGrp="1"/>
          </p:cNvSpPr>
          <p:nvPr>
            <p:ph idx="1"/>
          </p:nvPr>
        </p:nvSpPr>
        <p:spPr>
          <a:xfrm>
            <a:off x="457200" y="914400"/>
            <a:ext cx="8458200" cy="5562600"/>
          </a:xfrm>
        </p:spPr>
        <p:txBody>
          <a:bodyPr/>
          <a:lstStyle/>
          <a:p>
            <a:endParaRPr lang="en-US" sz="800" b="1" dirty="0">
              <a:solidFill>
                <a:srgbClr val="00853F"/>
              </a:solidFill>
            </a:endParaRPr>
          </a:p>
          <a:p>
            <a:pPr marL="230188" indent="-230188"/>
            <a:r>
              <a:rPr lang="en-US" sz="1400" b="1" dirty="0">
                <a:solidFill>
                  <a:srgbClr val="00853F"/>
                </a:solidFill>
              </a:rPr>
              <a:t>ACCESS AND FILTERING CONTROLS</a:t>
            </a:r>
            <a:r>
              <a:rPr lang="en-US" sz="1600" b="1" dirty="0">
                <a:solidFill>
                  <a:srgbClr val="00853F"/>
                </a:solidFill>
              </a:rPr>
              <a:t>:</a:t>
            </a:r>
          </a:p>
          <a:p>
            <a:pPr marL="230188" indent="-230188">
              <a:buFont typeface="+mj-lt"/>
              <a:buAutoNum type="arabicPeriod" startAt="14"/>
            </a:pPr>
            <a:endParaRPr lang="en-US" sz="800" dirty="0"/>
          </a:p>
          <a:p>
            <a:pPr marL="230188" indent="-230188">
              <a:buFont typeface="+mj-lt"/>
              <a:buAutoNum type="arabicPeriod" startAt="13"/>
            </a:pPr>
            <a:r>
              <a:rPr lang="en-US" sz="1100" dirty="0"/>
              <a:t>For remote access the following requirements must be implemented:</a:t>
            </a:r>
          </a:p>
          <a:p>
            <a:pPr marL="461963" lvl="1" indent="-230188">
              <a:buFont typeface="+mj-lt"/>
              <a:buAutoNum type="alphaUcPeriod"/>
            </a:pPr>
            <a:r>
              <a:rPr lang="en-US" sz="1100" dirty="0"/>
              <a:t>Accessing CenturyLink resources from non-CenturyLink computers may only be done using approved standard CenturyLink virtual technology (e.g., Virtual Desktop Infrastructure) that has been secured to prevent downloading of data through the interface. </a:t>
            </a:r>
            <a:r>
              <a:rPr lang="en-US" sz="1100" dirty="0" smtClean="0"/>
              <a:t>Copy/paste, printing, and C drive </a:t>
            </a:r>
            <a:r>
              <a:rPr lang="en-US" sz="1100" dirty="0"/>
              <a:t>functionality between the virtual session and the user’s local computer must be disabled</a:t>
            </a:r>
            <a:r>
              <a:rPr lang="en-US" sz="1100" dirty="0" smtClean="0"/>
              <a:t>. </a:t>
            </a:r>
            <a:endParaRPr lang="en-US" sz="1100" dirty="0"/>
          </a:p>
          <a:p>
            <a:pPr marL="461963" lvl="1" indent="-230188">
              <a:buFont typeface="+mj-lt"/>
              <a:buAutoNum type="alphaUcPeriod"/>
            </a:pPr>
            <a:r>
              <a:rPr lang="en-US" sz="1100" dirty="0"/>
              <a:t>2 factor authentication (hard tokens) will be required.</a:t>
            </a:r>
          </a:p>
          <a:p>
            <a:pPr marL="461963" lvl="1" indent="-230188">
              <a:buFont typeface="+mj-lt"/>
              <a:buAutoNum type="alphaUcPeriod"/>
            </a:pPr>
            <a:r>
              <a:rPr lang="en-US" sz="1100" dirty="0"/>
              <a:t>Connectivity between CenturyLink and the vendor must restrict the vendor’s access only to the servers, databases, applications, development and test environments, and web sites specifically listed in this request.</a:t>
            </a:r>
          </a:p>
          <a:p>
            <a:pPr marL="461963" lvl="1" indent="-230188">
              <a:buFont typeface="+mj-lt"/>
              <a:buAutoNum type="alphaUcPeriod"/>
            </a:pPr>
            <a:r>
              <a:rPr lang="en-US" sz="1100" dirty="0"/>
              <a:t>IBM to remove the contractors access from the Aventail connection to CTL environment.</a:t>
            </a:r>
          </a:p>
          <a:p>
            <a:pPr marL="230188" indent="-230188">
              <a:buFont typeface="+mj-lt"/>
              <a:buAutoNum type="arabicPeriod" startAt="13"/>
            </a:pPr>
            <a:r>
              <a:rPr lang="en-US" sz="1100" dirty="0"/>
              <a:t>A solution must be in place to prevent vendor personnel outside the U.S. from accessing Federal information from systems and environments identified in this request.</a:t>
            </a:r>
          </a:p>
          <a:p>
            <a:pPr marL="461963" lvl="1" indent="-230188">
              <a:buFont typeface="+mj-lt"/>
              <a:buAutoNum type="alphaUcPeriod"/>
            </a:pPr>
            <a:r>
              <a:rPr lang="en-US" sz="1100" dirty="0"/>
              <a:t>Refresh test production data filtering solution will be implemented:</a:t>
            </a:r>
          </a:p>
          <a:p>
            <a:pPr marL="687387" lvl="2" indent="-228600">
              <a:buFont typeface="+mj-lt"/>
              <a:buAutoNum type="arabicParenR"/>
            </a:pPr>
            <a:r>
              <a:rPr lang="en-US" sz="1100" dirty="0"/>
              <a:t>For each refresh data upload phase, the refresh test production data must be re-evaluated and approved by the Corporate Security and Federal teams before it is used or put into the test environment.</a:t>
            </a:r>
          </a:p>
          <a:p>
            <a:pPr marL="687387" lvl="2" indent="-228600">
              <a:buFont typeface="+mj-lt"/>
              <a:buAutoNum type="arabicParenR"/>
            </a:pPr>
            <a:r>
              <a:rPr lang="en-US" sz="1100" dirty="0"/>
              <a:t>Test automation scripts must be created and implemented by onshore/USA CTL teams (estimate completion date of test automation script 02/28/2017).</a:t>
            </a:r>
          </a:p>
          <a:p>
            <a:pPr marL="461963" lvl="1" indent="-230188">
              <a:buFont typeface="+mj-lt"/>
              <a:buAutoNum type="alphaUcPeriod"/>
            </a:pPr>
            <a:r>
              <a:rPr lang="en-US" sz="1100" dirty="0"/>
              <a:t>Any solution must be verified by the Corporate Security and Federal teams before access is granted under this request.</a:t>
            </a:r>
          </a:p>
          <a:p>
            <a:pPr marL="461963" lvl="1" indent="-230188">
              <a:buFont typeface="+mj-lt"/>
              <a:buAutoNum type="alphaUcPeriod"/>
            </a:pPr>
            <a:r>
              <a:rPr lang="en-US" sz="1100" dirty="0"/>
              <a:t>On a quarterly basis or whenever there is a significant change to data (e.g., new data source, additional data elements added, an increase in the number of records by 25% or more, etc.) involved, the CTL business sponsor must perform and document a review of data accessible by off shore resources. If at any time the filtering solution exceeds a 2% failure rate (i.e., failing to filter federal data), the sponsor must immediately contact Information Security at </a:t>
            </a:r>
            <a:r>
              <a:rPr lang="en-US" sz="1100" dirty="0">
                <a:hlinkClick r:id="rId2"/>
              </a:rPr>
              <a:t>ibr-request@centurylink.com</a:t>
            </a:r>
            <a:r>
              <a:rPr lang="en-US" sz="1100" dirty="0"/>
              <a:t>. Working with the Federal team, a remediation plan will be developed, which may require a plan to transition the work to be performed within the U.S.</a:t>
            </a:r>
          </a:p>
          <a:p>
            <a:endParaRPr lang="en-US" sz="1100" dirty="0"/>
          </a:p>
          <a:p>
            <a:pPr marL="687388" lvl="1" indent="-230188">
              <a:buFont typeface="+mj-lt"/>
              <a:buAutoNum type="arabicPeriod"/>
            </a:pPr>
            <a:endParaRPr lang="en-US" sz="1100" dirty="0"/>
          </a:p>
          <a:p>
            <a:pPr marL="687388" lvl="1" indent="-230188">
              <a:buFont typeface="+mj-lt"/>
              <a:buAutoNum type="arabicPeriod"/>
            </a:pPr>
            <a:endParaRPr lang="en-US" sz="1100" dirty="0"/>
          </a:p>
          <a:p>
            <a:endParaRPr lang="en-US" sz="1100" dirty="0"/>
          </a:p>
          <a:p>
            <a:pPr marL="342900" lvl="0" indent="-342900"/>
            <a:endParaRPr lang="en-US" sz="1100" dirty="0"/>
          </a:p>
          <a:p>
            <a:pPr marL="228600" lvl="0" indent="-228600"/>
            <a:endParaRPr lang="en-US" sz="1100" dirty="0"/>
          </a:p>
          <a:p>
            <a:endParaRPr lang="en-US" sz="1100" dirty="0"/>
          </a:p>
          <a:p>
            <a:endParaRPr lang="en-US" sz="1600" b="1" i="1" dirty="0"/>
          </a:p>
        </p:txBody>
      </p:sp>
    </p:spTree>
    <p:extLst>
      <p:ext uri="{BB962C8B-B14F-4D97-AF65-F5344CB8AC3E}">
        <p14:creationId xmlns:p14="http://schemas.microsoft.com/office/powerpoint/2010/main" val="218277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8600" y="0"/>
            <a:ext cx="8686800" cy="762000"/>
          </a:xfrm>
        </p:spPr>
        <p:txBody>
          <a:bodyPr anchor="ctr"/>
          <a:lstStyle/>
          <a:p>
            <a:pPr algn="ctr" eaLnBrk="1" hangingPunct="1"/>
            <a:r>
              <a:rPr lang="en-US" sz="2000" dirty="0"/>
              <a:t>Next Generation Sales Compensation Test Environment- IBM </a:t>
            </a:r>
            <a:r>
              <a:rPr lang="en-US" sz="2000" dirty="0" smtClean="0"/>
              <a:t>- </a:t>
            </a:r>
            <a:r>
              <a:rPr lang="en-US" sz="2000" dirty="0"/>
              <a:t>Requested Systems</a:t>
            </a:r>
          </a:p>
        </p:txBody>
      </p:sp>
      <p:graphicFrame>
        <p:nvGraphicFramePr>
          <p:cNvPr id="4" name="Table 3"/>
          <p:cNvGraphicFramePr>
            <a:graphicFrameLocks noGrp="1"/>
          </p:cNvGraphicFramePr>
          <p:nvPr>
            <p:extLst>
              <p:ext uri="{D42A27DB-BD31-4B8C-83A1-F6EECF244321}">
                <p14:modId xmlns:p14="http://schemas.microsoft.com/office/powerpoint/2010/main" val="1355392293"/>
              </p:ext>
            </p:extLst>
          </p:nvPr>
        </p:nvGraphicFramePr>
        <p:xfrm>
          <a:off x="304800" y="1219200"/>
          <a:ext cx="8153400" cy="3900306"/>
        </p:xfrm>
        <a:graphic>
          <a:graphicData uri="http://schemas.openxmlformats.org/drawingml/2006/table">
            <a:tbl>
              <a:tblPr firstRow="1" bandRow="1">
                <a:tableStyleId>{5C22544A-7EE6-4342-B048-85BDC9FD1C3A}</a:tableStyleId>
              </a:tblPr>
              <a:tblGrid>
                <a:gridCol w="894489">
                  <a:extLst>
                    <a:ext uri="{9D8B030D-6E8A-4147-A177-3AD203B41FA5}">
                      <a16:colId xmlns:a16="http://schemas.microsoft.com/office/drawing/2014/main" xmlns="" val="20000"/>
                    </a:ext>
                  </a:extLst>
                </a:gridCol>
                <a:gridCol w="1086711">
                  <a:extLst>
                    <a:ext uri="{9D8B030D-6E8A-4147-A177-3AD203B41FA5}">
                      <a16:colId xmlns:a16="http://schemas.microsoft.com/office/drawing/2014/main" xmlns="" val="20001"/>
                    </a:ext>
                  </a:extLst>
                </a:gridCol>
                <a:gridCol w="3830265">
                  <a:extLst>
                    <a:ext uri="{9D8B030D-6E8A-4147-A177-3AD203B41FA5}">
                      <a16:colId xmlns:a16="http://schemas.microsoft.com/office/drawing/2014/main" xmlns="" val="20002"/>
                    </a:ext>
                  </a:extLst>
                </a:gridCol>
                <a:gridCol w="2341935">
                  <a:extLst>
                    <a:ext uri="{9D8B030D-6E8A-4147-A177-3AD203B41FA5}">
                      <a16:colId xmlns:a16="http://schemas.microsoft.com/office/drawing/2014/main" xmlns="" val="20003"/>
                    </a:ext>
                  </a:extLst>
                </a:gridCol>
              </a:tblGrid>
              <a:tr h="478926">
                <a:tc>
                  <a:txBody>
                    <a:bodyPr/>
                    <a:lstStyle/>
                    <a:p>
                      <a:pPr algn="l"/>
                      <a:r>
                        <a:rPr lang="en-US" sz="1100" dirty="0"/>
                        <a:t>System Name</a:t>
                      </a:r>
                    </a:p>
                  </a:txBody>
                  <a:tcPr/>
                </a:tc>
                <a:tc>
                  <a:txBody>
                    <a:bodyPr/>
                    <a:lstStyle/>
                    <a:p>
                      <a:pPr algn="l"/>
                      <a:r>
                        <a:rPr lang="en-US" sz="1100" dirty="0"/>
                        <a:t>Environment</a:t>
                      </a:r>
                    </a:p>
                  </a:txBody>
                  <a:tcPr/>
                </a:tc>
                <a:tc>
                  <a:txBody>
                    <a:bodyPr/>
                    <a:lstStyle/>
                    <a:p>
                      <a:pPr algn="l"/>
                      <a:r>
                        <a:rPr lang="en-US" sz="1100" dirty="0"/>
                        <a:t>Description</a:t>
                      </a:r>
                    </a:p>
                  </a:txBody>
                  <a:tcPr/>
                </a:tc>
                <a:tc>
                  <a:txBody>
                    <a:bodyPr/>
                    <a:lstStyle/>
                    <a:p>
                      <a:pPr algn="l"/>
                      <a:r>
                        <a:rPr lang="en-US" sz="1100" dirty="0"/>
                        <a:t>Rating</a:t>
                      </a:r>
                    </a:p>
                  </a:txBody>
                  <a:tcPr/>
                </a:tc>
                <a:extLst>
                  <a:ext uri="{0D108BD9-81ED-4DB2-BD59-A6C34878D82A}">
                    <a16:rowId xmlns:a16="http://schemas.microsoft.com/office/drawing/2014/main" xmlns="" val="10000"/>
                  </a:ext>
                </a:extLst>
              </a:tr>
              <a:tr h="81647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000" spc="10" dirty="0">
                          <a:solidFill>
                            <a:schemeClr val="tx1"/>
                          </a:solidFill>
                          <a:latin typeface="+mn-lt"/>
                          <a:ea typeface="Arial"/>
                        </a:rPr>
                        <a:t>Next Generation Sales Comp System</a:t>
                      </a:r>
                      <a:endParaRPr kumimoji="0" lang="en-US" sz="1000" b="0" i="0" u="none" strike="noStrike" cap="none" normalizeH="0" baseline="0" dirty="0">
                        <a:ln>
                          <a:noFill/>
                        </a:ln>
                        <a:solidFill>
                          <a:schemeClr val="tx1"/>
                        </a:solidFill>
                        <a:effectLst/>
                        <a:latin typeface="Arial" charset="0"/>
                      </a:endParaRPr>
                    </a:p>
                  </a:txBody>
                  <a:tcPr/>
                </a:tc>
                <a:tc>
                  <a:txBody>
                    <a:bodyPr/>
                    <a:lstStyle/>
                    <a:p>
                      <a:pPr algn="l"/>
                      <a:r>
                        <a:rPr lang="en-US" sz="1000" kern="1200" dirty="0" smtClean="0">
                          <a:solidFill>
                            <a:schemeClr val="dk1"/>
                          </a:solidFill>
                          <a:latin typeface="+mn-lt"/>
                          <a:ea typeface="+mn-ea"/>
                          <a:cs typeface="+mn-cs"/>
                        </a:rPr>
                        <a:t>Development/  Test</a:t>
                      </a:r>
                      <a:endParaRPr lang="en-US"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CenturyLink Sales Incentive Compensation Management Tool is used by HR to host the BTS Sales Compensation plans &amp; calculate payments for all BTS sales reps &amp; External Business partners. ICM is a vendor product. Receives data from Revenue &amp; ordering systems from Finance, credits the various BTS reps with the correct transactions and calculates a payment based on the Total Billed Revenue or Order total or Sales order value depending on the assigned sales plan. Receives Sales reps data from Hierarchy manager tool, account information from Account assignment Tool, revenue through CDMTBATCH from CCDW and orders from various sources (including SFA) through SCPR. All Mentioned tools are in the BTS sales compensation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Systems </a:t>
                      </a:r>
                      <a:r>
                        <a:rPr lang="en-US" sz="900" dirty="0"/>
                        <a:t>which feed BICM:</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QIC-ORACLE-APP, QBA-HM, QBA-AA, QBA-QT, QIC-DATAMART, QSR, CITS, IRPIT, IRPOT, SCPR</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t>
                      </a:r>
                      <a:r>
                        <a:rPr lang="en-US" sz="900" dirty="0"/>
                        <a:t>Migration</a:t>
                      </a:r>
                      <a:r>
                        <a:rPr lang="en-US" sz="900" baseline="0" dirty="0"/>
                        <a:t> from CENTURYLINK SALES INCENTIVE COMPENSATION MANAGEMENT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smtClean="0"/>
                        <a:t>BICM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https://vlodbicmdv001.dev.intranet:8081/SSO_INTERNAL/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https://vlodbicmdv001.dev.intranet:8181/SSO_PARTNER/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https://bicm-employee-pxy.test.intranet/SSO_INTERNAL/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https://bicm-partner.test.intranet/SSO_PARTNER/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https://bicmprod-employee-pxy.corp.intranet/SSO_INTERNAL/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marL="45720" marR="54610" marT="0" marB="0"/>
                </a:tc>
                <a:tc>
                  <a:txBody>
                    <a:bodyPr/>
                    <a:lstStyle/>
                    <a:p>
                      <a:pPr marL="0" marR="0" algn="l">
                        <a:lnSpc>
                          <a:spcPct val="115000"/>
                        </a:lnSpc>
                        <a:spcBef>
                          <a:spcPts val="0"/>
                        </a:spcBef>
                        <a:spcAft>
                          <a:spcPts val="0"/>
                        </a:spcAft>
                      </a:pPr>
                      <a:r>
                        <a:rPr lang="en-US" sz="1000" b="1" dirty="0">
                          <a:latin typeface="Arial" pitchFamily="34" charset="0"/>
                          <a:ea typeface="Calibri"/>
                          <a:cs typeface="Arial" pitchFamily="34" charset="0"/>
                        </a:rPr>
                        <a:t>New system</a:t>
                      </a:r>
                      <a:r>
                        <a:rPr lang="en-US" sz="1000" b="1" baseline="0" dirty="0">
                          <a:latin typeface="Arial" pitchFamily="34" charset="0"/>
                          <a:ea typeface="Calibri"/>
                          <a:cs typeface="Arial" pitchFamily="34" charset="0"/>
                        </a:rPr>
                        <a:t> not rated in CMS</a:t>
                      </a:r>
                    </a:p>
                    <a:p>
                      <a:pPr marL="0" marR="0" algn="l">
                        <a:lnSpc>
                          <a:spcPct val="115000"/>
                        </a:lnSpc>
                        <a:spcBef>
                          <a:spcPts val="0"/>
                        </a:spcBef>
                        <a:spcAft>
                          <a:spcPts val="0"/>
                        </a:spcAft>
                      </a:pPr>
                      <a:endParaRPr lang="en-US" sz="1000" b="1" dirty="0">
                        <a:latin typeface="Arial" pitchFamily="34" charset="0"/>
                        <a:ea typeface="Calibri"/>
                        <a:cs typeface="Arial" pitchFamily="34" charset="0"/>
                      </a:endParaRPr>
                    </a:p>
                    <a:p>
                      <a:pPr marL="0" marR="0" algn="l">
                        <a:lnSpc>
                          <a:spcPct val="115000"/>
                        </a:lnSpc>
                        <a:spcBef>
                          <a:spcPts val="0"/>
                        </a:spcBef>
                        <a:spcAft>
                          <a:spcPts val="0"/>
                        </a:spcAft>
                      </a:pPr>
                      <a:r>
                        <a:rPr lang="en-US" sz="1000" b="1" dirty="0">
                          <a:latin typeface="Arial" pitchFamily="34" charset="0"/>
                          <a:ea typeface="Calibri"/>
                          <a:cs typeface="Arial" pitchFamily="34" charset="0"/>
                        </a:rPr>
                        <a:t>US Only Location</a:t>
                      </a:r>
                    </a:p>
                    <a:p>
                      <a:pPr marL="0" marR="0" algn="l">
                        <a:lnSpc>
                          <a:spcPct val="115000"/>
                        </a:lnSpc>
                        <a:spcBef>
                          <a:spcPts val="0"/>
                        </a:spcBef>
                        <a:spcAft>
                          <a:spcPts val="0"/>
                        </a:spcAft>
                      </a:pPr>
                      <a:endParaRPr lang="en-US" sz="1000" b="1" dirty="0">
                        <a:latin typeface="Arial" pitchFamily="34" charset="0"/>
                        <a:ea typeface="Calibri"/>
                        <a:cs typeface="Arial" pitchFamily="34" charset="0"/>
                      </a:endParaRPr>
                    </a:p>
                    <a:p>
                      <a:pPr marL="0" marR="0" algn="l">
                        <a:lnSpc>
                          <a:spcPct val="115000"/>
                        </a:lnSpc>
                        <a:spcBef>
                          <a:spcPts val="0"/>
                        </a:spcBef>
                        <a:spcAft>
                          <a:spcPts val="0"/>
                        </a:spcAft>
                      </a:pPr>
                      <a:r>
                        <a:rPr lang="en-US" sz="1000" b="1" dirty="0">
                          <a:latin typeface="Arial" pitchFamily="34" charset="0"/>
                          <a:ea typeface="Calibri"/>
                          <a:cs typeface="Arial" pitchFamily="34" charset="0"/>
                        </a:rPr>
                        <a:t>Production: </a:t>
                      </a:r>
                      <a:r>
                        <a:rPr lang="en-US" sz="1000" b="0" dirty="0">
                          <a:solidFill>
                            <a:schemeClr val="tx1"/>
                          </a:solidFill>
                          <a:latin typeface="Arial" pitchFamily="34" charset="0"/>
                          <a:ea typeface="Calibri"/>
                          <a:cs typeface="Arial" pitchFamily="34" charset="0"/>
                        </a:rPr>
                        <a:t>Legacy</a:t>
                      </a:r>
                      <a:r>
                        <a:rPr lang="en-US" sz="1000" b="0" baseline="0" dirty="0">
                          <a:solidFill>
                            <a:schemeClr val="tx1"/>
                          </a:solidFill>
                          <a:latin typeface="Arial" pitchFamily="34" charset="0"/>
                          <a:ea typeface="Calibri"/>
                          <a:cs typeface="Arial" pitchFamily="34" charset="0"/>
                        </a:rPr>
                        <a:t> application still in active. Migration path has not been defined for production environment.</a:t>
                      </a:r>
                    </a:p>
                    <a:p>
                      <a:pPr marL="0" marR="0" algn="l">
                        <a:lnSpc>
                          <a:spcPct val="115000"/>
                        </a:lnSpc>
                        <a:spcBef>
                          <a:spcPts val="0"/>
                        </a:spcBef>
                        <a:spcAft>
                          <a:spcPts val="0"/>
                        </a:spcAft>
                      </a:pPr>
                      <a:endParaRPr lang="en-US" sz="1000" b="0" dirty="0">
                        <a:solidFill>
                          <a:schemeClr val="tx1"/>
                        </a:solidFill>
                        <a:latin typeface="Arial" pitchFamily="34" charset="0"/>
                        <a:ea typeface="Calibri"/>
                        <a:cs typeface="Arial" pitchFamily="34" charset="0"/>
                      </a:endParaRPr>
                    </a:p>
                    <a:p>
                      <a:pPr marL="0" marR="0" algn="l">
                        <a:lnSpc>
                          <a:spcPct val="115000"/>
                        </a:lnSpc>
                        <a:spcBef>
                          <a:spcPts val="0"/>
                        </a:spcBef>
                        <a:spcAft>
                          <a:spcPts val="0"/>
                        </a:spcAft>
                      </a:pPr>
                      <a:r>
                        <a:rPr lang="en-US" sz="1000" b="1" dirty="0">
                          <a:solidFill>
                            <a:schemeClr val="tx1"/>
                          </a:solidFill>
                          <a:latin typeface="Arial" pitchFamily="34" charset="0"/>
                          <a:ea typeface="Calibri"/>
                          <a:cs typeface="Arial" pitchFamily="34" charset="0"/>
                        </a:rPr>
                        <a:t>Non-Production: </a:t>
                      </a:r>
                      <a:r>
                        <a:rPr lang="en-US" sz="1000" b="0" dirty="0">
                          <a:solidFill>
                            <a:schemeClr val="tx1"/>
                          </a:solidFill>
                          <a:latin typeface="Arial" pitchFamily="34" charset="0"/>
                          <a:ea typeface="Calibri"/>
                          <a:cs typeface="Arial" pitchFamily="34" charset="0"/>
                        </a:rPr>
                        <a:t>Non-Production: Developers, Testers, DBA and Sales Comp IT OPs access needed outside of clean-room for CTLI. </a:t>
                      </a:r>
                    </a:p>
                    <a:p>
                      <a:pPr marL="0" marR="0" algn="l">
                        <a:lnSpc>
                          <a:spcPct val="115000"/>
                        </a:lnSpc>
                        <a:spcBef>
                          <a:spcPts val="0"/>
                        </a:spcBef>
                        <a:spcAft>
                          <a:spcPts val="0"/>
                        </a:spcAft>
                      </a:pPr>
                      <a:endParaRPr lang="en-US" sz="1000" b="0" dirty="0">
                        <a:solidFill>
                          <a:schemeClr val="tx1"/>
                        </a:solidFill>
                        <a:latin typeface="Arial" pitchFamily="34" charset="0"/>
                        <a:ea typeface="Calibri"/>
                        <a:cs typeface="Arial" pitchFamily="34" charset="0"/>
                      </a:endParaRPr>
                    </a:p>
                    <a:p>
                      <a:pPr marL="0" marR="0" algn="l">
                        <a:lnSpc>
                          <a:spcPct val="115000"/>
                        </a:lnSpc>
                        <a:spcBef>
                          <a:spcPts val="0"/>
                        </a:spcBef>
                        <a:spcAft>
                          <a:spcPts val="0"/>
                        </a:spcAft>
                      </a:pPr>
                      <a:r>
                        <a:rPr lang="en-US" sz="1000" b="0" dirty="0">
                          <a:solidFill>
                            <a:schemeClr val="tx1"/>
                          </a:solidFill>
                          <a:latin typeface="Arial" pitchFamily="34" charset="0"/>
                          <a:ea typeface="Calibri"/>
                          <a:cs typeface="Arial" pitchFamily="34" charset="0"/>
                        </a:rPr>
                        <a:t>Production:</a:t>
                      </a:r>
                      <a:r>
                        <a:rPr lang="en-US" sz="1000" b="0" baseline="0" dirty="0">
                          <a:solidFill>
                            <a:schemeClr val="tx1"/>
                          </a:solidFill>
                          <a:latin typeface="Arial" pitchFamily="34" charset="0"/>
                          <a:ea typeface="Calibri"/>
                          <a:cs typeface="Arial" pitchFamily="34" charset="0"/>
                        </a:rPr>
                        <a:t> On-shore business partners, dev resource on-shore (for trouble shooting issues), Sales Comp IT Ops off-shore (currently outside of clean-room, but can be arranged to get them into clean-room).</a:t>
                      </a:r>
                      <a:endParaRPr lang="en-US" sz="1000" b="0" dirty="0">
                        <a:solidFill>
                          <a:schemeClr val="tx1"/>
                        </a:solidFill>
                        <a:latin typeface="Arial" pitchFamily="34" charset="0"/>
                        <a:ea typeface="Calibri"/>
                        <a:cs typeface="Arial" pitchFamily="34"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7685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8600" y="0"/>
            <a:ext cx="8686800" cy="762000"/>
          </a:xfrm>
        </p:spPr>
        <p:txBody>
          <a:bodyPr anchor="ctr"/>
          <a:lstStyle/>
          <a:p>
            <a:pPr algn="ctr" eaLnBrk="1" hangingPunct="1"/>
            <a:r>
              <a:rPr lang="en-US" sz="2000" dirty="0"/>
              <a:t>Next Generation Sales Compensation Test Environment- IBM </a:t>
            </a:r>
            <a:r>
              <a:rPr lang="en-US" sz="2000" dirty="0" smtClean="0"/>
              <a:t>- </a:t>
            </a:r>
            <a:r>
              <a:rPr lang="en-US" sz="2000" dirty="0"/>
              <a:t>Requested </a:t>
            </a:r>
            <a:r>
              <a:rPr lang="en-US" sz="2000" dirty="0" smtClean="0"/>
              <a:t>Systems </a:t>
            </a:r>
            <a:r>
              <a:rPr lang="en-US" sz="1800" dirty="0" smtClean="0"/>
              <a:t>(Continued)</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938953489"/>
              </p:ext>
            </p:extLst>
          </p:nvPr>
        </p:nvGraphicFramePr>
        <p:xfrm>
          <a:off x="609600" y="1219200"/>
          <a:ext cx="7924800" cy="4547722"/>
        </p:xfrm>
        <a:graphic>
          <a:graphicData uri="http://schemas.openxmlformats.org/drawingml/2006/table">
            <a:tbl>
              <a:tblPr firstRow="1" bandRow="1">
                <a:tableStyleId>{5C22544A-7EE6-4342-B048-85BDC9FD1C3A}</a:tableStyleId>
              </a:tblPr>
              <a:tblGrid>
                <a:gridCol w="733778">
                  <a:extLst>
                    <a:ext uri="{9D8B030D-6E8A-4147-A177-3AD203B41FA5}">
                      <a16:colId xmlns:a16="http://schemas.microsoft.com/office/drawing/2014/main" xmlns="" val="20000"/>
                    </a:ext>
                  </a:extLst>
                </a:gridCol>
                <a:gridCol w="1174044">
                  <a:extLst>
                    <a:ext uri="{9D8B030D-6E8A-4147-A177-3AD203B41FA5}">
                      <a16:colId xmlns:a16="http://schemas.microsoft.com/office/drawing/2014/main" xmlns="" val="20001"/>
                    </a:ext>
                  </a:extLst>
                </a:gridCol>
                <a:gridCol w="4769555">
                  <a:extLst>
                    <a:ext uri="{9D8B030D-6E8A-4147-A177-3AD203B41FA5}">
                      <a16:colId xmlns:a16="http://schemas.microsoft.com/office/drawing/2014/main" xmlns="" val="20002"/>
                    </a:ext>
                  </a:extLst>
                </a:gridCol>
                <a:gridCol w="1247423">
                  <a:extLst>
                    <a:ext uri="{9D8B030D-6E8A-4147-A177-3AD203B41FA5}">
                      <a16:colId xmlns:a16="http://schemas.microsoft.com/office/drawing/2014/main" xmlns="" val="20003"/>
                    </a:ext>
                  </a:extLst>
                </a:gridCol>
              </a:tblGrid>
              <a:tr h="451210">
                <a:tc>
                  <a:txBody>
                    <a:bodyPr/>
                    <a:lstStyle/>
                    <a:p>
                      <a:pPr algn="ctr"/>
                      <a:r>
                        <a:rPr lang="en-US" sz="1100" dirty="0"/>
                        <a:t>System Name</a:t>
                      </a:r>
                    </a:p>
                  </a:txBody>
                  <a:tcPr/>
                </a:tc>
                <a:tc>
                  <a:txBody>
                    <a:bodyPr/>
                    <a:lstStyle/>
                    <a:p>
                      <a:pPr algn="ctr"/>
                      <a:r>
                        <a:rPr lang="en-US" sz="1100" dirty="0"/>
                        <a:t>Environment</a:t>
                      </a:r>
                    </a:p>
                  </a:txBody>
                  <a:tcPr/>
                </a:tc>
                <a:tc>
                  <a:txBody>
                    <a:bodyPr/>
                    <a:lstStyle/>
                    <a:p>
                      <a:pPr algn="ctr"/>
                      <a:r>
                        <a:rPr lang="en-US" sz="1100" dirty="0"/>
                        <a:t>Description</a:t>
                      </a:r>
                    </a:p>
                  </a:txBody>
                  <a:tcPr/>
                </a:tc>
                <a:tc>
                  <a:txBody>
                    <a:bodyPr/>
                    <a:lstStyle/>
                    <a:p>
                      <a:pPr algn="ctr"/>
                      <a:r>
                        <a:rPr lang="en-US" sz="1100" dirty="0"/>
                        <a:t>Rating</a:t>
                      </a:r>
                    </a:p>
                  </a:txBody>
                  <a:tcPr/>
                </a:tc>
                <a:extLst>
                  <a:ext uri="{0D108BD9-81ED-4DB2-BD59-A6C34878D82A}">
                    <a16:rowId xmlns:a16="http://schemas.microsoft.com/office/drawing/2014/main" xmlns="" val="10000"/>
                  </a:ext>
                </a:extLst>
              </a:tr>
              <a:tr h="615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latin typeface="+mj-lt"/>
                          <a:ea typeface="+mn-ea"/>
                          <a:cs typeface="+mn-cs"/>
                        </a:rPr>
                        <a:t>Chrome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j-lt"/>
                          <a:ea typeface="+mn-ea"/>
                          <a:cs typeface="+mn-cs"/>
                        </a:rPr>
                        <a:t> V</a:t>
                      </a:r>
                      <a:r>
                        <a:rPr lang="en-US" sz="800" kern="1200" baseline="0" dirty="0" smtClean="0">
                          <a:solidFill>
                            <a:schemeClr val="tx1"/>
                          </a:solidFill>
                          <a:latin typeface="+mj-lt"/>
                          <a:ea typeface="+mn-ea"/>
                          <a:cs typeface="+mn-cs"/>
                        </a:rPr>
                        <a:t>irtual session</a:t>
                      </a:r>
                      <a:endParaRPr lang="en-US" sz="8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latin typeface="+mj-lt"/>
                          <a:ea typeface="+mn-ea"/>
                          <a:cs typeface="+mn-cs"/>
                        </a:rPr>
                        <a:t>To setup test</a:t>
                      </a:r>
                      <a:r>
                        <a:rPr lang="en-US" sz="800" kern="1200" baseline="0" dirty="0">
                          <a:solidFill>
                            <a:schemeClr val="dk1"/>
                          </a:solidFill>
                          <a:latin typeface="+mj-lt"/>
                          <a:ea typeface="+mn-ea"/>
                          <a:cs typeface="+mn-cs"/>
                        </a:rPr>
                        <a:t> </a:t>
                      </a:r>
                      <a:r>
                        <a:rPr lang="en-US" sz="800" kern="1200" dirty="0">
                          <a:solidFill>
                            <a:schemeClr val="dk1"/>
                          </a:solidFill>
                          <a:latin typeface="+mj-lt"/>
                          <a:ea typeface="+mn-ea"/>
                          <a:cs typeface="+mn-cs"/>
                        </a:rPr>
                        <a:t>environment browsers in order to test the form compatibility.</a:t>
                      </a:r>
                      <a:r>
                        <a:rPr lang="en-US" sz="800" kern="1200" dirty="0">
                          <a:solidFill>
                            <a:srgbClr val="00B0F0"/>
                          </a:solidFill>
                          <a:effectLst/>
                          <a:latin typeface="+mj-lt"/>
                          <a:ea typeface="+mn-ea"/>
                          <a:cs typeface="+mn-cs"/>
                        </a:rPr>
                        <a:t> </a:t>
                      </a:r>
                    </a:p>
                    <a:p>
                      <a:pPr lvl="0"/>
                      <a:r>
                        <a:rPr lang="en-US" sz="800" u="sng" kern="1200" dirty="0">
                          <a:solidFill>
                            <a:srgbClr val="00B0F0"/>
                          </a:solidFill>
                          <a:effectLst/>
                          <a:latin typeface="+mj-lt"/>
                          <a:ea typeface="+mn-ea"/>
                          <a:cs typeface="+mn-cs"/>
                          <a:hlinkClick r:id="rId2"/>
                        </a:rPr>
                        <a:t>https://chrome.google.com/webstore/detail/allow-control-allow-origi/nlfbmbojpeacfghkpbjhddihlkkiljbi?hl=en</a:t>
                      </a:r>
                      <a:endParaRPr lang="en-US" sz="800" kern="1200" dirty="0">
                        <a:solidFill>
                          <a:srgbClr val="00B0F0"/>
                        </a:solidFill>
                        <a:effectLst/>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rgbClr val="FF0000"/>
                          </a:solidFill>
                          <a:latin typeface="+mj-lt"/>
                          <a:ea typeface="+mn-ea"/>
                          <a:cs typeface="+mn-cs"/>
                        </a:rPr>
                        <a:t> </a:t>
                      </a:r>
                    </a:p>
                  </a:txBody>
                  <a:tcPr/>
                </a:tc>
                <a:tc>
                  <a:txBody>
                    <a:bodyPr/>
                    <a:lstStyle/>
                    <a:p>
                      <a:pPr algn="l"/>
                      <a:r>
                        <a:rPr lang="en-US" sz="800" kern="1200" dirty="0">
                          <a:solidFill>
                            <a:schemeClr val="dk1"/>
                          </a:solidFill>
                          <a:latin typeface="+mj-lt"/>
                          <a:ea typeface="+mn-ea"/>
                          <a:cs typeface="+mn-cs"/>
                        </a:rPr>
                        <a:t> </a:t>
                      </a:r>
                      <a:r>
                        <a:rPr lang="en-US" sz="800" kern="1200" dirty="0">
                          <a:solidFill>
                            <a:schemeClr val="tx1"/>
                          </a:solidFill>
                          <a:latin typeface="+mj-lt"/>
                          <a:ea typeface="+mn-ea"/>
                          <a:cs typeface="+mn-cs"/>
                        </a:rPr>
                        <a:t>Not rated in CMS</a:t>
                      </a:r>
                    </a:p>
                    <a:p>
                      <a:pPr algn="l"/>
                      <a:endParaRPr lang="en-US" sz="800" i="1" kern="1200" dirty="0">
                        <a:solidFill>
                          <a:schemeClr val="tx1"/>
                        </a:solidFill>
                        <a:latin typeface="+mj-lt"/>
                        <a:ea typeface="+mn-ea"/>
                        <a:cs typeface="+mn-cs"/>
                      </a:endParaRPr>
                    </a:p>
                    <a:p>
                      <a:pPr algn="l"/>
                      <a:r>
                        <a:rPr lang="en-US" sz="800" i="1" kern="1200" dirty="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extLst>
                  <a:ext uri="{0D108BD9-81ED-4DB2-BD59-A6C34878D82A}">
                    <a16:rowId xmlns:a16="http://schemas.microsoft.com/office/drawing/2014/main" xmlns="" val="10002"/>
                  </a:ext>
                </a:extLst>
              </a:tr>
              <a:tr h="371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latin typeface="+mj-lt"/>
                          <a:ea typeface="+mn-ea"/>
                          <a:cs typeface="+mn-cs"/>
                        </a:rPr>
                        <a:t>Firefox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tx1"/>
                          </a:solidFill>
                          <a:latin typeface="+mn-lt"/>
                          <a:ea typeface="+mn-ea"/>
                          <a:cs typeface="+mn-cs"/>
                        </a:rPr>
                        <a:t>Virtual session</a:t>
                      </a:r>
                      <a:endParaRPr lang="en-US" sz="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latin typeface="+mj-lt"/>
                          <a:ea typeface="+mn-ea"/>
                          <a:cs typeface="+mn-cs"/>
                        </a:rPr>
                        <a:t>To setup test</a:t>
                      </a:r>
                      <a:r>
                        <a:rPr lang="en-US" sz="800" kern="1200" baseline="0" dirty="0">
                          <a:solidFill>
                            <a:schemeClr val="dk1"/>
                          </a:solidFill>
                          <a:latin typeface="+mj-lt"/>
                          <a:ea typeface="+mn-ea"/>
                          <a:cs typeface="+mn-cs"/>
                        </a:rPr>
                        <a:t> </a:t>
                      </a:r>
                      <a:r>
                        <a:rPr lang="en-US" sz="800" kern="1200" dirty="0">
                          <a:solidFill>
                            <a:schemeClr val="dk1"/>
                          </a:solidFill>
                          <a:latin typeface="+mj-lt"/>
                          <a:ea typeface="+mn-ea"/>
                          <a:cs typeface="+mn-cs"/>
                        </a:rPr>
                        <a:t>environment browsers in order to test the form compatibility.</a:t>
                      </a:r>
                      <a:r>
                        <a:rPr lang="en-US" sz="800" kern="1200" baseline="0" dirty="0">
                          <a:solidFill>
                            <a:schemeClr val="dk1"/>
                          </a:solidFill>
                          <a:latin typeface="+mj-lt"/>
                          <a:ea typeface="+mn-ea"/>
                          <a:cs typeface="+mn-cs"/>
                        </a:rPr>
                        <a:t> Version 5.3.0 To enable ICM application features to be compatible with the browsers </a:t>
                      </a:r>
                      <a:endParaRPr lang="en-US" sz="800" kern="1200" dirty="0">
                        <a:solidFill>
                          <a:srgbClr val="00B0F0"/>
                        </a:solidFill>
                        <a:effectLst/>
                        <a:latin typeface="+mj-lt"/>
                        <a:ea typeface="+mn-ea"/>
                        <a:cs typeface="+mn-cs"/>
                      </a:endParaRPr>
                    </a:p>
                  </a:txBody>
                  <a:tcPr/>
                </a:tc>
                <a:tc>
                  <a:txBody>
                    <a:bodyPr/>
                    <a:lstStyle/>
                    <a:p>
                      <a:pPr algn="l"/>
                      <a:r>
                        <a:rPr lang="en-US" sz="800" kern="1200" dirty="0">
                          <a:solidFill>
                            <a:schemeClr val="dk1"/>
                          </a:solidFill>
                          <a:latin typeface="+mj-lt"/>
                          <a:ea typeface="+mn-ea"/>
                          <a:cs typeface="+mn-cs"/>
                        </a:rPr>
                        <a:t> </a:t>
                      </a:r>
                      <a:r>
                        <a:rPr lang="en-US" sz="800" kern="1200" dirty="0">
                          <a:solidFill>
                            <a:schemeClr val="tx1"/>
                          </a:solidFill>
                          <a:latin typeface="+mj-lt"/>
                          <a:ea typeface="+mn-ea"/>
                          <a:cs typeface="+mn-cs"/>
                        </a:rPr>
                        <a:t>Not rated in CMS</a:t>
                      </a:r>
                    </a:p>
                    <a:p>
                      <a:pPr algn="l"/>
                      <a:endParaRPr lang="en-US" sz="800" i="1" kern="1200" dirty="0">
                        <a:solidFill>
                          <a:schemeClr val="tx1"/>
                        </a:solidFill>
                        <a:latin typeface="+mj-lt"/>
                        <a:ea typeface="+mn-ea"/>
                        <a:cs typeface="+mn-cs"/>
                      </a:endParaRPr>
                    </a:p>
                    <a:p>
                      <a:pPr algn="l"/>
                      <a:r>
                        <a:rPr lang="en-US" sz="800" i="1" kern="1200" dirty="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extLst>
                  <a:ext uri="{0D108BD9-81ED-4DB2-BD59-A6C34878D82A}">
                    <a16:rowId xmlns:a16="http://schemas.microsoft.com/office/drawing/2014/main" xmlns="" val="10003"/>
                  </a:ext>
                </a:extLst>
              </a:tr>
              <a:tr h="371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j-lt"/>
                          <a:ea typeface="+mn-ea"/>
                          <a:cs typeface="+mn-cs"/>
                        </a:rPr>
                        <a:t>ALM Application Lifecycle Manager- </a:t>
                      </a:r>
                      <a:r>
                        <a:rPr lang="en-US" sz="800" dirty="0" smtClean="0">
                          <a:solidFill>
                            <a:schemeClr val="tx1"/>
                          </a:solidFill>
                          <a:latin typeface="+mj-lt"/>
                        </a:rPr>
                        <a:t> </a:t>
                      </a:r>
                      <a:endParaRPr lang="en-US" sz="800" kern="1200" dirty="0" smtClean="0">
                        <a:solidFill>
                          <a:schemeClr val="tx1"/>
                        </a:solidFill>
                        <a:effectLst/>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 VDI Session/CTLAccess</a:t>
                      </a:r>
                      <a:r>
                        <a:rPr lang="en-US" sz="800" kern="1200" baseline="0" dirty="0" smtClean="0">
                          <a:solidFill>
                            <a:schemeClr val="tx1"/>
                          </a:solidFill>
                          <a:latin typeface="+mj-lt"/>
                          <a:ea typeface="+mn-ea"/>
                          <a:cs typeface="+mn-cs"/>
                        </a:rPr>
                        <a:t> </a:t>
                      </a:r>
                      <a:endParaRPr lang="en-US" sz="800" kern="1200" dirty="0" smtClean="0">
                        <a:solidFill>
                          <a:schemeClr val="tx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j-lt"/>
                          <a:ea typeface="+mn-ea"/>
                          <a:cs typeface="+mn-cs"/>
                        </a:rPr>
                        <a:t>ALM Application Lifecycle Manager</a:t>
                      </a:r>
                      <a:r>
                        <a:rPr lang="en-US" sz="800" kern="1200" baseline="0" dirty="0" smtClean="0">
                          <a:solidFill>
                            <a:schemeClr val="tx1"/>
                          </a:solidFill>
                          <a:effectLst/>
                          <a:latin typeface="+mj-lt"/>
                          <a:ea typeface="+mn-ea"/>
                          <a:cs typeface="+mn-cs"/>
                        </a:rPr>
                        <a:t> </a:t>
                      </a:r>
                      <a:endParaRPr lang="en-US" sz="800" kern="1200" dirty="0">
                        <a:solidFill>
                          <a:schemeClr val="tx1"/>
                        </a:solidFill>
                        <a:effectLst/>
                        <a:latin typeface="+mj-lt"/>
                        <a:ea typeface="+mn-ea"/>
                        <a:cs typeface="+mn-cs"/>
                      </a:endParaRPr>
                    </a:p>
                  </a:txBody>
                  <a:tcPr/>
                </a:tc>
                <a:tc>
                  <a:txBody>
                    <a:bodyPr/>
                    <a:lstStyle/>
                    <a:p>
                      <a:pPr algn="l"/>
                      <a:r>
                        <a:rPr lang="en-US" sz="800" kern="1200" dirty="0" smtClean="0">
                          <a:solidFill>
                            <a:schemeClr val="tx1"/>
                          </a:solidFill>
                          <a:latin typeface="+mj-lt"/>
                          <a:ea typeface="+mn-ea"/>
                          <a:cs typeface="+mn-cs"/>
                        </a:rPr>
                        <a:t>Not rated in CMS</a:t>
                      </a:r>
                    </a:p>
                    <a:p>
                      <a:pPr algn="l"/>
                      <a:endParaRPr lang="en-US" sz="800" i="1" kern="1200" dirty="0" smtClean="0">
                        <a:solidFill>
                          <a:schemeClr val="tx1"/>
                        </a:solidFill>
                        <a:latin typeface="+mj-lt"/>
                        <a:ea typeface="+mn-ea"/>
                        <a:cs typeface="+mn-cs"/>
                      </a:endParaRPr>
                    </a:p>
                    <a:p>
                      <a:pPr algn="l"/>
                      <a:r>
                        <a:rPr lang="en-US" sz="800" i="1" kern="1200" dirty="0" smtClean="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tr>
              <a:tr h="371750">
                <a:tc>
                  <a:txBody>
                    <a:bodyPr/>
                    <a:lstStyle/>
                    <a:p>
                      <a:pPr marL="0" marR="0" algn="l">
                        <a:spcBef>
                          <a:spcPts val="0"/>
                        </a:spcBef>
                        <a:spcAft>
                          <a:spcPts val="0"/>
                        </a:spcAft>
                      </a:pPr>
                      <a:r>
                        <a:rPr lang="en-US" sz="800" dirty="0" smtClean="0">
                          <a:solidFill>
                            <a:schemeClr val="tx1"/>
                          </a:solidFill>
                          <a:latin typeface="+mj-lt"/>
                          <a:ea typeface="Calibri"/>
                          <a:cs typeface="Times New Roman"/>
                        </a:rPr>
                        <a:t>IBM ICM Client</a:t>
                      </a:r>
                      <a:endParaRPr lang="en-US" sz="800" dirty="0">
                        <a:solidFill>
                          <a:schemeClr val="tx1"/>
                        </a:solidFill>
                        <a:latin typeface="+mj-lt"/>
                        <a:ea typeface="Calibri"/>
                        <a:cs typeface="Times New Roman"/>
                      </a:endParaRPr>
                    </a:p>
                  </a:txBody>
                  <a:tcPr marL="68580" marR="68580" marT="0"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 VDI Session/CTLAccess</a:t>
                      </a:r>
                      <a:r>
                        <a:rPr lang="en-US" sz="800" kern="1200" baseline="0" dirty="0" smtClean="0">
                          <a:solidFill>
                            <a:schemeClr val="tx1"/>
                          </a:solidFill>
                          <a:latin typeface="+mj-lt"/>
                          <a:ea typeface="+mn-ea"/>
                          <a:cs typeface="+mn-cs"/>
                        </a:rPr>
                        <a:t> </a:t>
                      </a:r>
                      <a:endParaRPr lang="en-US" sz="800" kern="1200" dirty="0" smtClean="0">
                        <a:solidFill>
                          <a:schemeClr val="tx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j-lt"/>
                          <a:ea typeface="+mn-ea"/>
                          <a:cs typeface="+mn-cs"/>
                        </a:rPr>
                        <a:t>Local</a:t>
                      </a:r>
                      <a:r>
                        <a:rPr lang="en-US" sz="800" kern="1200" baseline="0" dirty="0" smtClean="0">
                          <a:solidFill>
                            <a:schemeClr val="tx1"/>
                          </a:solidFill>
                          <a:effectLst/>
                          <a:latin typeface="+mj-lt"/>
                          <a:ea typeface="+mn-ea"/>
                          <a:cs typeface="+mn-cs"/>
                        </a:rPr>
                        <a:t> software client to access the next gen sales comp.</a:t>
                      </a:r>
                      <a:endParaRPr lang="en-US" sz="800" kern="1200" dirty="0" smtClean="0">
                        <a:solidFill>
                          <a:schemeClr val="tx1"/>
                        </a:solidFill>
                        <a:effectLst/>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effectLst/>
                        <a:latin typeface="+mj-lt"/>
                        <a:ea typeface="+mn-ea"/>
                        <a:cs typeface="+mn-cs"/>
                      </a:endParaRPr>
                    </a:p>
                  </a:txBody>
                  <a:tcPr/>
                </a:tc>
                <a:tc>
                  <a:txBody>
                    <a:bodyPr/>
                    <a:lstStyle/>
                    <a:p>
                      <a:pPr algn="l"/>
                      <a:r>
                        <a:rPr lang="en-US" sz="800" kern="1200" dirty="0" smtClean="0">
                          <a:solidFill>
                            <a:schemeClr val="tx1"/>
                          </a:solidFill>
                          <a:latin typeface="+mj-lt"/>
                          <a:ea typeface="+mn-ea"/>
                          <a:cs typeface="+mn-cs"/>
                        </a:rPr>
                        <a:t>Not rated in CMS</a:t>
                      </a:r>
                    </a:p>
                    <a:p>
                      <a:pPr algn="l"/>
                      <a:endParaRPr lang="en-US" sz="800" i="1" kern="1200" dirty="0" smtClean="0">
                        <a:solidFill>
                          <a:schemeClr val="tx1"/>
                        </a:solidFill>
                        <a:latin typeface="+mj-lt"/>
                        <a:ea typeface="+mn-ea"/>
                        <a:cs typeface="+mn-cs"/>
                      </a:endParaRPr>
                    </a:p>
                  </a:txBody>
                  <a:tcPr marL="45720" marR="54610" marT="0" marB="0"/>
                </a:tc>
              </a:tr>
              <a:tr h="371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RDP 2008</a:t>
                      </a: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 VDI Session/CTLAccess</a:t>
                      </a:r>
                      <a:r>
                        <a:rPr lang="en-US" sz="800" kern="1200" baseline="0" dirty="0" smtClean="0">
                          <a:solidFill>
                            <a:schemeClr val="tx1"/>
                          </a:solidFill>
                          <a:latin typeface="+mj-lt"/>
                          <a:ea typeface="+mn-ea"/>
                          <a:cs typeface="+mn-cs"/>
                        </a:rPr>
                        <a:t> </a:t>
                      </a:r>
                      <a:endParaRPr lang="en-US" sz="800" kern="1200" dirty="0" smtClean="0">
                        <a:solidFill>
                          <a:schemeClr val="tx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j-lt"/>
                          <a:ea typeface="+mn-ea"/>
                          <a:cs typeface="+mn-cs"/>
                        </a:rPr>
                        <a:t>Remote</a:t>
                      </a:r>
                      <a:r>
                        <a:rPr lang="en-US" sz="800" kern="1200" baseline="0" dirty="0" smtClean="0">
                          <a:solidFill>
                            <a:schemeClr val="tx1"/>
                          </a:solidFill>
                          <a:effectLst/>
                          <a:latin typeface="+mj-lt"/>
                          <a:ea typeface="+mn-ea"/>
                          <a:cs typeface="+mn-cs"/>
                        </a:rPr>
                        <a:t> access client for windows systems  </a:t>
                      </a:r>
                      <a:endParaRPr lang="en-US" sz="800" kern="1200" dirty="0" smtClean="0">
                        <a:solidFill>
                          <a:schemeClr val="tx1"/>
                        </a:solidFill>
                        <a:effectLst/>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effectLst/>
                        <a:latin typeface="+mj-lt"/>
                        <a:ea typeface="+mn-ea"/>
                        <a:cs typeface="+mn-cs"/>
                      </a:endParaRPr>
                    </a:p>
                  </a:txBody>
                  <a:tcPr/>
                </a:tc>
                <a:tc>
                  <a:txBody>
                    <a:bodyPr/>
                    <a:lstStyle/>
                    <a:p>
                      <a:pPr algn="l"/>
                      <a:r>
                        <a:rPr lang="en-US" sz="800" kern="1200" dirty="0" smtClean="0">
                          <a:solidFill>
                            <a:schemeClr val="tx1"/>
                          </a:solidFill>
                          <a:latin typeface="+mj-lt"/>
                          <a:ea typeface="+mn-ea"/>
                          <a:cs typeface="+mn-cs"/>
                        </a:rPr>
                        <a:t>Not rated in CMS</a:t>
                      </a:r>
                    </a:p>
                    <a:p>
                      <a:pPr algn="l"/>
                      <a:endParaRPr lang="en-US" sz="800" i="1" kern="1200" dirty="0" smtClean="0">
                        <a:solidFill>
                          <a:schemeClr val="tx1"/>
                        </a:solidFill>
                        <a:latin typeface="+mj-lt"/>
                        <a:ea typeface="+mn-ea"/>
                        <a:cs typeface="+mn-cs"/>
                      </a:endParaRPr>
                    </a:p>
                    <a:p>
                      <a:pPr algn="l"/>
                      <a:r>
                        <a:rPr lang="en-US" sz="800" i="1" kern="1200" dirty="0" smtClean="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tr>
              <a:tr h="371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j-lt"/>
                          <a:ea typeface="+mn-ea"/>
                          <a:cs typeface="+mn-cs"/>
                        </a:rPr>
                        <a:t>SQL Management Studio</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 VDI Session/CTLAccess</a:t>
                      </a:r>
                      <a:r>
                        <a:rPr lang="en-US" sz="800" kern="1200" baseline="0" dirty="0" smtClean="0">
                          <a:solidFill>
                            <a:schemeClr val="tx1"/>
                          </a:solidFill>
                          <a:latin typeface="+mj-lt"/>
                          <a:ea typeface="+mn-ea"/>
                          <a:cs typeface="+mn-cs"/>
                        </a:rPr>
                        <a:t> </a:t>
                      </a:r>
                      <a:endParaRPr lang="en-US" sz="800" kern="1200" dirty="0" smtClean="0">
                        <a:solidFill>
                          <a:schemeClr val="tx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Microsoft SQL Server 2008 Management Studio Express is a integrated environment for accessing, configuring, managing, administering, and developing all components of SQL Server, as well as combining a broad group of graphical tools and rich script editors that provide access to SQL Server to developers and administrators of all skill levels. </a:t>
                      </a:r>
                      <a:endParaRPr lang="en-US" sz="800" kern="1200" dirty="0">
                        <a:solidFill>
                          <a:schemeClr val="tx1"/>
                        </a:solidFill>
                        <a:effectLst/>
                        <a:latin typeface="+mj-lt"/>
                        <a:ea typeface="+mn-ea"/>
                        <a:cs typeface="+mn-cs"/>
                      </a:endParaRPr>
                    </a:p>
                  </a:txBody>
                  <a:tcPr/>
                </a:tc>
                <a:tc>
                  <a:txBody>
                    <a:bodyPr/>
                    <a:lstStyle/>
                    <a:p>
                      <a:pPr algn="l"/>
                      <a:r>
                        <a:rPr lang="en-US" sz="800" kern="1200" dirty="0" smtClean="0">
                          <a:solidFill>
                            <a:schemeClr val="tx1"/>
                          </a:solidFill>
                          <a:latin typeface="+mj-lt"/>
                          <a:ea typeface="+mn-ea"/>
                          <a:cs typeface="+mn-cs"/>
                        </a:rPr>
                        <a:t>Not rated in CMS</a:t>
                      </a:r>
                    </a:p>
                    <a:p>
                      <a:pPr algn="l"/>
                      <a:endParaRPr lang="en-US" sz="800" i="1" kern="1200" dirty="0" smtClean="0">
                        <a:solidFill>
                          <a:schemeClr val="tx1"/>
                        </a:solidFill>
                        <a:latin typeface="+mj-lt"/>
                        <a:ea typeface="+mn-ea"/>
                        <a:cs typeface="+mn-cs"/>
                      </a:endParaRPr>
                    </a:p>
                    <a:p>
                      <a:pPr algn="l"/>
                      <a:r>
                        <a:rPr lang="en-US" sz="800" i="1" kern="1200" dirty="0" smtClean="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tr>
              <a:tr h="371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j-lt"/>
                          <a:ea typeface="+mn-ea"/>
                          <a:cs typeface="+mn-cs"/>
                        </a:rPr>
                        <a:t>CTL Help</a:t>
                      </a:r>
                      <a:r>
                        <a:rPr lang="en-US" sz="800" kern="1200" baseline="0" dirty="0" smtClean="0">
                          <a:solidFill>
                            <a:schemeClr val="dk1"/>
                          </a:solidFill>
                          <a:latin typeface="+mj-lt"/>
                          <a:ea typeface="+mn-ea"/>
                          <a:cs typeface="+mn-cs"/>
                        </a:rPr>
                        <a:t> Desk </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j-lt"/>
                          <a:ea typeface="+mn-ea"/>
                          <a:cs typeface="+mn-cs"/>
                        </a:rPr>
                        <a:t>VDI Session/CTLAccess</a:t>
                      </a:r>
                      <a:r>
                        <a:rPr lang="en-US" sz="800" kern="1200" baseline="0" dirty="0" smtClean="0">
                          <a:solidFill>
                            <a:schemeClr val="tx1"/>
                          </a:solidFill>
                          <a:latin typeface="+mj-lt"/>
                          <a:ea typeface="+mn-ea"/>
                          <a:cs typeface="+mn-cs"/>
                        </a:rPr>
                        <a:t> </a:t>
                      </a:r>
                      <a:endParaRPr lang="en-US" sz="800" kern="1200" dirty="0">
                        <a:solidFill>
                          <a:schemeClr val="tx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j-lt"/>
                          <a:ea typeface="+mn-ea"/>
                          <a:cs typeface="+mn-cs"/>
                        </a:rPr>
                        <a:t>Allow the team to open</a:t>
                      </a:r>
                      <a:r>
                        <a:rPr lang="en-US" sz="800" kern="1200" baseline="0" dirty="0" smtClean="0">
                          <a:solidFill>
                            <a:schemeClr val="tx1"/>
                          </a:solidFill>
                          <a:effectLst/>
                          <a:latin typeface="+mj-lt"/>
                          <a:ea typeface="+mn-ea"/>
                          <a:cs typeface="+mn-cs"/>
                        </a:rPr>
                        <a:t> up tickets to assist with resetting their own passwords and help desk related services. </a:t>
                      </a:r>
                      <a:r>
                        <a:rPr lang="en-US" sz="800" kern="1200" dirty="0" smtClean="0">
                          <a:solidFill>
                            <a:schemeClr val="tx1"/>
                          </a:solidFill>
                          <a:effectLst/>
                          <a:latin typeface="+mj-lt"/>
                          <a:ea typeface="+mn-ea"/>
                          <a:cs typeface="+mn-cs"/>
                        </a:rPr>
                        <a:t>https://authsysui.ad.qintra.com/</a:t>
                      </a:r>
                      <a:endParaRPr lang="en-US" sz="800" kern="1200" dirty="0">
                        <a:solidFill>
                          <a:schemeClr val="tx1"/>
                        </a:solidFill>
                        <a:effectLst/>
                        <a:latin typeface="+mj-lt"/>
                        <a:ea typeface="+mn-ea"/>
                        <a:cs typeface="+mn-cs"/>
                      </a:endParaRPr>
                    </a:p>
                  </a:txBody>
                  <a:tcPr/>
                </a:tc>
                <a:tc>
                  <a:txBody>
                    <a:bodyPr/>
                    <a:lstStyle/>
                    <a:p>
                      <a:pPr algn="l"/>
                      <a:r>
                        <a:rPr lang="en-US" sz="800" kern="1200" dirty="0" smtClean="0">
                          <a:solidFill>
                            <a:schemeClr val="tx1"/>
                          </a:solidFill>
                          <a:latin typeface="+mj-lt"/>
                          <a:ea typeface="+mn-ea"/>
                          <a:cs typeface="+mn-cs"/>
                        </a:rPr>
                        <a:t>Not rated in CMS</a:t>
                      </a:r>
                    </a:p>
                    <a:p>
                      <a:pPr algn="l"/>
                      <a:endParaRPr lang="en-US" sz="800" i="1" kern="1200" dirty="0" smtClean="0">
                        <a:solidFill>
                          <a:schemeClr val="tx1"/>
                        </a:solidFill>
                        <a:latin typeface="+mj-lt"/>
                        <a:ea typeface="+mn-ea"/>
                        <a:cs typeface="+mn-cs"/>
                      </a:endParaRPr>
                    </a:p>
                    <a:p>
                      <a:pPr algn="l"/>
                      <a:r>
                        <a:rPr lang="en-US" sz="800" i="1" kern="1200" dirty="0" smtClean="0">
                          <a:solidFill>
                            <a:schemeClr val="tx1"/>
                          </a:solidFill>
                          <a:latin typeface="+mj-lt"/>
                          <a:ea typeface="+mn-ea"/>
                          <a:cs typeface="+mn-cs"/>
                        </a:rPr>
                        <a:t>Listed in the APL</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800" kern="1200" dirty="0">
                        <a:solidFill>
                          <a:schemeClr val="dk1"/>
                        </a:solidFill>
                        <a:latin typeface="+mj-lt"/>
                        <a:ea typeface="+mn-ea"/>
                        <a:cs typeface="+mn-cs"/>
                      </a:endParaRPr>
                    </a:p>
                  </a:txBody>
                  <a:tcPr marL="45720" marR="54610" marT="0" marB="0"/>
                </a:tc>
              </a:tr>
            </a:tbl>
          </a:graphicData>
        </a:graphic>
      </p:graphicFrame>
    </p:spTree>
    <p:extLst>
      <p:ext uri="{BB962C8B-B14F-4D97-AF65-F5344CB8AC3E}">
        <p14:creationId xmlns:p14="http://schemas.microsoft.com/office/powerpoint/2010/main" val="116460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94" name="Rectangle 234"/>
          <p:cNvSpPr>
            <a:spLocks noGrp="1" noChangeArrowheads="1"/>
          </p:cNvSpPr>
          <p:nvPr>
            <p:ph type="body" sz="half" idx="1"/>
          </p:nvPr>
        </p:nvSpPr>
        <p:spPr>
          <a:xfrm>
            <a:off x="457200" y="1295400"/>
            <a:ext cx="4800600" cy="4114800"/>
          </a:xfrm>
          <a:noFill/>
          <a:ln/>
        </p:spPr>
        <p:txBody>
          <a:bodyPr lIns="0" rIns="0"/>
          <a:lstStyle/>
          <a:p>
            <a:r>
              <a:rPr lang="en-US" sz="1050" b="1" dirty="0"/>
              <a:t>Overview of Project</a:t>
            </a:r>
            <a:r>
              <a:rPr lang="en-US" sz="1050" b="1" dirty="0" smtClean="0"/>
              <a:t>:</a:t>
            </a:r>
          </a:p>
          <a:p>
            <a:pPr lvl="0" eaLnBrk="0" hangingPunct="0">
              <a:spcAft>
                <a:spcPts val="400"/>
              </a:spcAft>
            </a:pPr>
            <a:r>
              <a:rPr lang="en-US" sz="1000" dirty="0">
                <a:solidFill>
                  <a:srgbClr val="000000"/>
                </a:solidFill>
              </a:rPr>
              <a:t>Several applications are running out of disk storage. To avoid purchasing new hardware to increase storage capacity, this request would leverage the CenturyLink Data Lake (CDL) as backend storage for applications. </a:t>
            </a:r>
            <a:endParaRPr lang="en-US" sz="1000" dirty="0" smtClean="0">
              <a:solidFill>
                <a:srgbClr val="000000"/>
              </a:solidFill>
            </a:endParaRPr>
          </a:p>
          <a:p>
            <a:pPr lvl="0" eaLnBrk="0" hangingPunct="0">
              <a:spcAft>
                <a:spcPts val="400"/>
              </a:spcAft>
            </a:pPr>
            <a:r>
              <a:rPr lang="en-US" sz="1000" dirty="0" smtClean="0">
                <a:solidFill>
                  <a:srgbClr val="000000"/>
                </a:solidFill>
              </a:rPr>
              <a:t>The </a:t>
            </a:r>
            <a:r>
              <a:rPr lang="en-US" sz="1000" dirty="0">
                <a:solidFill>
                  <a:srgbClr val="000000"/>
                </a:solidFill>
              </a:rPr>
              <a:t>CDL would be used for archiving older records. By archiving application data into the CDL, the applications can maintain less history (and thus perform better) while using the CDL on the rare occasions when they need historical </a:t>
            </a:r>
            <a:r>
              <a:rPr lang="en-US" sz="1000" dirty="0" smtClean="0">
                <a:solidFill>
                  <a:srgbClr val="000000"/>
                </a:solidFill>
              </a:rPr>
              <a:t>data.</a:t>
            </a:r>
          </a:p>
          <a:p>
            <a:pPr lvl="0" eaLnBrk="0" hangingPunct="0">
              <a:spcAft>
                <a:spcPts val="400"/>
              </a:spcAft>
            </a:pPr>
            <a:r>
              <a:rPr lang="en-US" sz="1000" dirty="0" smtClean="0">
                <a:solidFill>
                  <a:srgbClr val="000000"/>
                </a:solidFill>
              </a:rPr>
              <a:t>Only </a:t>
            </a:r>
            <a:r>
              <a:rPr lang="en-US" sz="1000" dirty="0">
                <a:solidFill>
                  <a:srgbClr val="000000"/>
                </a:solidFill>
              </a:rPr>
              <a:t>existing application access to the data involved would be allowed. No new access or application interconnections are authorized.</a:t>
            </a:r>
          </a:p>
          <a:p>
            <a:pPr lvl="0" eaLnBrk="0" hangingPunct="0">
              <a:spcAft>
                <a:spcPts val="400"/>
              </a:spcAft>
            </a:pPr>
            <a:r>
              <a:rPr lang="en-US" sz="1000" dirty="0">
                <a:solidFill>
                  <a:srgbClr val="000000"/>
                </a:solidFill>
              </a:rPr>
              <a:t>Planned start: </a:t>
            </a:r>
            <a:r>
              <a:rPr lang="en-US" sz="1000" dirty="0" smtClean="0">
                <a:solidFill>
                  <a:srgbClr val="000000"/>
                </a:solidFill>
              </a:rPr>
              <a:t>ASAP</a:t>
            </a:r>
            <a:endParaRPr lang="en-US" sz="1000" dirty="0" smtClean="0"/>
          </a:p>
          <a:p>
            <a:r>
              <a:rPr lang="en-US" sz="1000" dirty="0"/>
              <a:t>CDL Big Data team (onshore only) will be responsible for developing the process to read from the source systems and write to the data lake.</a:t>
            </a:r>
          </a:p>
          <a:p>
            <a:pPr marL="119063" indent="-58738">
              <a:buFont typeface="Arial" panose="020B0604020202020204" pitchFamily="34" charset="0"/>
              <a:buChar char="•"/>
            </a:pPr>
            <a:r>
              <a:rPr lang="en-US" sz="1000" dirty="0"/>
              <a:t>Get incremental event data from the applications frequently (polled 5 minute intervals on indexed fields, start at 60 minute and bring down with testing), with higher SLA – e.g. CDL reacts when it fails more than 2 times in a row).</a:t>
            </a:r>
          </a:p>
          <a:p>
            <a:pPr marL="119063" indent="-58738">
              <a:buFont typeface="Arial" panose="020B0604020202020204" pitchFamily="34" charset="0"/>
              <a:buChar char="•"/>
            </a:pPr>
            <a:r>
              <a:rPr lang="en-US" sz="1000" dirty="0"/>
              <a:t>Get reference and other non-event data hourly to daily with lower SLA.</a:t>
            </a:r>
          </a:p>
          <a:p>
            <a:pPr marL="119063" indent="-58738">
              <a:buFont typeface="Arial" panose="020B0604020202020204" pitchFamily="34" charset="0"/>
              <a:buChar char="•"/>
            </a:pPr>
            <a:r>
              <a:rPr lang="en-US" sz="1000" dirty="0"/>
              <a:t>Enable applications and services to read data from the CDL. Need initial solution and then to work that with each application.</a:t>
            </a:r>
          </a:p>
          <a:p>
            <a:pPr marL="119063" indent="-58738">
              <a:buFont typeface="Arial" panose="020B0604020202020204" pitchFamily="34" charset="0"/>
              <a:buChar char="•"/>
            </a:pPr>
            <a:r>
              <a:rPr lang="en-US" sz="1000" dirty="0"/>
              <a:t>Applications create their purge/</a:t>
            </a:r>
            <a:r>
              <a:rPr lang="en-US" sz="1000" dirty="0" err="1"/>
              <a:t>rolloff</a:t>
            </a:r>
            <a:r>
              <a:rPr lang="en-US" sz="1000" dirty="0"/>
              <a:t> strategies and implement them independently, but the design must be coordinated with the CDL.</a:t>
            </a:r>
          </a:p>
          <a:p>
            <a:pPr>
              <a:buClr>
                <a:schemeClr val="accent2"/>
              </a:buClr>
            </a:pPr>
            <a:r>
              <a:rPr lang="en-US" sz="1000" dirty="0"/>
              <a:t>Offshore resources will have access to the data involved.</a:t>
            </a:r>
          </a:p>
          <a:p>
            <a:pPr>
              <a:buClr>
                <a:schemeClr val="accent2"/>
              </a:buClr>
            </a:pPr>
            <a:r>
              <a:rPr lang="en-US" sz="1000" dirty="0"/>
              <a:t>Application development will continue to include offshore </a:t>
            </a:r>
            <a:r>
              <a:rPr lang="en-US" sz="1000" dirty="0" smtClean="0"/>
              <a:t>resources</a:t>
            </a:r>
            <a:endParaRPr lang="en-US" sz="1000" dirty="0"/>
          </a:p>
        </p:txBody>
      </p:sp>
      <p:sp>
        <p:nvSpPr>
          <p:cNvPr id="143595" name="Text Box 235"/>
          <p:cNvSpPr txBox="1">
            <a:spLocks noChangeArrowheads="1"/>
          </p:cNvSpPr>
          <p:nvPr/>
        </p:nvSpPr>
        <p:spPr bwMode="auto">
          <a:xfrm>
            <a:off x="457200" y="914400"/>
            <a:ext cx="4800600" cy="346075"/>
          </a:xfrm>
          <a:prstGeom prst="rect">
            <a:avLst/>
          </a:prstGeom>
          <a:solidFill>
            <a:schemeClr val="accent1"/>
          </a:solidFill>
          <a:ln w="9525" algn="ctr">
            <a:solidFill>
              <a:schemeClr val="tx1"/>
            </a:solidFill>
            <a:miter lim="800000"/>
            <a:headEnd/>
            <a:tailEnd/>
          </a:ln>
          <a:effectLst/>
        </p:spPr>
        <p:txBody>
          <a:bodyPr wrap="square">
            <a:spAutoFit/>
          </a:bodyPr>
          <a:lstStyle/>
          <a:p>
            <a:pPr marL="225425" indent="-225425">
              <a:lnSpc>
                <a:spcPct val="80000"/>
              </a:lnSpc>
              <a:spcBef>
                <a:spcPct val="50000"/>
              </a:spcBef>
              <a:buClr>
                <a:schemeClr val="accent2"/>
              </a:buClr>
            </a:pPr>
            <a:r>
              <a:rPr lang="en-US" sz="2000" b="0">
                <a:ea typeface="Arial Unicode MS" pitchFamily="34" charset="-128"/>
                <a:cs typeface="Arial Unicode MS" pitchFamily="34" charset="-128"/>
              </a:rPr>
              <a:t>Proposal Summary</a:t>
            </a:r>
          </a:p>
        </p:txBody>
      </p:sp>
      <p:sp>
        <p:nvSpPr>
          <p:cNvPr id="143596" name="Rectangle 236"/>
          <p:cNvSpPr>
            <a:spLocks noChangeArrowheads="1"/>
          </p:cNvSpPr>
          <p:nvPr/>
        </p:nvSpPr>
        <p:spPr bwMode="auto">
          <a:xfrm>
            <a:off x="4800600" y="1295400"/>
            <a:ext cx="3886200" cy="457200"/>
          </a:xfrm>
          <a:prstGeom prst="rect">
            <a:avLst/>
          </a:prstGeom>
          <a:noFill/>
          <a:ln w="9525">
            <a:noFill/>
            <a:miter lim="800000"/>
            <a:headEnd/>
            <a:tailEnd/>
          </a:ln>
        </p:spPr>
        <p:txBody>
          <a:bodyPr lIns="0" rIns="0"/>
          <a:lstStyle/>
          <a:p>
            <a:pPr>
              <a:spcBef>
                <a:spcPct val="20000"/>
              </a:spcBef>
            </a:pPr>
            <a:r>
              <a:rPr lang="en-US" sz="1000" b="0"/>
              <a:t>   </a:t>
            </a:r>
          </a:p>
        </p:txBody>
      </p:sp>
      <p:sp>
        <p:nvSpPr>
          <p:cNvPr id="143597" name="Text Box 237"/>
          <p:cNvSpPr txBox="1">
            <a:spLocks noChangeArrowheads="1"/>
          </p:cNvSpPr>
          <p:nvPr/>
        </p:nvSpPr>
        <p:spPr bwMode="auto">
          <a:xfrm>
            <a:off x="5562600" y="914400"/>
            <a:ext cx="3124200" cy="338554"/>
          </a:xfrm>
          <a:prstGeom prst="rect">
            <a:avLst/>
          </a:prstGeom>
          <a:solidFill>
            <a:schemeClr val="accent1"/>
          </a:solidFill>
          <a:ln w="9525" algn="ctr">
            <a:solidFill>
              <a:schemeClr val="tx1"/>
            </a:solidFill>
            <a:miter lim="800000"/>
            <a:headEnd/>
            <a:tailEnd/>
          </a:ln>
          <a:effectLst/>
        </p:spPr>
        <p:txBody>
          <a:bodyPr wrap="square">
            <a:spAutoFit/>
          </a:bodyPr>
          <a:lstStyle/>
          <a:p>
            <a:pPr marL="225425" indent="-225425">
              <a:lnSpc>
                <a:spcPct val="80000"/>
              </a:lnSpc>
              <a:spcBef>
                <a:spcPct val="50000"/>
              </a:spcBef>
              <a:buClr>
                <a:schemeClr val="accent2"/>
              </a:buClr>
            </a:pPr>
            <a:r>
              <a:rPr lang="en-US" sz="2000" b="0" dirty="0">
                <a:ea typeface="Arial Unicode MS" pitchFamily="34" charset="-128"/>
                <a:cs typeface="Arial Unicode MS" pitchFamily="34" charset="-128"/>
              </a:rPr>
              <a:t>Council Decision</a:t>
            </a:r>
          </a:p>
        </p:txBody>
      </p:sp>
      <p:sp>
        <p:nvSpPr>
          <p:cNvPr id="143598" name="Text Box 238"/>
          <p:cNvSpPr txBox="1">
            <a:spLocks noChangeArrowheads="1"/>
          </p:cNvSpPr>
          <p:nvPr/>
        </p:nvSpPr>
        <p:spPr bwMode="auto">
          <a:xfrm>
            <a:off x="1371600" y="5681246"/>
            <a:ext cx="6400800" cy="338554"/>
          </a:xfrm>
          <a:prstGeom prst="rect">
            <a:avLst/>
          </a:prstGeom>
          <a:solidFill>
            <a:schemeClr val="accent1"/>
          </a:solidFill>
          <a:ln w="9525" algn="ctr">
            <a:solidFill>
              <a:schemeClr val="tx1"/>
            </a:solidFill>
            <a:miter lim="800000"/>
            <a:headEnd/>
            <a:tailEnd/>
          </a:ln>
          <a:effectLst/>
        </p:spPr>
        <p:txBody>
          <a:bodyPr wrap="square">
            <a:spAutoFit/>
          </a:bodyPr>
          <a:lstStyle/>
          <a:p>
            <a:pPr algn="ctr">
              <a:lnSpc>
                <a:spcPct val="80000"/>
              </a:lnSpc>
              <a:spcBef>
                <a:spcPct val="50000"/>
              </a:spcBef>
              <a:buClr>
                <a:schemeClr val="accent2"/>
              </a:buClr>
            </a:pPr>
            <a:r>
              <a:rPr lang="en-US" sz="2000" b="0" dirty="0">
                <a:ea typeface="Arial Unicode MS" pitchFamily="34" charset="-128"/>
                <a:cs typeface="Arial Unicode MS" pitchFamily="34" charset="-128"/>
              </a:rPr>
              <a:t>Record of Votes and Conditions on following Slides</a:t>
            </a:r>
          </a:p>
        </p:txBody>
      </p:sp>
      <p:sp>
        <p:nvSpPr>
          <p:cNvPr id="8" name="TextBox 7"/>
          <p:cNvSpPr txBox="1"/>
          <p:nvPr/>
        </p:nvSpPr>
        <p:spPr>
          <a:xfrm>
            <a:off x="5562600" y="1295400"/>
            <a:ext cx="3352800" cy="584775"/>
          </a:xfrm>
          <a:prstGeom prst="rect">
            <a:avLst/>
          </a:prstGeom>
          <a:noFill/>
        </p:spPr>
        <p:txBody>
          <a:bodyPr wrap="square" rtlCol="0">
            <a:spAutoFit/>
          </a:bodyPr>
          <a:lstStyle/>
          <a:p>
            <a:r>
              <a:rPr lang="en-US" sz="1600" dirty="0"/>
              <a:t>Approved with Conditions (AWC)</a:t>
            </a:r>
          </a:p>
        </p:txBody>
      </p:sp>
      <p:sp>
        <p:nvSpPr>
          <p:cNvPr id="11" name="Rectangle 2"/>
          <p:cNvSpPr>
            <a:spLocks noGrp="1" noChangeArrowheads="1"/>
          </p:cNvSpPr>
          <p:nvPr>
            <p:ph type="title"/>
          </p:nvPr>
        </p:nvSpPr>
        <p:spPr>
          <a:xfrm>
            <a:off x="371475" y="0"/>
            <a:ext cx="8382000" cy="766763"/>
          </a:xfrm>
        </p:spPr>
        <p:txBody>
          <a:bodyPr anchor="ctr"/>
          <a:lstStyle/>
          <a:p>
            <a:pPr algn="ctr"/>
            <a:r>
              <a:rPr lang="en-US" sz="2000" dirty="0"/>
              <a:t>CR6350-NIC Ethernet Archive Management Strategy</a:t>
            </a:r>
            <a:endParaRPr lang="en-US" sz="20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71475" y="0"/>
            <a:ext cx="8382000" cy="766763"/>
          </a:xfrm>
        </p:spPr>
        <p:txBody>
          <a:bodyPr anchor="ctr"/>
          <a:lstStyle/>
          <a:p>
            <a:pPr algn="ctr"/>
            <a:r>
              <a:rPr lang="en-US" sz="2000" dirty="0"/>
              <a:t>CR6350-NIC Ethernet Archive Management Strategy</a:t>
            </a:r>
          </a:p>
        </p:txBody>
      </p:sp>
      <p:sp>
        <p:nvSpPr>
          <p:cNvPr id="143596" name="Rectangle 236"/>
          <p:cNvSpPr>
            <a:spLocks noChangeArrowheads="1"/>
          </p:cNvSpPr>
          <p:nvPr/>
        </p:nvSpPr>
        <p:spPr bwMode="auto">
          <a:xfrm>
            <a:off x="4800600" y="1295400"/>
            <a:ext cx="3886200" cy="457200"/>
          </a:xfrm>
          <a:prstGeom prst="rect">
            <a:avLst/>
          </a:prstGeom>
          <a:noFill/>
          <a:ln w="9525">
            <a:noFill/>
            <a:miter lim="800000"/>
            <a:headEnd/>
            <a:tailEnd/>
          </a:ln>
        </p:spPr>
        <p:txBody>
          <a:bodyPr lIns="0" rIns="0"/>
          <a:lstStyle/>
          <a:p>
            <a:pPr>
              <a:spcBef>
                <a:spcPct val="20000"/>
              </a:spcBef>
            </a:pPr>
            <a:r>
              <a:rPr lang="en-US" sz="1000" b="0"/>
              <a:t>   </a:t>
            </a:r>
          </a:p>
        </p:txBody>
      </p:sp>
      <p:graphicFrame>
        <p:nvGraphicFramePr>
          <p:cNvPr id="9" name="Table 8"/>
          <p:cNvGraphicFramePr>
            <a:graphicFrameLocks noGrp="1"/>
          </p:cNvGraphicFramePr>
          <p:nvPr>
            <p:extLst>
              <p:ext uri="{D42A27DB-BD31-4B8C-83A1-F6EECF244321}">
                <p14:modId xmlns:p14="http://schemas.microsoft.com/office/powerpoint/2010/main" val="3886604183"/>
              </p:ext>
            </p:extLst>
          </p:nvPr>
        </p:nvGraphicFramePr>
        <p:xfrm>
          <a:off x="457200" y="838200"/>
          <a:ext cx="8229600" cy="507129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372654">
                <a:tc>
                  <a:txBody>
                    <a:bodyPr/>
                    <a:lstStyle/>
                    <a:p>
                      <a:r>
                        <a:rPr lang="en-US" sz="1400" dirty="0"/>
                        <a:t>Organization</a:t>
                      </a:r>
                    </a:p>
                  </a:txBody>
                  <a:tcPr/>
                </a:tc>
                <a:tc>
                  <a:txBody>
                    <a:bodyPr/>
                    <a:lstStyle/>
                    <a:p>
                      <a:r>
                        <a:rPr lang="en-US" sz="1400" dirty="0"/>
                        <a:t>Representative</a:t>
                      </a:r>
                    </a:p>
                  </a:txBody>
                  <a:tcPr/>
                </a:tc>
                <a:tc>
                  <a:txBody>
                    <a:bodyPr/>
                    <a:lstStyle/>
                    <a:p>
                      <a:r>
                        <a:rPr lang="en-US" sz="1400" dirty="0"/>
                        <a:t>Concerns</a:t>
                      </a:r>
                    </a:p>
                  </a:txBody>
                  <a:tcPr/>
                </a:tc>
                <a:tc>
                  <a:txBody>
                    <a:bodyPr/>
                    <a:lstStyle/>
                    <a:p>
                      <a:r>
                        <a:rPr lang="en-US" sz="1400" dirty="0"/>
                        <a:t>Vote</a:t>
                      </a:r>
                    </a:p>
                  </a:txBody>
                  <a:tcPr/>
                </a:tc>
                <a:extLst>
                  <a:ext uri="{0D108BD9-81ED-4DB2-BD59-A6C34878D82A}">
                    <a16:rowId xmlns:a16="http://schemas.microsoft.com/office/drawing/2014/main" xmlns="" val="10000"/>
                  </a:ext>
                </a:extLst>
              </a:tr>
              <a:tr h="372654">
                <a:tc>
                  <a:txBody>
                    <a:bodyPr/>
                    <a:lstStyle/>
                    <a:p>
                      <a:pPr algn="l" fontAlgn="b"/>
                      <a:r>
                        <a:rPr lang="en-US" sz="1200" b="0" i="0" u="none" strike="noStrike" dirty="0">
                          <a:solidFill>
                            <a:srgbClr val="000000"/>
                          </a:solidFill>
                          <a:latin typeface="Calibri"/>
                        </a:rPr>
                        <a:t>BSDO Carrier Management</a:t>
                      </a:r>
                    </a:p>
                  </a:txBody>
                  <a:tcPr marL="9525" marR="9525" marT="9525" marB="0" anchor="ctr"/>
                </a:tc>
                <a:tc>
                  <a:txBody>
                    <a:bodyPr/>
                    <a:lstStyle/>
                    <a:p>
                      <a:pPr algn="l" fontAlgn="b"/>
                      <a:r>
                        <a:rPr lang="en-US" sz="1200" b="0" i="0" u="none" strike="noStrike">
                          <a:solidFill>
                            <a:srgbClr val="000000"/>
                          </a:solidFill>
                          <a:latin typeface="Calibri"/>
                        </a:rPr>
                        <a:t>Morris, Jim</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1"/>
                  </a:ext>
                </a:extLst>
              </a:tr>
              <a:tr h="397692">
                <a:tc>
                  <a:txBody>
                    <a:bodyPr/>
                    <a:lstStyle/>
                    <a:p>
                      <a:pPr algn="l" fontAlgn="b"/>
                      <a:r>
                        <a:rPr lang="en-US" sz="1200" b="0" i="0" u="none" strike="noStrike" dirty="0">
                          <a:solidFill>
                            <a:srgbClr val="000000"/>
                          </a:solidFill>
                          <a:latin typeface="Calibri"/>
                        </a:rPr>
                        <a:t>BSDO Operational Support</a:t>
                      </a:r>
                    </a:p>
                  </a:txBody>
                  <a:tcPr marL="9525" marR="9525" marT="9525" marB="0" anchor="ctr"/>
                </a:tc>
                <a:tc>
                  <a:txBody>
                    <a:bodyPr/>
                    <a:lstStyle/>
                    <a:p>
                      <a:pPr algn="l" fontAlgn="b"/>
                      <a:r>
                        <a:rPr lang="en-US" sz="1200" b="0" i="0" u="none" strike="noStrike" dirty="0">
                          <a:solidFill>
                            <a:srgbClr val="000000"/>
                          </a:solidFill>
                          <a:latin typeface="Calibri"/>
                        </a:rPr>
                        <a:t>Rob Mulvaney</a:t>
                      </a:r>
                    </a:p>
                  </a:txBody>
                  <a:tcPr marL="9525" marR="9525" marT="9525" marB="0" anchor="ctr"/>
                </a:tc>
                <a:tc>
                  <a:txBody>
                    <a:bodyPr/>
                    <a:lstStyle/>
                    <a:p>
                      <a:pPr marL="0" algn="l" defTabSz="914400" rtl="0" eaLnBrk="1" fontAlgn="b" latinLnBrk="0" hangingPunct="1"/>
                      <a:endParaRPr lang="en-US" sz="1200" b="0" i="0" u="none" strike="noStrike" kern="1200" dirty="0">
                        <a:solidFill>
                          <a:srgbClr val="000000"/>
                        </a:solidFill>
                        <a:latin typeface="Calibri"/>
                        <a:ea typeface="+mn-ea"/>
                        <a:cs typeface="+mn-cs"/>
                      </a:endParaRPr>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2"/>
                  </a:ext>
                </a:extLst>
              </a:tr>
              <a:tr h="381000">
                <a:tc>
                  <a:txBody>
                    <a:bodyPr/>
                    <a:lstStyle/>
                    <a:p>
                      <a:pPr algn="l" fontAlgn="b"/>
                      <a:r>
                        <a:rPr lang="en-US" sz="1200" b="0" i="0" u="none" strike="noStrike" dirty="0">
                          <a:solidFill>
                            <a:srgbClr val="000000"/>
                          </a:solidFill>
                          <a:latin typeface="Calibri"/>
                        </a:rPr>
                        <a:t>Consumer and Small Business Sales &amp; Care</a:t>
                      </a:r>
                    </a:p>
                  </a:txBody>
                  <a:tcPr marL="9525" marR="9525" marT="9525" marB="0" anchor="ctr"/>
                </a:tc>
                <a:tc>
                  <a:txBody>
                    <a:bodyPr/>
                    <a:lstStyle/>
                    <a:p>
                      <a:pPr algn="l" fontAlgn="b"/>
                      <a:r>
                        <a:rPr lang="en-US" sz="1200" b="0" i="0" u="none" strike="sngStrike" dirty="0">
                          <a:solidFill>
                            <a:srgbClr val="000000"/>
                          </a:solidFill>
                          <a:latin typeface="Calibri"/>
                        </a:rPr>
                        <a:t>Kim </a:t>
                      </a:r>
                      <a:r>
                        <a:rPr lang="en-US" sz="1200" b="0" i="0" u="none" strike="sngStrike" dirty="0" smtClean="0">
                          <a:solidFill>
                            <a:srgbClr val="000000"/>
                          </a:solidFill>
                          <a:latin typeface="Calibri"/>
                        </a:rPr>
                        <a:t>Frantz</a:t>
                      </a:r>
                      <a:r>
                        <a:rPr lang="en-US" sz="1200" b="0" i="0" u="none" strike="noStrike" dirty="0" smtClean="0">
                          <a:solidFill>
                            <a:srgbClr val="000000"/>
                          </a:solidFill>
                          <a:latin typeface="Calibri"/>
                        </a:rPr>
                        <a:t> Wendy Costello</a:t>
                      </a:r>
                      <a:endParaRPr lang="en-US" sz="1200" b="0" i="0" u="none" strike="noStrike" dirty="0">
                        <a:solidFill>
                          <a:srgbClr val="000000"/>
                        </a:solidFill>
                        <a:latin typeface="Calibri"/>
                      </a:endParaRP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3"/>
                  </a:ext>
                </a:extLst>
              </a:tr>
              <a:tr h="372654">
                <a:tc>
                  <a:txBody>
                    <a:bodyPr/>
                    <a:lstStyle/>
                    <a:p>
                      <a:pPr algn="l" fontAlgn="b"/>
                      <a:r>
                        <a:rPr lang="en-US" sz="1200" b="0" i="0" u="none" strike="noStrike" dirty="0">
                          <a:solidFill>
                            <a:srgbClr val="000000"/>
                          </a:solidFill>
                          <a:latin typeface="Calibri"/>
                        </a:rPr>
                        <a:t>Global Infrastructure Engineering Operations</a:t>
                      </a:r>
                    </a:p>
                  </a:txBody>
                  <a:tcPr marL="9525" marR="9525" marT="9525" marB="0" anchor="ctr"/>
                </a:tc>
                <a:tc>
                  <a:txBody>
                    <a:bodyPr/>
                    <a:lstStyle/>
                    <a:p>
                      <a:pPr algn="l" fontAlgn="b"/>
                      <a:r>
                        <a:rPr lang="en-US" sz="1200" b="0" i="0" u="none" strike="noStrike" dirty="0">
                          <a:solidFill>
                            <a:srgbClr val="000000"/>
                          </a:solidFill>
                          <a:latin typeface="Calibri"/>
                        </a:rPr>
                        <a:t>Hicks, Rob</a:t>
                      </a:r>
                    </a:p>
                  </a:txBody>
                  <a:tcPr marL="9525" marR="9525" marT="9525" marB="0" anchor="ctr"/>
                </a:tc>
                <a:tc>
                  <a:txBody>
                    <a:bodyPr/>
                    <a:lstStyle/>
                    <a:p>
                      <a:endParaRPr lang="en-US" dirty="0"/>
                    </a:p>
                  </a:txBody>
                  <a:tcPr/>
                </a:tc>
                <a:tc>
                  <a:txBody>
                    <a:bodyPr/>
                    <a:lstStyle/>
                    <a:p>
                      <a:pPr marL="0" algn="ctr" defTabSz="914400" rtl="0" eaLnBrk="1" fontAlgn="b" latinLnBrk="0" hangingPunct="1"/>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4"/>
                  </a:ext>
                </a:extLst>
              </a:tr>
              <a:tr h="372654">
                <a:tc>
                  <a:txBody>
                    <a:bodyPr/>
                    <a:lstStyle/>
                    <a:p>
                      <a:pPr algn="l" fontAlgn="b"/>
                      <a:r>
                        <a:rPr lang="en-US" sz="1200" b="0" i="0" u="none" strike="noStrike" dirty="0">
                          <a:solidFill>
                            <a:srgbClr val="000000"/>
                          </a:solidFill>
                          <a:latin typeface="Calibri"/>
                        </a:rPr>
                        <a:t>Global Operations and Shared Services</a:t>
                      </a:r>
                    </a:p>
                  </a:txBody>
                  <a:tcPr marL="9525" marR="9525" marT="9525" marB="0" anchor="ctr"/>
                </a:tc>
                <a:tc>
                  <a:txBody>
                    <a:bodyPr/>
                    <a:lstStyle/>
                    <a:p>
                      <a:pPr algn="l" fontAlgn="b"/>
                      <a:r>
                        <a:rPr lang="en-US" sz="1200" b="0" i="0" u="none" strike="noStrike" dirty="0">
                          <a:solidFill>
                            <a:srgbClr val="000000"/>
                          </a:solidFill>
                          <a:latin typeface="Calibri"/>
                        </a:rPr>
                        <a:t>McDaniel, Emmett 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5"/>
                  </a:ext>
                </a:extLst>
              </a:tr>
              <a:tr h="372654">
                <a:tc>
                  <a:txBody>
                    <a:bodyPr/>
                    <a:lstStyle/>
                    <a:p>
                      <a:pPr algn="l" fontAlgn="b"/>
                      <a:r>
                        <a:rPr lang="en-US" sz="1200" b="0" i="0" u="none" strike="noStrike" dirty="0">
                          <a:solidFill>
                            <a:srgbClr val="000000"/>
                          </a:solidFill>
                          <a:latin typeface="Calibri"/>
                        </a:rPr>
                        <a:t>Industrial Security / Federal</a:t>
                      </a:r>
                    </a:p>
                  </a:txBody>
                  <a:tcPr marL="9525" marR="9525" marT="9525" marB="0" anchor="ctr"/>
                </a:tc>
                <a:tc>
                  <a:txBody>
                    <a:bodyPr/>
                    <a:lstStyle/>
                    <a:p>
                      <a:pPr algn="l" fontAlgn="b"/>
                      <a:r>
                        <a:rPr lang="nl-NL" sz="1200" b="0" i="0" u="none" strike="noStrike" dirty="0">
                          <a:solidFill>
                            <a:srgbClr val="000000"/>
                          </a:solidFill>
                          <a:latin typeface="Calibri"/>
                        </a:rPr>
                        <a:t>Geerlings, Kent (</a:t>
                      </a:r>
                      <a:r>
                        <a:rPr lang="nl-NL" sz="1200" b="0" i="0" u="none" strike="noStrike" kern="1200" dirty="0">
                          <a:solidFill>
                            <a:schemeClr val="tx1"/>
                          </a:solidFill>
                          <a:latin typeface="Calibri"/>
                          <a:ea typeface="+mn-ea"/>
                          <a:cs typeface="+mn-cs"/>
                        </a:rPr>
                        <a:t>Levans, Richard </a:t>
                      </a:r>
                      <a:r>
                        <a:rPr lang="nl-NL" sz="1200" b="0" i="0" u="none" strike="noStrike" dirty="0">
                          <a:solidFill>
                            <a:srgbClr val="000000"/>
                          </a:solidFill>
                          <a:latin typeface="Calibri"/>
                        </a:rPr>
                        <a:t>alternate)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6"/>
                  </a:ext>
                </a:extLst>
              </a:tr>
              <a:tr h="372654">
                <a:tc>
                  <a:txBody>
                    <a:bodyPr/>
                    <a:lstStyle/>
                    <a:p>
                      <a:pPr algn="l" fontAlgn="b"/>
                      <a:r>
                        <a:rPr lang="en-US" sz="1200" b="0" i="0" u="none" strike="noStrike" dirty="0">
                          <a:solidFill>
                            <a:srgbClr val="000000"/>
                          </a:solidFill>
                          <a:latin typeface="Calibri"/>
                        </a:rPr>
                        <a:t>Information Security </a:t>
                      </a:r>
                    </a:p>
                  </a:txBody>
                  <a:tcPr marL="9525" marR="9525" marT="9525" marB="0" anchor="ctr"/>
                </a:tc>
                <a:tc>
                  <a:txBody>
                    <a:bodyPr/>
                    <a:lstStyle/>
                    <a:p>
                      <a:pPr algn="l" fontAlgn="b"/>
                      <a:r>
                        <a:rPr lang="en-US" sz="1200" b="0" i="0" u="none" strike="noStrike" dirty="0">
                          <a:solidFill>
                            <a:srgbClr val="000000"/>
                          </a:solidFill>
                          <a:latin typeface="Calibri"/>
                        </a:rPr>
                        <a:t>Knies, John B</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7"/>
                  </a:ext>
                </a:extLst>
              </a:tr>
              <a:tr h="372654">
                <a:tc>
                  <a:txBody>
                    <a:bodyPr/>
                    <a:lstStyle/>
                    <a:p>
                      <a:pPr algn="l" fontAlgn="b"/>
                      <a:r>
                        <a:rPr lang="en-US" sz="1200" b="0" i="0" u="none" strike="noStrike" dirty="0">
                          <a:solidFill>
                            <a:srgbClr val="000000"/>
                          </a:solidFill>
                          <a:latin typeface="Calibri"/>
                        </a:rPr>
                        <a:t>Information Technology</a:t>
                      </a:r>
                    </a:p>
                  </a:txBody>
                  <a:tcPr marL="9525" marR="9525" marT="9525" marB="0" anchor="ctr"/>
                </a:tc>
                <a:tc>
                  <a:txBody>
                    <a:bodyPr/>
                    <a:lstStyle/>
                    <a:p>
                      <a:pPr algn="l" fontAlgn="b"/>
                      <a:r>
                        <a:rPr lang="en-US" sz="1200" b="0" i="0" u="none" strike="noStrike" dirty="0">
                          <a:solidFill>
                            <a:srgbClr val="000000"/>
                          </a:solidFill>
                          <a:latin typeface="Calibri"/>
                        </a:rPr>
                        <a:t>Russell, Harold </a:t>
                      </a:r>
                      <a:r>
                        <a:rPr lang="en-US" sz="1200" b="0" i="0" u="none" strike="noStrike" kern="1200" dirty="0">
                          <a:solidFill>
                            <a:srgbClr val="000000"/>
                          </a:solidFill>
                          <a:latin typeface="Calibri"/>
                          <a:ea typeface="+mn-ea"/>
                          <a:cs typeface="+mn-cs"/>
                        </a:rPr>
                        <a:t>(</a:t>
                      </a:r>
                      <a:r>
                        <a:rPr lang="en-US" sz="1200" b="0" i="0" u="none" strike="noStrike" kern="1200" dirty="0">
                          <a:solidFill>
                            <a:srgbClr val="FF0000"/>
                          </a:solidFill>
                          <a:latin typeface="Calibri"/>
                          <a:ea typeface="+mn-ea"/>
                          <a:cs typeface="+mn-cs"/>
                        </a:rPr>
                        <a:t>Ledoux, Sue S </a:t>
                      </a:r>
                      <a:r>
                        <a:rPr lang="en-US" sz="1200" b="0" i="0" u="none" strike="noStrike" kern="1200" dirty="0">
                          <a:solidFill>
                            <a:srgbClr val="000000"/>
                          </a:solidFill>
                          <a:latin typeface="Calibri"/>
                          <a:ea typeface="+mn-ea"/>
                          <a:cs typeface="+mn-cs"/>
                        </a:rPr>
                        <a:t>alternate)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8"/>
                  </a:ext>
                </a:extLst>
              </a:tr>
              <a:tr h="372654">
                <a:tc>
                  <a:txBody>
                    <a:bodyPr/>
                    <a:lstStyle/>
                    <a:p>
                      <a:pPr algn="l" fontAlgn="b"/>
                      <a:r>
                        <a:rPr lang="en-US" sz="1200" b="0" i="0" u="none" strike="noStrike">
                          <a:solidFill>
                            <a:srgbClr val="000000"/>
                          </a:solidFill>
                          <a:latin typeface="Calibri"/>
                        </a:rPr>
                        <a:t>Legal - Corporate</a:t>
                      </a:r>
                    </a:p>
                  </a:txBody>
                  <a:tcPr marL="9525" marR="9525" marT="9525" marB="0" anchor="ctr"/>
                </a:tc>
                <a:tc>
                  <a:txBody>
                    <a:bodyPr/>
                    <a:lstStyle/>
                    <a:p>
                      <a:pPr algn="l" fontAlgn="b"/>
                      <a:r>
                        <a:rPr lang="en-US" sz="1200" b="0" i="0" u="none" strike="noStrike" dirty="0">
                          <a:solidFill>
                            <a:schemeClr val="tx1"/>
                          </a:solidFill>
                          <a:latin typeface="Calibri"/>
                        </a:rPr>
                        <a:t>Hughes, Brian</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09"/>
                  </a:ext>
                </a:extLst>
              </a:tr>
              <a:tr h="372654">
                <a:tc>
                  <a:txBody>
                    <a:bodyPr/>
                    <a:lstStyle/>
                    <a:p>
                      <a:pPr algn="l" fontAlgn="b"/>
                      <a:r>
                        <a:rPr lang="en-US" sz="1200" b="0" i="0" u="none" strike="noStrike">
                          <a:solidFill>
                            <a:srgbClr val="000000"/>
                          </a:solidFill>
                          <a:latin typeface="Calibri"/>
                        </a:rPr>
                        <a:t>Network Systems Management OR Infrastructure Operations</a:t>
                      </a:r>
                    </a:p>
                  </a:txBody>
                  <a:tcPr marL="9525" marR="9525" marT="9525" marB="0" anchor="ctr"/>
                </a:tc>
                <a:tc>
                  <a:txBody>
                    <a:bodyPr/>
                    <a:lstStyle/>
                    <a:p>
                      <a:pPr algn="l" fontAlgn="b"/>
                      <a:r>
                        <a:rPr lang="en-US" sz="1200" b="0" i="0" u="none" strike="noStrike" dirty="0">
                          <a:solidFill>
                            <a:srgbClr val="000000"/>
                          </a:solidFill>
                          <a:latin typeface="Calibri"/>
                        </a:rPr>
                        <a:t>Nelson, Rich E</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0"/>
                  </a:ext>
                </a:extLst>
              </a:tr>
              <a:tr h="372654">
                <a:tc>
                  <a:txBody>
                    <a:bodyPr/>
                    <a:lstStyle/>
                    <a:p>
                      <a:pPr algn="l" fontAlgn="b"/>
                      <a:r>
                        <a:rPr lang="en-US" sz="1200" b="0" i="0" u="none" strike="noStrike" dirty="0">
                          <a:solidFill>
                            <a:srgbClr val="000000"/>
                          </a:solidFill>
                          <a:latin typeface="Calibri"/>
                        </a:rPr>
                        <a:t>Operational Transformation</a:t>
                      </a:r>
                    </a:p>
                  </a:txBody>
                  <a:tcPr marL="9525" marR="9525" marT="9525" marB="0" anchor="ctr"/>
                </a:tc>
                <a:tc>
                  <a:txBody>
                    <a:bodyPr/>
                    <a:lstStyle/>
                    <a:p>
                      <a:pPr algn="l" fontAlgn="b"/>
                      <a:r>
                        <a:rPr lang="en-US" sz="1200" b="0" i="0" u="none" strike="noStrike" dirty="0">
                          <a:solidFill>
                            <a:srgbClr val="000000"/>
                          </a:solidFill>
                          <a:latin typeface="Calibri"/>
                        </a:rPr>
                        <a:t>Kolterman, Phil</a:t>
                      </a:r>
                    </a:p>
                  </a:txBody>
                  <a:tcPr marL="9525" marR="9525" marT="9525" marB="0" anchor="ctr"/>
                </a:tc>
                <a:tc>
                  <a:txBody>
                    <a:bodyPr/>
                    <a:lstStyle/>
                    <a:p>
                      <a:endParaRPr lang="en-US"/>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latin typeface="Calibri"/>
                          <a:ea typeface="+mn-ea"/>
                          <a:cs typeface="+mn-cs"/>
                        </a:rPr>
                        <a:t>AWC</a:t>
                      </a: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1"/>
                  </a:ext>
                </a:extLst>
              </a:tr>
              <a:tr h="372654">
                <a:tc>
                  <a:txBody>
                    <a:bodyPr/>
                    <a:lstStyle/>
                    <a:p>
                      <a:pPr algn="l" fontAlgn="b"/>
                      <a:r>
                        <a:rPr lang="en-US" sz="1200" b="0" i="0" u="none" strike="noStrike" dirty="0">
                          <a:solidFill>
                            <a:srgbClr val="000000"/>
                          </a:solidFill>
                          <a:latin typeface="Calibri"/>
                        </a:rPr>
                        <a:t>Wholesale Markets</a:t>
                      </a:r>
                    </a:p>
                  </a:txBody>
                  <a:tcPr marL="9525" marR="9525" marT="9525" marB="0" anchor="ctr"/>
                </a:tc>
                <a:tc>
                  <a:txBody>
                    <a:bodyPr/>
                    <a:lstStyle/>
                    <a:p>
                      <a:pPr algn="l" fontAlgn="b"/>
                      <a:r>
                        <a:rPr lang="en-US" sz="1200" b="0" i="0" u="none" strike="noStrike" dirty="0">
                          <a:solidFill>
                            <a:srgbClr val="000000"/>
                          </a:solidFill>
                          <a:latin typeface="Calibri"/>
                        </a:rPr>
                        <a:t>Strombotne, Tracy L (Overberg, Steve; Rath, Kenneth S; Bilobran, Dave</a:t>
                      </a:r>
                      <a:r>
                        <a:rPr lang="en-US" sz="1200" b="0" i="0" u="none" strike="noStrike" kern="1200" dirty="0">
                          <a:solidFill>
                            <a:srgbClr val="000000"/>
                          </a:solidFill>
                          <a:latin typeface="Calibri"/>
                          <a:ea typeface="+mn-ea"/>
                          <a:cs typeface="+mn-cs"/>
                        </a:rPr>
                        <a:t>; Li, Michelle </a:t>
                      </a:r>
                      <a:r>
                        <a:rPr lang="en-US" sz="1200" b="0" i="0" u="none" strike="noStrike" dirty="0">
                          <a:solidFill>
                            <a:srgbClr val="000000"/>
                          </a:solidFill>
                          <a:latin typeface="Calibri"/>
                        </a:rPr>
                        <a:t>alternates)</a:t>
                      </a:r>
                    </a:p>
                  </a:txBody>
                  <a:tcPr marL="9525" marR="9525" marT="9525" marB="0" anchor="ctr"/>
                </a:tc>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latin typeface="Calibri"/>
                        <a:ea typeface="+mn-ea"/>
                        <a:cs typeface="+mn-cs"/>
                      </a:endParaRPr>
                    </a:p>
                  </a:txBody>
                  <a:tcPr anchor="ctr"/>
                </a:tc>
                <a:extLst>
                  <a:ext uri="{0D108BD9-81ED-4DB2-BD59-A6C34878D82A}">
                    <a16:rowId xmlns:a16="http://schemas.microsoft.com/office/drawing/2014/main" xmlns=""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CR6350-NIC Ethernet Archive Management Strategy</a:t>
            </a:r>
            <a:endParaRPr lang="en-US" sz="2000" dirty="0">
              <a:solidFill>
                <a:srgbClr val="FF0000"/>
              </a:solidFill>
            </a:endParaRPr>
          </a:p>
        </p:txBody>
      </p:sp>
      <p:sp>
        <p:nvSpPr>
          <p:cNvPr id="3" name="Content Placeholder 2"/>
          <p:cNvSpPr>
            <a:spLocks noGrp="1"/>
          </p:cNvSpPr>
          <p:nvPr>
            <p:ph idx="1"/>
          </p:nvPr>
        </p:nvSpPr>
        <p:spPr>
          <a:xfrm>
            <a:off x="457200" y="914400"/>
            <a:ext cx="8458200" cy="5410200"/>
          </a:xfrm>
        </p:spPr>
        <p:txBody>
          <a:bodyPr/>
          <a:lstStyle/>
          <a:p>
            <a:endParaRPr lang="en-US" sz="800" b="1" dirty="0">
              <a:solidFill>
                <a:srgbClr val="00853F"/>
              </a:solidFill>
            </a:endParaRPr>
          </a:p>
          <a:p>
            <a:r>
              <a:rPr lang="en-US" sz="1400" b="1" dirty="0">
                <a:solidFill>
                  <a:srgbClr val="00853F"/>
                </a:solidFill>
              </a:rPr>
              <a:t>GENERAL CONTROLS:</a:t>
            </a:r>
          </a:p>
          <a:p>
            <a:endParaRPr lang="en-US" sz="800" b="1" i="1" dirty="0"/>
          </a:p>
          <a:p>
            <a:pPr marL="342900" lvl="0" indent="-342900">
              <a:buFont typeface="+mj-lt"/>
              <a:buAutoNum type="arabicPeriod"/>
            </a:pPr>
            <a:r>
              <a:rPr lang="en-US" sz="1100" dirty="0"/>
              <a:t>Access  is only allowed as outlined in this request. All other access is prohibited without approval from Information Security and may require an additional IBRRC </a:t>
            </a:r>
            <a:r>
              <a:rPr lang="en-US" sz="1100" dirty="0" smtClean="0"/>
              <a:t>request.</a:t>
            </a:r>
            <a:endParaRPr lang="en-US" sz="1100" dirty="0"/>
          </a:p>
          <a:p>
            <a:pPr marL="342900" lvl="0" indent="-342900">
              <a:buFont typeface="+mj-lt"/>
              <a:buAutoNum type="arabicPeriod"/>
            </a:pPr>
            <a:r>
              <a:rPr lang="en-US" sz="1100" dirty="0"/>
              <a:t>Vendor personnel will have no access to any production applications, systems, or network elements, except those listed in this request.</a:t>
            </a:r>
          </a:p>
          <a:p>
            <a:pPr marL="342900" lvl="0" indent="-342900">
              <a:buFont typeface="+mj-lt"/>
              <a:buAutoNum type="arabicPeriod"/>
            </a:pPr>
            <a:r>
              <a:rPr lang="en-US" sz="1100" dirty="0" smtClean="0"/>
              <a:t>CTL </a:t>
            </a:r>
            <a:r>
              <a:rPr lang="en-US" sz="1100" dirty="0"/>
              <a:t>resources must be responsible for management of user accounts and access to all environments, applications, and systems.</a:t>
            </a:r>
          </a:p>
          <a:p>
            <a:pPr marL="342900" lvl="0" indent="-342900">
              <a:buFont typeface="+mj-lt"/>
              <a:buAutoNum type="arabicPeriod"/>
            </a:pPr>
            <a:r>
              <a:rPr lang="en-US" sz="1100" dirty="0" smtClean="0"/>
              <a:t>Access </a:t>
            </a:r>
            <a:r>
              <a:rPr lang="en-US" sz="1100" dirty="0"/>
              <a:t>to systems, devices, applications, databases, or environments not listed in this IBRRC request is prohibited without prior approval. Additional requests must be reviewed and approved in advance.</a:t>
            </a:r>
          </a:p>
          <a:p>
            <a:pPr marL="342900" indent="-342900"/>
            <a:endParaRPr lang="en-US" sz="1100" dirty="0"/>
          </a:p>
          <a:p>
            <a:pPr marL="342900" lvl="0" indent="-342900"/>
            <a:endParaRPr lang="en-US" sz="1100" dirty="0"/>
          </a:p>
          <a:p>
            <a:pPr marL="228600" lvl="0" indent="-228600"/>
            <a:endParaRPr lang="en-US" sz="1100" dirty="0"/>
          </a:p>
          <a:p>
            <a:endParaRPr lang="en-US" sz="1100" dirty="0"/>
          </a:p>
          <a:p>
            <a:endParaRPr lang="en-US" sz="11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CR6350-NIC Ethernet Archive Management Strategy</a:t>
            </a:r>
            <a:r>
              <a:rPr lang="en-US" sz="1800" dirty="0" smtClean="0"/>
              <a:t> </a:t>
            </a:r>
            <a:r>
              <a:rPr lang="en-US" sz="1800" dirty="0"/>
              <a:t>(Continued)</a:t>
            </a:r>
            <a:endParaRPr lang="en-US" sz="2000" dirty="0"/>
          </a:p>
        </p:txBody>
      </p:sp>
      <p:sp>
        <p:nvSpPr>
          <p:cNvPr id="3" name="Content Placeholder 2"/>
          <p:cNvSpPr>
            <a:spLocks noGrp="1"/>
          </p:cNvSpPr>
          <p:nvPr>
            <p:ph idx="1"/>
          </p:nvPr>
        </p:nvSpPr>
        <p:spPr>
          <a:xfrm>
            <a:off x="457200" y="914400"/>
            <a:ext cx="8458200" cy="5410200"/>
          </a:xfrm>
        </p:spPr>
        <p:txBody>
          <a:bodyPr/>
          <a:lstStyle/>
          <a:p>
            <a:endParaRPr lang="en-US" sz="800" b="1" dirty="0">
              <a:solidFill>
                <a:srgbClr val="00853F"/>
              </a:solidFill>
            </a:endParaRPr>
          </a:p>
          <a:p>
            <a:r>
              <a:rPr lang="en-US" sz="1400" b="1" dirty="0">
                <a:solidFill>
                  <a:srgbClr val="00853F"/>
                </a:solidFill>
              </a:rPr>
              <a:t>AUDIT AND ASSESSMENT CONTROLS:</a:t>
            </a:r>
          </a:p>
          <a:p>
            <a:endParaRPr lang="en-US" sz="800" b="1" i="1" dirty="0"/>
          </a:p>
          <a:p>
            <a:pPr marL="342900" indent="-342900">
              <a:buFont typeface="+mj-lt"/>
              <a:buAutoNum type="arabicPeriod" startAt="5"/>
            </a:pPr>
            <a:r>
              <a:rPr lang="en-US" sz="1100" dirty="0"/>
              <a:t>All conditions outlined as part of the IBRRC approval must be confirmed by Corporate Security </a:t>
            </a:r>
            <a:r>
              <a:rPr lang="en-US" sz="1100" b="1" dirty="0"/>
              <a:t>BEFORE</a:t>
            </a:r>
            <a:r>
              <a:rPr lang="en-US" sz="1100" dirty="0"/>
              <a:t> moving forward except for those conditions related to audits that would be conducted in the future on a recurring basis. The details and importance of each condition are discussed during the IBRRC approval process to ensure that it can be met and will be maintained throughout the lifecycle of the off-shore agreement.</a:t>
            </a:r>
          </a:p>
          <a:p>
            <a:pPr marL="342900" indent="-342900">
              <a:buFont typeface="+mj-lt"/>
              <a:buAutoNum type="arabicPeriod" startAt="5"/>
            </a:pPr>
            <a:r>
              <a:rPr lang="en-US" sz="1100" dirty="0"/>
              <a:t>If the scope of the project changes, including but not limited to a significant change to an application’s purpose or feature set, or any change to its RISC rating occurs, the CTL business sponsor must contact CTL Information Security to determine if the existing controls are sufficient or if changes/additions are required. This may require an additional IBRRC request. The project sponsor must notify CTL Information Security (at ibr-request@centurylink.com) within 3 business days of becoming aware of potential changes (e.g., new applications/data sources, new off-shore vendors, new off-shore locations). The Manager of Architecture and Engineering will determine if a new IBRRC request is required.</a:t>
            </a:r>
          </a:p>
          <a:p>
            <a:pPr marL="336550" indent="-336550">
              <a:buFont typeface="+mj-lt"/>
              <a:buAutoNum type="arabicPeriod" startAt="5"/>
            </a:pPr>
            <a:r>
              <a:rPr lang="en-US" sz="1100" dirty="0" smtClean="0"/>
              <a:t>Corporate </a:t>
            </a:r>
            <a:r>
              <a:rPr lang="en-US" sz="1100" dirty="0"/>
              <a:t>Security maintains the authority to audit or verify the continued compliance with and effectiveness of all conditions approved as part of this request for the life 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lstStyle/>
          <a:p>
            <a:pPr algn="ctr"/>
            <a:r>
              <a:rPr lang="en-US" sz="2000" dirty="0"/>
              <a:t>Approved Controls for CR6350-NIC Ethernet Archive Management Strategy</a:t>
            </a:r>
            <a:r>
              <a:rPr lang="en-US" sz="1800" dirty="0" smtClean="0"/>
              <a:t> </a:t>
            </a:r>
            <a:r>
              <a:rPr lang="en-US" sz="1800" dirty="0"/>
              <a:t>(Continued)</a:t>
            </a:r>
            <a:endParaRPr lang="en-US" sz="2000" dirty="0"/>
          </a:p>
        </p:txBody>
      </p:sp>
      <p:sp>
        <p:nvSpPr>
          <p:cNvPr id="3" name="Content Placeholder 2"/>
          <p:cNvSpPr>
            <a:spLocks noGrp="1"/>
          </p:cNvSpPr>
          <p:nvPr>
            <p:ph idx="1"/>
          </p:nvPr>
        </p:nvSpPr>
        <p:spPr>
          <a:xfrm>
            <a:off x="457200" y="914400"/>
            <a:ext cx="8458200" cy="5562600"/>
          </a:xfrm>
        </p:spPr>
        <p:txBody>
          <a:bodyPr/>
          <a:lstStyle/>
          <a:p>
            <a:endParaRPr lang="en-US" sz="800" b="1" dirty="0">
              <a:solidFill>
                <a:srgbClr val="00853F"/>
              </a:solidFill>
            </a:endParaRPr>
          </a:p>
          <a:p>
            <a:pPr marL="230188" indent="-230188"/>
            <a:r>
              <a:rPr lang="en-US" sz="1400" b="1" dirty="0">
                <a:solidFill>
                  <a:srgbClr val="00853F"/>
                </a:solidFill>
              </a:rPr>
              <a:t>ACCESS AND FILTERING CONTROLS</a:t>
            </a:r>
            <a:r>
              <a:rPr lang="en-US" sz="1600" b="1" dirty="0">
                <a:solidFill>
                  <a:srgbClr val="00853F"/>
                </a:solidFill>
              </a:rPr>
              <a:t>:</a:t>
            </a:r>
          </a:p>
          <a:p>
            <a:pPr marL="230188" indent="-230188">
              <a:buFont typeface="+mj-lt"/>
              <a:buAutoNum type="arabicPeriod" startAt="14"/>
            </a:pPr>
            <a:endParaRPr lang="en-US" sz="800" dirty="0"/>
          </a:p>
          <a:p>
            <a:pPr marL="228600" indent="-228600">
              <a:buFont typeface="+mj-lt"/>
              <a:buAutoNum type="arabicPeriod" startAt="8"/>
            </a:pPr>
            <a:r>
              <a:rPr lang="en-US" sz="1100" dirty="0" smtClean="0"/>
              <a:t>A </a:t>
            </a:r>
            <a:r>
              <a:rPr lang="en-US" sz="1100" dirty="0"/>
              <a:t>separate Hadoop Distributed File </a:t>
            </a:r>
            <a:r>
              <a:rPr lang="en-US" sz="1100" dirty="0" smtClean="0"/>
              <a:t>System (HDFS) encrypted zone within the Data Lake must be used for each application. The encryption keys must be unique for each application and shared only on a “need to know” basis.</a:t>
            </a:r>
          </a:p>
          <a:p>
            <a:pPr marL="228600" indent="-228600">
              <a:buFont typeface="+mj-lt"/>
              <a:buAutoNum type="arabicPeriod" startAt="8"/>
            </a:pPr>
            <a:r>
              <a:rPr lang="en-US" sz="1100" dirty="0" smtClean="0"/>
              <a:t>User and application access to each application’s data in the Data Lake must explicitly provisioned following the principle of least privileged access. Users and applications not associated with a specific data set and not having a specific role must be denied access.</a:t>
            </a:r>
          </a:p>
          <a:p>
            <a:pPr marL="228600" indent="-228600">
              <a:buFont typeface="+mj-lt"/>
              <a:buAutoNum type="arabicPeriod" startAt="8"/>
            </a:pPr>
            <a:r>
              <a:rPr lang="en-US" sz="1100" dirty="0" smtClean="0"/>
              <a:t>User and Application accounts will be provisioned managed in accordance with published CTL policies and guidance, including password complexity, expiration, lockouts, etc.</a:t>
            </a:r>
          </a:p>
          <a:p>
            <a:pPr marL="228600" indent="-228600">
              <a:buFont typeface="+mj-lt"/>
              <a:buAutoNum type="arabicPeriod" startAt="8"/>
            </a:pPr>
            <a:r>
              <a:rPr lang="en-US" sz="1100" dirty="0" smtClean="0"/>
              <a:t>Data stored in the Data Lake as part of this approval may not combined with other data sources or used in any form of aggregation or analysis without prior review and approval by the IBRRC.</a:t>
            </a:r>
          </a:p>
          <a:p>
            <a:pPr marL="228600" indent="-228600">
              <a:buFont typeface="+mj-lt"/>
              <a:buAutoNum type="arabicPeriod" startAt="8"/>
            </a:pPr>
            <a:r>
              <a:rPr lang="en-US" sz="1100" dirty="0"/>
              <a:t>Data stored in the Data Lake as part of this </a:t>
            </a:r>
            <a:r>
              <a:rPr lang="en-US" sz="1100" dirty="0" smtClean="0"/>
              <a:t>approval may not be accessed via other interfaces or means </a:t>
            </a:r>
            <a:r>
              <a:rPr lang="en-US" sz="1100" dirty="0"/>
              <a:t>without prior review and approval by the IBRRC</a:t>
            </a:r>
            <a:r>
              <a:rPr lang="en-US" sz="1100" dirty="0" smtClean="0"/>
              <a:t>.</a:t>
            </a:r>
          </a:p>
          <a:p>
            <a:pPr marL="228600" indent="-228600">
              <a:buFont typeface="+mj-lt"/>
              <a:buAutoNum type="arabicPeriod" startAt="8"/>
            </a:pPr>
            <a:r>
              <a:rPr lang="en-US" sz="1100" dirty="0"/>
              <a:t>Support of the underlying Data Lake environment must be performed by resources located within the U.S. until the ability to restrict access to federal and other data with U.S.-based access requirements has been implemented and approved by the IBRRC. To verify this, Corporate Security will review a monthly report of Active Directory group membership for groups used to assign administrative permissions to the Data Lake environment and any Non-US based personnel access will be terminated immediately.</a:t>
            </a:r>
          </a:p>
          <a:p>
            <a:pPr marL="228600" indent="-228600">
              <a:buFont typeface="+mj-lt"/>
              <a:buAutoNum type="arabicPeriod" startAt="8"/>
            </a:pPr>
            <a:endParaRPr lang="en-US" sz="1100" dirty="0" smtClean="0"/>
          </a:p>
          <a:p>
            <a:endParaRPr lang="en-US" sz="1100" dirty="0"/>
          </a:p>
          <a:p>
            <a:endParaRPr lang="en-US" sz="1600" b="1" i="1" dirty="0"/>
          </a:p>
        </p:txBody>
      </p:sp>
    </p:spTree>
    <p:extLst>
      <p:ext uri="{BB962C8B-B14F-4D97-AF65-F5344CB8AC3E}">
        <p14:creationId xmlns:p14="http://schemas.microsoft.com/office/powerpoint/2010/main" val="408512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8600" y="0"/>
            <a:ext cx="8686800" cy="762000"/>
          </a:xfrm>
        </p:spPr>
        <p:txBody>
          <a:bodyPr anchor="ctr"/>
          <a:lstStyle/>
          <a:p>
            <a:pPr algn="ctr" eaLnBrk="1" hangingPunct="1"/>
            <a:r>
              <a:rPr lang="en-US" sz="2000" dirty="0"/>
              <a:t>CR6350-NIC Ethernet Archive Management Strategy </a:t>
            </a:r>
            <a:r>
              <a:rPr lang="en-US" sz="2000" dirty="0" smtClean="0"/>
              <a:t>- </a:t>
            </a:r>
            <a:r>
              <a:rPr lang="en-US" sz="2000" dirty="0"/>
              <a:t>Requested Systems</a:t>
            </a:r>
          </a:p>
        </p:txBody>
      </p:sp>
      <p:graphicFrame>
        <p:nvGraphicFramePr>
          <p:cNvPr id="4" name="Table 3"/>
          <p:cNvGraphicFramePr>
            <a:graphicFrameLocks noGrp="1"/>
          </p:cNvGraphicFramePr>
          <p:nvPr>
            <p:extLst>
              <p:ext uri="{D42A27DB-BD31-4B8C-83A1-F6EECF244321}">
                <p14:modId xmlns:p14="http://schemas.microsoft.com/office/powerpoint/2010/main" val="2027796950"/>
              </p:ext>
            </p:extLst>
          </p:nvPr>
        </p:nvGraphicFramePr>
        <p:xfrm>
          <a:off x="304800" y="1219200"/>
          <a:ext cx="8610600" cy="4267200"/>
        </p:xfrm>
        <a:graphic>
          <a:graphicData uri="http://schemas.openxmlformats.org/drawingml/2006/table">
            <a:tbl>
              <a:tblPr firstRow="1" bandRow="1">
                <a:tableStyleId>{5C22544A-7EE6-4342-B048-85BDC9FD1C3A}</a:tableStyleId>
              </a:tblPr>
              <a:tblGrid>
                <a:gridCol w="1046148">
                  <a:extLst>
                    <a:ext uri="{9D8B030D-6E8A-4147-A177-3AD203B41FA5}">
                      <a16:colId xmlns="" xmlns:a16="http://schemas.microsoft.com/office/drawing/2014/main" val="20000"/>
                    </a:ext>
                  </a:extLst>
                </a:gridCol>
                <a:gridCol w="1126621">
                  <a:extLst>
                    <a:ext uri="{9D8B030D-6E8A-4147-A177-3AD203B41FA5}">
                      <a16:colId xmlns="" xmlns:a16="http://schemas.microsoft.com/office/drawing/2014/main" val="20001"/>
                    </a:ext>
                  </a:extLst>
                </a:gridCol>
                <a:gridCol w="4151831">
                  <a:extLst>
                    <a:ext uri="{9D8B030D-6E8A-4147-A177-3AD203B41FA5}">
                      <a16:colId xmlns="" xmlns:a16="http://schemas.microsoft.com/office/drawing/2014/main" val="20002"/>
                    </a:ext>
                  </a:extLst>
                </a:gridCol>
                <a:gridCol w="2286000">
                  <a:extLst>
                    <a:ext uri="{9D8B030D-6E8A-4147-A177-3AD203B41FA5}">
                      <a16:colId xmlns="" xmlns:a16="http://schemas.microsoft.com/office/drawing/2014/main" val="20003"/>
                    </a:ext>
                  </a:extLst>
                </a:gridCol>
              </a:tblGrid>
              <a:tr h="478926">
                <a:tc>
                  <a:txBody>
                    <a:bodyPr/>
                    <a:lstStyle/>
                    <a:p>
                      <a:pPr algn="l"/>
                      <a:r>
                        <a:rPr lang="en-US" sz="1100" dirty="0"/>
                        <a:t>System Name</a:t>
                      </a:r>
                    </a:p>
                  </a:txBody>
                  <a:tcPr/>
                </a:tc>
                <a:tc>
                  <a:txBody>
                    <a:bodyPr/>
                    <a:lstStyle/>
                    <a:p>
                      <a:pPr algn="l"/>
                      <a:r>
                        <a:rPr lang="en-US" sz="1100" dirty="0"/>
                        <a:t>Environment</a:t>
                      </a:r>
                    </a:p>
                  </a:txBody>
                  <a:tcPr/>
                </a:tc>
                <a:tc>
                  <a:txBody>
                    <a:bodyPr/>
                    <a:lstStyle/>
                    <a:p>
                      <a:pPr algn="l"/>
                      <a:r>
                        <a:rPr lang="en-US" sz="1100" dirty="0"/>
                        <a:t>Description</a:t>
                      </a:r>
                    </a:p>
                  </a:txBody>
                  <a:tcPr/>
                </a:tc>
                <a:tc>
                  <a:txBody>
                    <a:bodyPr/>
                    <a:lstStyle/>
                    <a:p>
                      <a:pPr algn="l"/>
                      <a:r>
                        <a:rPr lang="en-US" sz="1100" dirty="0"/>
                        <a:t>Rating</a:t>
                      </a:r>
                    </a:p>
                  </a:txBody>
                  <a:tcPr/>
                </a:tc>
                <a:extLst>
                  <a:ext uri="{0D108BD9-81ED-4DB2-BD59-A6C34878D82A}">
                    <a16:rowId xmlns="" xmlns:a16="http://schemas.microsoft.com/office/drawing/2014/main" val="10000"/>
                  </a:ext>
                </a:extLst>
              </a:tr>
              <a:tr h="58787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800" b="0" i="0" u="none" strike="noStrike" kern="1200" cap="none" spc="10" normalizeH="0" baseline="0" dirty="0" smtClean="0">
                          <a:ln>
                            <a:noFill/>
                          </a:ln>
                          <a:solidFill>
                            <a:schemeClr val="tx1"/>
                          </a:solidFill>
                          <a:effectLst/>
                          <a:latin typeface="+mn-lt"/>
                          <a:ea typeface="+mn-ea"/>
                          <a:cs typeface="+mn-cs"/>
                        </a:rPr>
                        <a:t>DATA SERVICES PROVISIONING (DSP)</a:t>
                      </a:r>
                    </a:p>
                  </a:txBody>
                  <a:tcPr/>
                </a:tc>
                <a:tc>
                  <a:txBody>
                    <a:bodyPr/>
                    <a:lstStyle/>
                    <a:p>
                      <a:pPr algn="l"/>
                      <a:r>
                        <a:rPr lang="en-US" sz="800" kern="1200" dirty="0" smtClean="0">
                          <a:solidFill>
                            <a:schemeClr val="dk1"/>
                          </a:solidFill>
                          <a:latin typeface="+mj-lt"/>
                          <a:ea typeface="+mn-ea"/>
                          <a:cs typeface="+mn-cs"/>
                        </a:rPr>
                        <a:t>Production</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Data Services Provisioning is a workflow application that helps in the automation of work assignments to specific work groups who help in provisioning of Logical services as well as Transport services.</a:t>
                      </a:r>
                      <a:endParaRPr lang="en-US" sz="800" spc="10" dirty="0">
                        <a:solidFill>
                          <a:schemeClr val="tx1"/>
                        </a:solidFill>
                        <a:latin typeface="+mj-lt"/>
                        <a:ea typeface="Arial"/>
                      </a:endParaRPr>
                    </a:p>
                  </a:txBody>
                  <a:tcPr marL="45720" marR="54610" marT="0" marB="0"/>
                </a:tc>
                <a:tc>
                  <a:txBody>
                    <a:bodyPr/>
                    <a:lstStyle/>
                    <a:p>
                      <a:pPr marL="0" marR="0" algn="l">
                        <a:lnSpc>
                          <a:spcPct val="115000"/>
                        </a:lnSpc>
                        <a:spcBef>
                          <a:spcPts val="0"/>
                        </a:spcBef>
                        <a:spcAft>
                          <a:spcPts val="0"/>
                        </a:spcAft>
                      </a:pPr>
                      <a:r>
                        <a:rPr lang="en-US" sz="800" b="0" kern="1200" dirty="0">
                          <a:solidFill>
                            <a:schemeClr val="dk1"/>
                          </a:solidFill>
                          <a:latin typeface="+mn-lt"/>
                          <a:ea typeface="Calibri"/>
                          <a:cs typeface="Arial" pitchFamily="34" charset="0"/>
                        </a:rPr>
                        <a:t>RISC Rating: </a:t>
                      </a:r>
                      <a:r>
                        <a:rPr lang="en-US" sz="800" b="1" dirty="0"/>
                        <a:t>Critical Infrastructure Information </a:t>
                      </a:r>
                      <a:r>
                        <a:rPr lang="en-US" sz="800" b="1" dirty="0" smtClean="0"/>
                        <a:t>Theft</a:t>
                      </a:r>
                      <a:endParaRPr lang="en-US" sz="800" b="1" dirty="0"/>
                    </a:p>
                  </a:txBody>
                  <a:tcPr/>
                </a:tc>
                <a:extLst>
                  <a:ext uri="{0D108BD9-81ED-4DB2-BD59-A6C34878D82A}">
                    <a16:rowId xmlns=""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mj-lt"/>
                        </a:rPr>
                        <a:t>INVENTORY CAPABILITY LAYER (ICL)</a:t>
                      </a:r>
                      <a:endParaRPr kumimoji="0" lang="en-US" sz="800" b="0" i="0" u="none" strike="noStrike" cap="none" normalizeH="0" baseline="0" dirty="0">
                        <a:ln>
                          <a:noFill/>
                        </a:ln>
                        <a:solidFill>
                          <a:schemeClr val="tx1"/>
                        </a:solidFill>
                        <a:effectLst/>
                        <a:latin typeface="+mj-lt"/>
                      </a:endParaRPr>
                    </a:p>
                  </a:txBody>
                  <a:tcPr/>
                </a:tc>
                <a:tc>
                  <a:txBody>
                    <a:bodyPr/>
                    <a:lstStyle/>
                    <a:p>
                      <a:pPr algn="l"/>
                      <a:r>
                        <a:rPr lang="en-US" sz="800" kern="1200" dirty="0" smtClean="0">
                          <a:solidFill>
                            <a:schemeClr val="dk1"/>
                          </a:solidFill>
                          <a:latin typeface="+mn-lt"/>
                          <a:ea typeface="+mn-ea"/>
                          <a:cs typeface="+mn-cs"/>
                        </a:rPr>
                        <a:t>Production</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ICL (Inventory Capability Layer) will make read services available for interfacing applications for network inventory data. ICL will access data from Integrator/ISYS, LIMS, Cramer and TIRKS. Long term goal is to replace all the QNIS read-only services with these new services.</a:t>
                      </a:r>
                      <a:endParaRPr lang="en-US" sz="800" spc="10" dirty="0">
                        <a:solidFill>
                          <a:schemeClr val="tx1"/>
                        </a:solidFill>
                        <a:latin typeface="+mj-lt"/>
                        <a:ea typeface="Arial"/>
                      </a:endParaRPr>
                    </a:p>
                  </a:txBody>
                  <a:tcPr marL="45720" marR="5461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800" b="0" kern="1200" dirty="0" smtClean="0">
                          <a:solidFill>
                            <a:schemeClr val="dk1"/>
                          </a:solidFill>
                          <a:latin typeface="+mn-lt"/>
                          <a:ea typeface="Calibri"/>
                          <a:cs typeface="Arial" pitchFamily="34" charset="0"/>
                        </a:rPr>
                        <a:t>RISC Rating: </a:t>
                      </a:r>
                      <a:r>
                        <a:rPr lang="en-US" sz="800" b="1" dirty="0" smtClean="0"/>
                        <a:t>Critical Infrastructure Information Theft</a:t>
                      </a:r>
                    </a:p>
                  </a:txBody>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mj-lt"/>
                        </a:rPr>
                        <a:t>AMDOCS RESOURCE MANAGER (ARM)</a:t>
                      </a:r>
                      <a:endParaRPr kumimoji="0" lang="en-US" sz="800" b="0" i="0" u="none" strike="noStrike" cap="none" normalizeH="0" baseline="0" dirty="0">
                        <a:ln>
                          <a:noFill/>
                        </a:ln>
                        <a:solidFill>
                          <a:schemeClr val="tx1"/>
                        </a:solidFill>
                        <a:effectLst/>
                        <a:latin typeface="+mj-lt"/>
                      </a:endParaRPr>
                    </a:p>
                  </a:txBody>
                  <a:tcPr/>
                </a:tc>
                <a:tc>
                  <a:txBody>
                    <a:bodyPr/>
                    <a:lstStyle/>
                    <a:p>
                      <a:pPr algn="l"/>
                      <a:r>
                        <a:rPr lang="en-US" sz="800" kern="1200" dirty="0" smtClean="0">
                          <a:solidFill>
                            <a:schemeClr val="dk1"/>
                          </a:solidFill>
                          <a:latin typeface="+mn-lt"/>
                          <a:ea typeface="+mn-ea"/>
                          <a:cs typeface="+mn-cs"/>
                        </a:rPr>
                        <a:t>Production</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pc="10" dirty="0" smtClean="0">
                          <a:solidFill>
                            <a:schemeClr val="tx1"/>
                          </a:solidFill>
                          <a:latin typeface="+mj-lt"/>
                          <a:ea typeface="Arial"/>
                        </a:rPr>
                        <a:t>This application hosts the Logical Network Inventory for the combined CTL company.</a:t>
                      </a:r>
                      <a:endParaRPr lang="en-US" sz="800" spc="10" dirty="0">
                        <a:solidFill>
                          <a:schemeClr val="tx1"/>
                        </a:solidFill>
                        <a:latin typeface="+mj-lt"/>
                        <a:ea typeface="Arial"/>
                      </a:endParaRPr>
                    </a:p>
                  </a:txBody>
                  <a:tcPr marL="45720" marR="5461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800" b="0" kern="1200" dirty="0" smtClean="0">
                          <a:solidFill>
                            <a:schemeClr val="dk1"/>
                          </a:solidFill>
                          <a:latin typeface="+mn-lt"/>
                          <a:ea typeface="Calibri"/>
                          <a:cs typeface="Arial" pitchFamily="34" charset="0"/>
                        </a:rPr>
                        <a:t>RISC Rating: </a:t>
                      </a:r>
                      <a:r>
                        <a:rPr lang="en-US" sz="800" b="1" kern="1200" dirty="0" smtClean="0">
                          <a:solidFill>
                            <a:schemeClr val="dk1"/>
                          </a:solidFill>
                          <a:latin typeface="+mn-lt"/>
                          <a:ea typeface="Calibri"/>
                          <a:cs typeface="Arial" pitchFamily="34" charset="0"/>
                        </a:rPr>
                        <a:t>Network Sabotage</a:t>
                      </a:r>
                      <a:endParaRPr lang="en-US" sz="800" b="1" dirty="0" smtClean="0"/>
                    </a:p>
                  </a:txBody>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800" b="0" i="0" u="none" strike="noStrike" cap="none" normalizeH="0" baseline="0" dirty="0" err="1" smtClean="0">
                          <a:ln>
                            <a:noFill/>
                          </a:ln>
                          <a:solidFill>
                            <a:schemeClr val="tx1"/>
                          </a:solidFill>
                          <a:effectLst/>
                          <a:latin typeface="+mj-lt"/>
                        </a:rPr>
                        <a:t>Omnivue</a:t>
                      </a:r>
                      <a:endParaRPr kumimoji="0" lang="en-US" sz="800" b="0" i="0" u="none" strike="noStrike" cap="none" normalizeH="0" baseline="0" dirty="0">
                        <a:ln>
                          <a:noFill/>
                        </a:ln>
                        <a:solidFill>
                          <a:schemeClr val="tx1"/>
                        </a:solidFill>
                        <a:effectLst/>
                        <a:latin typeface="+mj-lt"/>
                      </a:endParaRPr>
                    </a:p>
                  </a:txBody>
                  <a:tcPr/>
                </a:tc>
                <a:tc>
                  <a:txBody>
                    <a:bodyPr/>
                    <a:lstStyle/>
                    <a:p>
                      <a:pPr algn="l"/>
                      <a:r>
                        <a:rPr lang="en-US" sz="800" kern="1200" dirty="0" smtClean="0">
                          <a:solidFill>
                            <a:schemeClr val="dk1"/>
                          </a:solidFill>
                          <a:latin typeface="+mn-lt"/>
                          <a:ea typeface="+mn-ea"/>
                          <a:cs typeface="+mn-cs"/>
                        </a:rPr>
                        <a:t>Production</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pc="10" dirty="0" err="1" smtClean="0">
                          <a:solidFill>
                            <a:schemeClr val="tx1"/>
                          </a:solidFill>
                          <a:latin typeface="+mj-lt"/>
                          <a:ea typeface="Arial"/>
                        </a:rPr>
                        <a:t>OMNIVue</a:t>
                      </a:r>
                      <a:r>
                        <a:rPr lang="en-US" sz="800" spc="10" dirty="0" smtClean="0">
                          <a:solidFill>
                            <a:schemeClr val="tx1"/>
                          </a:solidFill>
                          <a:latin typeface="+mj-lt"/>
                          <a:ea typeface="Arial"/>
                        </a:rPr>
                        <a:t> (OSS Managed Network Inventory View) is an user interface developed under NIC Program for service provisioning. </a:t>
                      </a:r>
                      <a:r>
                        <a:rPr lang="en-US" sz="800" spc="10" dirty="0" err="1" smtClean="0">
                          <a:solidFill>
                            <a:schemeClr val="tx1"/>
                          </a:solidFill>
                          <a:latin typeface="+mj-lt"/>
                          <a:ea typeface="Arial"/>
                        </a:rPr>
                        <a:t>OMNIVue</a:t>
                      </a:r>
                      <a:r>
                        <a:rPr lang="en-US" sz="800" spc="10" dirty="0" smtClean="0">
                          <a:solidFill>
                            <a:schemeClr val="tx1"/>
                          </a:solidFill>
                          <a:latin typeface="+mj-lt"/>
                          <a:ea typeface="Arial"/>
                        </a:rPr>
                        <a:t> caters to Task Management, Reports, Dashboard, Layer 2/3 Inventory, User Management, Equipment build, etc. </a:t>
                      </a:r>
                      <a:r>
                        <a:rPr lang="en-US" sz="800" spc="10" dirty="0" err="1" smtClean="0">
                          <a:solidFill>
                            <a:schemeClr val="tx1"/>
                          </a:solidFill>
                          <a:latin typeface="+mj-lt"/>
                          <a:ea typeface="Arial"/>
                        </a:rPr>
                        <a:t>OMNIVue</a:t>
                      </a:r>
                      <a:r>
                        <a:rPr lang="en-US" sz="800" spc="10" dirty="0" smtClean="0">
                          <a:solidFill>
                            <a:schemeClr val="tx1"/>
                          </a:solidFill>
                          <a:latin typeface="+mj-lt"/>
                          <a:ea typeface="Arial"/>
                        </a:rPr>
                        <a:t> allows access to different user groups where users under categories of ?Users, Managers &amp; Administrators? can access various modules. 1/6/17 - Removed vlamartctws210 from app per request from Nash </a:t>
                      </a:r>
                      <a:r>
                        <a:rPr lang="en-US" sz="800" spc="10" dirty="0" err="1" smtClean="0">
                          <a:solidFill>
                            <a:schemeClr val="tx1"/>
                          </a:solidFill>
                          <a:latin typeface="+mj-lt"/>
                          <a:ea typeface="Arial"/>
                        </a:rPr>
                        <a:t>Vedire</a:t>
                      </a:r>
                      <a:r>
                        <a:rPr lang="en-US" sz="800" spc="10" dirty="0" smtClean="0">
                          <a:solidFill>
                            <a:schemeClr val="tx1"/>
                          </a:solidFill>
                          <a:latin typeface="+mj-lt"/>
                          <a:ea typeface="Arial"/>
                        </a:rPr>
                        <a:t> - ALHO</a:t>
                      </a:r>
                      <a:endParaRPr lang="en-US" sz="800" spc="10" dirty="0">
                        <a:solidFill>
                          <a:schemeClr val="tx1"/>
                        </a:solidFill>
                        <a:latin typeface="+mj-lt"/>
                        <a:ea typeface="Arial"/>
                      </a:endParaRPr>
                    </a:p>
                  </a:txBody>
                  <a:tcPr marL="45720" marR="5461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800" b="0" kern="1200" dirty="0" smtClean="0">
                          <a:solidFill>
                            <a:schemeClr val="dk1"/>
                          </a:solidFill>
                          <a:latin typeface="+mn-lt"/>
                          <a:ea typeface="Calibri"/>
                          <a:cs typeface="Arial" pitchFamily="34" charset="0"/>
                        </a:rPr>
                        <a:t>RISC Rating: </a:t>
                      </a:r>
                      <a:r>
                        <a:rPr lang="en-US" sz="800" b="1" dirty="0" smtClean="0"/>
                        <a:t>Critical Infrastructure Information Theft</a:t>
                      </a:r>
                    </a:p>
                  </a:txBody>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mj-lt"/>
                        </a:rPr>
                        <a:t>NIC ORDER SERVICES REPOSITORY (NIC-OSR)</a:t>
                      </a:r>
                      <a:endParaRPr kumimoji="0" lang="en-US" sz="800" b="0" i="0" u="none" strike="noStrike" cap="none" normalizeH="0" baseline="0" dirty="0">
                        <a:ln>
                          <a:noFill/>
                        </a:ln>
                        <a:solidFill>
                          <a:schemeClr val="tx1"/>
                        </a:solidFill>
                        <a:effectLst/>
                        <a:latin typeface="+mj-lt"/>
                      </a:endParaRPr>
                    </a:p>
                  </a:txBody>
                  <a:tcPr/>
                </a:tc>
                <a:tc>
                  <a:txBody>
                    <a:bodyPr/>
                    <a:lstStyle/>
                    <a:p>
                      <a:pPr algn="l"/>
                      <a:r>
                        <a:rPr lang="en-US" sz="800" kern="1200" dirty="0" smtClean="0">
                          <a:solidFill>
                            <a:schemeClr val="dk1"/>
                          </a:solidFill>
                          <a:latin typeface="+mn-lt"/>
                          <a:ea typeface="+mn-ea"/>
                          <a:cs typeface="+mn-cs"/>
                        </a:rPr>
                        <a:t>Production</a:t>
                      </a:r>
                      <a:endParaRPr lang="en-US" sz="800" kern="1200" dirty="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pc="10" dirty="0" smtClean="0">
                          <a:solidFill>
                            <a:schemeClr val="tx1"/>
                          </a:solidFill>
                          <a:latin typeface="+mj-lt"/>
                          <a:ea typeface="Arial"/>
                        </a:rPr>
                        <a:t>NIC-OSR stores Metro Ethernet UNI ,EVC ,</a:t>
                      </a:r>
                      <a:r>
                        <a:rPr lang="en-US" sz="800" spc="10" dirty="0" err="1" smtClean="0">
                          <a:solidFill>
                            <a:schemeClr val="tx1"/>
                          </a:solidFill>
                          <a:latin typeface="+mj-lt"/>
                          <a:ea typeface="Arial"/>
                        </a:rPr>
                        <a:t>DeviceBuild,HSI,Prism</a:t>
                      </a:r>
                      <a:r>
                        <a:rPr lang="en-US" sz="800" spc="10" dirty="0" smtClean="0">
                          <a:solidFill>
                            <a:schemeClr val="tx1"/>
                          </a:solidFill>
                          <a:latin typeface="+mj-lt"/>
                          <a:ea typeface="Arial"/>
                        </a:rPr>
                        <a:t> orders from MOB (Master Order Broker) and DSP (Data Service Provisioning). </a:t>
                      </a:r>
                      <a:r>
                        <a:rPr lang="en-US" sz="800" spc="10" dirty="0" err="1" smtClean="0">
                          <a:solidFill>
                            <a:schemeClr val="tx1"/>
                          </a:solidFill>
                          <a:latin typeface="+mj-lt"/>
                          <a:ea typeface="Arial"/>
                        </a:rPr>
                        <a:t>Omnivue</a:t>
                      </a:r>
                      <a:r>
                        <a:rPr lang="en-US" sz="800" spc="10" dirty="0" smtClean="0">
                          <a:solidFill>
                            <a:schemeClr val="tx1"/>
                          </a:solidFill>
                          <a:latin typeface="+mj-lt"/>
                          <a:ea typeface="Arial"/>
                        </a:rPr>
                        <a:t>, which is a dashboard of NIC orders, uses NIC-OSR to search the progress of an order. DSP also updates the status of NIC-OSR when the order goes through various steps in its lifecycle. NIC-OSR also feeds into business-related reporting tools and provides BAM data to MILC (developed by business) to show the lifecycle of an order.</a:t>
                      </a:r>
                      <a:endParaRPr lang="en-US" sz="800" spc="10" dirty="0">
                        <a:solidFill>
                          <a:schemeClr val="tx1"/>
                        </a:solidFill>
                        <a:latin typeface="+mj-lt"/>
                        <a:ea typeface="Arial"/>
                      </a:endParaRPr>
                    </a:p>
                  </a:txBody>
                  <a:tcPr marL="45720" marR="5461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800" b="0" kern="1200" dirty="0" smtClean="0">
                          <a:solidFill>
                            <a:schemeClr val="dk1"/>
                          </a:solidFill>
                          <a:latin typeface="+mn-lt"/>
                          <a:ea typeface="Calibri"/>
                          <a:cs typeface="Arial" pitchFamily="34" charset="0"/>
                        </a:rPr>
                        <a:t>RISC Rating: </a:t>
                      </a:r>
                      <a:r>
                        <a:rPr lang="en-US" sz="800" b="1" dirty="0" smtClean="0"/>
                        <a:t>Critical Infrastructure Information Theft</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94" name="Rectangle 234"/>
          <p:cNvSpPr>
            <a:spLocks noGrp="1" noChangeArrowheads="1"/>
          </p:cNvSpPr>
          <p:nvPr>
            <p:ph type="body" sz="half" idx="1"/>
          </p:nvPr>
        </p:nvSpPr>
        <p:spPr>
          <a:xfrm>
            <a:off x="457200" y="1295400"/>
            <a:ext cx="4800600" cy="4114800"/>
          </a:xfrm>
          <a:noFill/>
          <a:ln/>
        </p:spPr>
        <p:txBody>
          <a:bodyPr lIns="0" rIns="0"/>
          <a:lstStyle/>
          <a:p>
            <a:r>
              <a:rPr lang="en-US" sz="1050" b="1" dirty="0"/>
              <a:t>Overview of Project</a:t>
            </a:r>
            <a:r>
              <a:rPr lang="en-US" sz="1050" b="1" dirty="0" smtClean="0"/>
              <a:t>:</a:t>
            </a:r>
          </a:p>
          <a:p>
            <a:r>
              <a:rPr lang="en-US" sz="1000" dirty="0"/>
              <a:t>In October 2016, the IBRRC approved the migration phase of Sales Comp suite of current applications off of end of life platform into IBM’s ICM Vendor platform (BICM) </a:t>
            </a:r>
            <a:r>
              <a:rPr lang="en-US" sz="1000" dirty="0" err="1"/>
              <a:t>on-premise</a:t>
            </a:r>
            <a:r>
              <a:rPr lang="en-US" sz="1000" dirty="0"/>
              <a:t> solution. </a:t>
            </a:r>
          </a:p>
          <a:p>
            <a:pPr lvl="0"/>
            <a:endParaRPr lang="en-US" sz="1000" dirty="0"/>
          </a:p>
          <a:p>
            <a:pPr lvl="0"/>
            <a:r>
              <a:rPr lang="en-US" sz="1000" dirty="0"/>
              <a:t>This new request is for the same contractor personnel, IBM, in Canada and UK be allowed to perform testing in managing end-to-end data flow for the sales organizations. Reduces IT and Business Labor currently required to support the current platforms while moving to a supported platform. Business case projects payback in 8 years. The request is to allow tester roles access to </a:t>
            </a:r>
            <a:r>
              <a:rPr lang="en-US" sz="1000" spc="10" dirty="0">
                <a:ea typeface="Arial"/>
              </a:rPr>
              <a:t>Next Generation Sales Comp System a</a:t>
            </a:r>
            <a:r>
              <a:rPr lang="en-US" sz="1000" dirty="0"/>
              <a:t>pplication. The test automation team will consist of about 4 to 5 contractors located at various IBM locations in non-clean room environments. </a:t>
            </a:r>
          </a:p>
          <a:p>
            <a:pPr lvl="0"/>
            <a:endParaRPr lang="en-US" sz="1000" dirty="0"/>
          </a:p>
          <a:p>
            <a:r>
              <a:rPr lang="en-US" sz="1000" dirty="0"/>
              <a:t>Planned start: ASAP</a:t>
            </a:r>
          </a:p>
          <a:p>
            <a:r>
              <a:rPr lang="en-US" sz="1000" dirty="0"/>
              <a:t>Expected End date: 12.31.2018</a:t>
            </a:r>
          </a:p>
          <a:p>
            <a:endParaRPr lang="en-US" sz="1000" dirty="0" smtClean="0"/>
          </a:p>
          <a:p>
            <a:r>
              <a:rPr lang="en-US" sz="1000" dirty="0">
                <a:ea typeface="Arial Unicode MS" pitchFamily="34" charset="-128"/>
                <a:cs typeface="Arial Unicode MS" pitchFamily="34" charset="-128"/>
              </a:rPr>
              <a:t>The IBM contractor personnel will perform testing. They will have access to copies of production but will not have access to information such as federal data and State of AZ data. The IBM contractors will collaborate with CenturyLink to develop and execute test scripts. </a:t>
            </a:r>
            <a:endParaRPr lang="en-US" sz="1000" dirty="0"/>
          </a:p>
          <a:p>
            <a:endParaRPr lang="en-US" sz="1000" dirty="0"/>
          </a:p>
        </p:txBody>
      </p:sp>
      <p:sp>
        <p:nvSpPr>
          <p:cNvPr id="143595" name="Text Box 235"/>
          <p:cNvSpPr txBox="1">
            <a:spLocks noChangeArrowheads="1"/>
          </p:cNvSpPr>
          <p:nvPr/>
        </p:nvSpPr>
        <p:spPr bwMode="auto">
          <a:xfrm>
            <a:off x="457200" y="914400"/>
            <a:ext cx="4800600" cy="346075"/>
          </a:xfrm>
          <a:prstGeom prst="rect">
            <a:avLst/>
          </a:prstGeom>
          <a:solidFill>
            <a:schemeClr val="accent1"/>
          </a:solidFill>
          <a:ln w="9525" algn="ctr">
            <a:solidFill>
              <a:schemeClr val="tx1"/>
            </a:solidFill>
            <a:miter lim="800000"/>
            <a:headEnd/>
            <a:tailEnd/>
          </a:ln>
          <a:effectLst/>
        </p:spPr>
        <p:txBody>
          <a:bodyPr wrap="square">
            <a:spAutoFit/>
          </a:bodyPr>
          <a:lstStyle/>
          <a:p>
            <a:pPr marL="225425" indent="-225425">
              <a:lnSpc>
                <a:spcPct val="80000"/>
              </a:lnSpc>
              <a:spcBef>
                <a:spcPct val="50000"/>
              </a:spcBef>
              <a:buClr>
                <a:schemeClr val="accent2"/>
              </a:buClr>
            </a:pPr>
            <a:r>
              <a:rPr lang="en-US" sz="2000" b="0">
                <a:ea typeface="Arial Unicode MS" pitchFamily="34" charset="-128"/>
                <a:cs typeface="Arial Unicode MS" pitchFamily="34" charset="-128"/>
              </a:rPr>
              <a:t>Proposal Summary</a:t>
            </a:r>
          </a:p>
        </p:txBody>
      </p:sp>
      <p:sp>
        <p:nvSpPr>
          <p:cNvPr id="143596" name="Rectangle 236"/>
          <p:cNvSpPr>
            <a:spLocks noChangeArrowheads="1"/>
          </p:cNvSpPr>
          <p:nvPr/>
        </p:nvSpPr>
        <p:spPr bwMode="auto">
          <a:xfrm>
            <a:off x="4800600" y="1295400"/>
            <a:ext cx="3886200" cy="457200"/>
          </a:xfrm>
          <a:prstGeom prst="rect">
            <a:avLst/>
          </a:prstGeom>
          <a:noFill/>
          <a:ln w="9525">
            <a:noFill/>
            <a:miter lim="800000"/>
            <a:headEnd/>
            <a:tailEnd/>
          </a:ln>
        </p:spPr>
        <p:txBody>
          <a:bodyPr lIns="0" rIns="0"/>
          <a:lstStyle/>
          <a:p>
            <a:pPr>
              <a:spcBef>
                <a:spcPct val="20000"/>
              </a:spcBef>
            </a:pPr>
            <a:r>
              <a:rPr lang="en-US" sz="1000" b="0"/>
              <a:t>   </a:t>
            </a:r>
          </a:p>
        </p:txBody>
      </p:sp>
      <p:sp>
        <p:nvSpPr>
          <p:cNvPr id="143597" name="Text Box 237"/>
          <p:cNvSpPr txBox="1">
            <a:spLocks noChangeArrowheads="1"/>
          </p:cNvSpPr>
          <p:nvPr/>
        </p:nvSpPr>
        <p:spPr bwMode="auto">
          <a:xfrm>
            <a:off x="5562600" y="914400"/>
            <a:ext cx="3124200" cy="338554"/>
          </a:xfrm>
          <a:prstGeom prst="rect">
            <a:avLst/>
          </a:prstGeom>
          <a:solidFill>
            <a:schemeClr val="accent1"/>
          </a:solidFill>
          <a:ln w="9525" algn="ctr">
            <a:solidFill>
              <a:schemeClr val="tx1"/>
            </a:solidFill>
            <a:miter lim="800000"/>
            <a:headEnd/>
            <a:tailEnd/>
          </a:ln>
          <a:effectLst/>
        </p:spPr>
        <p:txBody>
          <a:bodyPr wrap="square">
            <a:spAutoFit/>
          </a:bodyPr>
          <a:lstStyle/>
          <a:p>
            <a:pPr marL="225425" indent="-225425">
              <a:lnSpc>
                <a:spcPct val="80000"/>
              </a:lnSpc>
              <a:spcBef>
                <a:spcPct val="50000"/>
              </a:spcBef>
              <a:buClr>
                <a:schemeClr val="accent2"/>
              </a:buClr>
            </a:pPr>
            <a:r>
              <a:rPr lang="en-US" sz="2000" b="0" dirty="0">
                <a:ea typeface="Arial Unicode MS" pitchFamily="34" charset="-128"/>
                <a:cs typeface="Arial Unicode MS" pitchFamily="34" charset="-128"/>
              </a:rPr>
              <a:t>Council Decision</a:t>
            </a:r>
          </a:p>
        </p:txBody>
      </p:sp>
      <p:sp>
        <p:nvSpPr>
          <p:cNvPr id="143598" name="Text Box 238"/>
          <p:cNvSpPr txBox="1">
            <a:spLocks noChangeArrowheads="1"/>
          </p:cNvSpPr>
          <p:nvPr/>
        </p:nvSpPr>
        <p:spPr bwMode="auto">
          <a:xfrm>
            <a:off x="1371600" y="5681246"/>
            <a:ext cx="6400800" cy="338554"/>
          </a:xfrm>
          <a:prstGeom prst="rect">
            <a:avLst/>
          </a:prstGeom>
          <a:solidFill>
            <a:schemeClr val="accent1"/>
          </a:solidFill>
          <a:ln w="9525" algn="ctr">
            <a:solidFill>
              <a:schemeClr val="tx1"/>
            </a:solidFill>
            <a:miter lim="800000"/>
            <a:headEnd/>
            <a:tailEnd/>
          </a:ln>
          <a:effectLst/>
        </p:spPr>
        <p:txBody>
          <a:bodyPr wrap="square">
            <a:spAutoFit/>
          </a:bodyPr>
          <a:lstStyle/>
          <a:p>
            <a:pPr algn="ctr">
              <a:lnSpc>
                <a:spcPct val="80000"/>
              </a:lnSpc>
              <a:spcBef>
                <a:spcPct val="50000"/>
              </a:spcBef>
              <a:buClr>
                <a:schemeClr val="accent2"/>
              </a:buClr>
            </a:pPr>
            <a:r>
              <a:rPr lang="en-US" sz="2000" b="0" dirty="0">
                <a:ea typeface="Arial Unicode MS" pitchFamily="34" charset="-128"/>
                <a:cs typeface="Arial Unicode MS" pitchFamily="34" charset="-128"/>
              </a:rPr>
              <a:t>Record of Votes and Conditions on following Slides</a:t>
            </a:r>
          </a:p>
        </p:txBody>
      </p:sp>
      <p:sp>
        <p:nvSpPr>
          <p:cNvPr id="8" name="TextBox 7"/>
          <p:cNvSpPr txBox="1"/>
          <p:nvPr/>
        </p:nvSpPr>
        <p:spPr>
          <a:xfrm>
            <a:off x="5562600" y="1295400"/>
            <a:ext cx="3352800" cy="584775"/>
          </a:xfrm>
          <a:prstGeom prst="rect">
            <a:avLst/>
          </a:prstGeom>
          <a:noFill/>
        </p:spPr>
        <p:txBody>
          <a:bodyPr wrap="square" rtlCol="0">
            <a:spAutoFit/>
          </a:bodyPr>
          <a:lstStyle/>
          <a:p>
            <a:r>
              <a:rPr lang="en-US" sz="1600" dirty="0"/>
              <a:t>Approved with Conditions (AWC)</a:t>
            </a:r>
          </a:p>
        </p:txBody>
      </p:sp>
      <p:sp>
        <p:nvSpPr>
          <p:cNvPr id="11" name="Rectangle 2"/>
          <p:cNvSpPr>
            <a:spLocks noGrp="1" noChangeArrowheads="1"/>
          </p:cNvSpPr>
          <p:nvPr>
            <p:ph type="title"/>
          </p:nvPr>
        </p:nvSpPr>
        <p:spPr>
          <a:xfrm>
            <a:off x="371475" y="0"/>
            <a:ext cx="8382000" cy="766763"/>
          </a:xfrm>
        </p:spPr>
        <p:txBody>
          <a:bodyPr anchor="ctr"/>
          <a:lstStyle/>
          <a:p>
            <a:pPr algn="ctr"/>
            <a:r>
              <a:rPr lang="en-US" sz="2000" dirty="0"/>
              <a:t>Next Generation Sales Compensation Test Environment- IBM</a:t>
            </a:r>
          </a:p>
        </p:txBody>
      </p:sp>
    </p:spTree>
    <p:extLst>
      <p:ext uri="{BB962C8B-B14F-4D97-AF65-F5344CB8AC3E}">
        <p14:creationId xmlns:p14="http://schemas.microsoft.com/office/powerpoint/2010/main" val="1792671364"/>
      </p:ext>
    </p:extLst>
  </p:cSld>
  <p:clrMapOvr>
    <a:masterClrMapping/>
  </p:clrMapOvr>
</p:sld>
</file>

<file path=ppt/theme/theme1.xml><?xml version="1.0" encoding="utf-8"?>
<a:theme xmlns:a="http://schemas.openxmlformats.org/drawingml/2006/main" name="CL_template3_NEW">
  <a:themeElements>
    <a:clrScheme name="CL_template3_NEW 13">
      <a:dk1>
        <a:srgbClr val="000000"/>
      </a:dk1>
      <a:lt1>
        <a:srgbClr val="FFFFFF"/>
      </a:lt1>
      <a:dk2>
        <a:srgbClr val="00853F"/>
      </a:dk2>
      <a:lt2>
        <a:srgbClr val="808080"/>
      </a:lt2>
      <a:accent1>
        <a:srgbClr val="8CC63F"/>
      </a:accent1>
      <a:accent2>
        <a:srgbClr val="00853F"/>
      </a:accent2>
      <a:accent3>
        <a:srgbClr val="FFFFFF"/>
      </a:accent3>
      <a:accent4>
        <a:srgbClr val="000000"/>
      </a:accent4>
      <a:accent5>
        <a:srgbClr val="C5DFAF"/>
      </a:accent5>
      <a:accent6>
        <a:srgbClr val="007838"/>
      </a:accent6>
      <a:hlink>
        <a:srgbClr val="274D36"/>
      </a:hlink>
      <a:folHlink>
        <a:srgbClr val="CCDA00"/>
      </a:folHlink>
    </a:clrScheme>
    <a:fontScheme name="CL_template3_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L_template3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template3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template3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template3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template3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template3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template3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template3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template3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template3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template3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template3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L_template3_NEW 13">
        <a:dk1>
          <a:srgbClr val="000000"/>
        </a:dk1>
        <a:lt1>
          <a:srgbClr val="FFFFFF"/>
        </a:lt1>
        <a:dk2>
          <a:srgbClr val="00853F"/>
        </a:dk2>
        <a:lt2>
          <a:srgbClr val="808080"/>
        </a:lt2>
        <a:accent1>
          <a:srgbClr val="8CC63F"/>
        </a:accent1>
        <a:accent2>
          <a:srgbClr val="00853F"/>
        </a:accent2>
        <a:accent3>
          <a:srgbClr val="FFFFFF"/>
        </a:accent3>
        <a:accent4>
          <a:srgbClr val="000000"/>
        </a:accent4>
        <a:accent5>
          <a:srgbClr val="C5DFAF"/>
        </a:accent5>
        <a:accent6>
          <a:srgbClr val="007838"/>
        </a:accent6>
        <a:hlink>
          <a:srgbClr val="274D36"/>
        </a:hlink>
        <a:folHlink>
          <a:srgbClr val="CCD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_x0020_Type xmlns="67697e0c-b635-4f57-a3ae-15299016c358">DLI (Data Lake Intake) and User Access Processes</Document_x0020_Type>
    <_dlc_DocId xmlns="bcea28ca-3f7c-4e93-9cd9-7c2c91a38d3f">DMY3QDKWEKKJ-9-224</_dlc_DocId>
    <_dlc_DocIdUrl xmlns="bcea28ca-3f7c-4e93-9cd9-7c2c91a38d3f">
      <Url>http://collaboration.ad.qintra.com/BU/IPI/scph/TransformPC2/BigData/_layouts/DocIdRedir.aspx?ID=DMY3QDKWEKKJ-9-224</Url>
      <Description>DMY3QDKWEKKJ-9-224</Description>
    </_dlc_DocIdUrl>
  </documentManagement>
</p:properties>
</file>

<file path=customXml/itemProps1.xml><?xml version="1.0" encoding="utf-8"?>
<ds:datastoreItem xmlns:ds="http://schemas.openxmlformats.org/officeDocument/2006/customXml" ds:itemID="{4590EF20-4A17-4201-94F6-BE38F36743D1}"/>
</file>

<file path=customXml/itemProps2.xml><?xml version="1.0" encoding="utf-8"?>
<ds:datastoreItem xmlns:ds="http://schemas.openxmlformats.org/officeDocument/2006/customXml" ds:itemID="{1179F63E-2808-47BF-99D1-4CBA5CDEFBCC}"/>
</file>

<file path=customXml/itemProps3.xml><?xml version="1.0" encoding="utf-8"?>
<ds:datastoreItem xmlns:ds="http://schemas.openxmlformats.org/officeDocument/2006/customXml" ds:itemID="{80E6980C-776D-4774-86A0-9372655B687B}"/>
</file>

<file path=customXml/itemProps4.xml><?xml version="1.0" encoding="utf-8"?>
<ds:datastoreItem xmlns:ds="http://schemas.openxmlformats.org/officeDocument/2006/customXml" ds:itemID="{E909DCA9-22AB-4C19-82DF-B2ADB14997AA}"/>
</file>

<file path=docProps/app.xml><?xml version="1.0" encoding="utf-8"?>
<Properties xmlns="http://schemas.openxmlformats.org/officeDocument/2006/extended-properties" xmlns:vt="http://schemas.openxmlformats.org/officeDocument/2006/docPropsVTypes">
  <Template>CL_template3_NEW</Template>
  <TotalTime>1252</TotalTime>
  <Words>3393</Words>
  <Application>Microsoft Office PowerPoint</Application>
  <PresentationFormat>On-screen Show (4:3)</PresentationFormat>
  <Paragraphs>294</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CL_template3_NEW</vt:lpstr>
      <vt:lpstr>International Business Risk Review Council  Decision Summary for Meeting conducted  March 7, 2017</vt:lpstr>
      <vt:lpstr>CR6350-NIC Ethernet Archive Management Strategy</vt:lpstr>
      <vt:lpstr>CR6350-NIC Ethernet Archive Management Strategy</vt:lpstr>
      <vt:lpstr>Approved Controls for CR6350-NIC Ethernet Archive Management Strategy</vt:lpstr>
      <vt:lpstr>Approved Controls for CR6350-NIC Ethernet Archive Management Strategy (Continued)</vt:lpstr>
      <vt:lpstr>Approved Controls for CR6350-NIC Ethernet Archive Management Strategy (Continued)</vt:lpstr>
      <vt:lpstr>CR6350-NIC Ethernet Archive Management Strategy - Requested Systems</vt:lpstr>
      <vt:lpstr>PowerPoint Presentation</vt:lpstr>
      <vt:lpstr>Next Generation Sales Compensation Test Environment- IBM</vt:lpstr>
      <vt:lpstr>Next Generation Sales Compensation Test Environment- IBM</vt:lpstr>
      <vt:lpstr>Approved Controls for Next Generation Sales Compensation Test Environment- IBM</vt:lpstr>
      <vt:lpstr>Approved Controls for Next Generation Sales Compensation Test Environment- IBM (Continued)</vt:lpstr>
      <vt:lpstr>Approved Controls for Next Generation Sales Compensation Test Environment- IBM (Continued)</vt:lpstr>
      <vt:lpstr>Next Generation Sales Compensation Test Environment- IBM - Requested Systems</vt:lpstr>
      <vt:lpstr>Next Generation Sales Compensation Test Environment- IBM - Requested Systems (Continued)</vt:lpstr>
    </vt:vector>
  </TitlesOfParts>
  <Company>Qwest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IBRRC_Minutes_2017-03-07</dc:title>
  <dc:creator>Thomas McCroskey</dc:creator>
  <cp:lastModifiedBy>Windows User</cp:lastModifiedBy>
  <cp:revision>154</cp:revision>
  <cp:lastPrinted>2009-08-27T20:02:03Z</cp:lastPrinted>
  <dcterms:created xsi:type="dcterms:W3CDTF">2011-03-23T22:01:11Z</dcterms:created>
  <dcterms:modified xsi:type="dcterms:W3CDTF">2017-03-14T14:23:15Z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0x010100F8C151005451E241B86CAD6C702C12C7</vt:lpwstr>
  </property>
  <property fmtid="{D5CDD505-2E9C-101B-9397-08002B2CF9AE}" pid="3" name="_dlc_DocIdItemGuid">
    <vt:lpwstr>105f5c5a-b1d1-486a-aa1e-7090b322d0e0</vt:lpwstr>
  </property>
</Properties>
</file>