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70" r:id="rId2"/>
    <p:sldId id="327" r:id="rId3"/>
    <p:sldId id="330" r:id="rId4"/>
    <p:sldId id="328" r:id="rId5"/>
    <p:sldId id="32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/>
    <p:restoredTop sz="97140"/>
  </p:normalViewPr>
  <p:slideViewPr>
    <p:cSldViewPr snapToGrid="0" snapToObjects="1" showGuides="1">
      <p:cViewPr varScale="1">
        <p:scale>
          <a:sx n="98" d="100"/>
          <a:sy n="98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DB70-8D40-0842-A3B8-7D93DD610C71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6B5E-8D07-E14B-9D19-9636BDE7B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1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96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184" y="1252900"/>
            <a:ext cx="6262076" cy="1089529"/>
          </a:xfrm>
        </p:spPr>
        <p:txBody>
          <a:bodyPr wrap="square" anchor="b" anchorCtr="0">
            <a:spAutoFit/>
          </a:bodyPr>
          <a:lstStyle>
            <a:lvl1pPr algn="l">
              <a:defRPr sz="36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184" y="2374048"/>
            <a:ext cx="6262076" cy="33855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CTLK_PPT_D1L2_clr_01er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3294" y="114565"/>
            <a:ext cx="1768776" cy="59339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3184" y="852301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411506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3" orient="horz" pos="5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1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7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184" y="1252900"/>
            <a:ext cx="6262076" cy="1089529"/>
          </a:xfrm>
        </p:spPr>
        <p:txBody>
          <a:bodyPr wrap="square" anchor="b" anchorCtr="0">
            <a:spAutoFit/>
          </a:bodyPr>
          <a:lstStyle>
            <a:lvl1pPr algn="l">
              <a:defRPr sz="36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184" y="2374048"/>
            <a:ext cx="6262076" cy="33855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CTLK_PPT_D1L2_clr_01er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3294" y="114565"/>
            <a:ext cx="1768776" cy="59339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3184" y="852301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1188157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184" y="1252900"/>
            <a:ext cx="6262076" cy="1089529"/>
          </a:xfrm>
        </p:spPr>
        <p:txBody>
          <a:bodyPr wrap="square" anchor="b" anchorCtr="0">
            <a:spAutoFit/>
          </a:bodyPr>
          <a:lstStyle>
            <a:lvl1pPr algn="l">
              <a:defRPr sz="36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184" y="2374048"/>
            <a:ext cx="6262076" cy="33855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CTLK_PPT_D1L2_clr_01er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3294" y="114565"/>
            <a:ext cx="1768776" cy="59339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3184" y="852301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89829904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6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996697"/>
            <a:ext cx="8434429" cy="30777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8269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1693890"/>
            <a:ext cx="6750762" cy="438582"/>
          </a:xfrm>
        </p:spPr>
        <p:txBody>
          <a:bodyPr anchor="b" anchorCtr="0"/>
          <a:lstStyle>
            <a:lvl1pPr>
              <a:defRPr sz="25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05" y="2222501"/>
            <a:ext cx="6750762" cy="323165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TLK_PPT_D1L1_1cr_01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4072" y="155448"/>
            <a:ext cx="1517172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38735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2" orient="horz" pos="1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371601"/>
            <a:ext cx="3980794" cy="303291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341" y="1371601"/>
            <a:ext cx="3980794" cy="3032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996697"/>
            <a:ext cx="3990628" cy="30777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23341" y="996697"/>
            <a:ext cx="3980794" cy="30777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0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667512"/>
            <a:ext cx="4114800" cy="397032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371601"/>
            <a:ext cx="4114800" cy="3040640"/>
          </a:xfrm>
        </p:spPr>
        <p:txBody>
          <a:bodyPr/>
          <a:lstStyle>
            <a:lvl2pPr>
              <a:buSzPct val="50000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996697"/>
            <a:ext cx="4114800" cy="30777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00603" y="742950"/>
            <a:ext cx="3889375" cy="3659188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3716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36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667512"/>
            <a:ext cx="4114800" cy="397032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371601"/>
            <a:ext cx="4114800" cy="30320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996697"/>
            <a:ext cx="4114800" cy="30777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800602" y="740664"/>
            <a:ext cx="3889375" cy="3657600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3286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0"/>
            <a:ext cx="914399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705" y="663512"/>
            <a:ext cx="8434430" cy="3970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06" y="1371600"/>
            <a:ext cx="8428867" cy="3049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705" y="4673377"/>
            <a:ext cx="357126" cy="18466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600"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TLK_PPT_D1L2_clr_01er.png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0325" y="153058"/>
            <a:ext cx="1487613" cy="499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6831" y="467337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dirty="0" smtClean="0">
                <a:solidFill>
                  <a:schemeClr val="bg2"/>
                </a:solidFill>
              </a:rPr>
              <a:t>© 2015 CenturyLink. All Rights Reserved. </a:t>
            </a:r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  <p:sldLayoutId id="2147483662" r:id="rId4"/>
    <p:sldLayoutId id="2147483676" r:id="rId5"/>
    <p:sldLayoutId id="2147483663" r:id="rId6"/>
    <p:sldLayoutId id="2147483664" r:id="rId7"/>
    <p:sldLayoutId id="2147483677" r:id="rId8"/>
    <p:sldLayoutId id="2147483679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i="0" kern="1200">
          <a:solidFill>
            <a:schemeClr val="accent1"/>
          </a:solidFill>
          <a:latin typeface="+mj-lt"/>
          <a:ea typeface="Times New Roman" charset="0"/>
          <a:cs typeface="Times New Roman" charset="0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682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50000"/>
        <a:buFont typeface=".LucidaGrandeUI" charset="0"/>
        <a:buChar char="▶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93738" indent="-1778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6360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68" userDrawn="1">
          <p15:clr>
            <a:srgbClr val="F26B43"/>
          </p15:clr>
        </p15:guide>
        <p15:guide id="2" pos="290" userDrawn="1">
          <p15:clr>
            <a:srgbClr val="F26B43"/>
          </p15:clr>
        </p15:guide>
        <p15:guide id="3" pos="5474" userDrawn="1">
          <p15:clr>
            <a:srgbClr val="F26B43"/>
          </p15:clr>
        </p15:guide>
        <p15:guide id="4" orient="horz" pos="898" userDrawn="1">
          <p15:clr>
            <a:srgbClr val="F26B43"/>
          </p15:clr>
        </p15:guide>
        <p15:guide id="8" orient="horz" pos="27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Presentation1.ppt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184" y="1252900"/>
            <a:ext cx="6262076" cy="1089529"/>
          </a:xfrm>
        </p:spPr>
        <p:txBody>
          <a:bodyPr/>
          <a:lstStyle/>
          <a:p>
            <a:r>
              <a:rPr lang="en-US" dirty="0" smtClean="0"/>
              <a:t>INS Support for IT Data-Lake (</a:t>
            </a:r>
            <a:r>
              <a:rPr lang="en-US" dirty="0" err="1" smtClean="0"/>
              <a:t>Hadoop</a:t>
            </a:r>
            <a:r>
              <a:rPr lang="en-US" dirty="0" smtClean="0"/>
              <a:t>) Kick-Off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184" y="2374048"/>
            <a:ext cx="6262076" cy="830997"/>
          </a:xfrm>
        </p:spPr>
        <p:txBody>
          <a:bodyPr/>
          <a:lstStyle/>
          <a:p>
            <a:r>
              <a:rPr lang="en-US" dirty="0" smtClean="0"/>
              <a:t>INS</a:t>
            </a:r>
          </a:p>
          <a:p>
            <a:r>
              <a:rPr lang="en-US" dirty="0" smtClean="0"/>
              <a:t>Swaroop Trehan</a:t>
            </a:r>
          </a:p>
          <a:p>
            <a:r>
              <a:rPr lang="en-US" dirty="0" smtClean="0"/>
              <a:t>Pat Hockett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17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 Big Data Support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20" y="1371600"/>
            <a:ext cx="4224596" cy="3049589"/>
          </a:xfrm>
        </p:spPr>
        <p:txBody>
          <a:bodyPr/>
          <a:lstStyle/>
          <a:p>
            <a:r>
              <a:rPr lang="en-US" sz="1400" dirty="0" smtClean="0"/>
              <a:t>Based on Use-Case Data Provided</a:t>
            </a:r>
          </a:p>
          <a:p>
            <a:pPr lvl="1"/>
            <a:r>
              <a:rPr lang="en-US" dirty="0" smtClean="0"/>
              <a:t>Reference Material , Attached</a:t>
            </a:r>
          </a:p>
          <a:p>
            <a:pPr lvl="2"/>
            <a:r>
              <a:rPr lang="en-US" dirty="0" smtClean="0"/>
              <a:t>Some Data is yet to be determined, those details will likely drive adjustments to the network design, and can impact cost and timing</a:t>
            </a:r>
          </a:p>
          <a:p>
            <a:r>
              <a:rPr lang="en-US" sz="1400" dirty="0" smtClean="0"/>
              <a:t>Engaging an Integrator to Support Design, Planning and Deployment Plan</a:t>
            </a:r>
          </a:p>
          <a:p>
            <a:pPr lvl="1"/>
            <a:r>
              <a:rPr lang="en-US" dirty="0" smtClean="0"/>
              <a:t>Details being developed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 smtClean="0"/>
              <a:t>Anticipate Capital and Expense Costs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3734" y="1371600"/>
            <a:ext cx="4011112" cy="3049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Phase Deployment  Approach</a:t>
            </a:r>
          </a:p>
          <a:p>
            <a:pPr marL="344488" marR="0" lvl="1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.LucidaGrandeUI" charset="0"/>
              <a:buChar char="▶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Deployment</a:t>
            </a:r>
          </a:p>
          <a:p>
            <a:pPr marL="514350" marR="0" lvl="2" indent="-1698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.HelveticaNeueDeskInterface-Regular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 Capital spend</a:t>
            </a:r>
          </a:p>
          <a:p>
            <a:pPr marL="514350" marR="0" lvl="2" indent="-1698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.HelveticaNeueDeskInterface-Regular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 immediate requirements</a:t>
            </a:r>
          </a:p>
          <a:p>
            <a:pPr marL="514350" marR="0" lvl="2" indent="-1698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.HelveticaNeueDeskInterface-Regular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 Risk to adjunct Networks</a:t>
            </a:r>
          </a:p>
          <a:p>
            <a:pPr marL="344488" marR="0" lvl="1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.LucidaGrandeUI" charset="0"/>
              <a:buChar char="▶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End-State Approach</a:t>
            </a:r>
          </a:p>
          <a:p>
            <a:pPr marL="514350" marR="0" lvl="2" indent="-1698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.HelveticaNeueDeskInterface-Regular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a “Tentative” design, based on anticipated requirements and expectations</a:t>
            </a:r>
          </a:p>
          <a:p>
            <a:pPr marL="514350" marR="0" lvl="2" indent="-1698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.HelveticaNeueDeskInterface-Regular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Need to make adjustments based on progress and realities</a:t>
            </a:r>
          </a:p>
          <a:p>
            <a:pPr marL="514350" marR="0" lvl="2" indent="-1698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.HelveticaNeueDeskInterface-Regular" charset="0"/>
              <a:buChar char="–"/>
              <a:tabLst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Budgetary Capital Costs:  $2.4 to $3.0 Million</a:t>
            </a:r>
          </a:p>
          <a:p>
            <a:pPr marL="514350" marR="0" lvl="2" indent="-1698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.HelveticaNeueDeskInterface-Regular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Annual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Expense impact expected as well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02010" y="3901852"/>
          <a:ext cx="914400" cy="771525"/>
        </p:xfrm>
        <a:graphic>
          <a:graphicData uri="http://schemas.openxmlformats.org/presentationml/2006/ole">
            <p:oleObj spid="_x0000_s1027" name="Presentation" showAsIcon="1" r:id="rId3" imgW="914400" imgH="771480" progId="PowerPoint.Show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 Future Design Considerations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Data Lake Synchronization </a:t>
            </a:r>
          </a:p>
          <a:p>
            <a:pPr lvl="1"/>
            <a:r>
              <a:rPr lang="en-US" sz="1400" dirty="0" smtClean="0"/>
              <a:t>Ideally, traffic will not transit the Internal (Shared) Corporate Network</a:t>
            </a:r>
          </a:p>
          <a:p>
            <a:pPr lvl="1"/>
            <a:r>
              <a:rPr lang="en-US" sz="1400" dirty="0" smtClean="0"/>
              <a:t>BDT (Bulk Data Transfer) Network, not intended for Data Lake Synchronization</a:t>
            </a:r>
          </a:p>
          <a:p>
            <a:pPr lvl="2"/>
            <a:r>
              <a:rPr lang="en-US" sz="1400" dirty="0" smtClean="0"/>
              <a:t>BDT Network is not routed</a:t>
            </a:r>
          </a:p>
          <a:p>
            <a:pPr lvl="2"/>
            <a:r>
              <a:rPr lang="en-US" sz="1400" dirty="0" smtClean="0"/>
              <a:t>Designed for backups and large transfers between IT Data Centers (DDC and ODC only today)</a:t>
            </a:r>
          </a:p>
          <a:p>
            <a:pPr lvl="1"/>
            <a:r>
              <a:rPr lang="en-US" sz="1400" dirty="0" smtClean="0"/>
              <a:t>Requires New 10G circuits between DDC and ODC Data Lake</a:t>
            </a:r>
          </a:p>
          <a:p>
            <a:pPr lvl="2"/>
            <a:r>
              <a:rPr lang="en-US" sz="1400" dirty="0" smtClean="0"/>
              <a:t>Proposing new 10G circuits be installed to allow a routed path between ODC and DDC</a:t>
            </a:r>
          </a:p>
          <a:p>
            <a:r>
              <a:rPr lang="en-US" sz="1600" dirty="0" smtClean="0"/>
              <a:t>IT Test/Dev or other network environments</a:t>
            </a:r>
          </a:p>
          <a:p>
            <a:pPr lvl="1"/>
            <a:r>
              <a:rPr lang="en-US" sz="1400" dirty="0" smtClean="0"/>
              <a:t>Do we understand the potential traffic between the Data Lake and the existing IT Test/Dev or other environments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Intended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Content Placeholder 9" descr="INS DataLake Interconnect-16-08-12-initi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565" y="1060544"/>
            <a:ext cx="5524008" cy="354771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End-State Approach Diagram</a:t>
            </a:r>
            <a:endParaRPr lang="en-US" dirty="0"/>
          </a:p>
        </p:txBody>
      </p:sp>
      <p:pic>
        <p:nvPicPr>
          <p:cNvPr id="6" name="Content Placeholder 5" descr="INS DataLake Interconnect-16-08-12-possible-end-st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407" y="1013902"/>
            <a:ext cx="4497523" cy="3659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turyLink">
      <a:dk1>
        <a:srgbClr val="000000"/>
      </a:dk1>
      <a:lt1>
        <a:srgbClr val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7697e0c-b635-4f57-a3ae-15299016c358">Planning</Document_x0020_Type>
    <_dlc_DocId xmlns="bcea28ca-3f7c-4e93-9cd9-7c2c91a38d3f">DMY3QDKWEKKJ-9-9</_dlc_DocId>
    <_dlc_DocIdUrl xmlns="bcea28ca-3f7c-4e93-9cd9-7c2c91a38d3f">
      <Url>http://collaboration.ad.qintra.com/BU/IPI/scph/TransformPC2/BigData/_layouts/DocIdRedir.aspx?ID=DMY3QDKWEKKJ-9-9</Url>
      <Description>DMY3QDKWEKKJ-9-9</Description>
    </_dlc_DocIdUrl>
    <IconOverlay xmlns="http://schemas.microsoft.com/sharepoint/v4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FE0948-99D6-4467-A4DA-15A3206130A3}"/>
</file>

<file path=customXml/itemProps2.xml><?xml version="1.0" encoding="utf-8"?>
<ds:datastoreItem xmlns:ds="http://schemas.openxmlformats.org/officeDocument/2006/customXml" ds:itemID="{3F4E7358-8E7F-4EA7-BD0C-B40FE50D7774}"/>
</file>

<file path=customXml/itemProps3.xml><?xml version="1.0" encoding="utf-8"?>
<ds:datastoreItem xmlns:ds="http://schemas.openxmlformats.org/officeDocument/2006/customXml" ds:itemID="{68FBC3C7-83ED-467D-BA8B-7A88D0018039}"/>
</file>

<file path=customXml/itemProps4.xml><?xml version="1.0" encoding="utf-8"?>
<ds:datastoreItem xmlns:ds="http://schemas.openxmlformats.org/officeDocument/2006/customXml" ds:itemID="{0BC1984B-C333-4F23-9DF3-FFDA7A38965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5363</TotalTime>
  <Words>250</Words>
  <Application>Microsoft Office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Presentation</vt:lpstr>
      <vt:lpstr>INS Support for IT Data-Lake (Hadoop) Kick-Off</vt:lpstr>
      <vt:lpstr>INS Big Data Support Approach</vt:lpstr>
      <vt:lpstr>INS Future Design Considerations </vt:lpstr>
      <vt:lpstr>Initial Intended Diagram</vt:lpstr>
      <vt:lpstr>Possible End-State Approach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INS-IT Data Lake Kick-Off</dc:title>
  <dc:creator>Swaroop Trehan</dc:creator>
  <cp:lastModifiedBy>CenturyLink Employee</cp:lastModifiedBy>
  <cp:revision>183</cp:revision>
  <dcterms:created xsi:type="dcterms:W3CDTF">2015-10-26T15:05:25Z</dcterms:created>
  <dcterms:modified xsi:type="dcterms:W3CDTF">2016-08-15T19:40:00Z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0x010100F8C151005451E241B86CAD6C702C12C7</vt:lpwstr>
  </property>
  <property fmtid="{D5CDD505-2E9C-101B-9397-08002B2CF9AE}" pid="3" name="_dlc_DocIdItemGuid">
    <vt:lpwstr>528bcdf9-b260-4a45-8309-74fe12e9c991</vt:lpwstr>
  </property>
</Properties>
</file>