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 id="2576" r:id="rId17"/>
    <p:sldId id="2577" r:id="rId18"/>
    <p:sldId id="2578" r:id="rId19"/>
    <p:sldId id="25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kill Matrix Filler App Overview" id="{928BCA15-6F57-433D-AFE1-BF53B355F759}">
          <p14:sldIdLst>
            <p14:sldId id="2561"/>
            <p14:sldId id="2562"/>
            <p14:sldId id="2563"/>
          </p14:sldIdLst>
        </p14:section>
        <p14:section name="Challenges in Manual Resume and Skill Data Management" id="{46CEF39D-AD6D-4B8D-A5F0-2F23A37D8AA5}">
          <p14:sldIdLst>
            <p14:sldId id="2564"/>
            <p14:sldId id="2565"/>
            <p14:sldId id="2566"/>
          </p14:sldIdLst>
        </p14:section>
        <p14:section name="Skill Matrix Filler App Solution" id="{BD14F4DA-0D21-41ED-AE10-3F751F778886}">
          <p14:sldIdLst>
            <p14:sldId id="2567"/>
            <p14:sldId id="2568"/>
          </p14:sldIdLst>
        </p14:section>
        <p14:section name="Core Functionality: Intelligent Resume Parsing" id="{039BEF3B-A577-4E0A-9223-325AA4AB99C9}">
          <p14:sldIdLst>
            <p14:sldId id="2569"/>
            <p14:sldId id="2570"/>
          </p14:sldIdLst>
        </p14:section>
        <p14:section name="Core Functionality: Intelligent Question Answering" id="{0ACB05D1-AD78-4636-90ED-6737C657B366}">
          <p14:sldIdLst>
            <p14:sldId id="2571"/>
            <p14:sldId id="2572"/>
          </p14:sldIdLst>
        </p14:section>
        <p14:section name="Core Functionality: Dynamic Template Filling" id="{8BA06844-011A-4248-834F-51D6B6908FE1}">
          <p14:sldIdLst>
            <p14:sldId id="2573"/>
            <p14:sldId id="2574"/>
          </p14:sldIdLst>
        </p14:section>
        <p14:section name="Key Technologies" id="{78ACDA3D-D60C-419E-B228-89EE127838FF}">
          <p14:sldIdLst>
            <p14:sldId id="2575"/>
            <p14:sldId id="2576"/>
          </p14:sldIdLst>
        </p14:section>
        <p14:section name="Ensuring Accuracy and Reliability" id="{D9170A73-F709-4A85-BEC7-73A0FB546B43}">
          <p14:sldIdLst>
            <p14:sldId id="2577"/>
            <p14:sldId id="2578"/>
          </p14:sldIdLst>
        </p14:section>
        <p14:section name="Conclusion" id="{DE6ED9DC-AD96-4609-BB18-425ACD8D6D66}">
          <p14:sldIdLst>
            <p14:sldId id="25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1142" y="28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7DEFEC-7652-4286-80E2-6B985E5C4E42}"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A5804E73-6498-4101-A595-FCC5B8BC1710}">
      <dgm:prSet/>
      <dgm:spPr/>
      <dgm:t>
        <a:bodyPr/>
        <a:lstStyle/>
        <a:p>
          <a:pPr>
            <a:lnSpc>
              <a:spcPct val="100000"/>
            </a:lnSpc>
            <a:defRPr b="1"/>
          </a:pPr>
          <a:r>
            <a:rPr lang="en-US"/>
            <a:t>Innovative Solution</a:t>
          </a:r>
        </a:p>
      </dgm:t>
    </dgm:pt>
    <dgm:pt modelId="{1F827736-D70A-47E5-9FAE-D036560182CF}" type="parTrans" cxnId="{4AAF863D-AE8D-4D89-B2D1-9D05DF5136C1}">
      <dgm:prSet/>
      <dgm:spPr/>
      <dgm:t>
        <a:bodyPr/>
        <a:lstStyle/>
        <a:p>
          <a:endParaRPr lang="en-US"/>
        </a:p>
      </dgm:t>
    </dgm:pt>
    <dgm:pt modelId="{DE24A098-0FBB-4E71-9C75-6E2FDDFAB8FF}" type="sibTrans" cxnId="{4AAF863D-AE8D-4D89-B2D1-9D05DF5136C1}">
      <dgm:prSet/>
      <dgm:spPr/>
      <dgm:t>
        <a:bodyPr/>
        <a:lstStyle/>
        <a:p>
          <a:pPr>
            <a:lnSpc>
              <a:spcPct val="100000"/>
            </a:lnSpc>
            <a:defRPr b="1"/>
          </a:pPr>
          <a:endParaRPr lang="en-US"/>
        </a:p>
      </dgm:t>
    </dgm:pt>
    <dgm:pt modelId="{92896297-C97D-4026-9ACD-F74FE9D56F7E}">
      <dgm:prSet/>
      <dgm:spPr/>
      <dgm:t>
        <a:bodyPr/>
        <a:lstStyle/>
        <a:p>
          <a:pPr>
            <a:lnSpc>
              <a:spcPct val="100000"/>
            </a:lnSpc>
          </a:pPr>
          <a:r>
            <a:rPr lang="en-US"/>
            <a:t>The Skill Matrix Filler App represents a modern approach to managing resumes and skill data efficiently.</a:t>
          </a:r>
        </a:p>
      </dgm:t>
    </dgm:pt>
    <dgm:pt modelId="{0A9AB369-A9B9-4D06-9BD2-1FA76CAD7D59}" type="parTrans" cxnId="{2A5AE38A-4103-4ABA-B525-F4AEE9EEFDBC}">
      <dgm:prSet/>
      <dgm:spPr/>
      <dgm:t>
        <a:bodyPr/>
        <a:lstStyle/>
        <a:p>
          <a:endParaRPr lang="en-US"/>
        </a:p>
      </dgm:t>
    </dgm:pt>
    <dgm:pt modelId="{B0EB9FA2-286C-4995-989F-BF604FC0DCE3}" type="sibTrans" cxnId="{2A5AE38A-4103-4ABA-B525-F4AEE9EEFDBC}">
      <dgm:prSet/>
      <dgm:spPr/>
      <dgm:t>
        <a:bodyPr/>
        <a:lstStyle/>
        <a:p>
          <a:endParaRPr lang="en-US"/>
        </a:p>
      </dgm:t>
    </dgm:pt>
    <dgm:pt modelId="{9334B78B-2361-468C-BE62-F8BBE0F7F363}">
      <dgm:prSet/>
      <dgm:spPr/>
      <dgm:t>
        <a:bodyPr/>
        <a:lstStyle/>
        <a:p>
          <a:pPr>
            <a:lnSpc>
              <a:spcPct val="100000"/>
            </a:lnSpc>
            <a:defRPr b="1"/>
          </a:pPr>
          <a:r>
            <a:rPr lang="en-US"/>
            <a:t>Streamlined Processes</a:t>
          </a:r>
        </a:p>
      </dgm:t>
    </dgm:pt>
    <dgm:pt modelId="{F5D6E616-7DEC-417D-A203-A15FF0C537D1}" type="parTrans" cxnId="{4EAEAC8B-5040-413D-A1C2-568FD8A8E30D}">
      <dgm:prSet/>
      <dgm:spPr/>
      <dgm:t>
        <a:bodyPr/>
        <a:lstStyle/>
        <a:p>
          <a:endParaRPr lang="en-US"/>
        </a:p>
      </dgm:t>
    </dgm:pt>
    <dgm:pt modelId="{5BFEB5D3-10BB-4794-953D-4386AC480710}" type="sibTrans" cxnId="{4EAEAC8B-5040-413D-A1C2-568FD8A8E30D}">
      <dgm:prSet/>
      <dgm:spPr/>
      <dgm:t>
        <a:bodyPr/>
        <a:lstStyle/>
        <a:p>
          <a:pPr>
            <a:lnSpc>
              <a:spcPct val="100000"/>
            </a:lnSpc>
            <a:defRPr b="1"/>
          </a:pPr>
          <a:endParaRPr lang="en-US"/>
        </a:p>
      </dgm:t>
    </dgm:pt>
    <dgm:pt modelId="{1094230C-1B10-4B57-8ACA-81C1D1835670}">
      <dgm:prSet/>
      <dgm:spPr/>
      <dgm:t>
        <a:bodyPr/>
        <a:lstStyle/>
        <a:p>
          <a:pPr>
            <a:lnSpc>
              <a:spcPct val="100000"/>
            </a:lnSpc>
          </a:pPr>
          <a:r>
            <a:rPr lang="en-US"/>
            <a:t>The app streamlines recruitment processes, making it easier for HR teams to manage candidates' skill sets.</a:t>
          </a:r>
        </a:p>
      </dgm:t>
    </dgm:pt>
    <dgm:pt modelId="{990D8867-F771-435D-9CAD-9BAA23BE79EE}" type="parTrans" cxnId="{CA525FF2-BDFF-460E-94E2-4A94AB594126}">
      <dgm:prSet/>
      <dgm:spPr/>
      <dgm:t>
        <a:bodyPr/>
        <a:lstStyle/>
        <a:p>
          <a:endParaRPr lang="en-US"/>
        </a:p>
      </dgm:t>
    </dgm:pt>
    <dgm:pt modelId="{C2764477-4F2D-41F7-9E41-B6B0EAD0E07B}" type="sibTrans" cxnId="{CA525FF2-BDFF-460E-94E2-4A94AB594126}">
      <dgm:prSet/>
      <dgm:spPr/>
      <dgm:t>
        <a:bodyPr/>
        <a:lstStyle/>
        <a:p>
          <a:endParaRPr lang="en-US"/>
        </a:p>
      </dgm:t>
    </dgm:pt>
    <dgm:pt modelId="{ADCAB6B1-2163-438F-BBC0-4AA175185CBE}">
      <dgm:prSet/>
      <dgm:spPr/>
      <dgm:t>
        <a:bodyPr/>
        <a:lstStyle/>
        <a:p>
          <a:pPr>
            <a:lnSpc>
              <a:spcPct val="100000"/>
            </a:lnSpc>
            <a:defRPr b="1"/>
          </a:pPr>
          <a:r>
            <a:rPr lang="en-US"/>
            <a:t>Enhanced Accuracy</a:t>
          </a:r>
        </a:p>
      </dgm:t>
    </dgm:pt>
    <dgm:pt modelId="{C020BD3C-8405-4569-886E-DAE31103B879}" type="parTrans" cxnId="{90FE292C-AB81-4433-8361-7D7134C84A31}">
      <dgm:prSet/>
      <dgm:spPr/>
      <dgm:t>
        <a:bodyPr/>
        <a:lstStyle/>
        <a:p>
          <a:endParaRPr lang="en-US"/>
        </a:p>
      </dgm:t>
    </dgm:pt>
    <dgm:pt modelId="{E75C10FF-D303-42B7-8107-39945E85A2AF}" type="sibTrans" cxnId="{90FE292C-AB81-4433-8361-7D7134C84A31}">
      <dgm:prSet/>
      <dgm:spPr/>
      <dgm:t>
        <a:bodyPr/>
        <a:lstStyle/>
        <a:p>
          <a:endParaRPr lang="en-US"/>
        </a:p>
      </dgm:t>
    </dgm:pt>
    <dgm:pt modelId="{B4A7FA81-0235-4034-B946-6F12E732F6B1}">
      <dgm:prSet/>
      <dgm:spPr/>
      <dgm:t>
        <a:bodyPr/>
        <a:lstStyle/>
        <a:p>
          <a:pPr>
            <a:lnSpc>
              <a:spcPct val="100000"/>
            </a:lnSpc>
          </a:pPr>
          <a:r>
            <a:rPr lang="en-US"/>
            <a:t>By using advanced technologies, the app enhances the accuracy of skill data management and candidate evaluation.</a:t>
          </a:r>
        </a:p>
      </dgm:t>
    </dgm:pt>
    <dgm:pt modelId="{7FE2B4C5-EDCC-4E4B-9255-1DF993804CE8}" type="parTrans" cxnId="{ADCAF374-F2EC-421B-960B-7394E5F738D3}">
      <dgm:prSet/>
      <dgm:spPr/>
      <dgm:t>
        <a:bodyPr/>
        <a:lstStyle/>
        <a:p>
          <a:endParaRPr lang="en-US"/>
        </a:p>
      </dgm:t>
    </dgm:pt>
    <dgm:pt modelId="{0AC7C25F-44FC-4986-9F2D-DD492F0A7309}" type="sibTrans" cxnId="{ADCAF374-F2EC-421B-960B-7394E5F738D3}">
      <dgm:prSet/>
      <dgm:spPr/>
      <dgm:t>
        <a:bodyPr/>
        <a:lstStyle/>
        <a:p>
          <a:endParaRPr lang="en-US"/>
        </a:p>
      </dgm:t>
    </dgm:pt>
    <dgm:pt modelId="{A6B10596-39A5-488F-8514-220E32727B6D}" type="pres">
      <dgm:prSet presAssocID="{997DEFEC-7652-4286-80E2-6B985E5C4E42}" presName="Name0" presStyleCnt="0">
        <dgm:presLayoutVars>
          <dgm:dir/>
          <dgm:resizeHandles val="exact"/>
        </dgm:presLayoutVars>
      </dgm:prSet>
      <dgm:spPr/>
    </dgm:pt>
    <dgm:pt modelId="{3C525028-0E6F-4116-AAF7-8C661A8E3016}" type="pres">
      <dgm:prSet presAssocID="{A5804E73-6498-4101-A595-FCC5B8BC1710}" presName="compNode" presStyleCnt="0"/>
      <dgm:spPr/>
    </dgm:pt>
    <dgm:pt modelId="{A3BBFFE4-8C51-4845-B54A-F3026C90ABC2}" type="pres">
      <dgm:prSet presAssocID="{A5804E73-6498-4101-A595-FCC5B8BC1710}" presName="pictRect" presStyleLbl="revTx" presStyleIdx="0" presStyleCnt="6">
        <dgm:presLayoutVars>
          <dgm:chMax val="0"/>
          <dgm:bulletEnabled/>
        </dgm:presLayoutVars>
      </dgm:prSet>
      <dgm:spPr/>
    </dgm:pt>
    <dgm:pt modelId="{0C2A43D7-8A2F-4EAB-97FA-267B685C5192}" type="pres">
      <dgm:prSet presAssocID="{A5804E73-6498-4101-A595-FCC5B8BC1710}" presName="textRect" presStyleLbl="revTx" presStyleIdx="1" presStyleCnt="6">
        <dgm:presLayoutVars>
          <dgm:bulletEnabled/>
        </dgm:presLayoutVars>
      </dgm:prSet>
      <dgm:spPr/>
    </dgm:pt>
    <dgm:pt modelId="{7391BC52-AC14-4524-BD45-9873937CB20E}" type="pres">
      <dgm:prSet presAssocID="{DE24A098-0FBB-4E71-9C75-6E2FDDFAB8FF}" presName="sibTrans" presStyleLbl="sibTrans2D1" presStyleIdx="0" presStyleCnt="0"/>
      <dgm:spPr/>
    </dgm:pt>
    <dgm:pt modelId="{B03035DD-AA4F-4E6B-8B9A-8BF43F03FA4C}" type="pres">
      <dgm:prSet presAssocID="{9334B78B-2361-468C-BE62-F8BBE0F7F363}" presName="compNode" presStyleCnt="0"/>
      <dgm:spPr/>
    </dgm:pt>
    <dgm:pt modelId="{D1DE51E7-0E8F-4016-8384-131B7C5112D7}" type="pres">
      <dgm:prSet presAssocID="{9334B78B-2361-468C-BE62-F8BBE0F7F363}" presName="pictRect" presStyleLbl="revTx" presStyleIdx="2" presStyleCnt="6">
        <dgm:presLayoutVars>
          <dgm:chMax val="0"/>
          <dgm:bulletEnabled/>
        </dgm:presLayoutVars>
      </dgm:prSet>
      <dgm:spPr/>
    </dgm:pt>
    <dgm:pt modelId="{BBFB7244-9950-4227-9387-ABFFB731BC06}" type="pres">
      <dgm:prSet presAssocID="{9334B78B-2361-468C-BE62-F8BBE0F7F363}" presName="textRect" presStyleLbl="revTx" presStyleIdx="3" presStyleCnt="6">
        <dgm:presLayoutVars>
          <dgm:bulletEnabled/>
        </dgm:presLayoutVars>
      </dgm:prSet>
      <dgm:spPr/>
    </dgm:pt>
    <dgm:pt modelId="{279967F6-F312-48B9-BCEF-6CCAE738684C}" type="pres">
      <dgm:prSet presAssocID="{5BFEB5D3-10BB-4794-953D-4386AC480710}" presName="sibTrans" presStyleLbl="sibTrans2D1" presStyleIdx="0" presStyleCnt="0"/>
      <dgm:spPr/>
    </dgm:pt>
    <dgm:pt modelId="{E3E2F0C1-88EB-472B-B603-B529945A8DAC}" type="pres">
      <dgm:prSet presAssocID="{ADCAB6B1-2163-438F-BBC0-4AA175185CBE}" presName="compNode" presStyleCnt="0"/>
      <dgm:spPr/>
    </dgm:pt>
    <dgm:pt modelId="{4098DA2F-1823-4631-A559-1E2EE486DE8C}" type="pres">
      <dgm:prSet presAssocID="{ADCAB6B1-2163-438F-BBC0-4AA175185CBE}" presName="pictRect" presStyleLbl="revTx" presStyleIdx="4" presStyleCnt="6">
        <dgm:presLayoutVars>
          <dgm:chMax val="0"/>
          <dgm:bulletEnabled/>
        </dgm:presLayoutVars>
      </dgm:prSet>
      <dgm:spPr/>
    </dgm:pt>
    <dgm:pt modelId="{7A9E55FF-04CB-4A6D-ADD7-D72BF86B3050}" type="pres">
      <dgm:prSet presAssocID="{ADCAB6B1-2163-438F-BBC0-4AA175185CBE}" presName="textRect" presStyleLbl="revTx" presStyleIdx="5" presStyleCnt="6">
        <dgm:presLayoutVars>
          <dgm:bulletEnabled/>
        </dgm:presLayoutVars>
      </dgm:prSet>
      <dgm:spPr/>
    </dgm:pt>
  </dgm:ptLst>
  <dgm:cxnLst>
    <dgm:cxn modelId="{90FE292C-AB81-4433-8361-7D7134C84A31}" srcId="{997DEFEC-7652-4286-80E2-6B985E5C4E42}" destId="{ADCAB6B1-2163-438F-BBC0-4AA175185CBE}" srcOrd="2" destOrd="0" parTransId="{C020BD3C-8405-4569-886E-DAE31103B879}" sibTransId="{E75C10FF-D303-42B7-8107-39945E85A2AF}"/>
    <dgm:cxn modelId="{F4CEC730-1EAE-4048-AA47-34FC8C57D627}" type="presOf" srcId="{A5804E73-6498-4101-A595-FCC5B8BC1710}" destId="{A3BBFFE4-8C51-4845-B54A-F3026C90ABC2}" srcOrd="0" destOrd="0" presId="urn:microsoft.com/office/officeart/2024/3/layout/hArchList1"/>
    <dgm:cxn modelId="{FC36EC36-19F3-4FFB-A9C1-8EDE48850D74}" type="presOf" srcId="{5BFEB5D3-10BB-4794-953D-4386AC480710}" destId="{279967F6-F312-48B9-BCEF-6CCAE738684C}" srcOrd="0" destOrd="0" presId="urn:microsoft.com/office/officeart/2024/3/layout/hArchList1"/>
    <dgm:cxn modelId="{4AAF863D-AE8D-4D89-B2D1-9D05DF5136C1}" srcId="{997DEFEC-7652-4286-80E2-6B985E5C4E42}" destId="{A5804E73-6498-4101-A595-FCC5B8BC1710}" srcOrd="0" destOrd="0" parTransId="{1F827736-D70A-47E5-9FAE-D036560182CF}" sibTransId="{DE24A098-0FBB-4E71-9C75-6E2FDDFAB8FF}"/>
    <dgm:cxn modelId="{896F2C72-9C9E-453B-A756-41E13442F63E}" type="presOf" srcId="{ADCAB6B1-2163-438F-BBC0-4AA175185CBE}" destId="{4098DA2F-1823-4631-A559-1E2EE486DE8C}" srcOrd="0" destOrd="0" presId="urn:microsoft.com/office/officeart/2024/3/layout/hArchList1"/>
    <dgm:cxn modelId="{ADCAF374-F2EC-421B-960B-7394E5F738D3}" srcId="{ADCAB6B1-2163-438F-BBC0-4AA175185CBE}" destId="{B4A7FA81-0235-4034-B946-6F12E732F6B1}" srcOrd="0" destOrd="0" parTransId="{7FE2B4C5-EDCC-4E4B-9255-1DF993804CE8}" sibTransId="{0AC7C25F-44FC-4986-9F2D-DD492F0A7309}"/>
    <dgm:cxn modelId="{2A5AE38A-4103-4ABA-B525-F4AEE9EEFDBC}" srcId="{A5804E73-6498-4101-A595-FCC5B8BC1710}" destId="{92896297-C97D-4026-9ACD-F74FE9D56F7E}" srcOrd="0" destOrd="0" parTransId="{0A9AB369-A9B9-4D06-9BD2-1FA76CAD7D59}" sibTransId="{B0EB9FA2-286C-4995-989F-BF604FC0DCE3}"/>
    <dgm:cxn modelId="{4EAEAC8B-5040-413D-A1C2-568FD8A8E30D}" srcId="{997DEFEC-7652-4286-80E2-6B985E5C4E42}" destId="{9334B78B-2361-468C-BE62-F8BBE0F7F363}" srcOrd="1" destOrd="0" parTransId="{F5D6E616-7DEC-417D-A203-A15FF0C537D1}" sibTransId="{5BFEB5D3-10BB-4794-953D-4386AC480710}"/>
    <dgm:cxn modelId="{F63FFC90-FF14-441D-8ADF-F784C4ACD3BF}" type="presOf" srcId="{DE24A098-0FBB-4E71-9C75-6E2FDDFAB8FF}" destId="{7391BC52-AC14-4524-BD45-9873937CB20E}" srcOrd="0" destOrd="0" presId="urn:microsoft.com/office/officeart/2024/3/layout/hArchList1"/>
    <dgm:cxn modelId="{EC2DBF94-DE24-4AF8-9304-C52E0C752D0D}" type="presOf" srcId="{997DEFEC-7652-4286-80E2-6B985E5C4E42}" destId="{A6B10596-39A5-488F-8514-220E32727B6D}" srcOrd="0" destOrd="0" presId="urn:microsoft.com/office/officeart/2024/3/layout/hArchList1"/>
    <dgm:cxn modelId="{2B74C198-F3B1-4E49-A3DF-4179CCECEA8F}" type="presOf" srcId="{1094230C-1B10-4B57-8ACA-81C1D1835670}" destId="{BBFB7244-9950-4227-9387-ABFFB731BC06}" srcOrd="0" destOrd="0" presId="urn:microsoft.com/office/officeart/2024/3/layout/hArchList1"/>
    <dgm:cxn modelId="{17B3EED2-D1C8-4A3A-BE52-2407B4604C25}" type="presOf" srcId="{B4A7FA81-0235-4034-B946-6F12E732F6B1}" destId="{7A9E55FF-04CB-4A6D-ADD7-D72BF86B3050}" srcOrd="0" destOrd="0" presId="urn:microsoft.com/office/officeart/2024/3/layout/hArchList1"/>
    <dgm:cxn modelId="{BF60EAD4-420E-4826-BFA9-8BD4BA4287C8}" type="presOf" srcId="{9334B78B-2361-468C-BE62-F8BBE0F7F363}" destId="{D1DE51E7-0E8F-4016-8384-131B7C5112D7}" srcOrd="0" destOrd="0" presId="urn:microsoft.com/office/officeart/2024/3/layout/hArchList1"/>
    <dgm:cxn modelId="{CA525FF2-BDFF-460E-94E2-4A94AB594126}" srcId="{9334B78B-2361-468C-BE62-F8BBE0F7F363}" destId="{1094230C-1B10-4B57-8ACA-81C1D1835670}" srcOrd="0" destOrd="0" parTransId="{990D8867-F771-435D-9CAD-9BAA23BE79EE}" sibTransId="{C2764477-4F2D-41F7-9E41-B6B0EAD0E07B}"/>
    <dgm:cxn modelId="{B5BD71F3-A057-4F23-8930-8F331C6B3274}" type="presOf" srcId="{92896297-C97D-4026-9ACD-F74FE9D56F7E}" destId="{0C2A43D7-8A2F-4EAB-97FA-267B685C5192}" srcOrd="0" destOrd="0" presId="urn:microsoft.com/office/officeart/2024/3/layout/hArchList1"/>
    <dgm:cxn modelId="{6E300D1A-D486-4AB8-9C81-8C05F48A6087}" type="presParOf" srcId="{A6B10596-39A5-488F-8514-220E32727B6D}" destId="{3C525028-0E6F-4116-AAF7-8C661A8E3016}" srcOrd="0" destOrd="0" presId="urn:microsoft.com/office/officeart/2024/3/layout/hArchList1"/>
    <dgm:cxn modelId="{0E22A1E9-5E8A-4A8A-B4A3-691B67C60C23}" type="presParOf" srcId="{3C525028-0E6F-4116-AAF7-8C661A8E3016}" destId="{A3BBFFE4-8C51-4845-B54A-F3026C90ABC2}" srcOrd="0" destOrd="0" presId="urn:microsoft.com/office/officeart/2024/3/layout/hArchList1"/>
    <dgm:cxn modelId="{E20865C9-CD7C-4E79-9664-A89F96A55B62}" type="presParOf" srcId="{3C525028-0E6F-4116-AAF7-8C661A8E3016}" destId="{0C2A43D7-8A2F-4EAB-97FA-267B685C5192}" srcOrd="1" destOrd="0" presId="urn:microsoft.com/office/officeart/2024/3/layout/hArchList1"/>
    <dgm:cxn modelId="{2F406A43-F276-4093-9F85-6380C11ACBAC}" type="presParOf" srcId="{A6B10596-39A5-488F-8514-220E32727B6D}" destId="{7391BC52-AC14-4524-BD45-9873937CB20E}" srcOrd="1" destOrd="0" presId="urn:microsoft.com/office/officeart/2024/3/layout/hArchList1"/>
    <dgm:cxn modelId="{A326E534-C735-42AC-A39E-0B2D12FE7A84}" type="presParOf" srcId="{A6B10596-39A5-488F-8514-220E32727B6D}" destId="{B03035DD-AA4F-4E6B-8B9A-8BF43F03FA4C}" srcOrd="2" destOrd="0" presId="urn:microsoft.com/office/officeart/2024/3/layout/hArchList1"/>
    <dgm:cxn modelId="{6B85AC40-0D3F-4CC7-82FB-7F4C846B9D30}" type="presParOf" srcId="{B03035DD-AA4F-4E6B-8B9A-8BF43F03FA4C}" destId="{D1DE51E7-0E8F-4016-8384-131B7C5112D7}" srcOrd="0" destOrd="0" presId="urn:microsoft.com/office/officeart/2024/3/layout/hArchList1"/>
    <dgm:cxn modelId="{149455F7-7C44-4CF2-ADB2-72951ABEB401}" type="presParOf" srcId="{B03035DD-AA4F-4E6B-8B9A-8BF43F03FA4C}" destId="{BBFB7244-9950-4227-9387-ABFFB731BC06}" srcOrd="1" destOrd="0" presId="urn:microsoft.com/office/officeart/2024/3/layout/hArchList1"/>
    <dgm:cxn modelId="{472208CD-D5A2-4941-B2AA-837DEC12949C}" type="presParOf" srcId="{A6B10596-39A5-488F-8514-220E32727B6D}" destId="{279967F6-F312-48B9-BCEF-6CCAE738684C}" srcOrd="3" destOrd="0" presId="urn:microsoft.com/office/officeart/2024/3/layout/hArchList1"/>
    <dgm:cxn modelId="{6131DB31-C539-4A81-9A2B-F32227F7B6A0}" type="presParOf" srcId="{A6B10596-39A5-488F-8514-220E32727B6D}" destId="{E3E2F0C1-88EB-472B-B603-B529945A8DAC}" srcOrd="4" destOrd="0" presId="urn:microsoft.com/office/officeart/2024/3/layout/hArchList1"/>
    <dgm:cxn modelId="{D53E8B3F-89D6-4C59-B7E7-FD283FDD5C46}" type="presParOf" srcId="{E3E2F0C1-88EB-472B-B603-B529945A8DAC}" destId="{4098DA2F-1823-4631-A559-1E2EE486DE8C}" srcOrd="0" destOrd="0" presId="urn:microsoft.com/office/officeart/2024/3/layout/hArchList1"/>
    <dgm:cxn modelId="{5D8E5FFE-9F32-42AE-B102-B4CFD6C0737B}" type="presParOf" srcId="{E3E2F0C1-88EB-472B-B603-B529945A8DAC}" destId="{7A9E55FF-04CB-4A6D-ADD7-D72BF86B3050}"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BFFE4-8C51-4845-B54A-F3026C90ABC2}">
      <dsp:nvSpPr>
        <dsp:cNvPr id="0" name=""/>
        <dsp:cNvSpPr/>
      </dsp:nvSpPr>
      <dsp:spPr>
        <a:xfrm>
          <a:off x="0" y="0"/>
          <a:ext cx="3377565" cy="32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Innovative Solution</a:t>
          </a:r>
        </a:p>
      </dsp:txBody>
      <dsp:txXfrm>
        <a:off x="0" y="0"/>
        <a:ext cx="3377565" cy="320182"/>
      </dsp:txXfrm>
    </dsp:sp>
    <dsp:sp modelId="{0C2A43D7-8A2F-4EAB-97FA-267B685C5192}">
      <dsp:nvSpPr>
        <dsp:cNvPr id="0" name=""/>
        <dsp:cNvSpPr/>
      </dsp:nvSpPr>
      <dsp:spPr>
        <a:xfrm>
          <a:off x="0" y="320182"/>
          <a:ext cx="3377565" cy="213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Skill Matrix Filler App represents a modern approach to managing resumes and skill data efficiently.</a:t>
          </a:r>
        </a:p>
      </dsp:txBody>
      <dsp:txXfrm>
        <a:off x="0" y="320182"/>
        <a:ext cx="3377565" cy="2135895"/>
      </dsp:txXfrm>
    </dsp:sp>
    <dsp:sp modelId="{D1DE51E7-0E8F-4016-8384-131B7C5112D7}">
      <dsp:nvSpPr>
        <dsp:cNvPr id="0" name=""/>
        <dsp:cNvSpPr/>
      </dsp:nvSpPr>
      <dsp:spPr>
        <a:xfrm>
          <a:off x="3715321" y="0"/>
          <a:ext cx="3377565" cy="32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Streamlined Processes</a:t>
          </a:r>
        </a:p>
      </dsp:txBody>
      <dsp:txXfrm>
        <a:off x="3715321" y="0"/>
        <a:ext cx="3377565" cy="320182"/>
      </dsp:txXfrm>
    </dsp:sp>
    <dsp:sp modelId="{BBFB7244-9950-4227-9387-ABFFB731BC06}">
      <dsp:nvSpPr>
        <dsp:cNvPr id="0" name=""/>
        <dsp:cNvSpPr/>
      </dsp:nvSpPr>
      <dsp:spPr>
        <a:xfrm>
          <a:off x="3715321" y="320182"/>
          <a:ext cx="3377565" cy="213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app streamlines recruitment processes, making it easier for HR teams to manage candidates' skill sets.</a:t>
          </a:r>
        </a:p>
      </dsp:txBody>
      <dsp:txXfrm>
        <a:off x="3715321" y="320182"/>
        <a:ext cx="3377565" cy="2135895"/>
      </dsp:txXfrm>
    </dsp:sp>
    <dsp:sp modelId="{4098DA2F-1823-4631-A559-1E2EE486DE8C}">
      <dsp:nvSpPr>
        <dsp:cNvPr id="0" name=""/>
        <dsp:cNvSpPr/>
      </dsp:nvSpPr>
      <dsp:spPr>
        <a:xfrm>
          <a:off x="7430643" y="0"/>
          <a:ext cx="3377565" cy="32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Enhanced Accuracy</a:t>
          </a:r>
        </a:p>
      </dsp:txBody>
      <dsp:txXfrm>
        <a:off x="7430643" y="0"/>
        <a:ext cx="3377565" cy="320182"/>
      </dsp:txXfrm>
    </dsp:sp>
    <dsp:sp modelId="{7A9E55FF-04CB-4A6D-ADD7-D72BF86B3050}">
      <dsp:nvSpPr>
        <dsp:cNvPr id="0" name=""/>
        <dsp:cNvSpPr/>
      </dsp:nvSpPr>
      <dsp:spPr>
        <a:xfrm>
          <a:off x="7430643" y="320182"/>
          <a:ext cx="3377565" cy="213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By using advanced technologies, the app enhances the accuracy of skill data management and candidate evaluation.</a:t>
          </a:r>
        </a:p>
      </dsp:txBody>
      <dsp:txXfrm>
        <a:off x="7430643" y="320182"/>
        <a:ext cx="3377565" cy="2135895"/>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6EAE9-6D4E-4721-ACA6-7810B676E8D5}" type="datetimeFigureOut">
              <a:rPr lang="en-IN" smtClean="0"/>
              <a:t>16-06-2025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8A9A7-B350-4DD8-ACF5-E05E623CD28A}" type="slidenum">
              <a:rPr lang="en-IN" smtClean="0"/>
              <a:t>‹#›</a:t>
            </a:fld>
            <a:endParaRPr lang="en-IN"/>
          </a:p>
        </p:txBody>
      </p:sp>
    </p:spTree>
    <p:extLst>
      <p:ext uri="{BB962C8B-B14F-4D97-AF65-F5344CB8AC3E}">
        <p14:creationId xmlns:p14="http://schemas.microsoft.com/office/powerpoint/2010/main" val="1523873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AI-generated content may be incorrect.
---
In this presentation, we will explore the Skill Matrix Filler App, designed to streamline the management of resumes and skill data. We will cover the challenges faced in manual processes, outline our innovative solution, and discuss the core functionalities and key technologies that ensure efficiency and reliability.
</a:t>
            </a:r>
          </a:p>
        </p:txBody>
      </p:sp>
      <p:sp>
        <p:nvSpPr>
          <p:cNvPr id="4" name="Slide Number Placeholder 3"/>
          <p:cNvSpPr>
            <a:spLocks noGrp="1"/>
          </p:cNvSpPr>
          <p:nvPr>
            <p:ph type="sldNum" sz="quarter" idx="5"/>
          </p:nvPr>
        </p:nvSpPr>
        <p:spPr/>
        <p:txBody>
          <a:bodyPr/>
          <a:lstStyle/>
          <a:p>
            <a:fld id="{E46F6AA0-3F4A-4ECF-B40F-6A88ED85FD23}" type="slidenum">
              <a:rPr lang="en-IN" smtClean="0"/>
              <a:t>1</a:t>
            </a:fld>
            <a:endParaRPr lang="en-IN"/>
          </a:p>
        </p:txBody>
      </p:sp>
    </p:spTree>
    <p:extLst>
      <p:ext uri="{BB962C8B-B14F-4D97-AF65-F5344CB8AC3E}">
        <p14:creationId xmlns:p14="http://schemas.microsoft.com/office/powerpoint/2010/main" val="3857771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This slide references information from the following file: https://watiusa-my.sharepoint.com/personal/rajesh_j_wati_com/_layouts/15/Doc.aspx?sourcedoc=%7B325946ED-BE65-4FCA-B439-612EC71673B7%7D&amp;file=Skill%20Matrix%20Filler%20App_ppt_document%20(1).docx&amp;action=default&amp;mobileredirect=true
Slide 4: Core Functionality 1: Intelligent Resume Parsing
Title: Automated and Accurate      Resume Data Extraction
Bullet Points:
Supports various resume formats: PDF, DOCX, DOC.
Intelligently extracts structured information (skills,       experience, education, etc.).
Employs a robust programmatic method to ensure the candidate's       name is accurately pulled from the resume, preventing AI hallucination.
Transforms raw resume text into a machine-readable JSON       format.
Image Suggestion: A visual flow      diagram showing a resume file being uploaded, processed by an AI brain      icon, and then outputting structured data (perhaps a snippet of JSON).
</a:t>
            </a:r>
          </a:p>
        </p:txBody>
      </p:sp>
      <p:sp>
        <p:nvSpPr>
          <p:cNvPr id="4" name="Slide Number Placeholder 3"/>
          <p:cNvSpPr>
            <a:spLocks noGrp="1"/>
          </p:cNvSpPr>
          <p:nvPr>
            <p:ph type="sldNum" sz="quarter" idx="5"/>
          </p:nvPr>
        </p:nvSpPr>
        <p:spPr/>
        <p:txBody>
          <a:bodyPr/>
          <a:lstStyle/>
          <a:p>
            <a:fld id="{E46F6AA0-3F4A-4ECF-B40F-6A88ED85FD23}" type="slidenum">
              <a:rPr lang="en-IN" smtClean="0"/>
              <a:t>10</a:t>
            </a:fld>
            <a:endParaRPr lang="en-IN"/>
          </a:p>
        </p:txBody>
      </p:sp>
    </p:spTree>
    <p:extLst>
      <p:ext uri="{BB962C8B-B14F-4D97-AF65-F5344CB8AC3E}">
        <p14:creationId xmlns:p14="http://schemas.microsoft.com/office/powerpoint/2010/main" val="2921005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This slide references information from the following file: https://watiusa-my.sharepoint.com/personal/rajesh_j_wati_com/_layouts/15/Doc.aspx?sourcedoc=%7B325946ED-BE65-4FCA-B439-612EC71673B7%7D&amp;file=Skill%20Matrix%20Filler%20App_ppt_document%20(1).docx&amp;action=default&amp;mobileredirect=true
Ask Questions, Get Instant Answers
</a:t>
            </a:r>
          </a:p>
        </p:txBody>
      </p:sp>
      <p:sp>
        <p:nvSpPr>
          <p:cNvPr id="4" name="Slide Number Placeholder 3"/>
          <p:cNvSpPr>
            <a:spLocks noGrp="1"/>
          </p:cNvSpPr>
          <p:nvPr>
            <p:ph type="sldNum" sz="quarter" idx="5"/>
          </p:nvPr>
        </p:nvSpPr>
        <p:spPr/>
        <p:txBody>
          <a:bodyPr/>
          <a:lstStyle/>
          <a:p>
            <a:fld id="{E46F6AA0-3F4A-4ECF-B40F-6A88ED85FD23}" type="slidenum">
              <a:rPr lang="en-IN" smtClean="0"/>
              <a:t>11</a:t>
            </a:fld>
            <a:endParaRPr lang="en-IN"/>
          </a:p>
        </p:txBody>
      </p:sp>
    </p:spTree>
    <p:extLst>
      <p:ext uri="{BB962C8B-B14F-4D97-AF65-F5344CB8AC3E}">
        <p14:creationId xmlns:p14="http://schemas.microsoft.com/office/powerpoint/2010/main" val="3734700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This slide references information from the following file: https://watiusa-my.sharepoint.com/personal/rajesh_j_wati_com/_layouts/15/Doc.aspx?sourcedoc=%7B325946ED-BE65-4FCA-B439-612EC71673B7%7D&amp;file=Skill%20Matrix%20Filler%20App_ppt_document%20(1).docx&amp;action=default&amp;mobileredirect=true
Slide 5: Core Functionality 2: Intelligent Question Answering
Title: Ask Questions, Get Instant      Answers
Bullet Points:
Allows users to ask natural language questions about uploaded       resume and template content.
Utilizes Retrieval-Augmented Generation (RAG) for       context-aware answers.
LLM responses are strictly grounded in the provided document       content, ensuring accuracy and avoiding outside knowledge.
Powered by a local LLM (Mistral via Ollama)       and a vector database (ChromaDB).
Image Suggestion: A speech bubble      with a question mark pointing towards a digital document icon, with lines      connecting it to an AI brain icon that is generating a response in another      speech bubble.
</a:t>
            </a:r>
          </a:p>
        </p:txBody>
      </p:sp>
      <p:sp>
        <p:nvSpPr>
          <p:cNvPr id="4" name="Slide Number Placeholder 3"/>
          <p:cNvSpPr>
            <a:spLocks noGrp="1"/>
          </p:cNvSpPr>
          <p:nvPr>
            <p:ph type="sldNum" sz="quarter" idx="5"/>
          </p:nvPr>
        </p:nvSpPr>
        <p:spPr/>
        <p:txBody>
          <a:bodyPr/>
          <a:lstStyle/>
          <a:p>
            <a:fld id="{E46F6AA0-3F4A-4ECF-B40F-6A88ED85FD23}" type="slidenum">
              <a:rPr lang="en-IN" smtClean="0"/>
              <a:t>12</a:t>
            </a:fld>
            <a:endParaRPr lang="en-IN"/>
          </a:p>
        </p:txBody>
      </p:sp>
    </p:spTree>
    <p:extLst>
      <p:ext uri="{BB962C8B-B14F-4D97-AF65-F5344CB8AC3E}">
        <p14:creationId xmlns:p14="http://schemas.microsoft.com/office/powerpoint/2010/main" val="840805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This slide references information from the following file: https://watiusa-my.sharepoint.com/personal/rajesh_j_wati_com/_layouts/15/Doc.aspx?sourcedoc=%7B325946ED-BE65-4FCA-B439-612EC71673B7%7D&amp;file=Skill%20Matrix%20Filler%20App_ppt_document%20(1).docx&amp;action=default&amp;mobileredirect=true
Automated Generation of Custom Documents
</a:t>
            </a:r>
          </a:p>
        </p:txBody>
      </p:sp>
      <p:sp>
        <p:nvSpPr>
          <p:cNvPr id="4" name="Slide Number Placeholder 3"/>
          <p:cNvSpPr>
            <a:spLocks noGrp="1"/>
          </p:cNvSpPr>
          <p:nvPr>
            <p:ph type="sldNum" sz="quarter" idx="5"/>
          </p:nvPr>
        </p:nvSpPr>
        <p:spPr/>
        <p:txBody>
          <a:bodyPr/>
          <a:lstStyle/>
          <a:p>
            <a:fld id="{E46F6AA0-3F4A-4ECF-B40F-6A88ED85FD23}" type="slidenum">
              <a:rPr lang="en-IN" smtClean="0"/>
              <a:t>13</a:t>
            </a:fld>
            <a:endParaRPr lang="en-IN"/>
          </a:p>
        </p:txBody>
      </p:sp>
    </p:spTree>
    <p:extLst>
      <p:ext uri="{BB962C8B-B14F-4D97-AF65-F5344CB8AC3E}">
        <p14:creationId xmlns:p14="http://schemas.microsoft.com/office/powerpoint/2010/main" val="2976361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This slide references information from the following file: https://watiusa-my.sharepoint.com/personal/rajesh_j_wati_com/_layouts/15/Doc.aspx?sourcedoc=%7B325946ED-BE65-4FCA-B439-612EC71673B7%7D&amp;file=Skill%20Matrix%20Filler%20App_ppt_document%20(1).docx&amp;action=default&amp;mobileredirect=true
Slide 6: Core Functionality 3: Dynamic Template Filling
Title: Automated Generation of      Custom Documents
Bullet Points:
Dynamic Template Structure Analysis: Uses an LLM to dynamically understand the layout, sections,       and fields of any blank template.
Smart Content Mapping: Precisely       fills document templates with extracted resume data, guided by the       inferred template structure.
Specialized Skill Matrix Filling:       Includes specific logic for handling complex skill/qualification matrix       templates, dynamically matching resume experience to required       qualifications.
Significantly Reduces Manual Effort: Automates repetitive document creation, improving efficiency       and consistency.
Image Suggestion: An image showing      a blank template on one side (perhaps with detected fields highlighted)      and a filled-out document on the other, with an arrow indicating the      intelligent filling process.
</a:t>
            </a:r>
          </a:p>
        </p:txBody>
      </p:sp>
      <p:sp>
        <p:nvSpPr>
          <p:cNvPr id="4" name="Slide Number Placeholder 3"/>
          <p:cNvSpPr>
            <a:spLocks noGrp="1"/>
          </p:cNvSpPr>
          <p:nvPr>
            <p:ph type="sldNum" sz="quarter" idx="5"/>
          </p:nvPr>
        </p:nvSpPr>
        <p:spPr/>
        <p:txBody>
          <a:bodyPr/>
          <a:lstStyle/>
          <a:p>
            <a:fld id="{E46F6AA0-3F4A-4ECF-B40F-6A88ED85FD23}" type="slidenum">
              <a:rPr lang="en-IN" smtClean="0"/>
              <a:t>14</a:t>
            </a:fld>
            <a:endParaRPr lang="en-IN"/>
          </a:p>
        </p:txBody>
      </p:sp>
    </p:spTree>
    <p:extLst>
      <p:ext uri="{BB962C8B-B14F-4D97-AF65-F5344CB8AC3E}">
        <p14:creationId xmlns:p14="http://schemas.microsoft.com/office/powerpoint/2010/main" val="1168158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This slide references information from the following file: https://watiusa-my.sharepoint.com/personal/rajesh_j_wati_com/_layouts/15/Doc.aspx?sourcedoc=%7B325946ED-BE65-4FCA-B439-612EC71673B7%7D&amp;file=Skill%20Matrix%20Filler%20App_ppt_document%20(1).docx&amp;action=default&amp;mobileredirect=true
Under the Hood: Key Technologies
</a:t>
            </a:r>
          </a:p>
        </p:txBody>
      </p:sp>
      <p:sp>
        <p:nvSpPr>
          <p:cNvPr id="4" name="Slide Number Placeholder 3"/>
          <p:cNvSpPr>
            <a:spLocks noGrp="1"/>
          </p:cNvSpPr>
          <p:nvPr>
            <p:ph type="sldNum" sz="quarter" idx="5"/>
          </p:nvPr>
        </p:nvSpPr>
        <p:spPr/>
        <p:txBody>
          <a:bodyPr/>
          <a:lstStyle/>
          <a:p>
            <a:fld id="{E46F6AA0-3F4A-4ECF-B40F-6A88ED85FD23}" type="slidenum">
              <a:rPr lang="en-IN" smtClean="0"/>
              <a:t>15</a:t>
            </a:fld>
            <a:endParaRPr lang="en-IN"/>
          </a:p>
        </p:txBody>
      </p:sp>
    </p:spTree>
    <p:extLst>
      <p:ext uri="{BB962C8B-B14F-4D97-AF65-F5344CB8AC3E}">
        <p14:creationId xmlns:p14="http://schemas.microsoft.com/office/powerpoint/2010/main" val="2338204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This slide references information from the following file: https://watiusa-my.sharepoint.com/personal/rajesh_j_wati_com/_layouts/15/Doc.aspx?sourcedoc=%7B325946ED-BE65-4FCA-B439-612EC71673B7%7D&amp;file=Skill%20Matrix%20Filler%20App_ppt_document%20(1).docx&amp;action=default&amp;mobileredirect=true
Slide 7: Key Technologies - The Engine Room
Title: Under the Hood: Key      Technologies
Bullet Points:
Flask: Python framework for       building the web application.
Mistral (via Ollama): Powerful Large Language Model for text understanding and       generation (running locally).
ChromaDB: Vector database for efficient       storage and retrieval of document embeddings.
Sentence Transformers: For       creating numerical representations (embeddings) of text.
python-docx, PyMuPDF, mammoth: Libraries for robust handling of various Word and PDF       document formats.
Image Suggestion: Logos of the key      technologies mentioned (Flask, Ollama, ChromaDB, Sentence Transformers, etc.) arranged      neatly.
</a:t>
            </a:r>
          </a:p>
        </p:txBody>
      </p:sp>
      <p:sp>
        <p:nvSpPr>
          <p:cNvPr id="4" name="Slide Number Placeholder 3"/>
          <p:cNvSpPr>
            <a:spLocks noGrp="1"/>
          </p:cNvSpPr>
          <p:nvPr>
            <p:ph type="sldNum" sz="quarter" idx="5"/>
          </p:nvPr>
        </p:nvSpPr>
        <p:spPr/>
        <p:txBody>
          <a:bodyPr/>
          <a:lstStyle/>
          <a:p>
            <a:fld id="{E46F6AA0-3F4A-4ECF-B40F-6A88ED85FD23}" type="slidenum">
              <a:rPr lang="en-IN" smtClean="0"/>
              <a:t>16</a:t>
            </a:fld>
            <a:endParaRPr lang="en-IN"/>
          </a:p>
        </p:txBody>
      </p:sp>
    </p:spTree>
    <p:extLst>
      <p:ext uri="{BB962C8B-B14F-4D97-AF65-F5344CB8AC3E}">
        <p14:creationId xmlns:p14="http://schemas.microsoft.com/office/powerpoint/2010/main" val="1987764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This slide references information from the following file: https://watiusa-my.sharepoint.com/personal/rajesh_j_wati_com/_layouts/15/Doc.aspx?sourcedoc=%7B325946ED-BE65-4FCA-B439-612EC71673B7%7D&amp;file=Skill%20Matrix%20Filler%20App_ppt_document%20(1).docx&amp;action=default&amp;mobileredirect=true
Addressing Key Concerns
</a:t>
            </a:r>
          </a:p>
        </p:txBody>
      </p:sp>
      <p:sp>
        <p:nvSpPr>
          <p:cNvPr id="4" name="Slide Number Placeholder 3"/>
          <p:cNvSpPr>
            <a:spLocks noGrp="1"/>
          </p:cNvSpPr>
          <p:nvPr>
            <p:ph type="sldNum" sz="quarter" idx="5"/>
          </p:nvPr>
        </p:nvSpPr>
        <p:spPr/>
        <p:txBody>
          <a:bodyPr/>
          <a:lstStyle/>
          <a:p>
            <a:fld id="{E46F6AA0-3F4A-4ECF-B40F-6A88ED85FD23}" type="slidenum">
              <a:rPr lang="en-IN" smtClean="0"/>
              <a:t>17</a:t>
            </a:fld>
            <a:endParaRPr lang="en-IN"/>
          </a:p>
        </p:txBody>
      </p:sp>
    </p:spTree>
    <p:extLst>
      <p:ext uri="{BB962C8B-B14F-4D97-AF65-F5344CB8AC3E}">
        <p14:creationId xmlns:p14="http://schemas.microsoft.com/office/powerpoint/2010/main" val="3018595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This slide references information from the following file: https://watiusa-my.sharepoint.com/personal/rajesh_j_wati_com/_layouts/15/Doc.aspx?sourcedoc=%7B325946ED-BE65-4FCA-B439-612EC71673B7%7D&amp;file=Skill%20Matrix%20Filler%20App_ppt_document%20(1).docx&amp;action=default&amp;mobileredirect=true
Slide 8: Robustness and Accuracy - Addressing Key Concerns
Title: Ensuring Accuracy and      Reliability
Bullet Points:
Programmatic Name Accuracy:       Dedicated pre-extraction ensures the candidate's name is always correct,       eliminating AI hallucination for this critical field.
Context-Bound LLM Responses (RAG):       LLM answers are strictly confined to information within the provided       documents, preventing fabrication.
Structured Template Understanding:       The app dynamically learns template layouts to ensure precise filling,       even for complex forms.
Data Integrity: All extracted data       is maintained in a structured JSON format, ensuring consistency and       reliability.
Image Suggestion: An image of a      lock and key symbolizing security and accuracy, overlaid on a digital      document.
</a:t>
            </a:r>
          </a:p>
        </p:txBody>
      </p:sp>
      <p:sp>
        <p:nvSpPr>
          <p:cNvPr id="4" name="Slide Number Placeholder 3"/>
          <p:cNvSpPr>
            <a:spLocks noGrp="1"/>
          </p:cNvSpPr>
          <p:nvPr>
            <p:ph type="sldNum" sz="quarter" idx="5"/>
          </p:nvPr>
        </p:nvSpPr>
        <p:spPr/>
        <p:txBody>
          <a:bodyPr/>
          <a:lstStyle/>
          <a:p>
            <a:fld id="{E46F6AA0-3F4A-4ECF-B40F-6A88ED85FD23}" type="slidenum">
              <a:rPr lang="en-IN" smtClean="0"/>
              <a:t>18</a:t>
            </a:fld>
            <a:endParaRPr lang="en-IN"/>
          </a:p>
        </p:txBody>
      </p:sp>
    </p:spTree>
    <p:extLst>
      <p:ext uri="{BB962C8B-B14F-4D97-AF65-F5344CB8AC3E}">
        <p14:creationId xmlns:p14="http://schemas.microsoft.com/office/powerpoint/2010/main" val="1113966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conclusion, the Skill Matrix Filler App is an innovative solution that addresses the challenges of manual resume and skill data management. By leveraging advanced technologies, it streamlines processes, enhances accuracy, and improves the overall recruitment experience.</a:t>
            </a:r>
          </a:p>
        </p:txBody>
      </p:sp>
      <p:sp>
        <p:nvSpPr>
          <p:cNvPr id="4" name="Slide Number Placeholder 3"/>
          <p:cNvSpPr>
            <a:spLocks noGrp="1"/>
          </p:cNvSpPr>
          <p:nvPr>
            <p:ph type="sldNum" sz="quarter" idx="5"/>
          </p:nvPr>
        </p:nvSpPr>
        <p:spPr/>
        <p:txBody>
          <a:bodyPr/>
          <a:lstStyle/>
          <a:p>
            <a:fld id="{E46F6AA0-3F4A-4ECF-B40F-6A88ED85FD23}" type="slidenum">
              <a:rPr lang="en-IN" smtClean="0"/>
              <a:t>19</a:t>
            </a:fld>
            <a:endParaRPr lang="en-IN"/>
          </a:p>
        </p:txBody>
      </p:sp>
    </p:spTree>
    <p:extLst>
      <p:ext uri="{BB962C8B-B14F-4D97-AF65-F5344CB8AC3E}">
        <p14:creationId xmlns:p14="http://schemas.microsoft.com/office/powerpoint/2010/main" val="1779162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This presentation is structured into several key sections. We will start with an introduction to the Skill Matrix Filler App, followed by the challenges associated with manual resume management. We will then present our solution and delve into the core functionalities, before discussing the key technologies that drive the app. Finally, we will address accuracy and reliability concerns.</a:t>
            </a:r>
          </a:p>
        </p:txBody>
      </p:sp>
      <p:sp>
        <p:nvSpPr>
          <p:cNvPr id="4" name="Slide Number Placeholder 3"/>
          <p:cNvSpPr>
            <a:spLocks noGrp="1"/>
          </p:cNvSpPr>
          <p:nvPr>
            <p:ph type="sldNum" sz="quarter" idx="5"/>
          </p:nvPr>
        </p:nvSpPr>
        <p:spPr/>
        <p:txBody>
          <a:bodyPr/>
          <a:lstStyle/>
          <a:p>
            <a:fld id="{E46F6AA0-3F4A-4ECF-B40F-6A88ED85FD23}" type="slidenum">
              <a:rPr lang="en-IN" smtClean="0"/>
              <a:t>2</a:t>
            </a:fld>
            <a:endParaRPr lang="en-IN"/>
          </a:p>
        </p:txBody>
      </p:sp>
    </p:spTree>
    <p:extLst>
      <p:ext uri="{BB962C8B-B14F-4D97-AF65-F5344CB8AC3E}">
        <p14:creationId xmlns:p14="http://schemas.microsoft.com/office/powerpoint/2010/main" val="3776940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This slide references information from the following file: https://watiusa-my.sharepoint.com/personal/rajesh_j_wati_com/_layouts/15/Doc.aspx?sourcedoc=%7B325946ED-BE65-4FCA-B439-612EC71673B7%7D&amp;file=Skill%20Matrix%20Filler%20App_ppt_document%20(1).docx&amp;action=default&amp;mobileredirect=true
Skill Matrix Filler App
Slide 1: Title Slide
Title: Skill Matrix Filler App:      Intelligent Automation for HR
Subtitle: Streamlining Resume      Processing and Skill Management
Your Name/Department
</a:t>
            </a:r>
          </a:p>
        </p:txBody>
      </p:sp>
      <p:sp>
        <p:nvSpPr>
          <p:cNvPr id="4" name="Slide Number Placeholder 3"/>
          <p:cNvSpPr>
            <a:spLocks noGrp="1"/>
          </p:cNvSpPr>
          <p:nvPr>
            <p:ph type="sldNum" sz="quarter" idx="5"/>
          </p:nvPr>
        </p:nvSpPr>
        <p:spPr/>
        <p:txBody>
          <a:bodyPr/>
          <a:lstStyle/>
          <a:p>
            <a:fld id="{E46F6AA0-3F4A-4ECF-B40F-6A88ED85FD23}" type="slidenum">
              <a:rPr lang="en-IN" smtClean="0"/>
              <a:t>3</a:t>
            </a:fld>
            <a:endParaRPr lang="en-IN"/>
          </a:p>
        </p:txBody>
      </p:sp>
    </p:spTree>
    <p:extLst>
      <p:ext uri="{BB962C8B-B14F-4D97-AF65-F5344CB8AC3E}">
        <p14:creationId xmlns:p14="http://schemas.microsoft.com/office/powerpoint/2010/main" val="1573346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This slide references information from the following file: https://watiusa-my.sharepoint.com/personal/rajesh_j_wati_com/_layouts/15/Doc.aspx?sourcedoc=%7B325946ED-BE65-4FCA-B439-612EC71673B7%7D&amp;file=Skill%20Matrix%20Filler%20App_ppt_document%20(1).docx&amp;action=default&amp;mobileredirect=true
The Challenge, Need for Faster Talent Identification
</a:t>
            </a:r>
          </a:p>
        </p:txBody>
      </p:sp>
      <p:sp>
        <p:nvSpPr>
          <p:cNvPr id="4" name="Slide Number Placeholder 3"/>
          <p:cNvSpPr>
            <a:spLocks noGrp="1"/>
          </p:cNvSpPr>
          <p:nvPr>
            <p:ph type="sldNum" sz="quarter" idx="5"/>
          </p:nvPr>
        </p:nvSpPr>
        <p:spPr/>
        <p:txBody>
          <a:bodyPr/>
          <a:lstStyle/>
          <a:p>
            <a:fld id="{E46F6AA0-3F4A-4ECF-B40F-6A88ED85FD23}" type="slidenum">
              <a:rPr lang="en-IN" smtClean="0"/>
              <a:t>4</a:t>
            </a:fld>
            <a:endParaRPr lang="en-IN"/>
          </a:p>
        </p:txBody>
      </p:sp>
    </p:spTree>
    <p:extLst>
      <p:ext uri="{BB962C8B-B14F-4D97-AF65-F5344CB8AC3E}">
        <p14:creationId xmlns:p14="http://schemas.microsoft.com/office/powerpoint/2010/main" val="3455641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This slide references information from the following file: https://watiusa-my.sharepoint.com/personal/rajesh_j_wati_com/_layouts/15/Doc.aspx?sourcedoc=%7B325946ED-BE65-4FCA-B439-612EC71673B7%7D&amp;file=Skill%20Matrix%20Filler%20App_ppt_document%20(1).docx&amp;action=default&amp;mobileredirect=true
Slide 2: Introduction - The Challenge
Title: The Challenge of Manual      Resume and Skill Data Management
Bullet Points:
Time-consuming manual data extraction from numerous resumes.
Potential for human error and inconsistencies in data entry.
</a:t>
            </a:r>
          </a:p>
        </p:txBody>
      </p:sp>
      <p:sp>
        <p:nvSpPr>
          <p:cNvPr id="4" name="Slide Number Placeholder 3"/>
          <p:cNvSpPr>
            <a:spLocks noGrp="1"/>
          </p:cNvSpPr>
          <p:nvPr>
            <p:ph type="sldNum" sz="quarter" idx="5"/>
          </p:nvPr>
        </p:nvSpPr>
        <p:spPr/>
        <p:txBody>
          <a:bodyPr/>
          <a:lstStyle/>
          <a:p>
            <a:fld id="{E46F6AA0-3F4A-4ECF-B40F-6A88ED85FD23}" type="slidenum">
              <a:rPr lang="en-IN" smtClean="0"/>
              <a:t>5</a:t>
            </a:fld>
            <a:endParaRPr lang="en-IN"/>
          </a:p>
        </p:txBody>
      </p:sp>
    </p:spTree>
    <p:extLst>
      <p:ext uri="{BB962C8B-B14F-4D97-AF65-F5344CB8AC3E}">
        <p14:creationId xmlns:p14="http://schemas.microsoft.com/office/powerpoint/2010/main" val="3758465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This slide references information from the following file: https://watiusa-my.sharepoint.com/personal/rajesh_j_wati_com/_layouts/15/Doc.aspx?sourcedoc=%7B325946ED-BE65-4FCA-B439-612EC71673B7%7D&amp;file=Skill%20Matrix%20Filler%20App_ppt_document%20(1).docx&amp;action=default&amp;mobileredirect=true
Difficulty in quickly identifying candidates with specific       skills.
Tedious process of filling out skill matrices and generating       reports.
Need for faster and more accurate talent identification.
Image Suggestion: A split image: on      one side, a person looking overwhelmed by a stack of paper resumes; on the      other side, a clock indicating wasted time.
</a:t>
            </a:r>
          </a:p>
        </p:txBody>
      </p:sp>
      <p:sp>
        <p:nvSpPr>
          <p:cNvPr id="4" name="Slide Number Placeholder 3"/>
          <p:cNvSpPr>
            <a:spLocks noGrp="1"/>
          </p:cNvSpPr>
          <p:nvPr>
            <p:ph type="sldNum" sz="quarter" idx="5"/>
          </p:nvPr>
        </p:nvSpPr>
        <p:spPr/>
        <p:txBody>
          <a:bodyPr/>
          <a:lstStyle/>
          <a:p>
            <a:fld id="{E46F6AA0-3F4A-4ECF-B40F-6A88ED85FD23}" type="slidenum">
              <a:rPr lang="en-IN" smtClean="0"/>
              <a:t>6</a:t>
            </a:fld>
            <a:endParaRPr lang="en-IN"/>
          </a:p>
        </p:txBody>
      </p:sp>
    </p:spTree>
    <p:extLst>
      <p:ext uri="{BB962C8B-B14F-4D97-AF65-F5344CB8AC3E}">
        <p14:creationId xmlns:p14="http://schemas.microsoft.com/office/powerpoint/2010/main" val="3445296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This slide references information from the following file: https://watiusa-my.sharepoint.com/personal/rajesh_j_wati_com/_layouts/15/Doc.aspx?sourcedoc=%7B325946ED-BE65-4FCA-B439-612EC71673B7%7D&amp;file=Skill%20Matrix%20Filler%20App_ppt_document%20(1).docx&amp;action=default&amp;mobileredirect=true
Introducing Our Solution
</a:t>
            </a:r>
          </a:p>
        </p:txBody>
      </p:sp>
      <p:sp>
        <p:nvSpPr>
          <p:cNvPr id="4" name="Slide Number Placeholder 3"/>
          <p:cNvSpPr>
            <a:spLocks noGrp="1"/>
          </p:cNvSpPr>
          <p:nvPr>
            <p:ph type="sldNum" sz="quarter" idx="5"/>
          </p:nvPr>
        </p:nvSpPr>
        <p:spPr/>
        <p:txBody>
          <a:bodyPr/>
          <a:lstStyle/>
          <a:p>
            <a:fld id="{E46F6AA0-3F4A-4ECF-B40F-6A88ED85FD23}" type="slidenum">
              <a:rPr lang="en-IN" smtClean="0"/>
              <a:t>7</a:t>
            </a:fld>
            <a:endParaRPr lang="en-IN"/>
          </a:p>
        </p:txBody>
      </p:sp>
    </p:spTree>
    <p:extLst>
      <p:ext uri="{BB962C8B-B14F-4D97-AF65-F5344CB8AC3E}">
        <p14:creationId xmlns:p14="http://schemas.microsoft.com/office/powerpoint/2010/main" val="258187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This slide references information from the following file: https://watiusa-my.sharepoint.com/personal/rajesh_j_wati_com/_layouts/15/Doc.aspx?sourcedoc=%7B325946ED-BE65-4FCA-B439-612EC71673B7%7D&amp;file=Skill%20Matrix%20Filler%20App_ppt_document%20(1).docx&amp;action=default&amp;mobileredirect=true
Slide 3: Introducing Our Solution
Title: Skill Matrix Filler App:      Intelligent Automation for HR Efficiency
Bullet Points:
A Python Flask-based web application designed for intelligent       document processing.
Automates resume data extraction, question answering, and       skill matrix generation.
Leverages cutting-edge Large Language Models (LLMs) and vector       databases.
Provides a user-friendly interface for seamless operation.
Image Suggestion: A stylized      graphic of a digital assistant emerging from a document, signifying      automation and intelligence, or an icon for "Skill Matrix Filler      App".
</a:t>
            </a:r>
          </a:p>
        </p:txBody>
      </p:sp>
      <p:sp>
        <p:nvSpPr>
          <p:cNvPr id="4" name="Slide Number Placeholder 3"/>
          <p:cNvSpPr>
            <a:spLocks noGrp="1"/>
          </p:cNvSpPr>
          <p:nvPr>
            <p:ph type="sldNum" sz="quarter" idx="5"/>
          </p:nvPr>
        </p:nvSpPr>
        <p:spPr/>
        <p:txBody>
          <a:bodyPr/>
          <a:lstStyle/>
          <a:p>
            <a:fld id="{E46F6AA0-3F4A-4ECF-B40F-6A88ED85FD23}" type="slidenum">
              <a:rPr lang="en-IN" smtClean="0"/>
              <a:t>8</a:t>
            </a:fld>
            <a:endParaRPr lang="en-IN"/>
          </a:p>
        </p:txBody>
      </p:sp>
    </p:spTree>
    <p:extLst>
      <p:ext uri="{BB962C8B-B14F-4D97-AF65-F5344CB8AC3E}">
        <p14:creationId xmlns:p14="http://schemas.microsoft.com/office/powerpoint/2010/main" val="1008238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This slide references information from the following file: https://watiusa-my.sharepoint.com/personal/rajesh_j_wati_com/_layouts/15/Doc.aspx?sourcedoc=%7B325946ED-BE65-4FCA-B439-612EC71673B7%7D&amp;file=Skill%20Matrix%20Filler%20App_ppt_document%20(1).docx&amp;action=default&amp;mobileredirect=true
Automated Resume Data Extraction
</a:t>
            </a:r>
          </a:p>
        </p:txBody>
      </p:sp>
      <p:sp>
        <p:nvSpPr>
          <p:cNvPr id="4" name="Slide Number Placeholder 3"/>
          <p:cNvSpPr>
            <a:spLocks noGrp="1"/>
          </p:cNvSpPr>
          <p:nvPr>
            <p:ph type="sldNum" sz="quarter" idx="5"/>
          </p:nvPr>
        </p:nvSpPr>
        <p:spPr/>
        <p:txBody>
          <a:bodyPr/>
          <a:lstStyle/>
          <a:p>
            <a:fld id="{E46F6AA0-3F4A-4ECF-B40F-6A88ED85FD23}" type="slidenum">
              <a:rPr lang="en-IN" smtClean="0"/>
              <a:t>9</a:t>
            </a:fld>
            <a:endParaRPr lang="en-IN"/>
          </a:p>
        </p:txBody>
      </p:sp>
    </p:spTree>
    <p:extLst>
      <p:ext uri="{BB962C8B-B14F-4D97-AF65-F5344CB8AC3E}">
        <p14:creationId xmlns:p14="http://schemas.microsoft.com/office/powerpoint/2010/main" val="1137837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6/16/2025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41709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6/16/2025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14707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6/16/2025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902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6/16/2025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92938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6/16/2025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462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6/16/2025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20638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6/16/2025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98248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6/16/2025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0344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6/16/2025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15333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6/16/2025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84268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6/16/2025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168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6/16/2025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157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descr="Digital financial graph">
            <a:extLst>
              <a:ext uri="{FF2B5EF4-FFF2-40B4-BE49-F238E27FC236}">
                <a16:creationId xmlns:a16="http://schemas.microsoft.com/office/drawing/2014/main" id="{2BC2970E-0147-477C-A74E-5C8DABD94C5F}"/>
              </a:ext>
            </a:extLst>
          </p:cNvPr>
          <p:cNvPicPr>
            <a:picLocks noChangeAspect="1"/>
          </p:cNvPicPr>
          <p:nvPr/>
        </p:nvPicPr>
        <p:blipFill>
          <a:blip r:embed="rId3"/>
          <a:srcRect/>
          <a:stretch>
            <a:fillRect/>
          </a:stretch>
        </p:blipFill>
        <p:spPr>
          <a:xfrm>
            <a:off x="1" y="10"/>
            <a:ext cx="12192000" cy="6857990"/>
          </a:xfrm>
          <a:prstGeom prst="rect">
            <a:avLst/>
          </a:prstGeom>
        </p:spPr>
      </p:pic>
      <p:sp>
        <p:nvSpPr>
          <p:cNvPr id="11" name="Rectangle 10">
            <a:extLst>
              <a:ext uri="{FF2B5EF4-FFF2-40B4-BE49-F238E27FC236}">
                <a16:creationId xmlns:a16="http://schemas.microsoft.com/office/drawing/2014/main" id="{36136311-C81B-47C5-AE0A-5641A5A59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4444" y="1066800"/>
            <a:ext cx="4682990" cy="4724400"/>
          </a:xfrm>
          <a:prstGeom prst="rect">
            <a:avLst/>
          </a:prstGeom>
          <a:solidFill>
            <a:schemeClr val="bg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1014DDDC-F767-2774-30C1-6A6228411D5B}"/>
              </a:ext>
            </a:extLst>
          </p:cNvPr>
          <p:cNvSpPr>
            <a:spLocks noGrp="1"/>
          </p:cNvSpPr>
          <p:nvPr>
            <p:ph type="ctrTitle"/>
          </p:nvPr>
        </p:nvSpPr>
        <p:spPr>
          <a:xfrm>
            <a:off x="804818" y="1562101"/>
            <a:ext cx="3905203" cy="2738530"/>
          </a:xfrm>
        </p:spPr>
        <p:txBody>
          <a:bodyPr anchor="t">
            <a:normAutofit/>
          </a:bodyPr>
          <a:lstStyle/>
          <a:p>
            <a:r>
              <a:rPr lang="en-IN" sz="4800"/>
              <a:t>Skill Matrix Filler App Overview</a:t>
            </a:r>
          </a:p>
        </p:txBody>
      </p:sp>
      <p:sp>
        <p:nvSpPr>
          <p:cNvPr id="3" name="Subtitle 2">
            <a:extLst>
              <a:ext uri="{FF2B5EF4-FFF2-40B4-BE49-F238E27FC236}">
                <a16:creationId xmlns:a16="http://schemas.microsoft.com/office/drawing/2014/main" id="{087B87B6-01CE-5840-80E7-2414EB416CEC}"/>
              </a:ext>
            </a:extLst>
          </p:cNvPr>
          <p:cNvSpPr>
            <a:spLocks noGrp="1"/>
          </p:cNvSpPr>
          <p:nvPr>
            <p:ph type="subTitle" idx="1"/>
          </p:nvPr>
        </p:nvSpPr>
        <p:spPr>
          <a:xfrm>
            <a:off x="804818" y="4321622"/>
            <a:ext cx="3816351" cy="941832"/>
          </a:xfrm>
        </p:spPr>
        <p:txBody>
          <a:bodyPr>
            <a:normAutofit/>
          </a:bodyPr>
          <a:lstStyle/>
          <a:p>
            <a:pPr>
              <a:lnSpc>
                <a:spcPct val="120000"/>
              </a:lnSpc>
            </a:pPr>
            <a:r>
              <a:rPr lang="en-IN" sz="1500"/>
              <a:t>Streamlining resume and skill data management</a:t>
            </a:r>
          </a:p>
        </p:txBody>
      </p:sp>
      <p:cxnSp>
        <p:nvCxnSpPr>
          <p:cNvPr id="13" name="Straight Connector 12">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V="1">
            <a:off x="305077" y="1063752"/>
            <a:ext cx="0" cy="4727448"/>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3925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42"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54E37C28-9254-EA4E-41B6-52F5855E790D}"/>
              </a:ext>
            </a:extLst>
          </p:cNvPr>
          <p:cNvSpPr>
            <a:spLocks noGrp="1"/>
          </p:cNvSpPr>
          <p:nvPr>
            <p:ph type="title"/>
          </p:nvPr>
        </p:nvSpPr>
        <p:spPr>
          <a:xfrm>
            <a:off x="640080" y="914401"/>
            <a:ext cx="4306824" cy="1477817"/>
          </a:xfrm>
        </p:spPr>
        <p:txBody>
          <a:bodyPr vert="horz" lIns="91440" tIns="45720" rIns="91440" bIns="45720" rtlCol="0" anchor="t">
            <a:normAutofit/>
          </a:bodyPr>
          <a:lstStyle/>
          <a:p>
            <a:r>
              <a:rPr lang="en-US" sz="3700"/>
              <a:t>Automated Resume Data Extraction</a:t>
            </a:r>
          </a:p>
        </p:txBody>
      </p:sp>
      <p:pic>
        <p:nvPicPr>
          <p:cNvPr id="5" name="Content Placeholder 4" descr="Search for contacts">
            <a:extLst>
              <a:ext uri="{FF2B5EF4-FFF2-40B4-BE49-F238E27FC236}">
                <a16:creationId xmlns:a16="http://schemas.microsoft.com/office/drawing/2014/main" id="{F5F1D28B-44F9-46CE-80B2-7600A3179973}"/>
              </a:ext>
            </a:extLst>
          </p:cNvPr>
          <p:cNvPicPr>
            <a:picLocks noGrp="1" noChangeAspect="1"/>
          </p:cNvPicPr>
          <p:nvPr>
            <p:ph sz="half" idx="1"/>
          </p:nvPr>
        </p:nvPicPr>
        <p:blipFill>
          <a:blip r:embed="rId3"/>
          <a:srcRect t="561" r="-2" b="-2"/>
          <a:stretch>
            <a:fillRect/>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456299E-CD4F-83AF-4A8F-C08BBAB8CF8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None/>
            </a:pPr>
            <a:r>
              <a:rPr lang="en-US" sz="1400" b="1"/>
              <a:t>Support for Multiple Formats</a:t>
            </a:r>
          </a:p>
          <a:p>
            <a:pPr marL="0" lvl="1" indent="0">
              <a:buNone/>
            </a:pPr>
            <a:r>
              <a:rPr lang="en-US" sz="1400"/>
              <a:t>The system supports various resume formats including PDF, DOCX, and DOC, providing flexibility for users.</a:t>
            </a:r>
          </a:p>
          <a:p>
            <a:pPr marL="0" indent="0">
              <a:spcBef>
                <a:spcPts val="2500"/>
              </a:spcBef>
              <a:buNone/>
            </a:pPr>
            <a:r>
              <a:rPr lang="en-US" sz="1400" b="1"/>
              <a:t>Intelligent Information Extraction</a:t>
            </a:r>
          </a:p>
          <a:p>
            <a:pPr marL="0" lvl="1" indent="0">
              <a:buNone/>
            </a:pPr>
            <a:r>
              <a:rPr lang="en-US" sz="1400"/>
              <a:t>It intelligently extracts structured information, such as skills, experience, and education from resumes, enhancing data usability.</a:t>
            </a:r>
          </a:p>
          <a:p>
            <a:pPr marL="0" indent="0">
              <a:spcBef>
                <a:spcPts val="2500"/>
              </a:spcBef>
              <a:buNone/>
            </a:pPr>
            <a:r>
              <a:rPr lang="en-US" sz="1400" b="1"/>
              <a:t>Accurate Name Extraction</a:t>
            </a:r>
          </a:p>
          <a:p>
            <a:pPr marL="0" lvl="1" indent="0">
              <a:buNone/>
            </a:pPr>
            <a:r>
              <a:rPr lang="en-US" sz="1400"/>
              <a:t>A robust method ensures the candidate's name is accurately pulled from the resume, preventing AI hallucination.</a:t>
            </a:r>
          </a:p>
          <a:p>
            <a:pPr marL="0" indent="0">
              <a:spcBef>
                <a:spcPts val="2500"/>
              </a:spcBef>
              <a:buNone/>
            </a:pPr>
            <a:r>
              <a:rPr lang="en-US" sz="1400" b="1"/>
              <a:t>Transformation to JSON Format</a:t>
            </a:r>
          </a:p>
          <a:p>
            <a:pPr marL="0" lvl="1" indent="0">
              <a:buNone/>
            </a:pPr>
            <a:r>
              <a:rPr lang="en-US" sz="1400"/>
              <a:t>The raw resume text is transformed into a machine-readable JSON format, facilitating data processing and integration.</a:t>
            </a:r>
            <a:endParaRPr lang="en-IN" sz="1400"/>
          </a:p>
        </p:txBody>
      </p:sp>
    </p:spTree>
    <p:extLst>
      <p:ext uri="{BB962C8B-B14F-4D97-AF65-F5344CB8AC3E}">
        <p14:creationId xmlns:p14="http://schemas.microsoft.com/office/powerpoint/2010/main" val="4336765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2DDA3EDE-412D-CDF2-B017-7B1B501FB363}"/>
              </a:ext>
            </a:extLst>
          </p:cNvPr>
          <p:cNvSpPr>
            <a:spLocks noGrp="1"/>
          </p:cNvSpPr>
          <p:nvPr>
            <p:ph type="ctrTitle"/>
          </p:nvPr>
        </p:nvSpPr>
        <p:spPr>
          <a:xfrm>
            <a:off x="559219" y="1115844"/>
            <a:ext cx="7680960" cy="4631911"/>
          </a:xfrm>
        </p:spPr>
        <p:txBody>
          <a:bodyPr anchor="b">
            <a:normAutofit/>
          </a:bodyPr>
          <a:lstStyle/>
          <a:p>
            <a:r>
              <a:rPr lang="en-IN" sz="6500"/>
              <a:t>Core Functionality: Intelligent Question Answering</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7307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B0A13EF0-DB9D-C7A5-275B-9F5AFC48CF18}"/>
              </a:ext>
            </a:extLst>
          </p:cNvPr>
          <p:cNvSpPr>
            <a:spLocks noGrp="1"/>
          </p:cNvSpPr>
          <p:nvPr>
            <p:ph type="title"/>
          </p:nvPr>
        </p:nvSpPr>
        <p:spPr>
          <a:xfrm>
            <a:off x="640080" y="914401"/>
            <a:ext cx="4306824" cy="1477817"/>
          </a:xfrm>
        </p:spPr>
        <p:txBody>
          <a:bodyPr vert="horz" lIns="91440" tIns="45720" rIns="91440" bIns="45720" rtlCol="0" anchor="t">
            <a:normAutofit/>
          </a:bodyPr>
          <a:lstStyle/>
          <a:p>
            <a:r>
              <a:rPr lang="en-US" sz="3700"/>
              <a:t>Ask Questions, Get Instant Answers</a:t>
            </a:r>
          </a:p>
        </p:txBody>
      </p:sp>
      <p:pic>
        <p:nvPicPr>
          <p:cNvPr id="5" name="Content Placeholder 4" descr="Speech Bubbles">
            <a:extLst>
              <a:ext uri="{FF2B5EF4-FFF2-40B4-BE49-F238E27FC236}">
                <a16:creationId xmlns:a16="http://schemas.microsoft.com/office/drawing/2014/main" id="{1F6AE5FA-7D11-4387-8CCA-CA52D6031F6A}"/>
              </a:ext>
            </a:extLst>
          </p:cNvPr>
          <p:cNvPicPr>
            <a:picLocks noGrp="1" noChangeAspect="1"/>
          </p:cNvPicPr>
          <p:nvPr>
            <p:ph sz="half" idx="1"/>
          </p:nvPr>
        </p:nvPicPr>
        <p:blipFill>
          <a:blip r:embed="rId3"/>
          <a:srcRect l="9657" r="9889" b="-2"/>
          <a:stretch>
            <a:fillRect/>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6BB19AC-8B8C-92F7-DDE7-C72AE4E5B7F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None/>
            </a:pPr>
            <a:r>
              <a:rPr lang="en-US" sz="1400" b="1"/>
              <a:t>Natural Language Interaction</a:t>
            </a:r>
          </a:p>
          <a:p>
            <a:pPr marL="0" lvl="1" indent="0">
              <a:buNone/>
            </a:pPr>
            <a:r>
              <a:rPr lang="en-US" sz="1400"/>
              <a:t>Users can ask questions in natural language about uploaded resumes and templates, allowing for intuitive interactions.</a:t>
            </a:r>
          </a:p>
          <a:p>
            <a:pPr marL="0" indent="0">
              <a:spcBef>
                <a:spcPts val="2500"/>
              </a:spcBef>
              <a:buNone/>
            </a:pPr>
            <a:r>
              <a:rPr lang="en-US" sz="1400" b="1"/>
              <a:t>Context-Aware Answers</a:t>
            </a:r>
          </a:p>
          <a:p>
            <a:pPr marL="0" lvl="1" indent="0">
              <a:buNone/>
            </a:pPr>
            <a:r>
              <a:rPr lang="en-US" sz="1400"/>
              <a:t>Utilizes Retrieval-Augmented Generation (RAG) for providing context-aware answers based on the content at hand.</a:t>
            </a:r>
          </a:p>
          <a:p>
            <a:pPr marL="0" indent="0">
              <a:spcBef>
                <a:spcPts val="2500"/>
              </a:spcBef>
              <a:buNone/>
            </a:pPr>
            <a:r>
              <a:rPr lang="en-US" sz="1400" b="1"/>
              <a:t>Accuracy in Responses</a:t>
            </a:r>
          </a:p>
          <a:p>
            <a:pPr marL="0" lvl="1" indent="0">
              <a:buNone/>
            </a:pPr>
            <a:r>
              <a:rPr lang="en-US" sz="1400"/>
              <a:t>LLM responses are strictly grounded in provided document content, ensuring accuracy and relevance without outside knowledge.</a:t>
            </a:r>
          </a:p>
          <a:p>
            <a:pPr marL="0" indent="0">
              <a:spcBef>
                <a:spcPts val="2500"/>
              </a:spcBef>
              <a:buNone/>
            </a:pPr>
            <a:r>
              <a:rPr lang="en-US" sz="1400" b="1"/>
              <a:t>Powered by Advanced Technologies</a:t>
            </a:r>
          </a:p>
          <a:p>
            <a:pPr marL="0" lvl="1" indent="0">
              <a:buNone/>
            </a:pPr>
            <a:r>
              <a:rPr lang="en-US" sz="1400"/>
              <a:t>The system is powered by a local LLM and a vector database, enhancing its efficiency and performance.</a:t>
            </a:r>
            <a:endParaRPr lang="en-IN" sz="1400"/>
          </a:p>
        </p:txBody>
      </p:sp>
    </p:spTree>
    <p:extLst>
      <p:ext uri="{BB962C8B-B14F-4D97-AF65-F5344CB8AC3E}">
        <p14:creationId xmlns:p14="http://schemas.microsoft.com/office/powerpoint/2010/main" val="22941706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415C5AE0-A62F-7219-AA84-79414301B80C}"/>
              </a:ext>
            </a:extLst>
          </p:cNvPr>
          <p:cNvSpPr>
            <a:spLocks noGrp="1"/>
          </p:cNvSpPr>
          <p:nvPr>
            <p:ph type="ctrTitle"/>
          </p:nvPr>
        </p:nvSpPr>
        <p:spPr>
          <a:xfrm>
            <a:off x="559219" y="1115844"/>
            <a:ext cx="7680960" cy="4631911"/>
          </a:xfrm>
        </p:spPr>
        <p:txBody>
          <a:bodyPr anchor="b">
            <a:normAutofit/>
          </a:bodyPr>
          <a:lstStyle/>
          <a:p>
            <a:r>
              <a:rPr lang="en-IN" sz="6500"/>
              <a:t>Core Functionality: Dynamic Template Filling</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702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9E0902A8-2E9C-E534-6AF5-431FFC098725}"/>
              </a:ext>
            </a:extLst>
          </p:cNvPr>
          <p:cNvSpPr>
            <a:spLocks noGrp="1"/>
          </p:cNvSpPr>
          <p:nvPr>
            <p:ph type="title"/>
          </p:nvPr>
        </p:nvSpPr>
        <p:spPr>
          <a:xfrm>
            <a:off x="640080" y="914401"/>
            <a:ext cx="4306824" cy="1477817"/>
          </a:xfrm>
        </p:spPr>
        <p:txBody>
          <a:bodyPr vert="horz" lIns="91440" tIns="45720" rIns="91440" bIns="45720" rtlCol="0" anchor="t">
            <a:normAutofit/>
          </a:bodyPr>
          <a:lstStyle/>
          <a:p>
            <a:pPr>
              <a:lnSpc>
                <a:spcPct val="90000"/>
              </a:lnSpc>
            </a:pPr>
            <a:r>
              <a:rPr lang="en-US" sz="3100"/>
              <a:t>Automated Generation of Custom Documents</a:t>
            </a:r>
          </a:p>
        </p:txBody>
      </p:sp>
      <p:pic>
        <p:nvPicPr>
          <p:cNvPr id="5" name="Content Placeholder 4" descr="Scanning moving files">
            <a:extLst>
              <a:ext uri="{FF2B5EF4-FFF2-40B4-BE49-F238E27FC236}">
                <a16:creationId xmlns:a16="http://schemas.microsoft.com/office/drawing/2014/main" id="{49D5E0F4-9754-4ADB-9BBB-A6F0C4B15506}"/>
              </a:ext>
            </a:extLst>
          </p:cNvPr>
          <p:cNvPicPr>
            <a:picLocks noGrp="1" noChangeAspect="1"/>
          </p:cNvPicPr>
          <p:nvPr>
            <p:ph sz="half" idx="1"/>
          </p:nvPr>
        </p:nvPicPr>
        <p:blipFill>
          <a:blip r:embed="rId3"/>
          <a:srcRect t="7355" r="-2" b="-2"/>
          <a:stretch>
            <a:fillRect/>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1D2CBB-C308-7540-163A-4CB7B12CA52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None/>
            </a:pPr>
            <a:r>
              <a:rPr lang="en-US" sz="1400" b="1"/>
              <a:t>Dynamic Template Analysis</a:t>
            </a:r>
          </a:p>
          <a:p>
            <a:pPr marL="0" lvl="1" indent="0">
              <a:buNone/>
            </a:pPr>
            <a:r>
              <a:rPr lang="en-US" sz="1400"/>
              <a:t>Utilizes an LLM to analyze the structure of any blank template, identifying sections and fields effectively.</a:t>
            </a:r>
          </a:p>
          <a:p>
            <a:pPr marL="0" indent="0">
              <a:spcBef>
                <a:spcPts val="2500"/>
              </a:spcBef>
              <a:buNone/>
            </a:pPr>
            <a:r>
              <a:rPr lang="en-US" sz="1400" b="1"/>
              <a:t>Smart Content Mapping</a:t>
            </a:r>
          </a:p>
          <a:p>
            <a:pPr marL="0" lvl="1" indent="0">
              <a:buNone/>
            </a:pPr>
            <a:r>
              <a:rPr lang="en-US" sz="1400"/>
              <a:t>Automatically fills templates with extracted resume data, ensuring accuracy guided by the analyzed structure.</a:t>
            </a:r>
          </a:p>
          <a:p>
            <a:pPr marL="0" indent="0">
              <a:spcBef>
                <a:spcPts val="2500"/>
              </a:spcBef>
              <a:buNone/>
            </a:pPr>
            <a:r>
              <a:rPr lang="en-US" sz="1400" b="1"/>
              <a:t>Skill Matrix Logic</a:t>
            </a:r>
          </a:p>
          <a:p>
            <a:pPr marL="0" lvl="1" indent="0">
              <a:buNone/>
            </a:pPr>
            <a:r>
              <a:rPr lang="en-US" sz="1400"/>
              <a:t>Incorporates logic for complex skill matrices, aligning resume qualifications with document requirements.</a:t>
            </a:r>
          </a:p>
          <a:p>
            <a:pPr marL="0" indent="0">
              <a:spcBef>
                <a:spcPts val="2500"/>
              </a:spcBef>
              <a:buNone/>
            </a:pPr>
            <a:r>
              <a:rPr lang="en-US" sz="1400" b="1"/>
              <a:t>Efficiency Improvement</a:t>
            </a:r>
          </a:p>
          <a:p>
            <a:pPr marL="0" lvl="1" indent="0">
              <a:buNone/>
            </a:pPr>
            <a:r>
              <a:rPr lang="en-US" sz="1400"/>
              <a:t>Streamlines document creation by automating processes, significantly reducing manual effort and enhancing consistency.</a:t>
            </a:r>
            <a:endParaRPr lang="en-IN" sz="1400"/>
          </a:p>
        </p:txBody>
      </p:sp>
    </p:spTree>
    <p:extLst>
      <p:ext uri="{BB962C8B-B14F-4D97-AF65-F5344CB8AC3E}">
        <p14:creationId xmlns:p14="http://schemas.microsoft.com/office/powerpoint/2010/main" val="3859372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006A7848-D9CF-1C1A-43E9-9BC2D6BCD6DD}"/>
              </a:ext>
            </a:extLst>
          </p:cNvPr>
          <p:cNvSpPr>
            <a:spLocks noGrp="1"/>
          </p:cNvSpPr>
          <p:nvPr>
            <p:ph type="ctrTitle"/>
          </p:nvPr>
        </p:nvSpPr>
        <p:spPr>
          <a:xfrm>
            <a:off x="559219" y="1115844"/>
            <a:ext cx="7680960" cy="4631911"/>
          </a:xfrm>
        </p:spPr>
        <p:txBody>
          <a:bodyPr anchor="b">
            <a:normAutofit/>
          </a:bodyPr>
          <a:lstStyle/>
          <a:p>
            <a:r>
              <a:rPr lang="en-IN" sz="6500"/>
              <a:t>Key Technologies</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861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208E3AE0-361B-C7F6-1F84-FDC842739C82}"/>
              </a:ext>
            </a:extLst>
          </p:cNvPr>
          <p:cNvSpPr>
            <a:spLocks noGrp="1"/>
          </p:cNvSpPr>
          <p:nvPr>
            <p:ph type="title"/>
          </p:nvPr>
        </p:nvSpPr>
        <p:spPr>
          <a:xfrm>
            <a:off x="640080" y="914401"/>
            <a:ext cx="4306824" cy="1477817"/>
          </a:xfrm>
        </p:spPr>
        <p:txBody>
          <a:bodyPr vert="horz" lIns="91440" tIns="45720" rIns="91440" bIns="45720" rtlCol="0" anchor="t">
            <a:normAutofit/>
          </a:bodyPr>
          <a:lstStyle/>
          <a:p>
            <a:r>
              <a:rPr lang="en-US"/>
              <a:t>Under the Hood: Key Technologies</a:t>
            </a:r>
          </a:p>
        </p:txBody>
      </p:sp>
      <p:pic>
        <p:nvPicPr>
          <p:cNvPr id="5" name="Content Placeholder 4" descr="Raster (bitmap) version of my">
            <a:extLst>
              <a:ext uri="{FF2B5EF4-FFF2-40B4-BE49-F238E27FC236}">
                <a16:creationId xmlns:a16="http://schemas.microsoft.com/office/drawing/2014/main" id="{453C3C04-0FD7-42A9-8AE9-1BFDE1CF7662}"/>
              </a:ext>
            </a:extLst>
          </p:cNvPr>
          <p:cNvPicPr>
            <a:picLocks noGrp="1" noChangeAspect="1"/>
          </p:cNvPicPr>
          <p:nvPr>
            <p:ph sz="half" idx="1"/>
          </p:nvPr>
        </p:nvPicPr>
        <p:blipFill>
          <a:blip r:embed="rId3"/>
          <a:srcRect r="16194" b="-3"/>
          <a:stretch>
            <a:fillRect/>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C44AEB6-B030-EF5B-C80D-FF1DB1FF91C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None/>
            </a:pPr>
            <a:r>
              <a:rPr lang="en-IN" sz="1400" b="1"/>
              <a:t>Flask Framework</a:t>
            </a:r>
          </a:p>
          <a:p>
            <a:pPr marL="0" lvl="1" indent="0">
              <a:buNone/>
            </a:pPr>
            <a:r>
              <a:rPr lang="en-IN" sz="1400"/>
              <a:t>Flask is a lightweight Python framework that simplifies building web applications through its easy-to-use structure.</a:t>
            </a:r>
          </a:p>
          <a:p>
            <a:pPr marL="0" indent="0">
              <a:spcBef>
                <a:spcPts val="2500"/>
              </a:spcBef>
              <a:buNone/>
            </a:pPr>
            <a:r>
              <a:rPr lang="en-IN" sz="1400" b="1"/>
              <a:t>Mistral Language Model</a:t>
            </a:r>
          </a:p>
          <a:p>
            <a:pPr marL="0" lvl="1" indent="0">
              <a:buNone/>
            </a:pPr>
            <a:r>
              <a:rPr lang="en-IN" sz="1400"/>
              <a:t>Mistral is a powerful local Large Language Model that excels in text understanding and generation tasks.</a:t>
            </a:r>
          </a:p>
          <a:p>
            <a:pPr marL="0" indent="0">
              <a:spcBef>
                <a:spcPts val="2500"/>
              </a:spcBef>
              <a:buNone/>
            </a:pPr>
            <a:r>
              <a:rPr lang="en-IN" sz="1400" b="1"/>
              <a:t>ChromaDB</a:t>
            </a:r>
          </a:p>
          <a:p>
            <a:pPr marL="0" lvl="1" indent="0">
              <a:buNone/>
            </a:pPr>
            <a:r>
              <a:rPr lang="en-IN" sz="1400"/>
              <a:t>ChromaDB is a vector database designed for efficient storage and retrieval of document embeddings, enhancing data access.</a:t>
            </a:r>
          </a:p>
          <a:p>
            <a:pPr marL="0" indent="0">
              <a:spcBef>
                <a:spcPts val="2500"/>
              </a:spcBef>
              <a:buNone/>
            </a:pPr>
            <a:r>
              <a:rPr lang="en-IN" sz="1400" b="1"/>
              <a:t>Document Handling Libraries</a:t>
            </a:r>
          </a:p>
          <a:p>
            <a:pPr marL="0" lvl="1" indent="0">
              <a:buNone/>
            </a:pPr>
            <a:r>
              <a:rPr lang="en-IN" sz="1400"/>
              <a:t>Libraries like python-docx, PyMuPDF, and mammoth provide robust functionalities for handling Word and PDF documents.</a:t>
            </a:r>
          </a:p>
        </p:txBody>
      </p:sp>
    </p:spTree>
    <p:extLst>
      <p:ext uri="{BB962C8B-B14F-4D97-AF65-F5344CB8AC3E}">
        <p14:creationId xmlns:p14="http://schemas.microsoft.com/office/powerpoint/2010/main" val="37114441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E8D3E15C-7F10-7C69-D1E7-8D6CDA561676}"/>
              </a:ext>
            </a:extLst>
          </p:cNvPr>
          <p:cNvSpPr>
            <a:spLocks noGrp="1"/>
          </p:cNvSpPr>
          <p:nvPr>
            <p:ph type="ctrTitle"/>
          </p:nvPr>
        </p:nvSpPr>
        <p:spPr>
          <a:xfrm>
            <a:off x="559219" y="1115844"/>
            <a:ext cx="7680960" cy="4631911"/>
          </a:xfrm>
        </p:spPr>
        <p:txBody>
          <a:bodyPr anchor="b">
            <a:normAutofit/>
          </a:bodyPr>
          <a:lstStyle/>
          <a:p>
            <a:r>
              <a:rPr lang="en-IN" sz="6500"/>
              <a:t>Ensuring Accuracy and Reliability</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7084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CB82BF40-4B58-A341-C895-688D82C47414}"/>
              </a:ext>
            </a:extLst>
          </p:cNvPr>
          <p:cNvSpPr>
            <a:spLocks noGrp="1"/>
          </p:cNvSpPr>
          <p:nvPr>
            <p:ph type="title"/>
          </p:nvPr>
        </p:nvSpPr>
        <p:spPr>
          <a:xfrm>
            <a:off x="640080" y="914401"/>
            <a:ext cx="4306824" cy="1477817"/>
          </a:xfrm>
        </p:spPr>
        <p:txBody>
          <a:bodyPr vert="horz" lIns="91440" tIns="45720" rIns="91440" bIns="45720" rtlCol="0" anchor="t">
            <a:normAutofit/>
          </a:bodyPr>
          <a:lstStyle/>
          <a:p>
            <a:r>
              <a:rPr lang="en-US"/>
              <a:t>Addressing Key Concerns</a:t>
            </a:r>
          </a:p>
        </p:txBody>
      </p:sp>
      <p:pic>
        <p:nvPicPr>
          <p:cNvPr id="5" name="Content Placeholder 4" descr="Modern background">
            <a:extLst>
              <a:ext uri="{FF2B5EF4-FFF2-40B4-BE49-F238E27FC236}">
                <a16:creationId xmlns:a16="http://schemas.microsoft.com/office/drawing/2014/main" id="{AD23B6DF-3321-4C41-A8B1-D47EA1ADC3E5}"/>
              </a:ext>
            </a:extLst>
          </p:cNvPr>
          <p:cNvPicPr>
            <a:picLocks noGrp="1" noChangeAspect="1"/>
          </p:cNvPicPr>
          <p:nvPr>
            <p:ph sz="half" idx="1"/>
          </p:nvPr>
        </p:nvPicPr>
        <p:blipFill>
          <a:blip r:embed="rId3"/>
          <a:srcRect l="932" r="9567" b="1"/>
          <a:stretch>
            <a:fillRect/>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C168FD1-A98C-F1B5-88AE-8D947A9D12B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None/>
            </a:pPr>
            <a:r>
              <a:rPr lang="en-US" sz="1400" b="1"/>
              <a:t>Programmatic Name Accuracy</a:t>
            </a:r>
          </a:p>
          <a:p>
            <a:pPr marL="0" lvl="1" indent="0">
              <a:buNone/>
            </a:pPr>
            <a:r>
              <a:rPr lang="en-US" sz="1400"/>
              <a:t>Dedicated pre-extraction ensures the candidate's name is always correct, eliminating AI hallucination for this critical field.</a:t>
            </a:r>
          </a:p>
          <a:p>
            <a:pPr marL="0" indent="0">
              <a:spcBef>
                <a:spcPts val="2500"/>
              </a:spcBef>
              <a:buNone/>
            </a:pPr>
            <a:r>
              <a:rPr lang="en-US" sz="1400" b="1"/>
              <a:t>Context-Bound LLM Responses</a:t>
            </a:r>
          </a:p>
          <a:p>
            <a:pPr marL="0" lvl="1" indent="0">
              <a:buNone/>
            </a:pPr>
            <a:r>
              <a:rPr lang="en-US" sz="1400"/>
              <a:t>LLM answers are strictly confined to information within the provided documents, preventing fabrication.</a:t>
            </a:r>
          </a:p>
          <a:p>
            <a:pPr marL="0" indent="0">
              <a:spcBef>
                <a:spcPts val="2500"/>
              </a:spcBef>
              <a:buNone/>
            </a:pPr>
            <a:r>
              <a:rPr lang="en-US" sz="1400" b="1"/>
              <a:t>Structured Template Understanding</a:t>
            </a:r>
          </a:p>
          <a:p>
            <a:pPr marL="0" lvl="1" indent="0">
              <a:buNone/>
            </a:pPr>
            <a:r>
              <a:rPr lang="en-US" sz="1400"/>
              <a:t>The app dynamically learns template layouts to ensure precise filling, even for complex forms.</a:t>
            </a:r>
          </a:p>
          <a:p>
            <a:pPr marL="0" indent="0">
              <a:spcBef>
                <a:spcPts val="2500"/>
              </a:spcBef>
              <a:buNone/>
            </a:pPr>
            <a:r>
              <a:rPr lang="en-US" sz="1400" b="1"/>
              <a:t>Data Integrity</a:t>
            </a:r>
          </a:p>
          <a:p>
            <a:pPr marL="0" lvl="1" indent="0">
              <a:buNone/>
            </a:pPr>
            <a:r>
              <a:rPr lang="en-US" sz="1400"/>
              <a:t>All extracted data is maintained in a structured JSON format, ensuring consistency and reliability.</a:t>
            </a:r>
            <a:endParaRPr lang="en-IN" sz="1400"/>
          </a:p>
        </p:txBody>
      </p:sp>
    </p:spTree>
    <p:extLst>
      <p:ext uri="{BB962C8B-B14F-4D97-AF65-F5344CB8AC3E}">
        <p14:creationId xmlns:p14="http://schemas.microsoft.com/office/powerpoint/2010/main" val="17720088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49090C6C-0832-B726-9A5F-422738CF0AF7}"/>
              </a:ext>
            </a:extLst>
          </p:cNvPr>
          <p:cNvSpPr>
            <a:spLocks noGrp="1"/>
          </p:cNvSpPr>
          <p:nvPr>
            <p:ph type="title"/>
          </p:nvPr>
        </p:nvSpPr>
        <p:spPr>
          <a:xfrm>
            <a:off x="640079" y="1572768"/>
            <a:ext cx="8162176" cy="1406993"/>
          </a:xfrm>
        </p:spPr>
        <p:txBody>
          <a:bodyPr anchor="b">
            <a:normAutofit/>
          </a:bodyPr>
          <a:lstStyle/>
          <a:p>
            <a:r>
              <a:rPr lang="en-IN" sz="6000"/>
              <a:t>Conclusion</a:t>
            </a:r>
          </a:p>
        </p:txBody>
      </p:sp>
      <p:graphicFrame>
        <p:nvGraphicFramePr>
          <p:cNvPr id="11" name="Content Placeholder 2">
            <a:extLst>
              <a:ext uri="{FF2B5EF4-FFF2-40B4-BE49-F238E27FC236}">
                <a16:creationId xmlns:a16="http://schemas.microsoft.com/office/drawing/2014/main" id="{D8035545-0B4C-FCA1-E7FC-FFED118A0154}"/>
              </a:ext>
            </a:extLst>
          </p:cNvPr>
          <p:cNvGraphicFramePr>
            <a:graphicFrameLocks noGrp="1"/>
          </p:cNvGraphicFramePr>
          <p:nvPr>
            <p:ph idx="1"/>
            <p:extLst>
              <p:ext uri="{D42A27DB-BD31-4B8C-83A1-F6EECF244321}">
                <p14:modId xmlns:p14="http://schemas.microsoft.com/office/powerpoint/2010/main" val="1762028996"/>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40078" y="3593592"/>
          <a:ext cx="10808208"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Straight Connector 9">
            <a:extLst>
              <a:ext uri="{FF2B5EF4-FFF2-40B4-BE49-F238E27FC236}">
                <a16:creationId xmlns:a16="http://schemas.microsoft.com/office/drawing/2014/main" id="{F21FC8CC-145C-8745-889B-6521F9CCB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3256965"/>
            <a:ext cx="978862"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6373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D22E45-7D24-40DD-7CBA-21ADEF8A1A69}"/>
              </a:ext>
            </a:extLst>
          </p:cNvPr>
          <p:cNvSpPr>
            <a:spLocks noGrp="1"/>
          </p:cNvSpPr>
          <p:nvPr>
            <p:ph type="title"/>
          </p:nvPr>
        </p:nvSpPr>
        <p:spPr>
          <a:xfrm>
            <a:off x="7269904" y="914400"/>
            <a:ext cx="4261104" cy="1097280"/>
          </a:xfrm>
        </p:spPr>
        <p:txBody>
          <a:bodyPr vert="horz" lIns="91440" tIns="45720" rIns="91440" bIns="45720" rtlCol="0" anchor="t">
            <a:normAutofit/>
          </a:bodyPr>
          <a:lstStyle/>
          <a:p>
            <a:r>
              <a:rPr lang="en-US" sz="3600"/>
              <a:t>Meeting Program</a:t>
            </a:r>
          </a:p>
        </p:txBody>
      </p:sp>
      <p:pic>
        <p:nvPicPr>
          <p:cNvPr id="5" name="Content Placeholder 4" descr="Lines of code">
            <a:extLst>
              <a:ext uri="{FF2B5EF4-FFF2-40B4-BE49-F238E27FC236}">
                <a16:creationId xmlns:a16="http://schemas.microsoft.com/office/drawing/2014/main" id="{61BE205B-498E-4D46-8BB5-0C08EACBFF87}"/>
              </a:ext>
            </a:extLst>
          </p:cNvPr>
          <p:cNvPicPr>
            <a:picLocks noGrp="1" noChangeAspect="1"/>
          </p:cNvPicPr>
          <p:nvPr>
            <p:ph sz="half" idx="1"/>
          </p:nvPr>
        </p:nvPicPr>
        <p:blipFill>
          <a:blip r:embed="rId3"/>
          <a:srcRect l="10949" r="20035"/>
          <a:stretch>
            <a:fillRect/>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858EFC0-A2FC-0C07-F176-0C68E4C9E1EE}"/>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7269905" y="2176036"/>
            <a:ext cx="4261104" cy="4121887"/>
          </a:xfrm>
        </p:spPr>
        <p:txBody>
          <a:bodyPr vert="horz" lIns="91440" tIns="45720" rIns="91440" bIns="45720" rtlCol="0">
            <a:normAutofit/>
          </a:bodyPr>
          <a:lstStyle/>
          <a:p>
            <a:pPr>
              <a:lnSpc>
                <a:spcPct val="110000"/>
              </a:lnSpc>
            </a:pPr>
            <a:r>
              <a:rPr lang="en-US" sz="1400"/>
              <a:t>Introduction to Skill Matrix Filler App</a:t>
            </a:r>
          </a:p>
          <a:p>
            <a:pPr>
              <a:lnSpc>
                <a:spcPct val="110000"/>
              </a:lnSpc>
            </a:pPr>
            <a:r>
              <a:rPr lang="en-US" sz="1400"/>
              <a:t>Challenges in Manual Resume and Skill Data Management</a:t>
            </a:r>
          </a:p>
          <a:p>
            <a:pPr>
              <a:lnSpc>
                <a:spcPct val="110000"/>
              </a:lnSpc>
            </a:pPr>
            <a:r>
              <a:rPr lang="en-US" sz="1400"/>
              <a:t>Skill Matrix Filler App Solution</a:t>
            </a:r>
          </a:p>
          <a:p>
            <a:pPr>
              <a:lnSpc>
                <a:spcPct val="110000"/>
              </a:lnSpc>
            </a:pPr>
            <a:r>
              <a:rPr lang="en-US" sz="1400"/>
              <a:t>Core Functionality: Intelligent Resume Parsing</a:t>
            </a:r>
          </a:p>
          <a:p>
            <a:pPr>
              <a:lnSpc>
                <a:spcPct val="110000"/>
              </a:lnSpc>
            </a:pPr>
            <a:r>
              <a:rPr lang="en-US" sz="1400"/>
              <a:t>Core Functionality: Intelligent Question Answering</a:t>
            </a:r>
          </a:p>
          <a:p>
            <a:pPr>
              <a:lnSpc>
                <a:spcPct val="110000"/>
              </a:lnSpc>
            </a:pPr>
            <a:r>
              <a:rPr lang="en-US" sz="1400"/>
              <a:t>Core Functionality: Dynamic Template Filling</a:t>
            </a:r>
          </a:p>
          <a:p>
            <a:pPr>
              <a:lnSpc>
                <a:spcPct val="110000"/>
              </a:lnSpc>
            </a:pPr>
            <a:r>
              <a:rPr lang="en-US" sz="1400"/>
              <a:t>Key Technologies</a:t>
            </a:r>
          </a:p>
          <a:p>
            <a:pPr>
              <a:lnSpc>
                <a:spcPct val="110000"/>
              </a:lnSpc>
            </a:pPr>
            <a:r>
              <a:rPr lang="en-US" sz="1400"/>
              <a:t>Ensuring Accuracy and Reliability</a:t>
            </a:r>
          </a:p>
        </p:txBody>
      </p:sp>
    </p:spTree>
    <p:extLst>
      <p:ext uri="{BB962C8B-B14F-4D97-AF65-F5344CB8AC3E}">
        <p14:creationId xmlns:p14="http://schemas.microsoft.com/office/powerpoint/2010/main" val="247115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DE5689-6C7A-9CDF-4F8D-FA99CB9E178B}"/>
              </a:ext>
            </a:extLst>
          </p:cNvPr>
          <p:cNvSpPr>
            <a:spLocks noGrp="1"/>
          </p:cNvSpPr>
          <p:nvPr>
            <p:ph type="title"/>
          </p:nvPr>
        </p:nvSpPr>
        <p:spPr>
          <a:xfrm>
            <a:off x="640080" y="914400"/>
            <a:ext cx="6291472" cy="1097280"/>
          </a:xfrm>
        </p:spPr>
        <p:txBody>
          <a:bodyPr vert="horz" lIns="91440" tIns="45720" rIns="91440" bIns="45720" rtlCol="0" anchor="t">
            <a:normAutofit/>
          </a:bodyPr>
          <a:lstStyle/>
          <a:p>
            <a:r>
              <a:rPr lang="en-US"/>
              <a:t>Title Slide</a:t>
            </a:r>
          </a:p>
        </p:txBody>
      </p:sp>
      <p:sp>
        <p:nvSpPr>
          <p:cNvPr id="4" name="Content Placeholder 3">
            <a:extLst>
              <a:ext uri="{FF2B5EF4-FFF2-40B4-BE49-F238E27FC236}">
                <a16:creationId xmlns:a16="http://schemas.microsoft.com/office/drawing/2014/main" id="{7B1A6A74-3FCD-8724-5E5A-8E5A3ED898A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IN" sz="1400" b="1"/>
              <a:t>Skill Matrix Filler App</a:t>
            </a:r>
          </a:p>
          <a:p>
            <a:pPr marL="0" lvl="1" indent="0">
              <a:buNone/>
            </a:pPr>
            <a:r>
              <a:rPr lang="en-IN" sz="1400"/>
              <a:t>The Skill Matrix Filler App is designed to enhance HR automation, focusing on efficient resume processing.</a:t>
            </a:r>
          </a:p>
          <a:p>
            <a:pPr marL="0" indent="0">
              <a:spcBef>
                <a:spcPts val="2500"/>
              </a:spcBef>
              <a:buNone/>
            </a:pPr>
            <a:r>
              <a:rPr lang="en-IN" sz="1400" b="1"/>
              <a:t>Intelligent Automation</a:t>
            </a:r>
          </a:p>
          <a:p>
            <a:pPr marL="0" lvl="1" indent="0">
              <a:buNone/>
            </a:pPr>
            <a:r>
              <a:rPr lang="en-IN" sz="1400"/>
              <a:t>Utilizing intelligent automation to streamline HR processes saves time and enhances accuracy in skill management.</a:t>
            </a:r>
          </a:p>
          <a:p>
            <a:pPr marL="0" indent="0">
              <a:spcBef>
                <a:spcPts val="2500"/>
              </a:spcBef>
              <a:buNone/>
            </a:pPr>
            <a:r>
              <a:rPr lang="en-IN" sz="1400" b="1"/>
              <a:t>Efficient Skill Management</a:t>
            </a:r>
          </a:p>
          <a:p>
            <a:pPr marL="0" lvl="1" indent="0">
              <a:buNone/>
            </a:pPr>
            <a:r>
              <a:rPr lang="en-IN" sz="1400"/>
              <a:t>The app facilitates effective skill management, allowing organizations to easily track and manage employee competencies.</a:t>
            </a:r>
          </a:p>
        </p:txBody>
      </p:sp>
      <p:pic>
        <p:nvPicPr>
          <p:cNvPr id="5" name="Content Placeholder 4" descr="Human Resources Officer Choose One Person As Team Leader.">
            <a:extLst>
              <a:ext uri="{FF2B5EF4-FFF2-40B4-BE49-F238E27FC236}">
                <a16:creationId xmlns:a16="http://schemas.microsoft.com/office/drawing/2014/main" id="{700AC891-5791-416F-9538-D9F9D456C46B}"/>
              </a:ext>
            </a:extLst>
          </p:cNvPr>
          <p:cNvPicPr>
            <a:picLocks noGrp="1" noChangeAspect="1"/>
          </p:cNvPicPr>
          <p:nvPr>
            <p:ph sz="half" idx="1"/>
          </p:nvPr>
        </p:nvPicPr>
        <p:blipFill>
          <a:blip r:embed="rId3"/>
          <a:srcRect l="22614" r="23615" b="-2"/>
          <a:stretch>
            <a:fillRect/>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841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33EF0114-4FB3-8D26-4226-9359EDBB3DEC}"/>
              </a:ext>
            </a:extLst>
          </p:cNvPr>
          <p:cNvSpPr>
            <a:spLocks noGrp="1"/>
          </p:cNvSpPr>
          <p:nvPr>
            <p:ph type="ctrTitle"/>
          </p:nvPr>
        </p:nvSpPr>
        <p:spPr>
          <a:xfrm>
            <a:off x="559219" y="1115844"/>
            <a:ext cx="7680960" cy="4631911"/>
          </a:xfrm>
        </p:spPr>
        <p:txBody>
          <a:bodyPr anchor="b">
            <a:normAutofit/>
          </a:bodyPr>
          <a:lstStyle/>
          <a:p>
            <a:r>
              <a:rPr lang="en-IN" sz="6500"/>
              <a:t>Challenges in Manual Resume and Skill Data Management</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84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04C76F-1229-5A4B-7C51-3525C0428986}"/>
              </a:ext>
            </a:extLst>
          </p:cNvPr>
          <p:cNvSpPr>
            <a:spLocks noGrp="1"/>
          </p:cNvSpPr>
          <p:nvPr>
            <p:ph type="title"/>
          </p:nvPr>
        </p:nvSpPr>
        <p:spPr>
          <a:xfrm>
            <a:off x="7269904" y="914400"/>
            <a:ext cx="4261104" cy="1097280"/>
          </a:xfrm>
        </p:spPr>
        <p:txBody>
          <a:bodyPr vert="horz" lIns="91440" tIns="45720" rIns="91440" bIns="45720" rtlCol="0" anchor="t">
            <a:normAutofit/>
          </a:bodyPr>
          <a:lstStyle/>
          <a:p>
            <a:r>
              <a:rPr lang="en-US" sz="3600"/>
              <a:t>The Challenge</a:t>
            </a:r>
          </a:p>
        </p:txBody>
      </p:sp>
      <p:pic>
        <p:nvPicPr>
          <p:cNvPr id="5" name="Content Placeholder 4" descr="Stock photograph of job resume inside orange folder.">
            <a:extLst>
              <a:ext uri="{FF2B5EF4-FFF2-40B4-BE49-F238E27FC236}">
                <a16:creationId xmlns:a16="http://schemas.microsoft.com/office/drawing/2014/main" id="{9CC76898-9330-41FE-9484-0DB9095918AD}"/>
              </a:ext>
            </a:extLst>
          </p:cNvPr>
          <p:cNvPicPr>
            <a:picLocks noGrp="1" noChangeAspect="1"/>
          </p:cNvPicPr>
          <p:nvPr>
            <p:ph sz="half" idx="1"/>
          </p:nvPr>
        </p:nvPicPr>
        <p:blipFill>
          <a:blip r:embed="rId3"/>
          <a:srcRect l="2507" r="14489" b="2"/>
          <a:stretch>
            <a:fillRect/>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B5B636F-45D6-3A1B-6701-4CBAF9CDA1C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spcBef>
                <a:spcPts val="2500"/>
              </a:spcBef>
              <a:buNone/>
            </a:pPr>
            <a:r>
              <a:rPr lang="en-US" sz="1400" b="1"/>
              <a:t>Time-Consuming Processes</a:t>
            </a:r>
          </a:p>
          <a:p>
            <a:pPr marL="0" lvl="1" indent="0">
              <a:buNone/>
            </a:pPr>
            <a:r>
              <a:rPr lang="en-US" sz="1400"/>
              <a:t>Extracting data manually from numerous resumes takes significant time and resources, hindering efficiency.</a:t>
            </a:r>
          </a:p>
          <a:p>
            <a:pPr marL="0" indent="0">
              <a:spcBef>
                <a:spcPts val="2500"/>
              </a:spcBef>
              <a:buNone/>
            </a:pPr>
            <a:r>
              <a:rPr lang="en-US" sz="1400" b="1"/>
              <a:t>Human Error Risks</a:t>
            </a:r>
          </a:p>
          <a:p>
            <a:pPr marL="0" lvl="1" indent="0">
              <a:buNone/>
            </a:pPr>
            <a:r>
              <a:rPr lang="en-US" sz="1400"/>
              <a:t>Manual data entry introduces the potential for human error, leading to inconsistencies and inaccuracies in data.</a:t>
            </a:r>
            <a:endParaRPr lang="en-IN" sz="1400"/>
          </a:p>
        </p:txBody>
      </p:sp>
    </p:spTree>
    <p:extLst>
      <p:ext uri="{BB962C8B-B14F-4D97-AF65-F5344CB8AC3E}">
        <p14:creationId xmlns:p14="http://schemas.microsoft.com/office/powerpoint/2010/main" val="21841988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3DD6E2-6AFD-2021-A3B0-6660DFED3C1F}"/>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Need for Faster Talent Identification</a:t>
            </a:r>
          </a:p>
        </p:txBody>
      </p:sp>
      <p:sp>
        <p:nvSpPr>
          <p:cNvPr id="4" name="Content Placeholder 3">
            <a:extLst>
              <a:ext uri="{FF2B5EF4-FFF2-40B4-BE49-F238E27FC236}">
                <a16:creationId xmlns:a16="http://schemas.microsoft.com/office/drawing/2014/main" id="{B57E715A-B46D-9260-72DF-5FC40068773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Candidate Skill Identification</a:t>
            </a:r>
          </a:p>
          <a:p>
            <a:pPr marL="0" lvl="1" indent="0">
              <a:buNone/>
            </a:pPr>
            <a:r>
              <a:rPr lang="en-US" sz="1400"/>
              <a:t>There is a significant difficulty in quickly identifying candidates with specific skills necessary for roles.</a:t>
            </a:r>
          </a:p>
          <a:p>
            <a:pPr marL="0" indent="0">
              <a:spcBef>
                <a:spcPts val="2500"/>
              </a:spcBef>
              <a:buNone/>
            </a:pPr>
            <a:r>
              <a:rPr lang="en-US" sz="1400" b="1"/>
              <a:t>Tedious Reporting Process</a:t>
            </a:r>
          </a:p>
          <a:p>
            <a:pPr marL="0" lvl="1" indent="0">
              <a:buNone/>
            </a:pPr>
            <a:r>
              <a:rPr lang="en-US" sz="1400"/>
              <a:t>The current process involves tedious tasks such as filling out skill matrices and generating lengthy reports.</a:t>
            </a:r>
          </a:p>
          <a:p>
            <a:pPr marL="0" indent="0">
              <a:spcBef>
                <a:spcPts val="2500"/>
              </a:spcBef>
              <a:buNone/>
            </a:pPr>
            <a:r>
              <a:rPr lang="en-US" sz="1400" b="1"/>
              <a:t>Need for Speed and Accuracy</a:t>
            </a:r>
          </a:p>
          <a:p>
            <a:pPr marL="0" lvl="1" indent="0">
              <a:buNone/>
            </a:pPr>
            <a:r>
              <a:rPr lang="en-US" sz="1400"/>
              <a:t>There is an urgent need for faster and more accurate methods of talent identification in recruitment.</a:t>
            </a:r>
            <a:endParaRPr lang="en-IN" sz="1400"/>
          </a:p>
        </p:txBody>
      </p:sp>
      <p:pic>
        <p:nvPicPr>
          <p:cNvPr id="5" name="Content Placeholder 4" descr="teenager mad about the time, with a round shaped clock above his head">
            <a:extLst>
              <a:ext uri="{FF2B5EF4-FFF2-40B4-BE49-F238E27FC236}">
                <a16:creationId xmlns:a16="http://schemas.microsoft.com/office/drawing/2014/main" id="{9724CEB4-962F-44E5-AA39-6BAB36513697}"/>
              </a:ext>
            </a:extLst>
          </p:cNvPr>
          <p:cNvPicPr>
            <a:picLocks noGrp="1" noChangeAspect="1"/>
          </p:cNvPicPr>
          <p:nvPr>
            <p:ph sz="half" idx="1"/>
          </p:nvPr>
        </p:nvPicPr>
        <p:blipFill>
          <a:blip r:embed="rId3"/>
          <a:srcRect t="17391" r="-2" b="6764"/>
          <a:stretch>
            <a:fillRect/>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0660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44BE92CC-4C5F-573B-C4FA-985E664B0D3E}"/>
              </a:ext>
            </a:extLst>
          </p:cNvPr>
          <p:cNvSpPr>
            <a:spLocks noGrp="1"/>
          </p:cNvSpPr>
          <p:nvPr>
            <p:ph type="ctrTitle"/>
          </p:nvPr>
        </p:nvSpPr>
        <p:spPr>
          <a:xfrm>
            <a:off x="559219" y="1115844"/>
            <a:ext cx="7680960" cy="4631911"/>
          </a:xfrm>
        </p:spPr>
        <p:txBody>
          <a:bodyPr anchor="b">
            <a:normAutofit/>
          </a:bodyPr>
          <a:lstStyle/>
          <a:p>
            <a:r>
              <a:rPr lang="en-IN" sz="6500"/>
              <a:t>Skill Matrix Filler App Solution</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0118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B8B3F32C-B48C-C2E0-411C-8D849476C3CE}"/>
              </a:ext>
            </a:extLst>
          </p:cNvPr>
          <p:cNvSpPr>
            <a:spLocks noGrp="1"/>
          </p:cNvSpPr>
          <p:nvPr>
            <p:ph type="title"/>
          </p:nvPr>
        </p:nvSpPr>
        <p:spPr>
          <a:xfrm>
            <a:off x="640080" y="914401"/>
            <a:ext cx="4306824" cy="1477817"/>
          </a:xfrm>
        </p:spPr>
        <p:txBody>
          <a:bodyPr vert="horz" lIns="91440" tIns="45720" rIns="91440" bIns="45720" rtlCol="0" anchor="t">
            <a:normAutofit/>
          </a:bodyPr>
          <a:lstStyle/>
          <a:p>
            <a:r>
              <a:rPr lang="en-US"/>
              <a:t>Introducing Our Solution</a:t>
            </a:r>
          </a:p>
        </p:txBody>
      </p:sp>
      <p:pic>
        <p:nvPicPr>
          <p:cNvPr id="5" name="Content Placeholder 4" descr="Notepad on blue background">
            <a:extLst>
              <a:ext uri="{FF2B5EF4-FFF2-40B4-BE49-F238E27FC236}">
                <a16:creationId xmlns:a16="http://schemas.microsoft.com/office/drawing/2014/main" id="{CA3F005A-A4F1-43D8-AE90-035C0D04B038}"/>
              </a:ext>
            </a:extLst>
          </p:cNvPr>
          <p:cNvPicPr>
            <a:picLocks noGrp="1" noChangeAspect="1"/>
          </p:cNvPicPr>
          <p:nvPr>
            <p:ph sz="half" idx="1"/>
          </p:nvPr>
        </p:nvPicPr>
        <p:blipFill>
          <a:blip r:embed="rId3"/>
          <a:srcRect t="13907" r="-2" b="6962"/>
          <a:stretch>
            <a:fillRect/>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DEBA594-2D4E-762D-A254-13AFB303BF6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None/>
            </a:pPr>
            <a:r>
              <a:rPr lang="en-IN" sz="1400" b="1"/>
              <a:t>Python Flask Web Application</a:t>
            </a:r>
          </a:p>
          <a:p>
            <a:pPr marL="0" lvl="1" indent="0">
              <a:buNone/>
            </a:pPr>
            <a:r>
              <a:rPr lang="en-IN" sz="1400"/>
              <a:t>The Skill Matrix Filler App is built using Python Flask, enabling intelligent document processing capabilities.</a:t>
            </a:r>
          </a:p>
          <a:p>
            <a:pPr marL="0" indent="0">
              <a:spcBef>
                <a:spcPts val="2500"/>
              </a:spcBef>
              <a:buNone/>
            </a:pPr>
            <a:r>
              <a:rPr lang="en-IN" sz="1400" b="1"/>
              <a:t>Automates Data Extraction</a:t>
            </a:r>
          </a:p>
          <a:p>
            <a:pPr marL="0" lvl="1" indent="0">
              <a:buNone/>
            </a:pPr>
            <a:r>
              <a:rPr lang="en-IN" sz="1400"/>
              <a:t>The app automates critical HR tasks such as resume data extraction and skill matrix generation, enhancing efficiency.</a:t>
            </a:r>
          </a:p>
          <a:p>
            <a:pPr marL="0" indent="0">
              <a:spcBef>
                <a:spcPts val="2500"/>
              </a:spcBef>
              <a:buNone/>
            </a:pPr>
            <a:r>
              <a:rPr lang="en-IN" sz="1400" b="1"/>
              <a:t>Utilizes Large Language Models</a:t>
            </a:r>
          </a:p>
          <a:p>
            <a:pPr marL="0" lvl="1" indent="0">
              <a:buNone/>
            </a:pPr>
            <a:r>
              <a:rPr lang="en-IN" sz="1400"/>
              <a:t>Leveraging advanced Large Language Models (LLMs) and vector databases, the app improves accuracy and performance.</a:t>
            </a:r>
          </a:p>
          <a:p>
            <a:pPr marL="0" indent="0">
              <a:spcBef>
                <a:spcPts val="2500"/>
              </a:spcBef>
              <a:buNone/>
            </a:pPr>
            <a:r>
              <a:rPr lang="en-IN" sz="1400" b="1"/>
              <a:t>User-Friendly Interface</a:t>
            </a:r>
          </a:p>
          <a:p>
            <a:pPr marL="0" lvl="1" indent="0">
              <a:buNone/>
            </a:pPr>
            <a:r>
              <a:rPr lang="en-IN" sz="1400"/>
              <a:t>The application features a user-friendly interface, ensuring seamless operation for HR professionals.</a:t>
            </a:r>
          </a:p>
        </p:txBody>
      </p:sp>
    </p:spTree>
    <p:extLst>
      <p:ext uri="{BB962C8B-B14F-4D97-AF65-F5344CB8AC3E}">
        <p14:creationId xmlns:p14="http://schemas.microsoft.com/office/powerpoint/2010/main" val="3238535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43E85F20-E9C9-7764-2BE6-93C46F60EFE9}"/>
              </a:ext>
            </a:extLst>
          </p:cNvPr>
          <p:cNvSpPr>
            <a:spLocks noGrp="1"/>
          </p:cNvSpPr>
          <p:nvPr>
            <p:ph type="ctrTitle"/>
          </p:nvPr>
        </p:nvSpPr>
        <p:spPr>
          <a:xfrm>
            <a:off x="559219" y="1115844"/>
            <a:ext cx="7680960" cy="4631911"/>
          </a:xfrm>
        </p:spPr>
        <p:txBody>
          <a:bodyPr anchor="b">
            <a:normAutofit/>
          </a:bodyPr>
          <a:lstStyle/>
          <a:p>
            <a:r>
              <a:rPr lang="en-IN" sz="6500"/>
              <a:t>Core Functionality: Intelligent Resume Parsing</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6777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3082</Words>
  <Application>Microsoft Office PowerPoint</Application>
  <PresentationFormat>Widescreen</PresentationFormat>
  <Paragraphs>136</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Arial</vt:lpstr>
      <vt:lpstr>Grandview Display</vt:lpstr>
      <vt:lpstr>DashVTI</vt:lpstr>
      <vt:lpstr>Skill Matrix Filler App Overview</vt:lpstr>
      <vt:lpstr>Meeting Program</vt:lpstr>
      <vt:lpstr>Title Slide</vt:lpstr>
      <vt:lpstr>Challenges in Manual Resume and Skill Data Management</vt:lpstr>
      <vt:lpstr>The Challenge</vt:lpstr>
      <vt:lpstr>Need for Faster Talent Identification</vt:lpstr>
      <vt:lpstr>Skill Matrix Filler App Solution</vt:lpstr>
      <vt:lpstr>Introducing Our Solution</vt:lpstr>
      <vt:lpstr>Core Functionality: Intelligent Resume Parsing</vt:lpstr>
      <vt:lpstr>Automated Resume Data Extraction</vt:lpstr>
      <vt:lpstr>Core Functionality: Intelligent Question Answering</vt:lpstr>
      <vt:lpstr>Ask Questions, Get Instant Answers</vt:lpstr>
      <vt:lpstr>Core Functionality: Dynamic Template Filling</vt:lpstr>
      <vt:lpstr>Automated Generation of Custom Documents</vt:lpstr>
      <vt:lpstr>Key Technologies</vt:lpstr>
      <vt:lpstr>Under the Hood: Key Technologies</vt:lpstr>
      <vt:lpstr>Ensuring Accuracy and Reliability</vt:lpstr>
      <vt:lpstr>Addressing Key Concerns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Chaitanya Eswar Rajesh Jakki</dc:creator>
  <cp:lastModifiedBy>Chaitanya Eswar Rajesh Jakki</cp:lastModifiedBy>
  <cp:revision>1</cp:revision>
  <dcterms:created xsi:type="dcterms:W3CDTF">2025-06-16T17:08:46Z</dcterms:created>
  <dcterms:modified xsi:type="dcterms:W3CDTF">2025-06-16T17:14:51Z</dcterms:modified>
</cp:coreProperties>
</file>