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7" r:id="rId3"/>
    <p:sldId id="256" r:id="rId4"/>
    <p:sldId id="257" r:id="rId5"/>
    <p:sldId id="261" r:id="rId7"/>
    <p:sldId id="262" r:id="rId8"/>
    <p:sldId id="263" r:id="rId9"/>
    <p:sldId id="264" r:id="rId10"/>
    <p:sldId id="265" r:id="rId11"/>
    <p:sldId id="270" r:id="rId12"/>
    <p:sldId id="268" r:id="rId13"/>
    <p:sldId id="271" r:id="rId14"/>
    <p:sldId id="267" r:id="rId15"/>
    <p:sldId id="272" r:id="rId16"/>
    <p:sldId id="273" r:id="rId17"/>
    <p:sldId id="269"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ebp"/></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p:nvPr/>
        </p:nvPicPr>
        <p:blipFill>
          <a:blip r:embed="rId1"/>
          <a:stretch>
            <a:fillRect/>
          </a:stretch>
        </p:blipFill>
        <p:spPr>
          <a:xfrm>
            <a:off x="0" y="0"/>
            <a:ext cx="12192000" cy="6858000"/>
          </a:xfrm>
          <a:prstGeom prst="rect">
            <a:avLst/>
          </a:prstGeom>
        </p:spPr>
      </p:pic>
      <p:sp>
        <p:nvSpPr>
          <p:cNvPr id="5" name="Title 4"/>
          <p:cNvSpPr>
            <a:spLocks noGrp="1"/>
          </p:cNvSpPr>
          <p:nvPr>
            <p:ph type="ctrTitle"/>
          </p:nvPr>
        </p:nvSpPr>
        <p:spPr>
          <a:xfrm>
            <a:off x="3874135" y="770890"/>
            <a:ext cx="9144000" cy="534670"/>
          </a:xfrm>
        </p:spPr>
        <p:txBody>
          <a:bodyPr/>
          <a:p>
            <a:r>
              <a:rPr lang="en-US" sz="4000" b="1">
                <a:latin typeface="Times New Roman" panose="02020603050405020304" charset="0"/>
                <a:cs typeface="Times New Roman" panose="02020603050405020304" charset="0"/>
              </a:rPr>
              <a:t>Introduction to IoT(EC0424)</a:t>
            </a:r>
            <a:endParaRPr lang="en-US" sz="4000" b="1">
              <a:latin typeface="Times New Roman" panose="02020603050405020304" charset="0"/>
              <a:cs typeface="Times New Roman" panose="02020603050405020304" charset="0"/>
            </a:endParaRPr>
          </a:p>
        </p:txBody>
      </p:sp>
      <p:pic>
        <p:nvPicPr>
          <p:cNvPr id="7" name="Picture 6" descr="INDUS-UNIVERSITY-LOGO-removebg-preview"/>
          <p:cNvPicPr>
            <a:picLocks noChangeAspect="1"/>
          </p:cNvPicPr>
          <p:nvPr/>
        </p:nvPicPr>
        <p:blipFill>
          <a:blip r:embed="rId2"/>
          <a:stretch>
            <a:fillRect/>
          </a:stretch>
        </p:blipFill>
        <p:spPr>
          <a:xfrm>
            <a:off x="633730" y="590550"/>
            <a:ext cx="3028950" cy="895350"/>
          </a:xfrm>
          <a:prstGeom prst="rect">
            <a:avLst/>
          </a:prstGeom>
        </p:spPr>
      </p:pic>
      <p:sp>
        <p:nvSpPr>
          <p:cNvPr id="8" name="Title 4"/>
          <p:cNvSpPr>
            <a:spLocks noGrp="1"/>
          </p:cNvSpPr>
          <p:nvPr/>
        </p:nvSpPr>
        <p:spPr>
          <a:xfrm>
            <a:off x="4822825" y="4710430"/>
            <a:ext cx="6864350" cy="165036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2500" b="1">
                <a:latin typeface="Times New Roman" panose="02020603050405020304" charset="0"/>
                <a:cs typeface="Times New Roman" panose="02020603050405020304" charset="0"/>
              </a:rPr>
              <a:t>Presented by:</a:t>
            </a:r>
            <a:endParaRPr lang="en-US" sz="2500" b="1">
              <a:latin typeface="Times New Roman" panose="02020603050405020304" charset="0"/>
              <a:cs typeface="Times New Roman" panose="02020603050405020304" charset="0"/>
            </a:endParaRPr>
          </a:p>
          <a:p>
            <a:r>
              <a:rPr lang="en-US" sz="2500" b="1">
                <a:latin typeface="Times New Roman" panose="02020603050405020304" charset="0"/>
                <a:cs typeface="Times New Roman" panose="02020603050405020304" charset="0"/>
              </a:rPr>
              <a:t>SHAH CHAITYA .T. (IU2441231748)</a:t>
            </a:r>
            <a:endParaRPr lang="en-US" sz="2500" b="1">
              <a:latin typeface="Times New Roman" panose="02020603050405020304" charset="0"/>
              <a:cs typeface="Times New Roman" panose="02020603050405020304" charset="0"/>
            </a:endParaRPr>
          </a:p>
          <a:p>
            <a:r>
              <a:rPr lang="en-US" sz="2500" b="1">
                <a:latin typeface="Times New Roman" panose="02020603050405020304" charset="0"/>
                <a:cs typeface="Times New Roman" panose="02020603050405020304" charset="0"/>
              </a:rPr>
              <a:t>PATEL KANDARP    (IU2441231758)</a:t>
            </a:r>
            <a:endParaRPr lang="en-US" sz="2500" b="1">
              <a:latin typeface="Times New Roman" panose="02020603050405020304" charset="0"/>
              <a:cs typeface="Times New Roman" panose="02020603050405020304" charset="0"/>
            </a:endParaRPr>
          </a:p>
          <a:p>
            <a:r>
              <a:rPr lang="en-US" sz="2500" b="1">
                <a:latin typeface="Times New Roman" panose="02020603050405020304" charset="0"/>
                <a:cs typeface="Times New Roman" panose="02020603050405020304" charset="0"/>
              </a:rPr>
              <a:t>ZADAFIYA YUG       (IU2341230594)</a:t>
            </a:r>
            <a:endParaRPr lang="en-US" sz="2500" b="1">
              <a:latin typeface="Times New Roman" panose="02020603050405020304" charset="0"/>
              <a:cs typeface="Times New Roman" panose="02020603050405020304" charset="0"/>
            </a:endParaRPr>
          </a:p>
        </p:txBody>
      </p:sp>
      <p:sp>
        <p:nvSpPr>
          <p:cNvPr id="10" name="Text Box 9"/>
          <p:cNvSpPr txBox="1"/>
          <p:nvPr/>
        </p:nvSpPr>
        <p:spPr>
          <a:xfrm>
            <a:off x="2629535" y="2838450"/>
            <a:ext cx="693293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Iot and Wearable Technology</a:t>
            </a:r>
            <a:endParaRPr lang="en-US" sz="4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a:xfrm>
            <a:off x="609600" y="274955"/>
            <a:ext cx="10972800" cy="665480"/>
          </a:xfrm>
        </p:spPr>
        <p:txBody>
          <a:bodyPr/>
          <a:p>
            <a:r>
              <a:rPr lang="en-US" sz="4000" b="1">
                <a:latin typeface="Times New Roman" panose="02020603050405020304" charset="0"/>
                <a:cs typeface="Times New Roman" panose="02020603050405020304" charset="0"/>
              </a:rPr>
              <a:t>Benefits Of Wearable Technology</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15595" y="1072515"/>
            <a:ext cx="11500485" cy="5664200"/>
          </a:xfrm>
        </p:spPr>
        <p:txBody>
          <a:bodyPr/>
          <a:p>
            <a:r>
              <a:rPr lang="en-US" sz="2000">
                <a:latin typeface="Times New Roman" panose="02020603050405020304" charset="0"/>
                <a:cs typeface="Times New Roman" panose="02020603050405020304" charset="0"/>
              </a:rPr>
              <a:t>The </a:t>
            </a:r>
            <a:r>
              <a:rPr lang="en-US" altLang="en-US" sz="2000">
                <a:latin typeface="Times New Roman" panose="02020603050405020304" charset="0"/>
                <a:cs typeface="Times New Roman" panose="02020603050405020304" charset="0"/>
              </a:rPr>
              <a:t>Benefits of Wearable Technology in IOT are:</a:t>
            </a:r>
            <a:endParaRPr lang="en-US" altLang="en-US" sz="2000">
              <a:latin typeface="Times New Roman" panose="02020603050405020304" charset="0"/>
              <a:cs typeface="Times New Roman" panose="02020603050405020304" charset="0"/>
            </a:endParaRPr>
          </a:p>
          <a:p>
            <a:pPr marL="800100" lvl="1" indent="-342900">
              <a:buFont typeface="+mj-lt"/>
              <a:buAutoNum type="romanLcPeriod"/>
            </a:pPr>
            <a:r>
              <a:rPr lang="en-US" altLang="en-US" sz="2000" b="1" u="sng">
                <a:solidFill>
                  <a:srgbClr val="FF0000"/>
                </a:solidFill>
                <a:latin typeface="Times New Roman" panose="02020603050405020304" charset="0"/>
                <a:cs typeface="Times New Roman" panose="02020603050405020304" charset="0"/>
              </a:rPr>
              <a:t>Health and Wellness</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Wearable devices with IoT capabilities empower individuals to take control of their health and fitness. They can monitor key metrics, track progress, and receive personalized recommendations for a healthier lifestyle.</a:t>
            </a:r>
            <a:endParaRPr lang="en-US" altLang="en-US" sz="2000">
              <a:latin typeface="Times New Roman" panose="02020603050405020304" charset="0"/>
              <a:cs typeface="Times New Roman" panose="02020603050405020304" charset="0"/>
            </a:endParaRPr>
          </a:p>
          <a:p>
            <a:pPr marL="800100" lvl="1" indent="-342900">
              <a:buFont typeface="+mj-lt"/>
              <a:buAutoNum type="romanLcPeriod" startAt="2"/>
            </a:pPr>
            <a:r>
              <a:rPr lang="en-US" altLang="en-US" sz="2000" b="1" u="sng">
                <a:solidFill>
                  <a:srgbClr val="FF0000"/>
                </a:solidFill>
                <a:latin typeface="Times New Roman" panose="02020603050405020304" charset="0"/>
                <a:cs typeface="Times New Roman" panose="02020603050405020304" charset="0"/>
              </a:rPr>
              <a:t>Convenience</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Wearables make it easier to access information and services without having to pull out a smartphone or other device. </a:t>
            </a:r>
            <a:endParaRPr lang="en-US" altLang="en-US" sz="2000">
              <a:latin typeface="Times New Roman" panose="02020603050405020304" charset="0"/>
              <a:cs typeface="Times New Roman" panose="02020603050405020304" charset="0"/>
            </a:endParaRPr>
          </a:p>
          <a:p>
            <a:pPr marL="914400" lvl="1" indent="-457200">
              <a:buFont typeface="+mj-lt"/>
              <a:buAutoNum type="romanLcPeriod" startAt="3"/>
            </a:pPr>
            <a:r>
              <a:rPr lang="en-US" altLang="en-US" sz="2000" b="1" u="sng">
                <a:solidFill>
                  <a:srgbClr val="FF0000"/>
                </a:solidFill>
                <a:latin typeface="Times New Roman" panose="02020603050405020304" charset="0"/>
                <a:cs typeface="Times New Roman" panose="02020603050405020304" charset="0"/>
              </a:rPr>
              <a:t>Safety and Security</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Location-based services and emergency features in wearables enhance user safety and security. IoT connectivity allows wearables to transmit critical information in emergency situations. </a:t>
            </a:r>
            <a:endParaRPr lang="en-US" altLang="en-US" sz="2000">
              <a:latin typeface="Times New Roman" panose="02020603050405020304" charset="0"/>
              <a:cs typeface="Times New Roman" panose="02020603050405020304" charset="0"/>
            </a:endParaRPr>
          </a:p>
          <a:p>
            <a:pPr marL="914400" lvl="1" indent="-457200">
              <a:buFont typeface="+mj-lt"/>
              <a:buAutoNum type="romanLcPeriod" startAt="4"/>
            </a:pPr>
            <a:r>
              <a:rPr lang="en-US" altLang="en-US" sz="2000" b="1" u="sng">
                <a:solidFill>
                  <a:srgbClr val="FF0000"/>
                </a:solidFill>
                <a:latin typeface="Times New Roman" panose="02020603050405020304" charset="0"/>
                <a:cs typeface="Times New Roman" panose="02020603050405020304" charset="0"/>
              </a:rPr>
              <a:t>Enhanced Communication</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Wearables enable seamless communication, reducing the need to constantly check a smartphone. They allow users to stay connected while keeping their hands and attention free.</a:t>
            </a:r>
            <a:endParaRPr lang="en-US" altLang="en-US" sz="2000">
              <a:latin typeface="Times New Roman" panose="02020603050405020304" charset="0"/>
              <a:cs typeface="Times New Roman" panose="02020603050405020304" charset="0"/>
            </a:endParaRPr>
          </a:p>
          <a:p>
            <a:pPr marL="457200" lvl="1" indent="0">
              <a:buFont typeface="+mj-lt"/>
              <a:buNone/>
            </a:pP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3" name="Content Placeholder 2"/>
          <p:cNvSpPr>
            <a:spLocks noGrp="1"/>
          </p:cNvSpPr>
          <p:nvPr>
            <p:ph idx="1"/>
          </p:nvPr>
        </p:nvSpPr>
        <p:spPr>
          <a:xfrm>
            <a:off x="314960" y="419735"/>
            <a:ext cx="11552555" cy="6143625"/>
          </a:xfrm>
        </p:spPr>
        <p:txBody>
          <a:bodyPr/>
          <a:p>
            <a:pPr marL="914400" lvl="1" indent="-457200">
              <a:buFont typeface="+mj-lt"/>
              <a:buAutoNum type="romanLcPeriod" startAt="5"/>
            </a:pPr>
            <a:r>
              <a:rPr lang="en-US" altLang="en-US" sz="2000" b="1" u="sng">
                <a:solidFill>
                  <a:srgbClr val="FF0000"/>
                </a:solidFill>
                <a:latin typeface="Times New Roman" panose="02020603050405020304" charset="0"/>
                <a:cs typeface="Times New Roman" panose="02020603050405020304" charset="0"/>
                <a:sym typeface="+mn-ea"/>
              </a:rPr>
              <a:t>Real-Time Data</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sym typeface="+mn-ea"/>
              </a:rPr>
              <a:t>Wearables equipped with IoT technology provide real-time data, which can be especially valuable in sports and fitness, healthcare, and various professional fields.</a:t>
            </a:r>
            <a:endParaRPr lang="en-US" altLang="en-US" sz="2000">
              <a:latin typeface="Times New Roman" panose="02020603050405020304" charset="0"/>
              <a:cs typeface="Times New Roman" panose="02020603050405020304" charset="0"/>
              <a:sym typeface="+mn-ea"/>
            </a:endParaRPr>
          </a:p>
          <a:p>
            <a:pPr marL="914400" lvl="1" indent="-457200">
              <a:buFont typeface="+mj-lt"/>
              <a:buAutoNum type="romanLcPeriod" startAt="6"/>
            </a:pPr>
            <a:r>
              <a:rPr lang="en-US" altLang="en-US" sz="2000" b="1" u="sng">
                <a:solidFill>
                  <a:srgbClr val="FF0000"/>
                </a:solidFill>
              </a:rPr>
              <a:t>Improved Productivity</a:t>
            </a:r>
            <a:endParaRPr lang="en-US" altLang="en-US" sz="2000" b="1" u="sng">
              <a:solidFill>
                <a:srgbClr val="FF0000"/>
              </a:solidFill>
            </a:endParaRPr>
          </a:p>
          <a:p>
            <a:pPr lvl="1">
              <a:buFont typeface="Wingdings" panose="05000000000000000000" charset="0"/>
              <a:buChar char="Ø"/>
            </a:pPr>
            <a:r>
              <a:rPr lang="en-US" altLang="en-US" sz="2000"/>
              <a:t>IoT-powered wearables in the workplace streamline tasks and enhance productivity. Workers can access vital information and instructions without having to consult manuals or look at screens.</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a:xfrm>
            <a:off x="609600" y="274955"/>
            <a:ext cx="10972800" cy="776605"/>
          </a:xfrm>
        </p:spPr>
        <p:txBody>
          <a:bodyPr/>
          <a:p>
            <a:r>
              <a:rPr lang="en-US" sz="4000" b="1">
                <a:latin typeface="Times New Roman" panose="02020603050405020304" charset="0"/>
                <a:cs typeface="Times New Roman" panose="02020603050405020304" charset="0"/>
              </a:rPr>
              <a:t>Challenges of Wearable Technology</a:t>
            </a:r>
            <a:endParaRPr lang="en-US" sz="4000" b="1">
              <a:latin typeface="Times New Roman" panose="02020603050405020304" charset="0"/>
              <a:cs typeface="Times New Roman" panose="02020603050405020304" charset="0"/>
            </a:endParaRPr>
          </a:p>
        </p:txBody>
      </p:sp>
      <p:sp>
        <p:nvSpPr>
          <p:cNvPr id="6" name="Subtitle 5"/>
          <p:cNvSpPr>
            <a:spLocks noGrp="1"/>
          </p:cNvSpPr>
          <p:nvPr>
            <p:ph type="subTitle" idx="1"/>
          </p:nvPr>
        </p:nvSpPr>
        <p:spPr>
          <a:xfrm>
            <a:off x="238760" y="1108710"/>
            <a:ext cx="6443345" cy="5631815"/>
          </a:xfrm>
        </p:spPr>
        <p:txBody>
          <a:bodyPr/>
          <a:p>
            <a:pPr marL="285750" indent="-285750" algn="l">
              <a:buFont typeface="Wingdings" panose="05000000000000000000" charset="0"/>
              <a:buChar char="Ø"/>
            </a:pPr>
            <a:r>
              <a:rPr lang="en-US" sz="2000">
                <a:latin typeface="Times New Roman" panose="02020603050405020304" charset="0"/>
                <a:cs typeface="Times New Roman" panose="02020603050405020304" charset="0"/>
              </a:rPr>
              <a:t>The key challanges of wearable technology in IOT are:</a:t>
            </a:r>
            <a:endParaRPr 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Battery Life</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Data Privacy &amp; Security</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Interoperability &amp; Standardization</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Accuracy &amp; Reliability of Data</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Design &amp; Fashion Appeal</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User Engagement &amp; Retention</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Health and Ethical Concerns</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Limited Computational Power</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Social Acceptance and Norms</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rPr>
              <a:t>Cost &amp; Affordability</a:t>
            </a:r>
            <a:endParaRPr lang="en-US" altLang="en-US" sz="2000">
              <a:latin typeface="Times New Roman" panose="02020603050405020304" charset="0"/>
              <a:cs typeface="Times New Roman" panose="02020603050405020304" charset="0"/>
            </a:endParaRPr>
          </a:p>
          <a:p>
            <a:pPr marL="0" indent="0" algn="l">
              <a:buFont typeface="+mj-lt"/>
              <a:buNone/>
            </a:pPr>
            <a:endParaRPr lang="en-US" sz="2000">
              <a:latin typeface="Times New Roman" panose="02020603050405020304" charset="0"/>
              <a:cs typeface="Times New Roman" panose="02020603050405020304" charset="0"/>
            </a:endParaRPr>
          </a:p>
          <a:p>
            <a:pPr marL="457200" lvl="1" algn="l">
              <a:buFont typeface="+mj-lt"/>
            </a:pPr>
            <a:endParaRPr lang="en-US" altLang="en-US" sz="2000">
              <a:solidFill>
                <a:schemeClr val="tx1"/>
              </a:solidFill>
              <a:latin typeface="Times New Roman" panose="02020603050405020304" charset="0"/>
              <a:cs typeface="Times New Roman" panose="02020603050405020304" charset="0"/>
            </a:endParaRPr>
          </a:p>
        </p:txBody>
      </p:sp>
      <p:pic>
        <p:nvPicPr>
          <p:cNvPr id="7" name="Picture 6" descr="Screenshot 2025-02-09 213809"/>
          <p:cNvPicPr>
            <a:picLocks noChangeAspect="1"/>
          </p:cNvPicPr>
          <p:nvPr/>
        </p:nvPicPr>
        <p:blipFill>
          <a:blip r:embed="rId2"/>
          <a:stretch>
            <a:fillRect/>
          </a:stretch>
        </p:blipFill>
        <p:spPr>
          <a:xfrm>
            <a:off x="5555615" y="1800225"/>
            <a:ext cx="6320790" cy="4048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a:xfrm>
            <a:off x="609600" y="274955"/>
            <a:ext cx="10972800" cy="798830"/>
          </a:xfrm>
        </p:spPr>
        <p:txBody>
          <a:bodyPr/>
          <a:p>
            <a:r>
              <a:rPr lang="en-US" sz="4000" b="1">
                <a:latin typeface="Times New Roman" panose="02020603050405020304" charset="0"/>
                <a:cs typeface="Times New Roman" panose="02020603050405020304" charset="0"/>
              </a:rPr>
              <a:t>Opportunities in Wearable Technology</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165" y="1244600"/>
            <a:ext cx="11614150" cy="5389880"/>
          </a:xfrm>
        </p:spPr>
        <p:txBody>
          <a:bodyPr/>
          <a:p>
            <a:pPr>
              <a:buFont typeface="Wingdings" panose="05000000000000000000" charset="0"/>
              <a:buChar char="Ø"/>
            </a:pPr>
            <a:r>
              <a:rPr lang="en-US" altLang="en-US" sz="2000">
                <a:latin typeface="Times New Roman" panose="02020603050405020304" charset="0"/>
                <a:cs typeface="Times New Roman" panose="02020603050405020304" charset="0"/>
              </a:rPr>
              <a:t>The Future and current Opportunnities in wearable technology are:</a:t>
            </a:r>
            <a:endParaRPr lang="en-US" altLang="en-US" sz="2000">
              <a:latin typeface="Times New Roman" panose="02020603050405020304" charset="0"/>
              <a:cs typeface="Times New Roman" panose="02020603050405020304" charset="0"/>
            </a:endParaRPr>
          </a:p>
          <a:p>
            <a:pPr marL="457200" indent="-457200">
              <a:buFont typeface="+mj-lt"/>
              <a:buAutoNum type="romanLcPeriod"/>
            </a:pPr>
            <a:r>
              <a:rPr lang="en-US" altLang="en-US" sz="2000" b="1" u="sng">
                <a:solidFill>
                  <a:srgbClr val="FF0000"/>
                </a:solidFill>
                <a:latin typeface="Times New Roman" panose="02020603050405020304" charset="0"/>
                <a:cs typeface="Times New Roman" panose="02020603050405020304" charset="0"/>
              </a:rPr>
              <a:t>Healthcare Wearables</a:t>
            </a:r>
            <a:endParaRPr lang="en-US" altLang="en-US" sz="2000" b="1" u="sng">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sz="2000">
                <a:latin typeface="Times New Roman" panose="02020603050405020304" charset="0"/>
                <a:cs typeface="Times New Roman" panose="02020603050405020304" charset="0"/>
              </a:rPr>
              <a:t>Wearable devices in healthcare will become even more advanced, with potential for early diagnosis and continuous health monitoring. For instance, wearables may monitor biomarkers that detect diseases like cancer or diabetes before symptoms appear, offering opportunities for preventative care and reducing healthcare costs.</a:t>
            </a:r>
            <a:endParaRPr lang="en-US" altLang="en-US" sz="2000">
              <a:latin typeface="Times New Roman" panose="02020603050405020304" charset="0"/>
              <a:cs typeface="Times New Roman" panose="02020603050405020304" charset="0"/>
            </a:endParaRPr>
          </a:p>
          <a:p>
            <a:pPr marL="457200" indent="-457200">
              <a:buFont typeface="+mj-lt"/>
              <a:buAutoNum type="romanLcPeriod" startAt="2"/>
            </a:pPr>
            <a:r>
              <a:rPr lang="en-US" altLang="en-US" sz="2000" b="1" u="sng">
                <a:solidFill>
                  <a:srgbClr val="FF0000"/>
                </a:solidFill>
                <a:latin typeface="Times New Roman" panose="02020603050405020304" charset="0"/>
                <a:cs typeface="Times New Roman" panose="02020603050405020304" charset="0"/>
              </a:rPr>
              <a:t>Wearables for Work and Productivity</a:t>
            </a:r>
            <a:endParaRPr lang="en-US" altLang="en-US" sz="2000" b="1" u="sng">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There will be an increased use of wearables for workplace efficiency. Augmented reality (AR) glasses, for example, could be used by technicians for hands-free access to manuals or instructions while working in the field. Wearables could also enhance virtual meetings by providing an immersive experience.</a:t>
            </a:r>
            <a:endParaRPr lang="en-US" altLang="en-US" sz="2000">
              <a:solidFill>
                <a:schemeClr val="tx1"/>
              </a:solidFill>
              <a:latin typeface="Times New Roman" panose="02020603050405020304" charset="0"/>
              <a:cs typeface="Times New Roman" panose="02020603050405020304" charset="0"/>
            </a:endParaRPr>
          </a:p>
          <a:p>
            <a:pPr marL="457200" indent="-457200">
              <a:buFont typeface="+mj-lt"/>
              <a:buAutoNum type="romanLcPeriod" startAt="3"/>
            </a:pPr>
            <a:r>
              <a:rPr lang="en-US" altLang="en-US" sz="2000" b="1" u="sng">
                <a:solidFill>
                  <a:srgbClr val="FF0000"/>
                </a:solidFill>
                <a:latin typeface="Times New Roman" panose="02020603050405020304" charset="0"/>
                <a:cs typeface="Times New Roman" panose="02020603050405020304" charset="0"/>
              </a:rPr>
              <a:t>Fashion Meets Technology</a:t>
            </a:r>
            <a:endParaRPr lang="en-US" altLang="en-US" sz="2000" b="1" u="sng">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As wearables become more ubiquitous, they will continue to merge with fashion. Expect to see more stylish and versatile designs, with companies incorporating high-tech capabilities into everyday clothing or accessories. This trend will make wearable tech more mainstream and appealing to a broader audience.</a:t>
            </a:r>
            <a:endParaRPr lang="en-US" altLang="en-US" sz="2000">
              <a:solidFill>
                <a:schemeClr val="tx1"/>
              </a:solidFill>
              <a:latin typeface="Times New Roman" panose="02020603050405020304" charset="0"/>
              <a:cs typeface="Times New Roman" panose="02020603050405020304" charset="0"/>
            </a:endParaRPr>
          </a:p>
          <a:p>
            <a:pPr marL="0" indent="0">
              <a:buFont typeface="+mj-lt"/>
              <a:buNone/>
            </a:pPr>
            <a:endParaRPr lang="en-US" altLang="en-US" sz="2000" b="1" u="sng">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3" name="Content Placeholder 2"/>
          <p:cNvSpPr>
            <a:spLocks noGrp="1"/>
          </p:cNvSpPr>
          <p:nvPr>
            <p:ph idx="1"/>
          </p:nvPr>
        </p:nvSpPr>
        <p:spPr>
          <a:xfrm>
            <a:off x="467995" y="430530"/>
            <a:ext cx="11114405" cy="5695950"/>
          </a:xfrm>
        </p:spPr>
        <p:txBody>
          <a:bodyPr/>
          <a:p>
            <a:pPr marL="514350" indent="-514350">
              <a:buFont typeface="+mj-lt"/>
              <a:buAutoNum type="romanLcPeriod" startAt="4"/>
            </a:pPr>
            <a:r>
              <a:rPr lang="en-US" altLang="en-US" sz="2000" b="1" u="sng">
                <a:solidFill>
                  <a:srgbClr val="FF0000"/>
                </a:solidFill>
                <a:latin typeface="Times New Roman" panose="02020603050405020304" charset="0"/>
                <a:cs typeface="Times New Roman" panose="02020603050405020304" charset="0"/>
              </a:rPr>
              <a:t>Sports and Fitness Innovations</a:t>
            </a:r>
            <a:endParaRPr lang="en-US" altLang="en-US" sz="2000" b="1" u="sng">
              <a:solidFill>
                <a:srgbClr val="FF0000"/>
              </a:solidFill>
              <a:latin typeface="Times New Roman" panose="02020603050405020304" charset="0"/>
              <a:cs typeface="Times New Roman" panose="02020603050405020304" charset="0"/>
            </a:endParaRPr>
          </a:p>
          <a:p>
            <a:pPr>
              <a:buFont typeface="Wingdings" panose="05000000000000000000" charset="0"/>
              <a:buChar char="Ø"/>
            </a:pPr>
            <a:r>
              <a:rPr lang="en-US" altLang="en-US" sz="2000">
                <a:latin typeface="Times New Roman" panose="02020603050405020304" charset="0"/>
                <a:cs typeface="Times New Roman" panose="02020603050405020304" charset="0"/>
              </a:rPr>
              <a:t>The sports and fitness sector will see further innovations in wearable tech. Devices will evolve to provide more precise performance tracking, from tracking biomechanical data to improving athletic recovery. Future wearables may even measure muscle strain, hydration levels, or blood oxygen levels to optimize training routines.</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a:xfrm>
            <a:off x="609600" y="274955"/>
            <a:ext cx="10972800" cy="676275"/>
          </a:xfrm>
        </p:spPr>
        <p:txBody>
          <a:bodyPr/>
          <a:p>
            <a:r>
              <a:rPr lang="en-US" sz="4000" b="1">
                <a:latin typeface="Times New Roman" panose="02020603050405020304" charset="0"/>
                <a:cs typeface="Times New Roman" panose="02020603050405020304" charset="0"/>
              </a:rPr>
              <a:t>Future Trends of Wearable Technology</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14960" y="1203325"/>
            <a:ext cx="11623675" cy="5472430"/>
          </a:xfrm>
        </p:spPr>
        <p:txBody>
          <a:bodyPr/>
          <a:p>
            <a:r>
              <a:rPr lang="en-US" sz="2000">
                <a:latin typeface="Times New Roman" panose="02020603050405020304" charset="0"/>
                <a:cs typeface="Times New Roman" panose="02020603050405020304" charset="0"/>
              </a:rPr>
              <a:t>The Future trends in Wearable technology are:</a:t>
            </a:r>
            <a:endParaRPr lang="en-US" sz="2000">
              <a:latin typeface="Times New Roman" panose="02020603050405020304" charset="0"/>
              <a:cs typeface="Times New Roman" panose="02020603050405020304" charset="0"/>
            </a:endParaRPr>
          </a:p>
          <a:p>
            <a:pPr marL="914400" lvl="1" indent="-457200">
              <a:buFont typeface="+mj-lt"/>
              <a:buAutoNum type="romanLcPeriod"/>
            </a:pPr>
            <a:r>
              <a:rPr lang="en-US" altLang="en-US" sz="2000" b="1" u="sng">
                <a:solidFill>
                  <a:srgbClr val="FF0000"/>
                </a:solidFill>
                <a:latin typeface="Times New Roman" panose="02020603050405020304" charset="0"/>
                <a:cs typeface="Times New Roman" panose="02020603050405020304" charset="0"/>
              </a:rPr>
              <a:t>Expansion of 5G Connectivity</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With the growing adoption of 5G, IoT will experience faster speeds, lower latency, and more reliable connections.</a:t>
            </a:r>
            <a:endParaRPr lang="en-US" altLang="en-US" sz="2000">
              <a:latin typeface="Times New Roman" panose="02020603050405020304" charset="0"/>
              <a:cs typeface="Times New Roman" panose="02020603050405020304" charset="0"/>
            </a:endParaRPr>
          </a:p>
          <a:p>
            <a:pPr marL="914400" lvl="1" indent="-457200">
              <a:buFont typeface="+mj-lt"/>
              <a:buAutoNum type="romanLcPeriod" startAt="2"/>
            </a:pPr>
            <a:r>
              <a:rPr lang="en-US" altLang="en-US" sz="2000" b="1" u="sng">
                <a:solidFill>
                  <a:srgbClr val="FF0000"/>
                </a:solidFill>
                <a:latin typeface="Times New Roman" panose="02020603050405020304" charset="0"/>
                <a:cs typeface="Times New Roman" panose="02020603050405020304" charset="0"/>
              </a:rPr>
              <a:t>Edge Computing</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Edge computing will allow IoT devices to process data locally, reducing the dependency on cloud servers and enabling faster response times</a:t>
            </a:r>
            <a:endParaRPr lang="en-US" altLang="en-US" sz="2000">
              <a:latin typeface="Times New Roman" panose="02020603050405020304" charset="0"/>
              <a:cs typeface="Times New Roman" panose="02020603050405020304" charset="0"/>
            </a:endParaRPr>
          </a:p>
          <a:p>
            <a:pPr marL="914400" lvl="1" indent="-457200">
              <a:buFont typeface="+mj-lt"/>
              <a:buAutoNum type="romanLcPeriod" startAt="3"/>
            </a:pPr>
            <a:r>
              <a:rPr lang="en-US" altLang="en-US" sz="2000" b="1" u="sng">
                <a:solidFill>
                  <a:srgbClr val="FF0000"/>
                </a:solidFill>
                <a:latin typeface="Times New Roman" panose="02020603050405020304" charset="0"/>
                <a:cs typeface="Times New Roman" panose="02020603050405020304" charset="0"/>
              </a:rPr>
              <a:t>IoT in Smart Cities</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Cities are increasingly adopting IoT technologies to improve urban living. It includes intelligent traffic management, waste management, smart street lighting, and energy-efficient buildings.</a:t>
            </a:r>
            <a:endParaRPr lang="en-US" altLang="en-US" sz="2000">
              <a:solidFill>
                <a:schemeClr val="tx1"/>
              </a:solidFill>
              <a:latin typeface="Times New Roman" panose="02020603050405020304" charset="0"/>
              <a:cs typeface="Times New Roman" panose="02020603050405020304" charset="0"/>
            </a:endParaRPr>
          </a:p>
          <a:p>
            <a:pPr marL="914400" lvl="1" indent="-457200">
              <a:buFont typeface="+mj-lt"/>
              <a:buAutoNum type="romanLcPeriod" startAt="4"/>
            </a:pPr>
            <a:r>
              <a:rPr lang="en-US" altLang="en-US" sz="2000" b="1" u="sng">
                <a:solidFill>
                  <a:srgbClr val="FF0000"/>
                </a:solidFill>
                <a:latin typeface="Times New Roman" panose="02020603050405020304" charset="0"/>
                <a:cs typeface="Times New Roman" panose="02020603050405020304" charset="0"/>
              </a:rPr>
              <a:t>Improved Security and Privacy Solutions</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With the growth of IoT, security concerns will become a focal point. The future of IoT will likely see the implementation of more advanced security features, such as blockchain technology for secure transactions and enhanced encryption for data protection.</a:t>
            </a:r>
            <a:endParaRPr lang="en-US" altLang="en-US" sz="2000">
              <a:solidFill>
                <a:schemeClr val="tx1"/>
              </a:solidFill>
              <a:latin typeface="Times New Roman" panose="02020603050405020304" charset="0"/>
              <a:cs typeface="Times New Roman" panose="02020603050405020304" charset="0"/>
            </a:endParaRPr>
          </a:p>
          <a:p>
            <a:pPr marL="914400" lvl="1" indent="-457200">
              <a:buFont typeface="+mj-lt"/>
              <a:buAutoNum type="romanLcPeriod" startAt="3"/>
            </a:pPr>
            <a:endParaRPr lang="en-US" altLang="en-US" sz="20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tLang="en-US" sz="2500">
                <a:latin typeface="Times New Roman" panose="02020603050405020304" charset="0"/>
                <a:cs typeface="Times New Roman" panose="02020603050405020304" charset="0"/>
              </a:rPr>
              <a:t>The convergence of IoT and wearable technology is reshaping industries and everyday life by offering unprecedented levels of connectivity, data-driven insights, and automation. As these technologies continue to evolve, they present tremendous opportunities for businesses to optimize efficiency, improve decision-making, and enhance user experiences.The integration of advanced technologies like AI, 5G, and edge computing will drive further innovation, making IoT and wearables even smarter and more responsive.</a:t>
            </a:r>
            <a:endParaRPr lang="en-US" altLang="en-US" sz="25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p:nvPr/>
        </p:nvPicPr>
        <p:blipFill>
          <a:blip r:embed="rId1"/>
          <a:stretch>
            <a:fillRect/>
          </a:stretch>
        </p:blipFill>
        <p:spPr>
          <a:xfrm>
            <a:off x="-635" y="635"/>
            <a:ext cx="12192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pic>
        <p:nvPicPr>
          <p:cNvPr id="11" name="Picture 10"/>
          <p:cNvPicPr/>
          <p:nvPr/>
        </p:nvPicPr>
        <p:blipFill>
          <a:blip r:embed="rId1"/>
          <a:stretch>
            <a:fillRect/>
          </a:stretch>
        </p:blipFill>
        <p:spPr>
          <a:xfrm>
            <a:off x="0" y="0"/>
            <a:ext cx="12192000" cy="6858000"/>
          </a:xfrm>
          <a:prstGeom prst="rect">
            <a:avLst/>
          </a:prstGeom>
        </p:spPr>
      </p:pic>
      <p:sp>
        <p:nvSpPr>
          <p:cNvPr id="2" name="Title 1"/>
          <p:cNvSpPr>
            <a:spLocks noGrp="1"/>
          </p:cNvSpPr>
          <p:nvPr>
            <p:ph type="ctrTitle"/>
          </p:nvPr>
        </p:nvSpPr>
        <p:spPr>
          <a:xfrm>
            <a:off x="294005" y="353060"/>
            <a:ext cx="11506200" cy="629920"/>
          </a:xfrm>
        </p:spPr>
        <p:txBody>
          <a:bodyPr>
            <a:noAutofit/>
          </a:bodyPr>
          <a:p>
            <a:r>
              <a:rPr lang="en-US" sz="4000" b="1">
                <a:latin typeface="Times New Roman" panose="02020603050405020304" charset="0"/>
                <a:cs typeface="Times New Roman" panose="02020603050405020304" charset="0"/>
              </a:rPr>
              <a:t>  Introduction to Wearable Technology</a:t>
            </a:r>
            <a:endParaRPr lang="en-US" sz="4000"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360045" y="1294130"/>
            <a:ext cx="6808470" cy="5357495"/>
          </a:xfrm>
        </p:spPr>
        <p:txBody>
          <a:bodyPr>
            <a:noAutofit/>
          </a:bodyPr>
          <a:p>
            <a:pPr marL="342900" indent="-342900" algn="l">
              <a:buFont typeface="Wingdings" panose="05000000000000000000" charset="0"/>
              <a:buChar char="Ø"/>
            </a:pPr>
            <a:r>
              <a:rPr lang="en-US" altLang="en-US" sz="2000">
                <a:latin typeface="Times New Roman" panose="02020603050405020304" charset="0"/>
                <a:cs typeface="Times New Roman" panose="02020603050405020304" charset="0"/>
              </a:rPr>
              <a:t>Wearable technology is a kind of electronic device designed to   be worn on the user's body.</a:t>
            </a:r>
            <a:endParaRPr lang="en-US" altLang="en-US" sz="2000">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US" altLang="en-US" sz="2000">
                <a:latin typeface="Times New Roman" panose="02020603050405020304" charset="0"/>
                <a:cs typeface="Times New Roman" panose="02020603050405020304" charset="0"/>
              </a:rPr>
              <a:t>The devices are hands-free gadgets with practical uses, powered by microprocessors and enhanced with the ability to send and receive data via the Internet.</a:t>
            </a:r>
            <a:endParaRPr lang="en-US" altLang="en-US" sz="2000">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US" altLang="en-US" sz="2000">
                <a:latin typeface="Times New Roman" panose="02020603050405020304" charset="0"/>
                <a:cs typeface="Times New Roman" panose="02020603050405020304" charset="0"/>
                <a:sym typeface="+mn-ea"/>
              </a:rPr>
              <a:t>These devices are usually equipped with sensors that track different data points (e.g., heart rate, temperature, location) and often connect to other devices through the internet or via Bluetooth.</a:t>
            </a:r>
            <a:endParaRPr lang="en-US" altLang="en-US" sz="2000">
              <a:latin typeface="Times New Roman" panose="02020603050405020304" charset="0"/>
              <a:cs typeface="Times New Roman" panose="02020603050405020304" charset="0"/>
              <a:sym typeface="+mn-ea"/>
            </a:endParaRPr>
          </a:p>
          <a:p>
            <a:pPr marL="342900" indent="-342900" algn="l">
              <a:buFont typeface="Wingdings" panose="05000000000000000000" charset="0"/>
              <a:buChar char="Ø"/>
            </a:pPr>
            <a:r>
              <a:rPr lang="en-US" altLang="en-US" sz="2000">
                <a:latin typeface="Times New Roman" panose="02020603050405020304" charset="0"/>
                <a:cs typeface="Times New Roman" panose="02020603050405020304" charset="0"/>
                <a:sym typeface="+mn-ea"/>
              </a:rPr>
              <a:t>Examples of Wearable IoT Devices:</a:t>
            </a:r>
            <a:endParaRPr lang="en-US" altLang="en-US" sz="2000">
              <a:latin typeface="Times New Roman" panose="02020603050405020304" charset="0"/>
              <a:cs typeface="Times New Roman" panose="02020603050405020304" charset="0"/>
            </a:endParaRPr>
          </a:p>
          <a:p>
            <a:pPr marL="914400" lvl="1" indent="-457200" algn="l">
              <a:buFont typeface="Wingdings" panose="05000000000000000000" charset="0"/>
              <a:buAutoNum type="romanLcPeriod"/>
            </a:pPr>
            <a:r>
              <a:rPr lang="en-US" altLang="en-US" sz="2000">
                <a:latin typeface="Times New Roman" panose="02020603050405020304" charset="0"/>
                <a:cs typeface="Times New Roman" panose="02020603050405020304" charset="0"/>
                <a:sym typeface="+mn-ea"/>
              </a:rPr>
              <a:t>Fitness Trackers: Monitoring steps, heart rate, calories burned, and sleep patterns</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sym typeface="+mn-ea"/>
              </a:rPr>
              <a:t>Smartwatches: Receiving notifications, making calls, and tracking activity levels</a:t>
            </a:r>
            <a:endParaRPr lang="en-US" altLang="en-US" sz="2000">
              <a:latin typeface="Times New Roman" panose="02020603050405020304" charset="0"/>
              <a:cs typeface="Times New Roman" panose="02020603050405020304" charset="0"/>
            </a:endParaRPr>
          </a:p>
          <a:p>
            <a:pPr marL="914400" lvl="1" indent="-457200" algn="l">
              <a:buFont typeface="+mj-lt"/>
              <a:buAutoNum type="romanLcPeriod"/>
            </a:pPr>
            <a:r>
              <a:rPr lang="en-US" altLang="en-US" sz="2000">
                <a:latin typeface="Times New Roman" panose="02020603050405020304" charset="0"/>
                <a:cs typeface="Times New Roman" panose="02020603050405020304" charset="0"/>
                <a:sym typeface="+mn-ea"/>
              </a:rPr>
              <a:t>Medical Wearables: Continuous glucose monitoring, blood pressure tracking, ECG monitoring</a:t>
            </a:r>
            <a:endParaRPr lang="en-US" altLang="en-US" sz="2000">
              <a:latin typeface="Times New Roman" panose="02020603050405020304" charset="0"/>
              <a:cs typeface="Times New Roman" panose="02020603050405020304" charset="0"/>
            </a:endParaRPr>
          </a:p>
          <a:p>
            <a:pPr marL="457200" lvl="1" algn="l">
              <a:buFont typeface="+mj-lt"/>
            </a:pPr>
            <a:endParaRPr lang="en-US" altLang="en-US" sz="2000">
              <a:latin typeface="Times New Roman" panose="02020603050405020304" charset="0"/>
              <a:cs typeface="Times New Roman" panose="02020603050405020304" charset="0"/>
            </a:endParaRPr>
          </a:p>
        </p:txBody>
      </p:sp>
      <p:pic>
        <p:nvPicPr>
          <p:cNvPr id="9" name="Picture 8"/>
          <p:cNvPicPr/>
          <p:nvPr/>
        </p:nvPicPr>
        <p:blipFill>
          <a:blip r:embed="rId2">
            <a:alphaModFix amt="80000"/>
          </a:blip>
          <a:stretch>
            <a:fillRect/>
          </a:stretch>
        </p:blipFill>
        <p:spPr>
          <a:xfrm>
            <a:off x="7347585" y="1702435"/>
            <a:ext cx="4562475" cy="4034155"/>
          </a:xfrm>
          <a:prstGeom prst="rect">
            <a:avLst/>
          </a:prstGeom>
          <a:effectLst>
            <a:glow rad="101600">
              <a:schemeClr val="accent3">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p:nvPr/>
        </p:nvPicPr>
        <p:blipFill>
          <a:blip r:embed="rId1"/>
          <a:stretch>
            <a:fillRect/>
          </a:stretch>
        </p:blipFill>
        <p:spPr>
          <a:xfrm>
            <a:off x="0" y="0"/>
            <a:ext cx="12192000" cy="6858000"/>
          </a:xfrm>
          <a:prstGeom prst="rect">
            <a:avLst/>
          </a:prstGeom>
        </p:spPr>
      </p:pic>
      <p:sp>
        <p:nvSpPr>
          <p:cNvPr id="3" name="Content Placeholder 2"/>
          <p:cNvSpPr>
            <a:spLocks noGrp="1"/>
          </p:cNvSpPr>
          <p:nvPr>
            <p:ph idx="1"/>
          </p:nvPr>
        </p:nvSpPr>
        <p:spPr>
          <a:xfrm>
            <a:off x="294005" y="1205865"/>
            <a:ext cx="11604625" cy="5542280"/>
          </a:xfrm>
        </p:spPr>
        <p:txBody>
          <a:bodyPr/>
          <a:p>
            <a:pPr>
              <a:buFont typeface="Wingdings" panose="05000000000000000000" charset="0"/>
              <a:buChar char="Ø"/>
            </a:pPr>
            <a:r>
              <a:rPr lang="en-US" altLang="en-US" sz="2000">
                <a:latin typeface="Times New Roman" panose="02020603050405020304" charset="0"/>
                <a:cs typeface="Times New Roman" panose="02020603050405020304" charset="0"/>
              </a:rPr>
              <a:t>Wearable technology is significant in the Internet of Things (IoT) because it allows for continuous, real-time monitoring of various personal metrics like heart rate, activity levels, and location, enabling seamless integration of personal data into the broader IoT ecosystem, which can be used for personalized health insights, proactive interventions, and enhanced user experiences across different applications like fitness, healthcare, and safety.</a:t>
            </a:r>
            <a:endParaRPr lang="en-US" altLang="en-US" sz="2000">
              <a:latin typeface="Times New Roman" panose="02020603050405020304" charset="0"/>
              <a:cs typeface="Times New Roman" panose="02020603050405020304" charset="0"/>
            </a:endParaRPr>
          </a:p>
          <a:p>
            <a:pPr>
              <a:buFont typeface="Wingdings" panose="05000000000000000000" charset="0"/>
              <a:buChar char="Ø"/>
            </a:pPr>
            <a:r>
              <a:rPr lang="en-US" altLang="en-US" sz="2000">
                <a:latin typeface="Times New Roman" panose="02020603050405020304" charset="0"/>
                <a:cs typeface="Times New Roman" panose="02020603050405020304" charset="0"/>
                <a:sym typeface="+mn-ea"/>
              </a:rPr>
              <a:t>Key points about the significance of wearable technology in IoT:</a:t>
            </a:r>
            <a:endParaRPr lang="en-US" altLang="en-US" sz="2000">
              <a:latin typeface="Times New Roman" panose="02020603050405020304" charset="0"/>
              <a:cs typeface="Times New Roman" panose="02020603050405020304" charset="0"/>
              <a:sym typeface="+mn-ea"/>
            </a:endParaRPr>
          </a:p>
          <a:p>
            <a:pPr marL="0" indent="457200">
              <a:buFont typeface="Wingdings" panose="05000000000000000000" charset="0"/>
              <a:buNone/>
            </a:pPr>
            <a:r>
              <a:rPr lang="en-US" altLang="en-US" sz="2000" b="1">
                <a:solidFill>
                  <a:srgbClr val="FF0000"/>
                </a:solidFill>
                <a:latin typeface="Times New Roman" panose="02020603050405020304" charset="0"/>
                <a:cs typeface="Times New Roman" panose="02020603050405020304" charset="0"/>
              </a:rPr>
              <a:t>i. </a:t>
            </a:r>
            <a:r>
              <a:rPr lang="en-US" altLang="en-US" sz="2000" b="1" u="sng">
                <a:solidFill>
                  <a:srgbClr val="FF0000"/>
                </a:solidFill>
                <a:latin typeface="Times New Roman" panose="02020603050405020304" charset="0"/>
                <a:cs typeface="Times New Roman" panose="02020603050405020304" charset="0"/>
              </a:rPr>
              <a:t>Real-time Monitoring:</a:t>
            </a:r>
            <a:r>
              <a:rPr lang="en-US" altLang="en-US" sz="2000">
                <a:latin typeface="Times New Roman" panose="02020603050405020304" charset="0"/>
                <a:cs typeface="Times New Roman" panose="02020603050405020304" charset="0"/>
              </a:rPr>
              <a:t> Wearables connected to IoT networks enable real-time data transmission for  			       immediate alerts and responses.</a:t>
            </a:r>
            <a:endParaRPr lang="en-US" altLang="en-US" sz="2000">
              <a:latin typeface="Times New Roman" panose="02020603050405020304" charset="0"/>
              <a:cs typeface="Times New Roman" panose="02020603050405020304" charset="0"/>
            </a:endParaRPr>
          </a:p>
          <a:p>
            <a:pPr marL="0" indent="457200">
              <a:buFont typeface="Wingdings" panose="05000000000000000000" charset="0"/>
              <a:buNone/>
            </a:pPr>
            <a:r>
              <a:rPr lang="en-US" altLang="en-US" sz="2000" b="1">
                <a:solidFill>
                  <a:srgbClr val="FF0000"/>
                </a:solidFill>
                <a:latin typeface="Times New Roman" panose="02020603050405020304" charset="0"/>
                <a:cs typeface="Times New Roman" panose="02020603050405020304" charset="0"/>
              </a:rPr>
              <a:t>ii. </a:t>
            </a:r>
            <a:r>
              <a:rPr lang="en-US" altLang="en-US" sz="2000" b="1" u="sng">
                <a:solidFill>
                  <a:srgbClr val="FF0000"/>
                </a:solidFill>
                <a:latin typeface="Times New Roman" panose="02020603050405020304" charset="0"/>
                <a:cs typeface="Times New Roman" panose="02020603050405020304" charset="0"/>
              </a:rPr>
              <a:t>Personalized Insights:</a:t>
            </a:r>
            <a:r>
              <a:rPr lang="en-US" altLang="en-US" sz="2000">
                <a:latin typeface="Times New Roman" panose="02020603050405020304" charset="0"/>
                <a:cs typeface="Times New Roman" panose="02020603050405020304" charset="0"/>
              </a:rPr>
              <a:t> IoT platforms analyze collected data to offer personalized health, fitness, and 			       lifestyle recommendations.</a:t>
            </a:r>
            <a:endParaRPr lang="en-US" altLang="en-US" sz="2000">
              <a:latin typeface="Times New Roman" panose="02020603050405020304" charset="0"/>
              <a:cs typeface="Times New Roman" panose="02020603050405020304" charset="0"/>
            </a:endParaRPr>
          </a:p>
          <a:p>
            <a:pPr marL="0" indent="457200">
              <a:buFont typeface="Wingdings" panose="05000000000000000000" charset="0"/>
              <a:buNone/>
            </a:pPr>
            <a:r>
              <a:rPr lang="en-US" altLang="en-US" sz="2000" b="1">
                <a:solidFill>
                  <a:srgbClr val="FF0000"/>
                </a:solidFill>
                <a:latin typeface="Times New Roman" panose="02020603050405020304" charset="0"/>
                <a:cs typeface="Times New Roman" panose="02020603050405020304" charset="0"/>
              </a:rPr>
              <a:t>iii. </a:t>
            </a:r>
            <a:r>
              <a:rPr lang="en-US" altLang="en-US" sz="2000" b="1" u="sng">
                <a:solidFill>
                  <a:srgbClr val="FF0000"/>
                </a:solidFill>
                <a:latin typeface="Times New Roman" panose="02020603050405020304" charset="0"/>
                <a:cs typeface="Times New Roman" panose="02020603050405020304" charset="0"/>
              </a:rPr>
              <a:t>Healthcare Applications:</a:t>
            </a:r>
            <a:r>
              <a:rPr lang="en-US" altLang="en-US" sz="2000" b="1">
                <a:solidFill>
                  <a:srgbClr val="FF0000"/>
                </a:solidFill>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Wearables support remote patient monitoring, early health issue detection, 				and medication adherence.</a:t>
            </a:r>
            <a:endParaRPr lang="en-US" altLang="en-US" sz="2000">
              <a:latin typeface="Times New Roman" panose="02020603050405020304" charset="0"/>
              <a:cs typeface="Times New Roman" panose="02020603050405020304" charset="0"/>
            </a:endParaRPr>
          </a:p>
          <a:p>
            <a:pPr marL="0" indent="457200">
              <a:buFont typeface="Wingdings" panose="05000000000000000000" charset="0"/>
              <a:buNone/>
            </a:pPr>
            <a:r>
              <a:rPr lang="en-US" altLang="en-US" sz="2000" b="1">
                <a:solidFill>
                  <a:srgbClr val="FF0000"/>
                </a:solidFill>
                <a:latin typeface="Times New Roman" panose="02020603050405020304" charset="0"/>
                <a:cs typeface="Times New Roman" panose="02020603050405020304" charset="0"/>
              </a:rPr>
              <a:t>iv. </a:t>
            </a:r>
            <a:r>
              <a:rPr lang="en-US" altLang="en-US" sz="2000" b="1" u="sng">
                <a:solidFill>
                  <a:srgbClr val="FF0000"/>
                </a:solidFill>
                <a:latin typeface="Times New Roman" panose="02020603050405020304" charset="0"/>
                <a:cs typeface="Times New Roman" panose="02020603050405020304" charset="0"/>
              </a:rPr>
              <a:t>Enhanced Safety Features:</a:t>
            </a:r>
            <a:r>
              <a:rPr lang="en-US" altLang="en-US" sz="2000">
                <a:latin typeface="Times New Roman" panose="02020603050405020304" charset="0"/>
                <a:cs typeface="Times New Roman" panose="02020603050405020304" charset="0"/>
              </a:rPr>
              <a:t> Wearables provide location tracking and emergency SOS functions, 					  enhancing personal safety.</a:t>
            </a:r>
            <a:endParaRPr lang="en-US" altLang="en-US" sz="2000">
              <a:latin typeface="Times New Roman" panose="02020603050405020304" charset="0"/>
              <a:cs typeface="Times New Roman" panose="02020603050405020304" charset="0"/>
            </a:endParaRPr>
          </a:p>
          <a:p>
            <a:pPr marL="0" indent="457200">
              <a:buFont typeface="Wingdings" panose="05000000000000000000" charset="0"/>
              <a:buNone/>
            </a:pPr>
            <a:r>
              <a:rPr lang="en-US" altLang="en-US" sz="2000" b="1">
                <a:solidFill>
                  <a:srgbClr val="FF0000"/>
                </a:solidFill>
                <a:latin typeface="Times New Roman" panose="02020603050405020304" charset="0"/>
                <a:cs typeface="Times New Roman" panose="02020603050405020304" charset="0"/>
              </a:rPr>
              <a:t>v. </a:t>
            </a:r>
            <a:r>
              <a:rPr lang="en-US" altLang="en-US" sz="2000" b="1" u="sng">
                <a:solidFill>
                  <a:srgbClr val="FF0000"/>
                </a:solidFill>
                <a:latin typeface="Times New Roman" panose="02020603050405020304" charset="0"/>
                <a:cs typeface="Times New Roman" panose="02020603050405020304" charset="0"/>
              </a:rPr>
              <a:t>Integration with Other Devices:</a:t>
            </a:r>
            <a:r>
              <a:rPr lang="en-US" altLang="en-US" sz="2000">
                <a:latin typeface="Times New Roman" panose="02020603050405020304" charset="0"/>
                <a:cs typeface="Times New Roman" panose="02020603050405020304" charset="0"/>
              </a:rPr>
              <a:t> Wearable data integrates with smart home devices, creating a 					         connected and automated living environment.</a:t>
            </a:r>
            <a:endParaRPr lang="en-US" altLang="en-US" sz="2000">
              <a:latin typeface="Times New Roman" panose="02020603050405020304" charset="0"/>
              <a:cs typeface="Times New Roman" panose="02020603050405020304" charset="0"/>
            </a:endParaRPr>
          </a:p>
          <a:p>
            <a:pPr marL="0" indent="0">
              <a:buFont typeface="Wingdings" panose="05000000000000000000" charset="0"/>
              <a:buNone/>
            </a:pPr>
            <a:endParaRPr lang="en-US" altLang="en-US" sz="2000">
              <a:latin typeface="Times New Roman" panose="02020603050405020304" charset="0"/>
              <a:cs typeface="Times New Roman" panose="02020603050405020304" charset="0"/>
            </a:endParaRPr>
          </a:p>
          <a:p>
            <a:pPr marL="0" indent="0">
              <a:buFont typeface="Wingdings" panose="05000000000000000000" charset="0"/>
              <a:buNone/>
            </a:pPr>
            <a:r>
              <a:rPr lang="en-US" altLang="en-US" sz="2000">
                <a:latin typeface="Times New Roman" panose="02020603050405020304" charset="0"/>
                <a:cs typeface="Times New Roman" panose="02020603050405020304" charset="0"/>
              </a:rPr>
              <a:t>     </a:t>
            </a:r>
            <a:endParaRPr lang="en-US" altLang="en-US" sz="2000">
              <a:latin typeface="Times New Roman" panose="02020603050405020304" charset="0"/>
              <a:cs typeface="Times New Roman" panose="02020603050405020304" charset="0"/>
            </a:endParaRPr>
          </a:p>
        </p:txBody>
      </p:sp>
      <p:sp>
        <p:nvSpPr>
          <p:cNvPr id="5" name="Title 1"/>
          <p:cNvSpPr>
            <a:spLocks noGrp="1"/>
          </p:cNvSpPr>
          <p:nvPr/>
        </p:nvSpPr>
        <p:spPr>
          <a:xfrm>
            <a:off x="294005" y="419100"/>
            <a:ext cx="11506200" cy="629920"/>
          </a:xfrm>
          <a:prstGeom prst="rect">
            <a:avLst/>
          </a:prstGeom>
          <a:noFill/>
          <a:ln w="9525">
            <a:noFill/>
          </a:ln>
        </p:spPr>
        <p:txBody>
          <a:bodyPr anchor="b" anchorCtr="0">
            <a:noAutofit/>
          </a:bodyP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4000" b="1">
                <a:latin typeface="Times New Roman" panose="02020603050405020304" charset="0"/>
                <a:cs typeface="Times New Roman" panose="02020603050405020304" charset="0"/>
              </a:rPr>
              <a:t>   Significance of  Wearable Technology</a:t>
            </a:r>
            <a:endParaRPr lang="en-US" sz="40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0" y="0"/>
            <a:ext cx="12192000" cy="6858000"/>
          </a:xfrm>
          <a:prstGeom prst="rect">
            <a:avLst/>
          </a:prstGeom>
        </p:spPr>
      </p:pic>
      <p:sp>
        <p:nvSpPr>
          <p:cNvPr id="2" name="Title 1"/>
          <p:cNvSpPr>
            <a:spLocks noGrp="1"/>
          </p:cNvSpPr>
          <p:nvPr>
            <p:ph type="title"/>
          </p:nvPr>
        </p:nvSpPr>
        <p:spPr>
          <a:xfrm>
            <a:off x="609600" y="274955"/>
            <a:ext cx="10972800" cy="736600"/>
          </a:xfrm>
        </p:spPr>
        <p:txBody>
          <a:bodyPr/>
          <a:p>
            <a:r>
              <a:rPr lang="en-US" sz="4000" b="1">
                <a:latin typeface="Times New Roman" panose="02020603050405020304" charset="0"/>
                <a:cs typeface="Times New Roman" panose="02020603050405020304" charset="0"/>
              </a:rPr>
              <a:t>Components used in Wearable Devices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49225" y="1096010"/>
            <a:ext cx="11193145" cy="5674360"/>
          </a:xfrm>
        </p:spPr>
        <p:txBody>
          <a:bodyPr/>
          <a:p>
            <a:r>
              <a:rPr lang="en-US" altLang="en-US" sz="2000">
                <a:latin typeface="Times New Roman" panose="02020603050405020304" charset="0"/>
                <a:cs typeface="Times New Roman" panose="02020603050405020304" charset="0"/>
              </a:rPr>
              <a:t>Wearable technology in the Internet of Things (IoT) uses sensors, connectivity, and data processing to collect and exchange data. </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These devices  are composed of several key components that work together to collect, process, and transmit data, providing users with real-time information.</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The essential components of IoT wearable devices:</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i. Sensors</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ii. Actuators</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iii. Connectivity Module</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iv. Microcontroller </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v. Communication with Data Processing Platform</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vi. Power Source(Battery)</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vii. User Interface(UI) and Software</a:t>
            </a:r>
            <a:endParaRPr lang="en-US" altLang="en-US" sz="2000">
              <a:latin typeface="Times New Roman" panose="02020603050405020304" charset="0"/>
              <a:cs typeface="Times New Roman" panose="02020603050405020304" charset="0"/>
            </a:endParaRPr>
          </a:p>
          <a:p>
            <a:pPr marL="0" indent="457200" algn="l">
              <a:buFont typeface="+mj-lt"/>
              <a:buNone/>
            </a:pPr>
            <a:r>
              <a:rPr lang="en-US" altLang="en-US" sz="2000">
                <a:latin typeface="Times New Roman" panose="02020603050405020304" charset="0"/>
                <a:cs typeface="Times New Roman" panose="02020603050405020304" charset="0"/>
              </a:rPr>
              <a:t>viii. Enclosure (Physical housing)</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12"/>
          <p:cNvPicPr/>
          <p:nvPr/>
        </p:nvPicPr>
        <p:blipFill>
          <a:blip r:embed="rId1"/>
          <a:stretch>
            <a:fillRect/>
          </a:stretch>
        </p:blipFill>
        <p:spPr>
          <a:xfrm>
            <a:off x="0" y="0"/>
            <a:ext cx="12192000" cy="6858000"/>
          </a:xfrm>
          <a:prstGeom prst="rect">
            <a:avLst/>
          </a:prstGeom>
        </p:spPr>
      </p:pic>
      <p:pic>
        <p:nvPicPr>
          <p:cNvPr id="5" name="Picture 4"/>
          <p:cNvPicPr/>
          <p:nvPr/>
        </p:nvPicPr>
        <p:blipFill>
          <a:blip r:embed="rId2"/>
          <a:stretch>
            <a:fillRect/>
          </a:stretch>
        </p:blipFill>
        <p:spPr>
          <a:xfrm>
            <a:off x="298450" y="127000"/>
            <a:ext cx="4953000" cy="3302000"/>
          </a:xfrm>
          <a:prstGeom prst="rect">
            <a:avLst/>
          </a:prstGeom>
        </p:spPr>
      </p:pic>
      <p:pic>
        <p:nvPicPr>
          <p:cNvPr id="4" name="Picture 3"/>
          <p:cNvPicPr/>
          <p:nvPr/>
        </p:nvPicPr>
        <p:blipFill>
          <a:blip r:embed="rId3"/>
          <a:stretch>
            <a:fillRect/>
          </a:stretch>
        </p:blipFill>
        <p:spPr>
          <a:xfrm>
            <a:off x="298450" y="3260725"/>
            <a:ext cx="2183765" cy="1880235"/>
          </a:xfrm>
          <a:prstGeom prst="rect">
            <a:avLst/>
          </a:prstGeom>
        </p:spPr>
      </p:pic>
      <p:pic>
        <p:nvPicPr>
          <p:cNvPr id="6" name="Picture 5"/>
          <p:cNvPicPr/>
          <p:nvPr/>
        </p:nvPicPr>
        <p:blipFill>
          <a:blip r:embed="rId4"/>
          <a:stretch>
            <a:fillRect/>
          </a:stretch>
        </p:blipFill>
        <p:spPr>
          <a:xfrm rot="5400000">
            <a:off x="654050" y="4799965"/>
            <a:ext cx="1804035" cy="2314575"/>
          </a:xfrm>
          <a:prstGeom prst="rect">
            <a:avLst/>
          </a:prstGeom>
        </p:spPr>
      </p:pic>
      <p:pic>
        <p:nvPicPr>
          <p:cNvPr id="7" name="Picture 6"/>
          <p:cNvPicPr/>
          <p:nvPr/>
        </p:nvPicPr>
        <p:blipFill>
          <a:blip r:embed="rId5"/>
          <a:stretch>
            <a:fillRect/>
          </a:stretch>
        </p:blipFill>
        <p:spPr>
          <a:xfrm>
            <a:off x="5251450" y="241300"/>
            <a:ext cx="2968625" cy="2475865"/>
          </a:xfrm>
          <a:prstGeom prst="rect">
            <a:avLst/>
          </a:prstGeom>
        </p:spPr>
      </p:pic>
      <p:pic>
        <p:nvPicPr>
          <p:cNvPr id="8" name="Picture 7"/>
          <p:cNvPicPr/>
          <p:nvPr/>
        </p:nvPicPr>
        <p:blipFill>
          <a:blip r:embed="rId6"/>
          <a:stretch>
            <a:fillRect/>
          </a:stretch>
        </p:blipFill>
        <p:spPr>
          <a:xfrm>
            <a:off x="2675890" y="3429000"/>
            <a:ext cx="2575560" cy="3274695"/>
          </a:xfrm>
          <a:prstGeom prst="rect">
            <a:avLst/>
          </a:prstGeom>
        </p:spPr>
      </p:pic>
      <p:pic>
        <p:nvPicPr>
          <p:cNvPr id="10" name="Picture 9"/>
          <p:cNvPicPr/>
          <p:nvPr/>
        </p:nvPicPr>
        <p:blipFill>
          <a:blip r:embed="rId7"/>
          <a:stretch>
            <a:fillRect/>
          </a:stretch>
        </p:blipFill>
        <p:spPr>
          <a:xfrm>
            <a:off x="5182235" y="2975610"/>
            <a:ext cx="6786245" cy="3728085"/>
          </a:xfrm>
          <a:prstGeom prst="rect">
            <a:avLst/>
          </a:prstGeom>
        </p:spPr>
      </p:pic>
      <p:pic>
        <p:nvPicPr>
          <p:cNvPr id="11" name="Picture 10"/>
          <p:cNvPicPr/>
          <p:nvPr/>
        </p:nvPicPr>
        <p:blipFill>
          <a:blip r:embed="rId8"/>
          <a:stretch>
            <a:fillRect/>
          </a:stretch>
        </p:blipFill>
        <p:spPr>
          <a:xfrm>
            <a:off x="8516620" y="127000"/>
            <a:ext cx="3019425" cy="3238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0" y="0"/>
            <a:ext cx="12192000" cy="6858000"/>
          </a:xfrm>
          <a:prstGeom prst="rect">
            <a:avLst/>
          </a:prstGeom>
        </p:spPr>
      </p:pic>
      <p:sp>
        <p:nvSpPr>
          <p:cNvPr id="2" name="Title 1"/>
          <p:cNvSpPr>
            <a:spLocks noGrp="1"/>
          </p:cNvSpPr>
          <p:nvPr>
            <p:ph type="ctrTitle"/>
          </p:nvPr>
        </p:nvSpPr>
        <p:spPr>
          <a:xfrm>
            <a:off x="1524000" y="452120"/>
            <a:ext cx="9144000" cy="749935"/>
          </a:xfrm>
        </p:spPr>
        <p:txBody>
          <a:bodyPr/>
          <a:p>
            <a:r>
              <a:rPr lang="en-US" sz="4000" b="1">
                <a:latin typeface="Times New Roman" panose="02020603050405020304" charset="0"/>
                <a:cs typeface="Times New Roman" panose="02020603050405020304" charset="0"/>
              </a:rPr>
              <a:t>Block Diagram of  Wearable Technology </a:t>
            </a:r>
            <a:endParaRPr lang="en-US" sz="4000" b="1">
              <a:latin typeface="Times New Roman" panose="02020603050405020304" charset="0"/>
              <a:cs typeface="Times New Roman" panose="02020603050405020304" charset="0"/>
            </a:endParaRPr>
          </a:p>
        </p:txBody>
      </p:sp>
      <p:pic>
        <p:nvPicPr>
          <p:cNvPr id="5" name="Picture 4"/>
          <p:cNvPicPr/>
          <p:nvPr/>
        </p:nvPicPr>
        <p:blipFill>
          <a:blip r:embed="rId2"/>
          <a:stretch>
            <a:fillRect/>
          </a:stretch>
        </p:blipFill>
        <p:spPr>
          <a:xfrm>
            <a:off x="1311275" y="1498600"/>
            <a:ext cx="9569450" cy="4939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p:nvPr/>
        </p:nvPicPr>
        <p:blipFill>
          <a:blip r:embed="rId1"/>
          <a:stretch>
            <a:fillRect/>
          </a:stretch>
        </p:blipFill>
        <p:spPr>
          <a:xfrm>
            <a:off x="0" y="0"/>
            <a:ext cx="12192000" cy="6858000"/>
          </a:xfrm>
          <a:prstGeom prst="rect">
            <a:avLst/>
          </a:prstGeom>
        </p:spPr>
      </p:pic>
      <p:sp>
        <p:nvSpPr>
          <p:cNvPr id="5" name="Title 1"/>
          <p:cNvSpPr>
            <a:spLocks noGrp="1"/>
          </p:cNvSpPr>
          <p:nvPr/>
        </p:nvSpPr>
        <p:spPr>
          <a:xfrm>
            <a:off x="1524000" y="452120"/>
            <a:ext cx="9144000" cy="74993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US" sz="4000" b="1">
                <a:latin typeface="Times New Roman" panose="02020603050405020304" charset="0"/>
                <a:cs typeface="Times New Roman" panose="02020603050405020304" charset="0"/>
              </a:rPr>
              <a:t>Architecture of Wearable Technology </a:t>
            </a:r>
            <a:endParaRPr lang="en-US" sz="4000" b="1">
              <a:latin typeface="Times New Roman" panose="02020603050405020304" charset="0"/>
              <a:cs typeface="Times New Roman" panose="02020603050405020304" charset="0"/>
            </a:endParaRPr>
          </a:p>
        </p:txBody>
      </p:sp>
      <p:pic>
        <p:nvPicPr>
          <p:cNvPr id="8" name="Picture 7"/>
          <p:cNvPicPr/>
          <p:nvPr/>
        </p:nvPicPr>
        <p:blipFill>
          <a:blip r:embed="rId2"/>
          <a:stretch>
            <a:fillRect/>
          </a:stretch>
        </p:blipFill>
        <p:spPr>
          <a:xfrm>
            <a:off x="1410970" y="1517015"/>
            <a:ext cx="9370060" cy="5013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2" name="Title 1"/>
          <p:cNvSpPr>
            <a:spLocks noGrp="1"/>
          </p:cNvSpPr>
          <p:nvPr>
            <p:ph type="ctrTitle"/>
          </p:nvPr>
        </p:nvSpPr>
        <p:spPr>
          <a:xfrm>
            <a:off x="1524000" y="316230"/>
            <a:ext cx="9144000" cy="641350"/>
          </a:xfrm>
        </p:spPr>
        <p:txBody>
          <a:bodyPr/>
          <a:p>
            <a:r>
              <a:rPr lang="en-US" sz="4000" b="1">
                <a:latin typeface="Times New Roman" panose="02020603050405020304" charset="0"/>
                <a:cs typeface="Times New Roman" panose="02020603050405020304" charset="0"/>
              </a:rPr>
              <a:t>Applications Of Wearable Technology</a:t>
            </a:r>
            <a:endParaRPr lang="en-US" sz="4000"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38760" y="1129030"/>
            <a:ext cx="11703685" cy="5631815"/>
          </a:xfrm>
        </p:spPr>
        <p:txBody>
          <a:bodyPr/>
          <a:p>
            <a:pPr marL="285750" indent="-285750" algn="l">
              <a:buFont typeface="Wingdings" panose="05000000000000000000" charset="0"/>
              <a:buChar char="Ø"/>
            </a:pPr>
            <a:r>
              <a:rPr lang="en-US" sz="2000">
                <a:latin typeface="Times New Roman" panose="02020603050405020304" charset="0"/>
                <a:cs typeface="Times New Roman" panose="02020603050405020304" charset="0"/>
              </a:rPr>
              <a:t>The applications of wearable technology in IOT are:</a:t>
            </a:r>
            <a:endParaRPr lang="en-US" sz="2000">
              <a:latin typeface="Times New Roman" panose="02020603050405020304" charset="0"/>
              <a:cs typeface="Times New Roman" panose="02020603050405020304" charset="0"/>
            </a:endParaRPr>
          </a:p>
          <a:p>
            <a:pPr marL="800100" lvl="1" indent="-342900" algn="l">
              <a:buFont typeface="+mj-lt"/>
              <a:buAutoNum type="romanLcPeriod"/>
            </a:pPr>
            <a:r>
              <a:rPr lang="en-US" altLang="en-US" sz="2000" b="1" u="sng">
                <a:solidFill>
                  <a:srgbClr val="FF0000"/>
                </a:solidFill>
                <a:latin typeface="Times New Roman" panose="02020603050405020304" charset="0"/>
                <a:cs typeface="Times New Roman" panose="02020603050405020304" charset="0"/>
              </a:rPr>
              <a:t>Healthcare Monitoring</a:t>
            </a:r>
            <a:endParaRPr lang="en-US" altLang="en-US" sz="2000" b="1" u="sng">
              <a:solidFill>
                <a:srgbClr val="FF0000"/>
              </a:solidFill>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altLang="en-US" sz="2000">
                <a:latin typeface="Times New Roman" panose="02020603050405020304" charset="0"/>
                <a:cs typeface="Times New Roman" panose="02020603050405020304" charset="0"/>
              </a:rPr>
              <a:t>Wearables track vital signs such as heart rate, blood pressure, and oxygen levels, enabling remote patient monitoring, early detection of health issues, and improved treatment management.</a:t>
            </a:r>
            <a:endParaRPr lang="en-US" altLang="en-US" sz="2000">
              <a:latin typeface="Times New Roman" panose="02020603050405020304" charset="0"/>
              <a:cs typeface="Times New Roman" panose="02020603050405020304" charset="0"/>
            </a:endParaRPr>
          </a:p>
          <a:p>
            <a:pPr marL="800100" lvl="1" indent="-342900" algn="l">
              <a:buFont typeface="+mj-lt"/>
              <a:buAutoNum type="romanLcPeriod" startAt="2"/>
            </a:pPr>
            <a:r>
              <a:rPr lang="en-US" altLang="en-US" sz="2000" b="1" u="sng">
                <a:solidFill>
                  <a:srgbClr val="FF0000"/>
                </a:solidFill>
                <a:latin typeface="Times New Roman" panose="02020603050405020304" charset="0"/>
                <a:cs typeface="Times New Roman" panose="02020603050405020304" charset="0"/>
              </a:rPr>
              <a:t>Fitness and Wellness</a:t>
            </a:r>
            <a:endParaRPr lang="en-US" altLang="en-US" sz="2000" b="1" u="sng">
              <a:solidFill>
                <a:srgbClr val="FF0000"/>
              </a:solidFill>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altLang="en-US" sz="2000">
                <a:latin typeface="Times New Roman" panose="02020603050405020304" charset="0"/>
                <a:cs typeface="Times New Roman" panose="02020603050405020304" charset="0"/>
              </a:rPr>
              <a:t>Fitness trackers and smartwatches monitor physical activity, sleep patterns, calories burned, and overall wellness, offering personalized fitness recommendations and goals.</a:t>
            </a:r>
            <a:endParaRPr lang="en-US" altLang="en-US" sz="2000">
              <a:latin typeface="Times New Roman" panose="02020603050405020304" charset="0"/>
              <a:cs typeface="Times New Roman" panose="02020603050405020304" charset="0"/>
            </a:endParaRPr>
          </a:p>
          <a:p>
            <a:pPr marL="800100" lvl="1" indent="-342900" algn="l">
              <a:buFont typeface="+mj-lt"/>
              <a:buAutoNum type="romanLcPeriod" startAt="3"/>
            </a:pPr>
            <a:r>
              <a:rPr lang="en-US" altLang="en-US" sz="2000" b="1" u="sng">
                <a:solidFill>
                  <a:srgbClr val="FF0000"/>
                </a:solidFill>
                <a:latin typeface="Times New Roman" panose="02020603050405020304" charset="0"/>
                <a:cs typeface="Times New Roman" panose="02020603050405020304" charset="0"/>
              </a:rPr>
              <a:t>Personal Safety</a:t>
            </a:r>
            <a:endParaRPr lang="en-US" altLang="en-US" sz="2000" b="1" u="sng">
              <a:solidFill>
                <a:srgbClr val="FF0000"/>
              </a:solidFill>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altLang="en-US" sz="2000">
                <a:latin typeface="Times New Roman" panose="02020603050405020304" charset="0"/>
                <a:cs typeface="Times New Roman" panose="02020603050405020304" charset="0"/>
              </a:rPr>
              <a:t>Wearables with GPS tracking, emergency alerts, and SOS buttons enhance personal safety by alerting loved ones or emergency services in case of an accident or emergency.</a:t>
            </a:r>
            <a:endParaRPr lang="en-US" altLang="en-US" sz="2000">
              <a:latin typeface="Times New Roman" panose="02020603050405020304" charset="0"/>
              <a:cs typeface="Times New Roman" panose="02020603050405020304" charset="0"/>
            </a:endParaRPr>
          </a:p>
          <a:p>
            <a:pPr marL="800100" lvl="1" indent="-342900" algn="l">
              <a:buFont typeface="+mj-lt"/>
              <a:buAutoNum type="romanLcPeriod" startAt="4"/>
            </a:pPr>
            <a:r>
              <a:rPr lang="en-US" altLang="en-US" sz="2000" b="1" u="sng">
                <a:solidFill>
                  <a:srgbClr val="FF0000"/>
                </a:solidFill>
                <a:latin typeface="Times New Roman" panose="02020603050405020304" charset="0"/>
                <a:cs typeface="Times New Roman" panose="02020603050405020304" charset="0"/>
              </a:rPr>
              <a:t>Smart Home Integration</a:t>
            </a:r>
            <a:endParaRPr lang="en-US" altLang="en-US" sz="2000" b="1" u="sng">
              <a:solidFill>
                <a:srgbClr val="FF0000"/>
              </a:solidFill>
              <a:latin typeface="Times New Roman" panose="02020603050405020304" charset="0"/>
              <a:cs typeface="Times New Roman" panose="02020603050405020304" charset="0"/>
            </a:endParaRPr>
          </a:p>
          <a:p>
            <a:pPr marL="800100" lvl="1" indent="-342900" algn="l">
              <a:buFont typeface="Arial" panose="020B0604020202020204" pitchFamily="34" charset="0"/>
              <a:buChar char="•"/>
            </a:pPr>
            <a:r>
              <a:rPr lang="en-US" altLang="en-US" sz="2000">
                <a:solidFill>
                  <a:schemeClr val="tx1"/>
                </a:solidFill>
                <a:latin typeface="Times New Roman" panose="02020603050405020304" charset="0"/>
                <a:cs typeface="Times New Roman" panose="02020603050405020304" charset="0"/>
              </a:rPr>
              <a:t>Wearable devices sync with smart home systems (lights, thermostats, etc.), allowing users to control their home environment based on their preferences or location.</a:t>
            </a:r>
            <a:endParaRPr lang="en-US" altLang="en-US" sz="2000">
              <a:solidFill>
                <a:schemeClr val="tx1"/>
              </a:solidFill>
              <a:latin typeface="Times New Roman" panose="02020603050405020304" charset="0"/>
              <a:cs typeface="Times New Roman" panose="02020603050405020304" charset="0"/>
            </a:endParaRPr>
          </a:p>
          <a:p>
            <a:pPr marL="914400" lvl="1" indent="-457200" algn="l">
              <a:buFont typeface="+mj-lt"/>
              <a:buAutoNum type="romanLcPeriod" startAt="5"/>
            </a:pPr>
            <a:r>
              <a:rPr lang="en-US" altLang="en-US" sz="2000" b="1" u="sng">
                <a:solidFill>
                  <a:srgbClr val="FF0000"/>
                </a:solidFill>
                <a:latin typeface="Times New Roman" panose="02020603050405020304" charset="0"/>
                <a:cs typeface="Times New Roman" panose="02020603050405020304" charset="0"/>
              </a:rPr>
              <a:t>Sports and Performance Tracking</a:t>
            </a:r>
            <a:endParaRPr lang="en-US" altLang="en-US" sz="2000" b="1" u="sng">
              <a:solidFill>
                <a:srgbClr val="FF0000"/>
              </a:solidFill>
              <a:latin typeface="Times New Roman" panose="02020603050405020304" charset="0"/>
              <a:cs typeface="Times New Roman" panose="02020603050405020304" charset="0"/>
            </a:endParaRPr>
          </a:p>
          <a:p>
            <a:pPr marL="800100" lvl="1" indent="-342900" algn="l">
              <a:buFont typeface="Arial" panose="020B0604020202020204" pitchFamily="34" charset="0"/>
              <a:buChar char="•"/>
            </a:pPr>
            <a:r>
              <a:rPr lang="en-US" altLang="en-US" sz="2000">
                <a:solidFill>
                  <a:schemeClr val="tx1"/>
                </a:solidFill>
                <a:latin typeface="Times New Roman" panose="02020603050405020304" charset="0"/>
                <a:cs typeface="Times New Roman" panose="02020603050405020304" charset="0"/>
              </a:rPr>
              <a:t>Wearables used by athletes track performance metrics like distance, speed, and technique, helping in improving training and preventing injuries.</a:t>
            </a:r>
            <a:endParaRPr lang="en-US" altLang="en-US" sz="2000">
              <a:solidFill>
                <a:schemeClr val="tx1"/>
              </a:solidFill>
              <a:latin typeface="Times New Roman" panose="02020603050405020304" charset="0"/>
              <a:cs typeface="Times New Roman" panose="02020603050405020304" charset="0"/>
            </a:endParaRPr>
          </a:p>
          <a:p>
            <a:pPr marL="457200" lvl="1" algn="l">
              <a:buFont typeface="+mj-lt"/>
            </a:pPr>
            <a:endParaRPr lang="en-US" altLang="en-US" sz="20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0" y="0"/>
            <a:ext cx="12192000" cy="6858000"/>
          </a:xfrm>
          <a:prstGeom prst="rect">
            <a:avLst/>
          </a:prstGeom>
        </p:spPr>
      </p:pic>
      <p:sp>
        <p:nvSpPr>
          <p:cNvPr id="3" name="Content Placeholder 2"/>
          <p:cNvSpPr>
            <a:spLocks noGrp="1"/>
          </p:cNvSpPr>
          <p:nvPr>
            <p:ph idx="1"/>
          </p:nvPr>
        </p:nvSpPr>
        <p:spPr>
          <a:xfrm>
            <a:off x="365125" y="339090"/>
            <a:ext cx="11492230" cy="6245225"/>
          </a:xfrm>
        </p:spPr>
        <p:txBody>
          <a:bodyPr/>
          <a:p>
            <a:pPr marL="971550" lvl="1" indent="-514350">
              <a:buFont typeface="+mj-lt"/>
              <a:buAutoNum type="romanLcPeriod" startAt="6"/>
            </a:pPr>
            <a:r>
              <a:rPr lang="en-US" altLang="en-US" sz="2000" b="1" u="sng">
                <a:solidFill>
                  <a:srgbClr val="FF0000"/>
                </a:solidFill>
                <a:latin typeface="Times New Roman" panose="02020603050405020304" charset="0"/>
                <a:cs typeface="Times New Roman" panose="02020603050405020304" charset="0"/>
              </a:rPr>
              <a:t>Location and Navigation</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latin typeface="Times New Roman" panose="02020603050405020304" charset="0"/>
                <a:cs typeface="Times New Roman" panose="02020603050405020304" charset="0"/>
              </a:rPr>
              <a:t>GPS-enabled wearables, such as smartwatches and fitness trackers, can provide accurate location and navigation data. This is especially valuable for outdoor activities, runners, cyclists, and hikers.</a:t>
            </a:r>
            <a:endParaRPr lang="en-US" altLang="en-US" sz="2000">
              <a:latin typeface="Times New Roman" panose="02020603050405020304" charset="0"/>
              <a:cs typeface="Times New Roman" panose="02020603050405020304" charset="0"/>
            </a:endParaRPr>
          </a:p>
          <a:p>
            <a:pPr marL="971550" lvl="1" indent="-514350">
              <a:buFont typeface="+mj-lt"/>
              <a:buAutoNum type="romanLcPeriod" startAt="7"/>
            </a:pPr>
            <a:r>
              <a:rPr lang="en-US" altLang="en-US" sz="2000" b="1" u="sng">
                <a:solidFill>
                  <a:srgbClr val="FF0000"/>
                </a:solidFill>
                <a:latin typeface="Times New Roman" panose="02020603050405020304" charset="0"/>
                <a:cs typeface="Times New Roman" panose="02020603050405020304" charset="0"/>
              </a:rPr>
              <a:t>Augmented Reality (AR)</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AR glasses are wearable devices that overlay digital information on the user’s field of view, enhancing their perception of the physical world. IoT connectivity in AR glasses can deliver real-time data and interactions, making these devices more powerful and interactive.</a:t>
            </a:r>
            <a:endParaRPr lang="en-US" altLang="en-US" sz="2000">
              <a:solidFill>
                <a:schemeClr val="tx1"/>
              </a:solidFill>
              <a:latin typeface="Times New Roman" panose="02020603050405020304" charset="0"/>
              <a:cs typeface="Times New Roman" panose="02020603050405020304" charset="0"/>
            </a:endParaRPr>
          </a:p>
          <a:p>
            <a:pPr marL="971550" lvl="1" indent="-514350">
              <a:buFont typeface="+mj-lt"/>
              <a:buAutoNum type="romanLcPeriod" startAt="8"/>
            </a:pPr>
            <a:r>
              <a:rPr lang="en-US" altLang="en-US" sz="2000" b="1" u="sng">
                <a:solidFill>
                  <a:srgbClr val="FF0000"/>
                </a:solidFill>
                <a:latin typeface="Times New Roman" panose="02020603050405020304" charset="0"/>
                <a:cs typeface="Times New Roman" panose="02020603050405020304" charset="0"/>
              </a:rPr>
              <a:t>Communication</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Smartwatches and similar wearables enable users to make calls, send texts, and receive notifications, keeping them connected without needing to pull out their smartphones.</a:t>
            </a:r>
            <a:endParaRPr lang="en-US" altLang="en-US" sz="2000">
              <a:solidFill>
                <a:schemeClr val="tx1"/>
              </a:solidFill>
              <a:latin typeface="Times New Roman" panose="02020603050405020304" charset="0"/>
              <a:cs typeface="Times New Roman" panose="02020603050405020304" charset="0"/>
            </a:endParaRPr>
          </a:p>
          <a:p>
            <a:pPr marL="971550" lvl="1" indent="-514350">
              <a:buFont typeface="+mj-lt"/>
              <a:buAutoNum type="romanLcPeriod" startAt="9"/>
            </a:pPr>
            <a:r>
              <a:rPr lang="en-US" altLang="en-US" sz="2000" b="1" u="sng">
                <a:solidFill>
                  <a:srgbClr val="FF0000"/>
                </a:solidFill>
                <a:latin typeface="Times New Roman" panose="02020603050405020304" charset="0"/>
                <a:cs typeface="Times New Roman" panose="02020603050405020304" charset="0"/>
              </a:rPr>
              <a:t>Location-Based Services</a:t>
            </a:r>
            <a:endParaRPr lang="en-US" altLang="en-US" sz="2000" b="1" u="sng">
              <a:solidFill>
                <a:srgbClr val="FF0000"/>
              </a:solidFill>
              <a:latin typeface="Times New Roman" panose="02020603050405020304" charset="0"/>
              <a:cs typeface="Times New Roman" panose="02020603050405020304" charset="0"/>
            </a:endParaRPr>
          </a:p>
          <a:p>
            <a:pPr lvl="1">
              <a:buFont typeface="Wingdings" panose="05000000000000000000" charset="0"/>
              <a:buChar char="Ø"/>
            </a:pPr>
            <a:r>
              <a:rPr lang="en-US" altLang="en-US" sz="2000">
                <a:solidFill>
                  <a:schemeClr val="tx1"/>
                </a:solidFill>
                <a:latin typeface="Times New Roman" panose="02020603050405020304" charset="0"/>
                <a:cs typeface="Times New Roman" panose="02020603050405020304" charset="0"/>
              </a:rPr>
              <a:t>IoT in wearables allows for location-based services such as geofencing and location-sharing. Users can set up alerts when they enter or leave specific areas or share their location with family and friends.</a:t>
            </a:r>
            <a:endParaRPr lang="en-US" altLang="en-US" sz="2000">
              <a:solidFill>
                <a:schemeClr val="tx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9233</Words>
  <Application>WPS Presentation</Application>
  <PresentationFormat>Widescreen</PresentationFormat>
  <Paragraphs>139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Wingdings</vt:lpstr>
      <vt:lpstr>Microsoft YaHei</vt:lpstr>
      <vt:lpstr>Arial Unicode MS</vt:lpstr>
      <vt:lpstr>Calibri</vt:lpstr>
      <vt:lpstr>Default Design</vt:lpstr>
      <vt:lpstr>Introduction to IoT(EC0424)</vt:lpstr>
      <vt:lpstr>  Introduction to Wearable Technology</vt:lpstr>
      <vt:lpstr>PowerPoint 演示文稿</vt:lpstr>
      <vt:lpstr>Components used in Wearable Devices</vt:lpstr>
      <vt:lpstr>PowerPoint 演示文稿</vt:lpstr>
      <vt:lpstr>Block Diagram of  Wearable Technology </vt:lpstr>
      <vt:lpstr>PowerPoint 演示文稿</vt:lpstr>
      <vt:lpstr>Applications Of Wearable Technology</vt:lpstr>
      <vt:lpstr>PowerPoint 演示文稿</vt:lpstr>
      <vt:lpstr>Benefits Of Wearable Technology</vt:lpstr>
      <vt:lpstr>PowerPoint 演示文稿</vt:lpstr>
      <vt:lpstr>Challenges of Wearable Technology</vt:lpstr>
      <vt:lpstr>Opportunities in Wearable Technology</vt:lpstr>
      <vt:lpstr>PowerPoint 演示文稿</vt:lpstr>
      <vt:lpstr>Future Trends of Wearable Technology</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IoT(EC0424)</dc:title>
  <dc:creator>chait</dc:creator>
  <cp:lastModifiedBy>chait</cp:lastModifiedBy>
  <cp:revision>2</cp:revision>
  <dcterms:created xsi:type="dcterms:W3CDTF">2025-02-09T17:43:00Z</dcterms:created>
  <dcterms:modified xsi:type="dcterms:W3CDTF">2025-02-14T15:17:22Z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2F2F0EFFD9EC43B48DA316F197E34876_11</vt:lpwstr>
  </property>
  <property fmtid="{D5CDD505-2E9C-101B-9397-08002B2CF9AE}" pid="3" name="KSOProductBuildVer">
    <vt:lpwstr>1033-12.2.0.19805</vt:lpwstr>
  </property>
</Properties>
</file>