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2" r:id="rId4"/>
    <p:sldMasterId id="2147483653" r:id="rId5"/>
    <p:sldMasterId id="2147483654" r:id="rId6"/>
    <p:sldMasterId id="214748365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y="6858000" cx="9144000"/>
  <p:notesSz cx="6858000" cy="9144000"/>
  <p:embeddedFontLst>
    <p:embeddedFont>
      <p:font typeface="Century Schoolbook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Schoolbook-regular.fntdata"/><Relationship Id="rId11" Type="http://schemas.openxmlformats.org/officeDocument/2006/relationships/slide" Target="slides/slide3.xml"/><Relationship Id="rId22" Type="http://schemas.openxmlformats.org/officeDocument/2006/relationships/font" Target="fonts/CenturySchoolbook-italic.fntdata"/><Relationship Id="rId10" Type="http://schemas.openxmlformats.org/officeDocument/2006/relationships/slide" Target="slides/slide2.xml"/><Relationship Id="rId21" Type="http://schemas.openxmlformats.org/officeDocument/2006/relationships/font" Target="fonts/CenturySchoolbook-bold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23" Type="http://schemas.openxmlformats.org/officeDocument/2006/relationships/font" Target="fonts/CenturySchoolbook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9424c0d63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89424c0d63_2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424c0d63_2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89424c0d63_22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9424c0d63_7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9424c0d63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89424c0d63_7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9424c0d63_18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9424c0d63_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89424c0d63_18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94664988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9466498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8946649888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a8735652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8a87356525_5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a87356525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8a87356525_1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idx="1" type="body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ITS_university_logo_whitevert.png" id="14" name="Google Shape;14;p1"/>
          <p:cNvPicPr preferRelativeResize="0"/>
          <p:nvPr/>
        </p:nvPicPr>
        <p:blipFill rotWithShape="1">
          <a:blip r:embed="rId2">
            <a:alphaModFix/>
          </a:blip>
          <a:srcRect b="28591" l="0" r="0" t="1"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1"/>
          <p:cNvGrpSpPr/>
          <p:nvPr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6" name="Google Shape;16;p1"/>
            <p:cNvSpPr txBox="1"/>
            <p:nvPr/>
          </p:nvSpPr>
          <p:spPr>
            <a:xfrm>
              <a:off x="76200" y="2209800"/>
              <a:ext cx="2209800" cy="554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Arial"/>
                <a:buNone/>
              </a:pPr>
              <a:r>
                <a:rPr b="1" i="0" lang="en-US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BITS</a:t>
              </a:r>
              <a:r>
                <a:rPr b="0" i="0" lang="en-US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Pilani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228600" y="2665413"/>
              <a:ext cx="1905000" cy="230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Pilani | Dubai | Goa | Hyderabad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7.png" id="24" name="Google Shape;24;p3"/>
          <p:cNvPicPr preferRelativeResize="0"/>
          <p:nvPr/>
        </p:nvPicPr>
        <p:blipFill rotWithShape="1">
          <a:blip r:embed="rId1">
            <a:alphaModFix/>
          </a:blip>
          <a:srcRect b="5332" l="1921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6" name="Google Shape;26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29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0" name="Google Shape;30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3"/>
          <p:cNvSpPr txBox="1"/>
          <p:nvPr/>
        </p:nvSpPr>
        <p:spPr>
          <a:xfrm>
            <a:off x="6003925" y="6624637"/>
            <a:ext cx="28194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US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2073275" y="6596062"/>
            <a:ext cx="4691062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MBA ZG 511 Managing People and Organizations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7.png" id="41" name="Google Shape;41;p5"/>
          <p:cNvPicPr preferRelativeResize="0"/>
          <p:nvPr/>
        </p:nvPicPr>
        <p:blipFill rotWithShape="1">
          <a:blip r:embed="rId1">
            <a:alphaModFix/>
          </a:blip>
          <a:srcRect b="5329" l="1922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5"/>
          <p:cNvGrpSpPr/>
          <p:nvPr/>
        </p:nvGrpSpPr>
        <p:grpSpPr>
          <a:xfrm>
            <a:off x="2133600" y="6553491"/>
            <a:ext cx="7010438" cy="45919"/>
            <a:chOff x="1905000" y="6553200"/>
            <a:chExt cx="7010438" cy="45600"/>
          </a:xfrm>
        </p:grpSpPr>
        <p:sp>
          <p:nvSpPr>
            <p:cNvPr id="43" name="Google Shape;43;p5"/>
            <p:cNvSpPr txBox="1"/>
            <p:nvPr/>
          </p:nvSpPr>
          <p:spPr>
            <a:xfrm>
              <a:off x="4267200" y="6553200"/>
              <a:ext cx="23289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"/>
            <p:cNvSpPr txBox="1"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"/>
            <p:cNvSpPr txBox="1"/>
            <p:nvPr/>
          </p:nvSpPr>
          <p:spPr>
            <a:xfrm>
              <a:off x="6586538" y="6553200"/>
              <a:ext cx="23289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5"/>
          <p:cNvGrpSpPr/>
          <p:nvPr/>
        </p:nvGrpSpPr>
        <p:grpSpPr>
          <a:xfrm>
            <a:off x="0" y="1295692"/>
            <a:ext cx="7010438" cy="45919"/>
            <a:chOff x="1905000" y="6553200"/>
            <a:chExt cx="7010438" cy="45600"/>
          </a:xfrm>
        </p:grpSpPr>
        <p:sp>
          <p:nvSpPr>
            <p:cNvPr id="47" name="Google Shape;47;p5"/>
            <p:cNvSpPr txBox="1"/>
            <p:nvPr/>
          </p:nvSpPr>
          <p:spPr>
            <a:xfrm>
              <a:off x="4267200" y="6553200"/>
              <a:ext cx="23289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"/>
            <p:cNvSpPr txBox="1"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"/>
            <p:cNvSpPr txBox="1"/>
            <p:nvPr/>
          </p:nvSpPr>
          <p:spPr>
            <a:xfrm>
              <a:off x="6586538" y="6553200"/>
              <a:ext cx="23289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03925" y="6624637"/>
            <a:ext cx="2819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US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"/>
          <p:cNvSpPr txBox="1"/>
          <p:nvPr/>
        </p:nvSpPr>
        <p:spPr>
          <a:xfrm>
            <a:off x="2073275" y="6596062"/>
            <a:ext cx="4691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MBA ZG 511 Managing People and Organizations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7.png" id="58" name="Google Shape;58;p7"/>
          <p:cNvPicPr preferRelativeResize="0"/>
          <p:nvPr/>
        </p:nvPicPr>
        <p:blipFill rotWithShape="1">
          <a:blip r:embed="rId1">
            <a:alphaModFix/>
          </a:blip>
          <a:srcRect b="5329" l="1922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7"/>
          <p:cNvGrpSpPr/>
          <p:nvPr/>
        </p:nvGrpSpPr>
        <p:grpSpPr>
          <a:xfrm>
            <a:off x="2133600" y="6553491"/>
            <a:ext cx="7010438" cy="45919"/>
            <a:chOff x="1905000" y="6553200"/>
            <a:chExt cx="7010438" cy="45600"/>
          </a:xfrm>
        </p:grpSpPr>
        <p:sp>
          <p:nvSpPr>
            <p:cNvPr id="60" name="Google Shape;60;p7"/>
            <p:cNvSpPr txBox="1"/>
            <p:nvPr/>
          </p:nvSpPr>
          <p:spPr>
            <a:xfrm>
              <a:off x="4267200" y="6553200"/>
              <a:ext cx="23289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7"/>
            <p:cNvSpPr txBox="1"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7"/>
            <p:cNvSpPr txBox="1"/>
            <p:nvPr/>
          </p:nvSpPr>
          <p:spPr>
            <a:xfrm>
              <a:off x="6586538" y="6553200"/>
              <a:ext cx="23289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7"/>
          <p:cNvGrpSpPr/>
          <p:nvPr/>
        </p:nvGrpSpPr>
        <p:grpSpPr>
          <a:xfrm>
            <a:off x="0" y="1295692"/>
            <a:ext cx="7010438" cy="45919"/>
            <a:chOff x="1905000" y="6553200"/>
            <a:chExt cx="7010438" cy="45600"/>
          </a:xfrm>
        </p:grpSpPr>
        <p:sp>
          <p:nvSpPr>
            <p:cNvPr id="64" name="Google Shape;64;p7"/>
            <p:cNvSpPr txBox="1"/>
            <p:nvPr/>
          </p:nvSpPr>
          <p:spPr>
            <a:xfrm>
              <a:off x="4267200" y="6553200"/>
              <a:ext cx="23289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 txBox="1"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7"/>
            <p:cNvSpPr txBox="1"/>
            <p:nvPr/>
          </p:nvSpPr>
          <p:spPr>
            <a:xfrm>
              <a:off x="6586538" y="6553200"/>
              <a:ext cx="23289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7"/>
          <p:cNvSpPr txBox="1"/>
          <p:nvPr/>
        </p:nvSpPr>
        <p:spPr>
          <a:xfrm>
            <a:off x="6003925" y="6624637"/>
            <a:ext cx="28194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US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7"/>
          <p:cNvSpPr txBox="1"/>
          <p:nvPr/>
        </p:nvSpPr>
        <p:spPr>
          <a:xfrm>
            <a:off x="2073275" y="6596062"/>
            <a:ext cx="4691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MBA ZG 511 Managing People and Organizations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7.jpg"/><Relationship Id="rId6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9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empandhumid123654789.web.app/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2133100" y="3429000"/>
            <a:ext cx="6230100" cy="24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 u="sng">
                <a:latin typeface="Times New Roman"/>
                <a:ea typeface="Times New Roman"/>
                <a:cs typeface="Times New Roman"/>
                <a:sym typeface="Times New Roman"/>
              </a:rPr>
              <a:t>IoT Project-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Temperature and Humidity monitoring with Node-MCU and displaying results on webpage and in Android mobile app.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9"/>
          <p:cNvSpPr txBox="1"/>
          <p:nvPr>
            <p:ph idx="1" type="body"/>
          </p:nvPr>
        </p:nvSpPr>
        <p:spPr>
          <a:xfrm>
            <a:off x="0" y="0"/>
            <a:ext cx="647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22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2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sz="22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n-US" sz="22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20/June/2020</a:t>
            </a:r>
            <a:r>
              <a:rPr b="1" i="0" lang="en-US" sz="22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endParaRPr b="1" sz="22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2667000" y="0"/>
            <a:ext cx="647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n-US" sz="2200" u="sng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</a:t>
            </a:r>
            <a:r>
              <a:rPr b="1" lang="en-US" sz="22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en-US" sz="2200" u="sng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2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endParaRPr b="1" sz="2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259325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259325" y="1417625"/>
            <a:ext cx="8427600" cy="4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Akshay Anand (2018B5A80274H)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Chaitanya Kulkarni (2018A7PS0161P)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Chaitanya Vyas (2018B4A80831P)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Kartik Vinod Jhawar (2018B1A80654P)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Paras Taneja (2018B2A80999P)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Saketh Kalaga (2018B5A80929P)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2057400" y="6629400"/>
            <a:ext cx="3352800" cy="16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6981557" y="6641987"/>
            <a:ext cx="1826400" cy="20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457200" y="3246475"/>
            <a:ext cx="82296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6981557" y="6641987"/>
            <a:ext cx="1826400" cy="20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2057400" y="6629400"/>
            <a:ext cx="3352800" cy="16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type="title"/>
          </p:nvPr>
        </p:nvSpPr>
        <p:spPr>
          <a:xfrm>
            <a:off x="213625" y="2184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Sending data to the cloud from the Microcontroller(s)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3554992" y="3044629"/>
            <a:ext cx="52389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Temperature and Humidity Data from the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DHT11 sensor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is collected by the Arduino Uno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This data is then sent to the NodeMCU as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serial data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from the Arduino Uno.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NodeMCU connects to the internet, then sends the temperature and humidity data to the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Google Firebase database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This database will work as the location database from which the information is retrieved for our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website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0"/>
          <p:cNvSpPr txBox="1"/>
          <p:nvPr/>
        </p:nvSpPr>
        <p:spPr>
          <a:xfrm>
            <a:off x="2057400" y="6629400"/>
            <a:ext cx="3352800" cy="16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0"/>
          <p:cNvSpPr/>
          <p:nvPr/>
        </p:nvSpPr>
        <p:spPr>
          <a:xfrm>
            <a:off x="6981557" y="6641987"/>
            <a:ext cx="1826400" cy="20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ircuit board&#10;&#10;Description automatically generated" id="89" name="Google Shape;8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85588"/>
            <a:ext cx="2633446" cy="1843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ircuit board&#10;&#10;Description automatically generated" id="90" name="Google Shape;9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7801" y="1648536"/>
            <a:ext cx="2171700" cy="13960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device&#10;&#10;Description automatically generated" id="91" name="Google Shape;91;p10"/>
          <p:cNvPicPr preferRelativeResize="0"/>
          <p:nvPr/>
        </p:nvPicPr>
        <p:blipFill rotWithShape="1">
          <a:blip r:embed="rId5">
            <a:alphaModFix/>
          </a:blip>
          <a:srcRect b="24008" l="4897" r="0" t="24680"/>
          <a:stretch/>
        </p:blipFill>
        <p:spPr>
          <a:xfrm>
            <a:off x="643811" y="4618037"/>
            <a:ext cx="2633446" cy="1455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0"/>
          <p:cNvCxnSpPr/>
          <p:nvPr/>
        </p:nvCxnSpPr>
        <p:spPr>
          <a:xfrm rot="10800000">
            <a:off x="1773923" y="3732203"/>
            <a:ext cx="0" cy="718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93" name="Google Shape;93;p10"/>
          <p:cNvCxnSpPr/>
          <p:nvPr/>
        </p:nvCxnSpPr>
        <p:spPr>
          <a:xfrm>
            <a:off x="3277257" y="2407298"/>
            <a:ext cx="697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pic>
        <p:nvPicPr>
          <p:cNvPr descr="A picture containing plate&#10;&#10;Description automatically generated" id="94" name="Google Shape;94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96656" y="1558114"/>
            <a:ext cx="1486515" cy="14865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0"/>
          <p:cNvCxnSpPr/>
          <p:nvPr/>
        </p:nvCxnSpPr>
        <p:spPr>
          <a:xfrm>
            <a:off x="6415453" y="2407298"/>
            <a:ext cx="697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>
            <p:ph type="title"/>
          </p:nvPr>
        </p:nvSpPr>
        <p:spPr>
          <a:xfrm>
            <a:off x="138650" y="1893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Sending data to the cloud from the Microcontroller(s)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1"/>
          <p:cNvSpPr txBox="1"/>
          <p:nvPr>
            <p:ph idx="1" type="body"/>
          </p:nvPr>
        </p:nvSpPr>
        <p:spPr>
          <a:xfrm>
            <a:off x="0" y="1332341"/>
            <a:ext cx="4542000" cy="45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 standalone Wi-Fi module was tried to be used with the Arduino Uno, but later it was decided to use a NodeMCU along with an Arduino Uno.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NodeMCU must be preferably be powered from an external source independent of the Arduino Uno due to power constraints.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Two pins from the Arduino Uno are connected to two pins on the NodeMCU which are used for TX and RX operations, i.e. transferring serial data and receiving serial data.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1"/>
          <p:cNvSpPr txBox="1"/>
          <p:nvPr/>
        </p:nvSpPr>
        <p:spPr>
          <a:xfrm>
            <a:off x="2057400" y="6629400"/>
            <a:ext cx="3352800" cy="16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6981557" y="6641987"/>
            <a:ext cx="1826400" cy="20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ircuit board&#10;&#10;Description automatically generated" id="104" name="Google Shape;104;p11"/>
          <p:cNvPicPr preferRelativeResize="0"/>
          <p:nvPr/>
        </p:nvPicPr>
        <p:blipFill rotWithShape="1">
          <a:blip r:embed="rId3">
            <a:alphaModFix/>
          </a:blip>
          <a:srcRect b="16994" l="0" r="7885" t="6559"/>
          <a:stretch/>
        </p:blipFill>
        <p:spPr>
          <a:xfrm>
            <a:off x="4572000" y="2212058"/>
            <a:ext cx="4542042" cy="282717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/>
          <p:nvPr>
            <p:ph type="title"/>
          </p:nvPr>
        </p:nvSpPr>
        <p:spPr>
          <a:xfrm>
            <a:off x="9225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Web Development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2"/>
          <p:cNvSpPr txBox="1"/>
          <p:nvPr>
            <p:ph idx="1" type="body"/>
          </p:nvPr>
        </p:nvSpPr>
        <p:spPr>
          <a:xfrm>
            <a:off x="92250" y="1417625"/>
            <a:ext cx="8959500" cy="509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100" u="sng">
                <a:latin typeface="Times New Roman"/>
                <a:ea typeface="Times New Roman"/>
                <a:cs typeface="Times New Roman"/>
                <a:sym typeface="Times New Roman"/>
              </a:rPr>
              <a:t>The webpage depends on two parts:</a:t>
            </a:r>
            <a:endParaRPr b="1" sz="21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US" sz="1800" u="sng">
                <a:latin typeface="Times New Roman"/>
                <a:ea typeface="Times New Roman"/>
                <a:cs typeface="Times New Roman"/>
                <a:sym typeface="Times New Roman"/>
              </a:rPr>
              <a:t>Front end development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: Front-end web development,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  also known as client-side development .     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US" sz="1800" u="sng">
                <a:latin typeface="Times New Roman"/>
                <a:ea typeface="Times New Roman"/>
                <a:cs typeface="Times New Roman"/>
                <a:sym typeface="Times New Roman"/>
              </a:rPr>
              <a:t>Back end development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:  The server and the database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together form the  backend of the Web Application.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 u="sng">
                <a:latin typeface="Times New Roman"/>
                <a:ea typeface="Times New Roman"/>
                <a:cs typeface="Times New Roman"/>
                <a:sym typeface="Times New Roman"/>
              </a:rPr>
              <a:t>HTML(Hyper Text Markup Language)</a:t>
            </a:r>
            <a:r>
              <a:rPr lang="en-US" sz="1800" u="sng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: HTML provides the basic structure of sites, which is enhanced and modified by other technologies like CSS and JavaScript.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 u="sng">
                <a:latin typeface="Times New Roman"/>
                <a:ea typeface="Times New Roman"/>
                <a:cs typeface="Times New Roman"/>
                <a:sym typeface="Times New Roman"/>
              </a:rPr>
              <a:t>CSS(Cascading Style Sheets)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: CSS is used to control presentation, formatting, and layout.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 u="sng">
                <a:latin typeface="Times New Roman"/>
                <a:ea typeface="Times New Roman"/>
                <a:cs typeface="Times New Roman"/>
                <a:sym typeface="Times New Roman"/>
              </a:rPr>
              <a:t>Java script</a:t>
            </a:r>
            <a:r>
              <a:rPr lang="en-US" sz="1800" u="sng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JavaScript is used to control the behavior of different elements.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375" y="1542725"/>
            <a:ext cx="2903575" cy="14496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00" y="5065125"/>
            <a:ext cx="142782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1120" y="5065125"/>
            <a:ext cx="122495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5183161"/>
            <a:ext cx="1280375" cy="102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88750" y="4817450"/>
            <a:ext cx="1099425" cy="2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92850" y="4823750"/>
            <a:ext cx="2903575" cy="16257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2"/>
          <p:cNvSpPr txBox="1"/>
          <p:nvPr/>
        </p:nvSpPr>
        <p:spPr>
          <a:xfrm>
            <a:off x="2057400" y="6629400"/>
            <a:ext cx="3352800" cy="16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2"/>
          <p:cNvSpPr/>
          <p:nvPr/>
        </p:nvSpPr>
        <p:spPr>
          <a:xfrm>
            <a:off x="6981557" y="6641987"/>
            <a:ext cx="1826400" cy="20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146500" y="449700"/>
            <a:ext cx="86520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Web page to display the sensor readings.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3"/>
          <p:cNvSpPr txBox="1"/>
          <p:nvPr>
            <p:ph idx="1" type="body"/>
          </p:nvPr>
        </p:nvSpPr>
        <p:spPr>
          <a:xfrm>
            <a:off x="4115775" y="1404300"/>
            <a:ext cx="4762800" cy="23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1714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Connected web client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requests Firebase Database for the snapshots of the readings.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17145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JavaScript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appends the HTML elements of the web page upon receiving the snapshots.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17145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Firebase libraries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are used to target the specific child element in the database.</a:t>
            </a:r>
            <a:endParaRPr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2057400" y="6629400"/>
            <a:ext cx="3352800" cy="228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Firebase Console</a:t>
            </a:r>
            <a:endParaRPr i="1" sz="15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7060575" y="6629400"/>
            <a:ext cx="1737900" cy="22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359475" y="3858900"/>
            <a:ext cx="4490700" cy="26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0" marR="73077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On( ) method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reads real time readings by asynchronously listening to the changes.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0" marR="73077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Infinite loop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creates new HTML elements to store &amp; display readings after every 2 seconds.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0" marR="73077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Once( ) method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gets triggered only once for an event to store the corresponding readings.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The website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can be accessed using this </a:t>
            </a:r>
            <a:r>
              <a:rPr lang="en-US" sz="18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link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475" y="1507038"/>
            <a:ext cx="3526049" cy="2096729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8150" y="3962425"/>
            <a:ext cx="3770324" cy="2331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1" name="Google Shape;131;p13"/>
          <p:cNvSpPr txBox="1"/>
          <p:nvPr/>
        </p:nvSpPr>
        <p:spPr>
          <a:xfrm>
            <a:off x="4701925" y="6706825"/>
            <a:ext cx="3352800" cy="228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Real time display panel.</a:t>
            </a:r>
            <a:endParaRPr i="1" sz="15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184375" y="293362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App Development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184375" y="1592038"/>
            <a:ext cx="8787900" cy="478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application retrieves the data from the database and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displays it on the mobile phone.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the mobile application play the role of a client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which interacts with the database server.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Firebase works as the Database at the backend of the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app.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Android Studio is used to link the Firebase database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with the UI of the application.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We also tried to implement the functionality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with an existing app - Blynk to display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temperature and humidity.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main limitation for this app is that it only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works for a local area network.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250" y="1683125"/>
            <a:ext cx="2077350" cy="16063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" name="Google Shape;14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3750" y="4469400"/>
            <a:ext cx="2837850" cy="147567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p14"/>
          <p:cNvSpPr/>
          <p:nvPr/>
        </p:nvSpPr>
        <p:spPr>
          <a:xfrm>
            <a:off x="6981557" y="6641987"/>
            <a:ext cx="1826400" cy="20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2057400" y="6629400"/>
            <a:ext cx="3352800" cy="16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57400" y="274612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Android app to Display 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67350"/>
            <a:ext cx="2564975" cy="4912301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1" name="Google Shape;151;p15"/>
          <p:cNvSpPr txBox="1"/>
          <p:nvPr/>
        </p:nvSpPr>
        <p:spPr>
          <a:xfrm>
            <a:off x="3167475" y="1600200"/>
            <a:ext cx="5724900" cy="4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android app has four functionalities which can be performed by pressing these 4 buttons as shown is the figure.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android app is based on the same concept of web page.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because we have extracted data from web page using its URL. Data is not extracted directly from our firebase server.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App uses internet connection of that android device and establish a connection to the web page and displays the result.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                                                                                 We can store temperature and humidity data while keeping the app running in background.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2057400" y="6629400"/>
            <a:ext cx="3352800" cy="16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6981557" y="6641987"/>
            <a:ext cx="1826400" cy="20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46900" y="2361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46900" y="1600200"/>
            <a:ext cx="8539800" cy="48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Setting up the Hardware (Before Midsem..)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Connecting Arduino Uno Board with a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DHT11 sensor and NodeMCU. So that the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DHT11 sensor takes the data (temperature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and humidity) as input and via the setup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sends it to the cloud.    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Sending data to the cloud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Serial data is sent to NodeMCU from Arduino Uno.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NodeMCU sends this data to Google Firebase Database.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Firebase Realtime Database is a cloud-hosted database. Data is stored as JSON and synchronized in realtime to every connected client.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2180" y="2209165"/>
            <a:ext cx="3796665" cy="20161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1" name="Google Shape;161;p16"/>
          <p:cNvSpPr txBox="1"/>
          <p:nvPr/>
        </p:nvSpPr>
        <p:spPr>
          <a:xfrm>
            <a:off x="2057400" y="6629400"/>
            <a:ext cx="3352800" cy="16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6981557" y="6641987"/>
            <a:ext cx="1826400" cy="20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221850" y="1434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Continue..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221850" y="1286450"/>
            <a:ext cx="8769300" cy="52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Development of a web-page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We developed a web-page to show our data using HTML, CSS and JavaScript.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Displaying Sensor Readings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Requests is being made to Firebase Database for the snapshot of readings.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Then our JavaScript code appends in the HTML elements of the web-page.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Firebase Libraries have made our work very easy.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App Development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Our App requests data from our website which in turn requests data from the database (Firebase) and so it plays a role of a client. (based on same concept as that of a web-page)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Linking of the Firebase database with the UI of our App is being done by Android Studio (We also tried Blynk - an existing app to display the data 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Our App uses an internet connection to extract data from webpage using its URL and so unlike Blynk it can work from anywhere.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6981557" y="6641987"/>
            <a:ext cx="1826400" cy="20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2057400" y="6629400"/>
            <a:ext cx="3352800" cy="16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