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59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14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468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62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681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91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26073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85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42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15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6317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21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81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6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9790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10/1/2017</a:t>
            </a:fld>
            <a:endParaRPr lang="en-US" dirty="0"/>
          </a:p>
        </p:txBody>
      </p:sp>
    </p:spTree>
    <p:extLst>
      <p:ext uri="{BB962C8B-B14F-4D97-AF65-F5344CB8AC3E}">
        <p14:creationId xmlns:p14="http://schemas.microsoft.com/office/powerpoint/2010/main" val="267554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82342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30B1-82E5-4BA8-B6DE-2384379F2E21}"/>
              </a:ext>
            </a:extLst>
          </p:cNvPr>
          <p:cNvSpPr>
            <a:spLocks noGrp="1"/>
          </p:cNvSpPr>
          <p:nvPr>
            <p:ph type="ctrTitle"/>
          </p:nvPr>
        </p:nvSpPr>
        <p:spPr/>
        <p:txBody>
          <a:bodyPr/>
          <a:lstStyle/>
          <a:p>
            <a:pPr algn="ctr"/>
            <a:r>
              <a:rPr lang="en-US" dirty="0"/>
              <a:t>Subscriber and Viewership Behavior </a:t>
            </a:r>
          </a:p>
        </p:txBody>
      </p:sp>
      <p:sp>
        <p:nvSpPr>
          <p:cNvPr id="3" name="Subtitle 2">
            <a:extLst>
              <a:ext uri="{FF2B5EF4-FFF2-40B4-BE49-F238E27FC236}">
                <a16:creationId xmlns:a16="http://schemas.microsoft.com/office/drawing/2014/main" id="{B525DF78-AFAD-4971-9413-AAF444602CAD}"/>
              </a:ext>
            </a:extLst>
          </p:cNvPr>
          <p:cNvSpPr>
            <a:spLocks noGrp="1"/>
          </p:cNvSpPr>
          <p:nvPr>
            <p:ph type="subTitle" idx="1"/>
          </p:nvPr>
        </p:nvSpPr>
        <p:spPr/>
        <p:txBody>
          <a:bodyPr/>
          <a:lstStyle/>
          <a:p>
            <a:pPr algn="ctr"/>
            <a:r>
              <a:rPr lang="en-US" dirty="0"/>
              <a:t>By Chak Wong</a:t>
            </a:r>
          </a:p>
        </p:txBody>
      </p:sp>
    </p:spTree>
    <p:extLst>
      <p:ext uri="{BB962C8B-B14F-4D97-AF65-F5344CB8AC3E}">
        <p14:creationId xmlns:p14="http://schemas.microsoft.com/office/powerpoint/2010/main" val="374933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A85F-C861-4D2F-92EC-AA5B2293C9C4}"/>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18C5794E-C7D3-477D-90BE-3BE2D3273DA9}"/>
              </a:ext>
            </a:extLst>
          </p:cNvPr>
          <p:cNvSpPr>
            <a:spLocks noGrp="1"/>
          </p:cNvSpPr>
          <p:nvPr>
            <p:ph idx="1"/>
          </p:nvPr>
        </p:nvSpPr>
        <p:spPr/>
        <p:txBody>
          <a:bodyPr>
            <a:normAutofit/>
          </a:bodyPr>
          <a:lstStyle/>
          <a:p>
            <a:pPr marL="0" indent="0">
              <a:buNone/>
            </a:pPr>
            <a:r>
              <a:rPr lang="en-US" dirty="0"/>
              <a:t>1. We have free trials of different lengths. What conclusions can you draw about the success of the various trial lengths? Is there enough information to gauge conversion rate from free trial to paid? If so, is there any bias your estimate?</a:t>
            </a:r>
          </a:p>
          <a:p>
            <a:pPr marL="0" indent="0">
              <a:buNone/>
            </a:pPr>
            <a:r>
              <a:rPr lang="en-US" dirty="0"/>
              <a:t>2. Please flag any abnormal signup activity and use the internet to try and identify any drivers.</a:t>
            </a:r>
          </a:p>
          <a:p>
            <a:pPr marL="0" indent="0">
              <a:buNone/>
            </a:pPr>
            <a:r>
              <a:rPr lang="en-US" dirty="0"/>
              <a:t>3. Is there any seasonality in signup and viewing events?</a:t>
            </a:r>
          </a:p>
          <a:p>
            <a:pPr marL="0" indent="0">
              <a:buNone/>
            </a:pPr>
            <a:r>
              <a:rPr lang="en-US" dirty="0"/>
              <a:t>4. Can you draw any insights into viewing behavior?</a:t>
            </a:r>
          </a:p>
          <a:p>
            <a:pPr marL="0" indent="0">
              <a:buNone/>
            </a:pPr>
            <a:r>
              <a:rPr lang="en-US" dirty="0"/>
              <a:t>5. Further Analysis and Next Steps</a:t>
            </a:r>
          </a:p>
          <a:p>
            <a:pPr marL="0" indent="0">
              <a:buNone/>
            </a:pPr>
            <a:endParaRPr lang="en-US" dirty="0"/>
          </a:p>
        </p:txBody>
      </p:sp>
    </p:spTree>
    <p:extLst>
      <p:ext uri="{BB962C8B-B14F-4D97-AF65-F5344CB8AC3E}">
        <p14:creationId xmlns:p14="http://schemas.microsoft.com/office/powerpoint/2010/main" val="19664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584037-C2A5-48B9-9E8C-2F1E8EEF0AC0}"/>
              </a:ext>
            </a:extLst>
          </p:cNvPr>
          <p:cNvSpPr>
            <a:spLocks noGrp="1"/>
          </p:cNvSpPr>
          <p:nvPr>
            <p:ph type="title"/>
          </p:nvPr>
        </p:nvSpPr>
        <p:spPr/>
        <p:txBody>
          <a:bodyPr/>
          <a:lstStyle/>
          <a:p>
            <a:r>
              <a:rPr lang="en-US" dirty="0"/>
              <a:t>1. Success Rate of Free Trials</a:t>
            </a:r>
          </a:p>
        </p:txBody>
      </p:sp>
      <p:sp>
        <p:nvSpPr>
          <p:cNvPr id="6" name="Content Placeholder 5">
            <a:extLst>
              <a:ext uri="{FF2B5EF4-FFF2-40B4-BE49-F238E27FC236}">
                <a16:creationId xmlns:a16="http://schemas.microsoft.com/office/drawing/2014/main" id="{699FA23A-445C-44D1-B8D9-F0CE86924E55}"/>
              </a:ext>
            </a:extLst>
          </p:cNvPr>
          <p:cNvSpPr>
            <a:spLocks noGrp="1"/>
          </p:cNvSpPr>
          <p:nvPr>
            <p:ph idx="1"/>
          </p:nvPr>
        </p:nvSpPr>
        <p:spPr/>
        <p:txBody>
          <a:bodyPr>
            <a:normAutofit/>
          </a:bodyPr>
          <a:lstStyle/>
          <a:p>
            <a:r>
              <a:rPr lang="en-US" dirty="0"/>
              <a:t>From the complete number of possible users (n = 1320482), 74671 users were considered as successful conversions [because they contained complete data from both datasets]. There was a 5.65% conversion rate.</a:t>
            </a:r>
          </a:p>
          <a:p>
            <a:r>
              <a:rPr lang="en-US" dirty="0"/>
              <a:t>From the successful conversions, ~54% (n = 40301) were from 7-day trials and ~46% (n = 34335) were from 30-day trials.</a:t>
            </a:r>
          </a:p>
          <a:p>
            <a:r>
              <a:rPr lang="en-US" dirty="0"/>
              <a:t>However, there's not enough information to gauge an unbiased conversion rate from free trial to paid simply to due the large portion of missing data. I attempted to partition whether the view event came before the trial period (vice versa) by looking at the dates, but it wasn't a completely viable solution.</a:t>
            </a:r>
          </a:p>
          <a:p>
            <a:endParaRPr lang="en-US" dirty="0"/>
          </a:p>
        </p:txBody>
      </p:sp>
    </p:spTree>
    <p:extLst>
      <p:ext uri="{BB962C8B-B14F-4D97-AF65-F5344CB8AC3E}">
        <p14:creationId xmlns:p14="http://schemas.microsoft.com/office/powerpoint/2010/main" val="251323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A14F-4D0D-4F06-9A2B-494C9EA05AD1}"/>
              </a:ext>
            </a:extLst>
          </p:cNvPr>
          <p:cNvSpPr>
            <a:spLocks noGrp="1"/>
          </p:cNvSpPr>
          <p:nvPr>
            <p:ph type="title"/>
          </p:nvPr>
        </p:nvSpPr>
        <p:spPr/>
        <p:txBody>
          <a:bodyPr/>
          <a:lstStyle/>
          <a:p>
            <a:r>
              <a:rPr lang="en-US" dirty="0"/>
              <a:t>2. Signup Activity and Possible Drivers</a:t>
            </a:r>
          </a:p>
        </p:txBody>
      </p:sp>
      <p:pic>
        <p:nvPicPr>
          <p:cNvPr id="6" name="Content Placeholder 5">
            <a:extLst>
              <a:ext uri="{FF2B5EF4-FFF2-40B4-BE49-F238E27FC236}">
                <a16:creationId xmlns:a16="http://schemas.microsoft.com/office/drawing/2014/main" id="{B196267F-4252-42B0-9AEB-E535E7B27833}"/>
              </a:ext>
            </a:extLst>
          </p:cNvPr>
          <p:cNvPicPr>
            <a:picLocks noGrp="1" noChangeAspect="1"/>
          </p:cNvPicPr>
          <p:nvPr>
            <p:ph idx="1"/>
          </p:nvPr>
        </p:nvPicPr>
        <p:blipFill>
          <a:blip r:embed="rId2"/>
          <a:stretch>
            <a:fillRect/>
          </a:stretch>
        </p:blipFill>
        <p:spPr>
          <a:xfrm>
            <a:off x="4760908" y="1463040"/>
            <a:ext cx="5930660" cy="4023360"/>
          </a:xfrm>
        </p:spPr>
      </p:pic>
      <p:sp>
        <p:nvSpPr>
          <p:cNvPr id="4" name="Text Placeholder 3">
            <a:extLst>
              <a:ext uri="{FF2B5EF4-FFF2-40B4-BE49-F238E27FC236}">
                <a16:creationId xmlns:a16="http://schemas.microsoft.com/office/drawing/2014/main" id="{207F0880-FBCA-4903-8244-39BAA5ACDDA7}"/>
              </a:ext>
            </a:extLst>
          </p:cNvPr>
          <p:cNvSpPr>
            <a:spLocks noGrp="1"/>
          </p:cNvSpPr>
          <p:nvPr>
            <p:ph type="body" sz="half" idx="2"/>
          </p:nvPr>
        </p:nvSpPr>
        <p:spPr/>
        <p:txBody>
          <a:bodyPr>
            <a:normAutofit fontScale="77500" lnSpcReduction="20000"/>
          </a:bodyPr>
          <a:lstStyle/>
          <a:p>
            <a:pPr marL="285750" indent="-285750">
              <a:buFont typeface="Wingdings" panose="05000000000000000000" pitchFamily="2" charset="2"/>
              <a:buChar char="Ø"/>
            </a:pPr>
            <a:r>
              <a:rPr lang="en-US" dirty="0"/>
              <a:t>On average, there’s ~ 5000 sign ups per month, though signups increased 5-fold in the month of May, and then a sharp then gradual decrease back to the normal monthly signup of 5000 subscribers. </a:t>
            </a:r>
          </a:p>
          <a:p>
            <a:pPr marL="285750" indent="-285750">
              <a:buFont typeface="Wingdings" panose="05000000000000000000" pitchFamily="2" charset="2"/>
              <a:buChar char="Ø"/>
            </a:pPr>
            <a:r>
              <a:rPr lang="en-US" dirty="0"/>
              <a:t>Internet research suggests that Amazon Prime [during and before May, 2017] introduced two interesting features that may have caused the spike in subscribers: </a:t>
            </a:r>
          </a:p>
          <a:p>
            <a:pPr marL="742813" lvl="1" indent="-285750">
              <a:buFont typeface="Wingdings" panose="05000000000000000000" pitchFamily="2" charset="2"/>
              <a:buChar char="Ø"/>
            </a:pPr>
            <a:r>
              <a:rPr lang="en-US" dirty="0"/>
              <a:t>CBS-All Access Showtime without ads </a:t>
            </a:r>
          </a:p>
          <a:p>
            <a:pPr marL="742813" lvl="1" indent="-285750">
              <a:buFont typeface="Wingdings" panose="05000000000000000000" pitchFamily="2" charset="2"/>
              <a:buChar char="Ø"/>
            </a:pPr>
            <a:r>
              <a:rPr lang="en-US" dirty="0"/>
              <a:t>Amazon Prime Channel now functions as a TV channel. </a:t>
            </a:r>
          </a:p>
          <a:p>
            <a:pPr marL="742813" lvl="1" indent="-285750">
              <a:buFont typeface="Wingdings" panose="05000000000000000000" pitchFamily="2" charset="2"/>
              <a:buChar char="Ø"/>
            </a:pPr>
            <a:r>
              <a:rPr lang="en-US" dirty="0"/>
              <a:t>These two products could have most likely precipitated increased viewership.</a:t>
            </a:r>
          </a:p>
        </p:txBody>
      </p:sp>
    </p:spTree>
    <p:extLst>
      <p:ext uri="{BB962C8B-B14F-4D97-AF65-F5344CB8AC3E}">
        <p14:creationId xmlns:p14="http://schemas.microsoft.com/office/powerpoint/2010/main" val="401713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16ED-3D2C-4BCA-A6FF-E14562A97E25}"/>
              </a:ext>
            </a:extLst>
          </p:cNvPr>
          <p:cNvSpPr>
            <a:spLocks noGrp="1"/>
          </p:cNvSpPr>
          <p:nvPr>
            <p:ph type="title"/>
          </p:nvPr>
        </p:nvSpPr>
        <p:spPr/>
        <p:txBody>
          <a:bodyPr/>
          <a:lstStyle/>
          <a:p>
            <a:r>
              <a:rPr lang="en-US" dirty="0"/>
              <a:t>3. Is there any seasonality in signup and viewing events?</a:t>
            </a:r>
          </a:p>
        </p:txBody>
      </p:sp>
      <p:pic>
        <p:nvPicPr>
          <p:cNvPr id="6" name="Content Placeholder 5">
            <a:extLst>
              <a:ext uri="{FF2B5EF4-FFF2-40B4-BE49-F238E27FC236}">
                <a16:creationId xmlns:a16="http://schemas.microsoft.com/office/drawing/2014/main" id="{B1656E39-197F-4CA5-9DBE-43643A2DC34F}"/>
              </a:ext>
            </a:extLst>
          </p:cNvPr>
          <p:cNvPicPr>
            <a:picLocks noGrp="1" noChangeAspect="1"/>
          </p:cNvPicPr>
          <p:nvPr>
            <p:ph idx="1"/>
          </p:nvPr>
        </p:nvPicPr>
        <p:blipFill>
          <a:blip r:embed="rId2"/>
          <a:stretch>
            <a:fillRect/>
          </a:stretch>
        </p:blipFill>
        <p:spPr>
          <a:xfrm>
            <a:off x="4760906" y="914400"/>
            <a:ext cx="6549352" cy="4443080"/>
          </a:xfrm>
        </p:spPr>
      </p:pic>
      <p:sp>
        <p:nvSpPr>
          <p:cNvPr id="4" name="Text Placeholder 3">
            <a:extLst>
              <a:ext uri="{FF2B5EF4-FFF2-40B4-BE49-F238E27FC236}">
                <a16:creationId xmlns:a16="http://schemas.microsoft.com/office/drawing/2014/main" id="{B90FFB3E-3880-4C03-89D5-02344BBC90C5}"/>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Sign-up and viewing plots indicate an interesting trend:</a:t>
            </a:r>
          </a:p>
          <a:p>
            <a:pPr marL="742813" lvl="1" indent="-285750">
              <a:buFont typeface="Wingdings" panose="05000000000000000000" pitchFamily="2" charset="2"/>
              <a:buChar char="Ø"/>
            </a:pPr>
            <a:r>
              <a:rPr lang="en-US" dirty="0"/>
              <a:t>Before May 2017, both were at ~5,000 subscribers</a:t>
            </a:r>
          </a:p>
          <a:p>
            <a:pPr marL="742813" lvl="1" indent="-285750">
              <a:buFont typeface="Wingdings" panose="05000000000000000000" pitchFamily="2" charset="2"/>
              <a:buChar char="Ø"/>
            </a:pPr>
            <a:r>
              <a:rPr lang="en-US" dirty="0"/>
              <a:t>During and after May 2017, there was a huge spike of subscribers, though more people signed up than viewed</a:t>
            </a:r>
          </a:p>
          <a:p>
            <a:endParaRPr lang="en-US" dirty="0"/>
          </a:p>
        </p:txBody>
      </p:sp>
      <p:sp>
        <p:nvSpPr>
          <p:cNvPr id="7" name="TextBox 6">
            <a:extLst>
              <a:ext uri="{FF2B5EF4-FFF2-40B4-BE49-F238E27FC236}">
                <a16:creationId xmlns:a16="http://schemas.microsoft.com/office/drawing/2014/main" id="{F82272B0-D266-4101-A7E4-A65CF731FBE5}"/>
              </a:ext>
            </a:extLst>
          </p:cNvPr>
          <p:cNvSpPr txBox="1"/>
          <p:nvPr/>
        </p:nvSpPr>
        <p:spPr>
          <a:xfrm>
            <a:off x="677334" y="5084519"/>
            <a:ext cx="3459638" cy="276999"/>
          </a:xfrm>
          <a:prstGeom prst="rect">
            <a:avLst/>
          </a:prstGeom>
          <a:noFill/>
        </p:spPr>
        <p:txBody>
          <a:bodyPr wrap="square" rtlCol="0">
            <a:spAutoFit/>
          </a:bodyPr>
          <a:lstStyle/>
          <a:p>
            <a:r>
              <a:rPr lang="en-US" sz="1200" dirty="0"/>
              <a:t>* Only completed data was used</a:t>
            </a:r>
          </a:p>
        </p:txBody>
      </p:sp>
    </p:spTree>
    <p:extLst>
      <p:ext uri="{BB962C8B-B14F-4D97-AF65-F5344CB8AC3E}">
        <p14:creationId xmlns:p14="http://schemas.microsoft.com/office/powerpoint/2010/main" val="342148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2FF0-6507-4E13-95B9-12F9A6E3E99F}"/>
              </a:ext>
            </a:extLst>
          </p:cNvPr>
          <p:cNvSpPr>
            <a:spLocks noGrp="1"/>
          </p:cNvSpPr>
          <p:nvPr>
            <p:ph type="title"/>
          </p:nvPr>
        </p:nvSpPr>
        <p:spPr/>
        <p:txBody>
          <a:bodyPr/>
          <a:lstStyle/>
          <a:p>
            <a:r>
              <a:rPr lang="en-US" dirty="0"/>
              <a:t>4. Viewing Behavior Insights</a:t>
            </a:r>
          </a:p>
        </p:txBody>
      </p:sp>
      <p:pic>
        <p:nvPicPr>
          <p:cNvPr id="6" name="Content Placeholder 5">
            <a:extLst>
              <a:ext uri="{FF2B5EF4-FFF2-40B4-BE49-F238E27FC236}">
                <a16:creationId xmlns:a16="http://schemas.microsoft.com/office/drawing/2014/main" id="{82BA90E9-8740-43C5-931E-0A2C8FE200CF}"/>
              </a:ext>
            </a:extLst>
          </p:cNvPr>
          <p:cNvPicPr>
            <a:picLocks noGrp="1" noChangeAspect="1"/>
          </p:cNvPicPr>
          <p:nvPr>
            <p:ph idx="1"/>
          </p:nvPr>
        </p:nvPicPr>
        <p:blipFill>
          <a:blip r:embed="rId2"/>
          <a:stretch>
            <a:fillRect/>
          </a:stretch>
        </p:blipFill>
        <p:spPr>
          <a:xfrm>
            <a:off x="4531862" y="1498604"/>
            <a:ext cx="6925642" cy="4039164"/>
          </a:xfrm>
        </p:spPr>
      </p:pic>
      <p:sp>
        <p:nvSpPr>
          <p:cNvPr id="4" name="Text Placeholder 3">
            <a:extLst>
              <a:ext uri="{FF2B5EF4-FFF2-40B4-BE49-F238E27FC236}">
                <a16:creationId xmlns:a16="http://schemas.microsoft.com/office/drawing/2014/main" id="{22D2F570-3A42-443A-A751-3918B06EDE44}"/>
              </a:ext>
            </a:extLst>
          </p:cNvPr>
          <p:cNvSpPr>
            <a:spLocks noGrp="1"/>
          </p:cNvSpPr>
          <p:nvPr>
            <p:ph type="body" sz="half" idx="2"/>
          </p:nvPr>
        </p:nvSpPr>
        <p:spPr/>
        <p:txBody>
          <a:bodyPr>
            <a:normAutofit fontScale="85000" lnSpcReduction="20000"/>
          </a:bodyPr>
          <a:lstStyle/>
          <a:p>
            <a:pPr marL="285750" indent="-285750">
              <a:buFont typeface="Wingdings" panose="05000000000000000000" pitchFamily="2" charset="2"/>
              <a:buChar char="Ø"/>
            </a:pPr>
            <a:r>
              <a:rPr lang="en-US" dirty="0"/>
              <a:t>The average view of each title is about 60 minutes, regardless of how long each episode. The distribution of runtime is normally distributed, which makes sense, while the actual viewing of each episode is positively skewed, indicating that most people stop watching the episode before it ends. </a:t>
            </a:r>
          </a:p>
          <a:p>
            <a:pPr marL="285750" indent="-285750">
              <a:buFont typeface="Wingdings" panose="05000000000000000000" pitchFamily="2" charset="2"/>
              <a:buChar char="Ø"/>
            </a:pPr>
            <a:r>
              <a:rPr lang="en-US" dirty="0"/>
              <a:t>A scatterplot was visualized to explore possible relationship between when the subscriber stopped watching the title and the title's length. Results indicate a positive correlation (r = 0.413) between the two variables, though it should be cautioned that runtime is always greater than when the episode stopped, as previously suggested.</a:t>
            </a:r>
          </a:p>
        </p:txBody>
      </p:sp>
    </p:spTree>
    <p:extLst>
      <p:ext uri="{BB962C8B-B14F-4D97-AF65-F5344CB8AC3E}">
        <p14:creationId xmlns:p14="http://schemas.microsoft.com/office/powerpoint/2010/main" val="349047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B0A3-6C5D-4F29-8132-1A0AFA42FE82}"/>
              </a:ext>
            </a:extLst>
          </p:cNvPr>
          <p:cNvSpPr>
            <a:spLocks noGrp="1"/>
          </p:cNvSpPr>
          <p:nvPr>
            <p:ph type="title"/>
          </p:nvPr>
        </p:nvSpPr>
        <p:spPr>
          <a:xfrm>
            <a:off x="677334" y="609600"/>
            <a:ext cx="8596668" cy="568751"/>
          </a:xfrm>
        </p:spPr>
        <p:txBody>
          <a:bodyPr>
            <a:normAutofit fontScale="90000"/>
          </a:bodyPr>
          <a:lstStyle/>
          <a:p>
            <a:r>
              <a:rPr lang="en-US" dirty="0"/>
              <a:t>5. Further Analysis and Next Steps</a:t>
            </a:r>
          </a:p>
        </p:txBody>
      </p:sp>
      <p:sp>
        <p:nvSpPr>
          <p:cNvPr id="3" name="Content Placeholder 2">
            <a:extLst>
              <a:ext uri="{FF2B5EF4-FFF2-40B4-BE49-F238E27FC236}">
                <a16:creationId xmlns:a16="http://schemas.microsoft.com/office/drawing/2014/main" id="{C1B53689-2C9A-4898-AE77-A8F1E6DC571C}"/>
              </a:ext>
            </a:extLst>
          </p:cNvPr>
          <p:cNvSpPr>
            <a:spLocks noGrp="1"/>
          </p:cNvSpPr>
          <p:nvPr>
            <p:ph idx="1"/>
          </p:nvPr>
        </p:nvSpPr>
        <p:spPr>
          <a:xfrm>
            <a:off x="677334" y="1178351"/>
            <a:ext cx="8596668" cy="4863011"/>
          </a:xfrm>
        </p:spPr>
        <p:txBody>
          <a:bodyPr/>
          <a:lstStyle/>
          <a:p>
            <a:r>
              <a:rPr lang="en-US" dirty="0"/>
              <a:t>Obtain historical data dating back 2 years to see viewing behavior across months and different years, derive average coefficients to create time series models</a:t>
            </a:r>
          </a:p>
          <a:p>
            <a:r>
              <a:rPr lang="en-US" dirty="0"/>
              <a:t>Obtain missing data of when users signed up. If there’s viewing data, then there’s sign up data.</a:t>
            </a:r>
          </a:p>
          <a:p>
            <a:r>
              <a:rPr lang="en-US" dirty="0"/>
              <a:t>Visualize cross-sectional viewing and sign-up behavior across different months and years (stacked histograms)</a:t>
            </a:r>
          </a:p>
          <a:p>
            <a:r>
              <a:rPr lang="en-US" dirty="0"/>
              <a:t>Obtain data of user behavior whenever they’re using CBS or Amazon Prime to ascertain a full understanding of viewer behavior of the product to make better predicts</a:t>
            </a:r>
          </a:p>
          <a:p>
            <a:r>
              <a:rPr lang="en-US" dirty="0"/>
              <a:t>Understand what drives sign-up rate and what causes it.</a:t>
            </a:r>
          </a:p>
          <a:p>
            <a:r>
              <a:rPr lang="en-US" dirty="0"/>
              <a:t>Understand what causes viewers to be susceptible to making future purchases of products (ads)</a:t>
            </a:r>
          </a:p>
        </p:txBody>
      </p:sp>
    </p:spTree>
    <p:extLst>
      <p:ext uri="{BB962C8B-B14F-4D97-AF65-F5344CB8AC3E}">
        <p14:creationId xmlns:p14="http://schemas.microsoft.com/office/powerpoint/2010/main" val="316336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5434-2830-49CE-A863-66979C57BBB7}"/>
              </a:ext>
            </a:extLst>
          </p:cNvPr>
          <p:cNvSpPr>
            <a:spLocks noGrp="1"/>
          </p:cNvSpPr>
          <p:nvPr>
            <p:ph type="ctrTitle"/>
          </p:nvPr>
        </p:nvSpPr>
        <p:spPr/>
        <p:txBody>
          <a:bodyPr/>
          <a:lstStyle/>
          <a:p>
            <a:r>
              <a:rPr lang="en-US" dirty="0"/>
              <a:t>Thank You for the Interview</a:t>
            </a:r>
          </a:p>
        </p:txBody>
      </p:sp>
      <p:sp>
        <p:nvSpPr>
          <p:cNvPr id="3" name="Subtitle 2">
            <a:extLst>
              <a:ext uri="{FF2B5EF4-FFF2-40B4-BE49-F238E27FC236}">
                <a16:creationId xmlns:a16="http://schemas.microsoft.com/office/drawing/2014/main" id="{ED9390A9-FADE-49D2-AB55-447528F4B2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0769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115</TotalTime>
  <Words>528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Subscriber and Viewership Behavior </vt:lpstr>
      <vt:lpstr>Introduction</vt:lpstr>
      <vt:lpstr>1. Success Rate of Free Trials</vt:lpstr>
      <vt:lpstr>2. Signup Activity and Possible Drivers</vt:lpstr>
      <vt:lpstr>3. Is there any seasonality in signup and viewing events?</vt:lpstr>
      <vt:lpstr>4. Viewing Behavior Insights</vt:lpstr>
      <vt:lpstr>5. Further Analysis and Next Steps</vt:lpstr>
      <vt:lpstr>Thank You for the Interview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 and Viewership Behavior</dc:title>
  <dc:creator>Chak Wong</dc:creator>
  <cp:lastModifiedBy>Chak Wong</cp:lastModifiedBy>
  <cp:revision>6</cp:revision>
  <dcterms:created xsi:type="dcterms:W3CDTF">2017-10-02T03:36:27Z</dcterms:created>
  <dcterms:modified xsi:type="dcterms:W3CDTF">2017-10-02T05:32:00Z</dcterms:modified>
</cp:coreProperties>
</file>