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59" r:id="rId4"/>
    <p:sldId id="261" r:id="rId5"/>
  </p:sldIdLst>
  <p:sldSz cx="9144000" cy="6858000" type="screen4x3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112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DEA40-64DA-4009-9796-2417C3CC28FE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67040-D2EE-48A3-BD35-299C8B457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652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FF85-2342-4A6B-A2C7-95FCC06A65F9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987AB-81A9-4606-8B21-8C126C6E3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17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32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32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3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850106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開発実績</a:t>
            </a:r>
            <a:endParaRPr kumimoji="1" lang="ja-JP" altLang="en-US" sz="3600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265689"/>
              </p:ext>
            </p:extLst>
          </p:nvPr>
        </p:nvGraphicFramePr>
        <p:xfrm>
          <a:off x="323528" y="836712"/>
          <a:ext cx="4481734" cy="576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ワークシート" r:id="rId4" imgW="2943165" imgH="3781500" progId="Excel.Sheet.12">
                  <p:embed/>
                </p:oleObj>
              </mc:Choice>
              <mc:Fallback>
                <p:oleObj name="ワークシート" r:id="rId4" imgW="2943165" imgH="3781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528" y="836712"/>
                        <a:ext cx="4481734" cy="576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86423"/>
              </p:ext>
            </p:extLst>
          </p:nvPr>
        </p:nvGraphicFramePr>
        <p:xfrm>
          <a:off x="5004048" y="908720"/>
          <a:ext cx="3888432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/>
                <a:gridCol w="1224136"/>
                <a:gridCol w="1152128"/>
              </a:tblGrid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開発規模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8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機能数（ﾕｰｽｹｰｽ）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3083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Step</a:t>
                      </a:r>
                      <a:r>
                        <a:rPr kumimoji="1" lang="ja-JP" altLang="en-US" sz="1800" dirty="0" smtClean="0"/>
                        <a:t>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57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クラス数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作業人数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5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人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12892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作業時間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3.1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142632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生産性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995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Step/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開発費</a:t>
                      </a:r>
                      <a:r>
                        <a:rPr kumimoji="1" lang="ja-JP" altLang="en-US" sz="1600" dirty="0" smtClean="0"/>
                        <a:t>（原価）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2842000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5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39552" y="-18256"/>
            <a:ext cx="8229600" cy="850106"/>
          </a:xfrm>
        </p:spPr>
        <p:txBody>
          <a:bodyPr/>
          <a:lstStyle/>
          <a:p>
            <a:r>
              <a:rPr kumimoji="1" lang="ja-JP" altLang="en-US" dirty="0" smtClean="0"/>
              <a:t>開発分担</a:t>
            </a:r>
            <a:endParaRPr kumimoji="1" lang="ja-JP" altLang="en-US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868961"/>
              </p:ext>
            </p:extLst>
          </p:nvPr>
        </p:nvGraphicFramePr>
        <p:xfrm>
          <a:off x="683568" y="823813"/>
          <a:ext cx="8031162" cy="578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ワークシート" r:id="rId3" imgW="7086625" imgH="5105524" progId="Excel.Sheet.12">
                  <p:embed/>
                </p:oleObj>
              </mc:Choice>
              <mc:Fallback>
                <p:oleObj name="ワークシート" r:id="rId3" imgW="7086625" imgH="51055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823813"/>
                        <a:ext cx="8031162" cy="578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角丸四角形吹き出し 1"/>
          <p:cNvSpPr/>
          <p:nvPr/>
        </p:nvSpPr>
        <p:spPr>
          <a:xfrm>
            <a:off x="5472100" y="2471192"/>
            <a:ext cx="3168352" cy="2016224"/>
          </a:xfrm>
          <a:prstGeom prst="wedgeRoundRectCallout">
            <a:avLst>
              <a:gd name="adj1" fmla="val -49360"/>
              <a:gd name="adj2" fmla="val -8489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● 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次で完成済み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▲ </a:t>
            </a:r>
            <a:r>
              <a:rPr lang="ja-JP" altLang="en-US" dirty="0">
                <a:solidFill>
                  <a:schemeClr val="tx1"/>
                </a:solidFill>
              </a:rPr>
              <a:t>１次の結合</a:t>
            </a:r>
            <a:r>
              <a:rPr lang="ja-JP" altLang="en-US" dirty="0" smtClean="0">
                <a:solidFill>
                  <a:schemeClr val="tx1"/>
                </a:solidFill>
              </a:rPr>
              <a:t>テスト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システムテスト</a:t>
            </a:r>
            <a:r>
              <a:rPr lang="ja-JP" altLang="en-US" dirty="0">
                <a:solidFill>
                  <a:schemeClr val="tx1"/>
                </a:solidFill>
              </a:rPr>
              <a:t>実施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★ 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次未納品を２次で開発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 dirty="0">
                <a:solidFill>
                  <a:schemeClr val="tx1"/>
                </a:solidFill>
              </a:rPr>
              <a:t>次開発対象</a:t>
            </a:r>
          </a:p>
        </p:txBody>
      </p:sp>
      <p:sp>
        <p:nvSpPr>
          <p:cNvPr id="5" name="角丸四角形吹き出し 4"/>
          <p:cNvSpPr/>
          <p:nvPr/>
        </p:nvSpPr>
        <p:spPr>
          <a:xfrm>
            <a:off x="4211960" y="5445224"/>
            <a:ext cx="2520280" cy="1008112"/>
          </a:xfrm>
          <a:prstGeom prst="wedgeRoundRectCallout">
            <a:avLst>
              <a:gd name="adj1" fmla="val -67501"/>
              <a:gd name="adj2" fmla="val -9623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追加した機能はユースケース</a:t>
            </a:r>
            <a:r>
              <a:rPr kumimoji="1" lang="en-US" altLang="ja-JP" dirty="0" smtClean="0">
                <a:solidFill>
                  <a:schemeClr val="tx1"/>
                </a:solidFill>
              </a:rPr>
              <a:t>ID</a:t>
            </a:r>
            <a:r>
              <a:rPr kumimoji="1" lang="ja-JP" altLang="en-US" dirty="0" smtClean="0">
                <a:solidFill>
                  <a:schemeClr val="tx1"/>
                </a:solidFill>
              </a:rPr>
              <a:t>なしで追加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kumimoji="1" lang="ja-JP" altLang="en-US" dirty="0" smtClean="0"/>
              <a:t>コスト（原価）の実績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00689"/>
              </p:ext>
            </p:extLst>
          </p:nvPr>
        </p:nvGraphicFramePr>
        <p:xfrm>
          <a:off x="395536" y="1268760"/>
          <a:ext cx="8280919" cy="400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56"/>
                <a:gridCol w="1411428"/>
                <a:gridCol w="1656184"/>
                <a:gridCol w="1584176"/>
                <a:gridCol w="1656184"/>
                <a:gridCol w="1728191"/>
              </a:tblGrid>
              <a:tr h="216024">
                <a:tc rowSpan="2" gridSpan="2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一次開発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二次開発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3928">
                <a:tc gridSpan="2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予定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実績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予定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実績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9325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/>
                        <a:t>SE</a:t>
                      </a:r>
                      <a:endParaRPr kumimoji="1" lang="ja-JP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費用</a:t>
                      </a:r>
                      <a:endParaRPr kumimoji="1" lang="ja-JP" alt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2700,000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2700,000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2700,000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2700,000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2848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作業時間</a:t>
                      </a:r>
                      <a:endParaRPr kumimoji="1" lang="ja-JP" alt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2.7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2.7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2.7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2.7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8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/>
                        <a:t>PG</a:t>
                      </a:r>
                      <a:endParaRPr kumimoji="1" lang="ja-JP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費用</a:t>
                      </a:r>
                      <a:endParaRPr kumimoji="1" lang="ja-JP" alt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37,5000</a:t>
                      </a:r>
                      <a:r>
                        <a:rPr kumimoji="1" lang="ja-JP" altLang="en-US" sz="2000" b="0" dirty="0" smtClean="0"/>
                        <a:t>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37,5000</a:t>
                      </a:r>
                      <a:r>
                        <a:rPr kumimoji="1" lang="ja-JP" altLang="en-US" sz="2000" b="0" dirty="0" smtClean="0"/>
                        <a:t>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37,5000</a:t>
                      </a:r>
                      <a:r>
                        <a:rPr kumimoji="1" lang="ja-JP" altLang="en-US" sz="2000" b="0" dirty="0" smtClean="0"/>
                        <a:t>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37,5000</a:t>
                      </a:r>
                      <a:r>
                        <a:rPr kumimoji="1" lang="ja-JP" altLang="en-US" sz="2000" b="0" dirty="0" smtClean="0"/>
                        <a:t>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2848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作業時間</a:t>
                      </a:r>
                      <a:endParaRPr kumimoji="1" lang="ja-JP" alt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0.6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0.6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0.6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0.6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848">
                <a:tc gridSpan="2"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その他</a:t>
                      </a:r>
                      <a:endParaRPr kumimoji="1" lang="en-US" altLang="ja-JP" sz="2000" b="1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210,000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210,000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210,000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210,000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696">
                <a:tc gridSpan="2"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開発費合計（原価）</a:t>
                      </a:r>
                      <a:endParaRPr kumimoji="1" lang="ja-JP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3,260,000</a:t>
                      </a:r>
                      <a:r>
                        <a:rPr kumimoji="1" lang="ja-JP" altLang="en-US" sz="2000" dirty="0" smtClean="0"/>
                        <a:t>円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3,260,000</a:t>
                      </a:r>
                      <a:r>
                        <a:rPr kumimoji="1" lang="ja-JP" altLang="en-US" sz="2000" dirty="0" smtClean="0"/>
                        <a:t>円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3,260,000</a:t>
                      </a:r>
                      <a:r>
                        <a:rPr kumimoji="1" lang="ja-JP" altLang="en-US" sz="2000" dirty="0" smtClean="0"/>
                        <a:t>円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3,260,000</a:t>
                      </a:r>
                      <a:r>
                        <a:rPr kumimoji="1" lang="ja-JP" altLang="en-US" sz="2000" dirty="0" smtClean="0"/>
                        <a:t>円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467544" y="5589240"/>
            <a:ext cx="7752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※</a:t>
            </a:r>
            <a:r>
              <a:rPr kumimoji="1" lang="ja-JP" altLang="en-US" sz="3200" dirty="0" smtClean="0"/>
              <a:t>人件費単価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</a:t>
            </a:r>
            <a:r>
              <a:rPr kumimoji="1" lang="en-US" altLang="ja-JP" sz="3200" dirty="0" smtClean="0"/>
              <a:t>SE</a:t>
            </a:r>
            <a:r>
              <a:rPr kumimoji="1" lang="ja-JP" altLang="en-US" sz="3200" dirty="0" smtClean="0"/>
              <a:t>人件費→</a:t>
            </a:r>
            <a:r>
              <a:rPr kumimoji="1" lang="en-US" altLang="ja-JP" sz="3200" dirty="0" smtClean="0"/>
              <a:t>100</a:t>
            </a:r>
            <a:r>
              <a:rPr kumimoji="1" lang="ja-JP" altLang="en-US" sz="3200" dirty="0" smtClean="0"/>
              <a:t>万円、</a:t>
            </a:r>
            <a:r>
              <a:rPr kumimoji="1" lang="en-US" altLang="ja-JP" sz="3200" dirty="0" smtClean="0"/>
              <a:t>PG</a:t>
            </a:r>
            <a:r>
              <a:rPr kumimoji="1" lang="ja-JP" altLang="en-US" sz="3200" dirty="0" smtClean="0"/>
              <a:t>人件費→</a:t>
            </a:r>
            <a:r>
              <a:rPr kumimoji="1" lang="en-US" altLang="ja-JP" sz="3200" dirty="0" smtClean="0"/>
              <a:t>75</a:t>
            </a:r>
            <a:r>
              <a:rPr kumimoji="1" lang="ja-JP" altLang="en-US" sz="3200" dirty="0" smtClean="0"/>
              <a:t>万円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98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kumimoji="1" lang="ja-JP" altLang="en-US" dirty="0" smtClean="0"/>
              <a:t>品　質</a:t>
            </a:r>
            <a:endParaRPr kumimoji="1" lang="ja-JP" alt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56301"/>
              </p:ext>
            </p:extLst>
          </p:nvPr>
        </p:nvGraphicFramePr>
        <p:xfrm>
          <a:off x="467544" y="1340768"/>
          <a:ext cx="8313813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ワークシート" r:id="rId4" imgW="6362806" imgH="2314680" progId="Excel.Sheet.12">
                  <p:embed/>
                </p:oleObj>
              </mc:Choice>
              <mc:Fallback>
                <p:oleObj name="ワークシート" r:id="rId4" imgW="6362806" imgH="23146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1340768"/>
                        <a:ext cx="8313813" cy="3024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角丸四角形吹き出し 3"/>
          <p:cNvSpPr/>
          <p:nvPr/>
        </p:nvSpPr>
        <p:spPr>
          <a:xfrm>
            <a:off x="5364088" y="4653136"/>
            <a:ext cx="2520280" cy="1008112"/>
          </a:xfrm>
          <a:prstGeom prst="wedgeRoundRectCallout">
            <a:avLst>
              <a:gd name="adj1" fmla="val -13078"/>
              <a:gd name="adj2" fmla="val -9056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一次と二次を統合したけ結果を集計する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161</Words>
  <Application>Microsoft Office PowerPoint</Application>
  <PresentationFormat>画面に合わせる (4:3)</PresentationFormat>
  <Paragraphs>73</Paragraphs>
  <Slides>4</Slides>
  <Notes>3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Office テーマ</vt:lpstr>
      <vt:lpstr>Microsoft Excel Worksheet</vt:lpstr>
      <vt:lpstr>ワークシート</vt:lpstr>
      <vt:lpstr>開発実績</vt:lpstr>
      <vt:lpstr>開発分担</vt:lpstr>
      <vt:lpstr>コスト（原価）の実績</vt:lpstr>
      <vt:lpstr>品　質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LD5065</dc:creator>
  <cp:lastModifiedBy>正規ユーザー</cp:lastModifiedBy>
  <cp:revision>35</cp:revision>
  <cp:lastPrinted>2017-06-27T02:47:20Z</cp:lastPrinted>
  <dcterms:created xsi:type="dcterms:W3CDTF">2014-06-20T01:34:28Z</dcterms:created>
  <dcterms:modified xsi:type="dcterms:W3CDTF">2017-06-28T07:37:32Z</dcterms:modified>
</cp:coreProperties>
</file>