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sldIdLst>
    <p:sldId id="256" r:id="rId2"/>
    <p:sldId id="262" r:id="rId3"/>
    <p:sldId id="266" r:id="rId4"/>
    <p:sldId id="267" r:id="rId5"/>
    <p:sldId id="260" r:id="rId6"/>
    <p:sldId id="263" r:id="rId7"/>
    <p:sldId id="268" r:id="rId8"/>
    <p:sldId id="269" r:id="rId9"/>
    <p:sldId id="271" r:id="rId10"/>
    <p:sldId id="270" r:id="rId11"/>
    <p:sldId id="261" r:id="rId12"/>
    <p:sldId id="264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28F7-DDF6-44BD-9C2B-0256761F139B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5C97-84C5-4937-9CFA-24CA4C5EC0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538C-611D-40C4-A175-6711D7F7A04C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703D-5BC0-4FEF-B4FD-B2D42C2B3170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83-DE77-43BD-A3C5-966654B25E2A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D25D-BC5F-4AD9-BBE1-8017DDD1E386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F24-4B81-493F-BB4F-40C9D5764FC2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3D2-710F-46B1-ABAB-3FE68E95B633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6171-9F88-447A-9084-3A292642F57D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1994-5450-4567-BE91-CA23D7D82AC8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7270-B73E-493F-8AB6-923F3C58254A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3BC4-D458-43DC-AF54-296D537C3D21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E36-3356-4FCF-8E34-1020F5FD2773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C41EF7-CA73-4929-BFA5-9C60D3FBADB6}" type="datetime1">
              <a:rPr kumimoji="1" lang="ja-JP" altLang="en-US" smtClean="0"/>
              <a:t>2017/6/28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5_FGO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19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開発実績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</a:t>
            </a:r>
            <a:r>
              <a:rPr kumimoji="1" lang="en-US" altLang="ja-JP" dirty="0" smtClean="0"/>
              <a:t>QCD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プロジェクト体制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目標・ルール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2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68886"/>
              </p:ext>
            </p:extLst>
          </p:nvPr>
        </p:nvGraphicFramePr>
        <p:xfrm>
          <a:off x="3584079" y="620688"/>
          <a:ext cx="4732337" cy="608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ワークシート" r:id="rId4" imgW="2943165" imgH="3781500" progId="Excel.Sheet.12">
                  <p:embed/>
                </p:oleObj>
              </mc:Choice>
              <mc:Fallback>
                <p:oleObj name="ワークシート" r:id="rId4" imgW="2943165" imgH="378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4079" y="620688"/>
                        <a:ext cx="4732337" cy="608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36471"/>
              </p:ext>
            </p:extLst>
          </p:nvPr>
        </p:nvGraphicFramePr>
        <p:xfrm>
          <a:off x="251519" y="3826197"/>
          <a:ext cx="3186161" cy="2843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063"/>
                <a:gridCol w="657461"/>
                <a:gridCol w="1289637"/>
              </a:tblGrid>
              <a:tr h="606888">
                <a:tc rowSpan="3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開発規模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714" marR="80714" marT="40357" marB="4035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/>
                    </a:p>
                  </a:txBody>
                  <a:tcPr marL="80714" marR="80714" marT="40357" marB="403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機能数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（</a:t>
                      </a:r>
                      <a:r>
                        <a:rPr kumimoji="1" lang="ja-JP" altLang="en-US" sz="1600" dirty="0" smtClean="0"/>
                        <a:t>ﾕｰｽｹｰｽ）</a:t>
                      </a:r>
                      <a:endParaRPr kumimoji="1" lang="ja-JP" altLang="en-US" sz="1600" dirty="0"/>
                    </a:p>
                  </a:txBody>
                  <a:tcPr marL="80714" marR="80714" marT="40357" marB="40357"/>
                </a:tc>
              </a:tr>
              <a:tr h="3383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/>
                    </a:p>
                  </a:txBody>
                  <a:tcPr marL="80714" marR="80714" marT="40357" marB="40357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Step</a:t>
                      </a:r>
                      <a:r>
                        <a:rPr kumimoji="1" lang="ja-JP" altLang="en-US" sz="1600" dirty="0" smtClean="0"/>
                        <a:t>数</a:t>
                      </a:r>
                      <a:endParaRPr kumimoji="1" lang="ja-JP" altLang="en-US" sz="1600" dirty="0"/>
                    </a:p>
                  </a:txBody>
                  <a:tcPr marL="80714" marR="80714" marT="40357" marB="40357"/>
                </a:tc>
              </a:tr>
              <a:tr h="338389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/>
                    </a:p>
                  </a:txBody>
                  <a:tcPr marL="80714" marR="80714" marT="40357" marB="403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クラス数</a:t>
                      </a:r>
                      <a:endParaRPr kumimoji="1" lang="ja-JP" altLang="en-US" sz="1600" dirty="0"/>
                    </a:p>
                  </a:txBody>
                  <a:tcPr marL="80714" marR="80714" marT="40357" marB="40357"/>
                </a:tc>
              </a:tr>
              <a:tr h="338389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作業人数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714" marR="80714" marT="40357" marB="4035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/>
                    </a:p>
                  </a:txBody>
                  <a:tcPr marL="80714" marR="80714" marT="40357" marB="403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人</a:t>
                      </a:r>
                      <a:endParaRPr kumimoji="1" lang="ja-JP" altLang="en-US" sz="1600" dirty="0"/>
                    </a:p>
                  </a:txBody>
                  <a:tcPr marL="80714" marR="80714" marT="40357" marB="40357"/>
                </a:tc>
              </a:tr>
              <a:tr h="338389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作業時間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714" marR="80714" marT="40357" marB="4035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/>
                    </a:p>
                  </a:txBody>
                  <a:tcPr marL="80714" marR="80714" marT="40357" marB="403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人月</a:t>
                      </a:r>
                      <a:endParaRPr kumimoji="1" lang="ja-JP" altLang="en-US" sz="1600" dirty="0"/>
                    </a:p>
                  </a:txBody>
                  <a:tcPr marL="80714" marR="80714" marT="40357" marB="40357"/>
                </a:tc>
              </a:tr>
              <a:tr h="34480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生産性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714" marR="80714" marT="40357" marB="4035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/>
                    </a:p>
                  </a:txBody>
                  <a:tcPr marL="80714" marR="80714" marT="40357" marB="40357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Step/</a:t>
                      </a:r>
                      <a:r>
                        <a:rPr kumimoji="1" lang="ja-JP" altLang="en-US" sz="1600" dirty="0" smtClean="0"/>
                        <a:t>人月</a:t>
                      </a:r>
                      <a:endParaRPr kumimoji="1" lang="ja-JP" altLang="en-US" sz="1600" dirty="0"/>
                    </a:p>
                  </a:txBody>
                  <a:tcPr marL="80714" marR="80714" marT="40357" marB="40357"/>
                </a:tc>
              </a:tr>
              <a:tr h="530266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開発費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原価）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0714" marR="80714" marT="40357" marB="4035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/>
                    </a:p>
                  </a:txBody>
                  <a:tcPr marL="80714" marR="80714" marT="40357" marB="40357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円</a:t>
                      </a:r>
                      <a:endParaRPr kumimoji="1" lang="ja-JP" altLang="en-US" sz="1600" dirty="0"/>
                    </a:p>
                  </a:txBody>
                  <a:tcPr marL="80714" marR="80714" marT="40357" marB="40357"/>
                </a:tc>
              </a:tr>
            </a:tbl>
          </a:graphicData>
        </a:graphic>
      </p:graphicFrame>
      <p:sp>
        <p:nvSpPr>
          <p:cNvPr id="5" name="タイトル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開発実績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1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コスト（原価）の実績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85017"/>
              </p:ext>
            </p:extLst>
          </p:nvPr>
        </p:nvGraphicFramePr>
        <p:xfrm>
          <a:off x="493792" y="1700808"/>
          <a:ext cx="7200798" cy="3498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31"/>
                <a:gridCol w="1227329"/>
                <a:gridCol w="1440160"/>
                <a:gridCol w="1377544"/>
                <a:gridCol w="1440160"/>
                <a:gridCol w="1502774"/>
              </a:tblGrid>
              <a:tr h="450574">
                <a:tc rowSpan="2" gridSpan="2">
                  <a:txBody>
                    <a:bodyPr/>
                    <a:lstStyle/>
                    <a:p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b="1" dirty="0" smtClean="0">
                          <a:solidFill>
                            <a:schemeClr val="bg1"/>
                          </a:solidFill>
                        </a:rPr>
                        <a:t>一次開発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b="1" dirty="0" smtClean="0">
                          <a:solidFill>
                            <a:schemeClr val="bg1"/>
                          </a:solidFill>
                        </a:rPr>
                        <a:t>二次開発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0574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b="1" dirty="0" smtClean="0">
                          <a:solidFill>
                            <a:schemeClr val="bg1"/>
                          </a:solidFill>
                        </a:rPr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b="1" dirty="0" smtClean="0">
                          <a:solidFill>
                            <a:schemeClr val="bg1"/>
                          </a:solidFill>
                        </a:rPr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b="1" dirty="0" smtClean="0">
                          <a:solidFill>
                            <a:schemeClr val="bg1"/>
                          </a:solidFill>
                        </a:rPr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b="1" dirty="0" smtClean="0">
                          <a:solidFill>
                            <a:schemeClr val="bg1"/>
                          </a:solidFill>
                        </a:rPr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2891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</a:rPr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2,250,000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1,989,000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2,250,000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2,349,000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5086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</a:rPr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2.25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1.989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2.25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2.349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08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</a:rPr>
                        <a:t>PG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</a:rPr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 smtClean="0"/>
                        <a:t>240,000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 smtClean="0"/>
                        <a:t>251,250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 smtClean="0"/>
                        <a:t>240,000</a:t>
                      </a:r>
                      <a:r>
                        <a:rPr kumimoji="1" lang="ja-JP" altLang="en-US" sz="1800" b="0" dirty="0" smtClean="0"/>
                        <a:t>円</a:t>
                      </a: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 smtClean="0"/>
                        <a:t>324,000</a:t>
                      </a:r>
                      <a:r>
                        <a:rPr kumimoji="1" lang="ja-JP" altLang="en-US" sz="1800" b="0" dirty="0" smtClean="0"/>
                        <a:t>円</a:t>
                      </a: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5086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</a:rPr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0.3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0.335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0.3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0.432</a:t>
                      </a:r>
                      <a:r>
                        <a:rPr kumimoji="1" lang="ja-JP" altLang="en-US" sz="1800" b="0" dirty="0" smtClean="0"/>
                        <a:t>人</a:t>
                      </a:r>
                      <a:r>
                        <a:rPr kumimoji="1" lang="ja-JP" altLang="en-US" sz="1800" b="0" dirty="0" smtClean="0"/>
                        <a:t>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086">
                <a:tc gridSpan="2"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</a:rPr>
                        <a:t>その他</a:t>
                      </a:r>
                      <a:endParaRPr kumimoji="1" lang="en-US" altLang="ja-JP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90,000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52,500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90,000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dirty="0" smtClean="0"/>
                        <a:t>64,000</a:t>
                      </a:r>
                      <a:r>
                        <a:rPr kumimoji="1" lang="ja-JP" altLang="en-US" sz="1800" b="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498">
                <a:tc gridSpan="2"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</a:rPr>
                        <a:t>開発費合計（原価）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2,372,750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2,842,000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89240"/>
            <a:ext cx="775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人件費単価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kumimoji="1" lang="en-US" altLang="ja-JP" sz="3200" dirty="0" smtClean="0"/>
              <a:t>SE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万円、</a:t>
            </a:r>
            <a:r>
              <a:rPr kumimoji="1" lang="en-US" altLang="ja-JP" sz="3200" dirty="0" smtClean="0"/>
              <a:t>PG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75</a:t>
            </a:r>
            <a:r>
              <a:rPr kumimoji="1" lang="ja-JP" altLang="en-US" sz="3200" dirty="0" smtClean="0"/>
              <a:t>万円</a:t>
            </a:r>
            <a:endParaRPr kumimoji="1" lang="ja-JP" altLang="en-US" sz="3200" dirty="0"/>
          </a:p>
        </p:txBody>
      </p:sp>
      <p:sp>
        <p:nvSpPr>
          <p:cNvPr id="5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17E0353-08FE-4955-BF91-2D6150AAA708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</TotalTime>
  <Words>147</Words>
  <Application>Microsoft Office PowerPoint</Application>
  <PresentationFormat>画面に合わせる (4:3)</PresentationFormat>
  <Paragraphs>81</Paragraphs>
  <Slides>13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ナチュラル</vt:lpstr>
      <vt:lpstr>Microsoft Excel Worksheet</vt:lpstr>
      <vt:lpstr>PowerPoint プレゼンテーション</vt:lpstr>
      <vt:lpstr>アジェンダ</vt:lpstr>
      <vt:lpstr>プロジェクト体制</vt:lpstr>
      <vt:lpstr>目標・ルール</vt:lpstr>
      <vt:lpstr>開発分担</vt:lpstr>
      <vt:lpstr>スケジュール</vt:lpstr>
      <vt:lpstr>システム概要</vt:lpstr>
      <vt:lpstr>PowerPoint プレゼンテーション</vt:lpstr>
      <vt:lpstr>コスト（原価）の実績</vt:lpstr>
      <vt:lpstr>開発実績</vt:lpstr>
      <vt:lpstr>システムアピールポイント</vt:lpstr>
      <vt:lpstr>システムデモ</vt:lpstr>
      <vt:lpstr>プロジェクトQCD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4</cp:revision>
  <dcterms:created xsi:type="dcterms:W3CDTF">2017-06-28T07:43:30Z</dcterms:created>
  <dcterms:modified xsi:type="dcterms:W3CDTF">2017-06-28T08:15:11Z</dcterms:modified>
</cp:coreProperties>
</file>