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59" r:id="rId4"/>
    <p:sldId id="261" r:id="rId5"/>
    <p:sldId id="262" r:id="rId6"/>
    <p:sldId id="263" r:id="rId7"/>
  </p:sldIdLst>
  <p:sldSz cx="9144000" cy="6858000" type="screen4x3"/>
  <p:notesSz cx="6858000" cy="99456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DEA40-64DA-4009-9796-2417C3CC28FE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67040-D2EE-48A3-BD35-299C8B457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652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4FF85-2342-4A6B-A2C7-95FCC06A65F9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987AB-81A9-4606-8B21-8C126C6E3A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44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987AB-81A9-4606-8B21-8C126C6E3A1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17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987AB-81A9-4606-8B21-8C126C6E3A1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329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987AB-81A9-4606-8B21-8C126C6E3A1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732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2017/6/29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2.xlsx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3.xlsx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850106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開発実績</a:t>
            </a:r>
            <a:endParaRPr kumimoji="1" lang="ja-JP" altLang="en-US" sz="3600" dirty="0"/>
          </a:p>
        </p:txBody>
      </p:sp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466164"/>
              </p:ext>
            </p:extLst>
          </p:nvPr>
        </p:nvGraphicFramePr>
        <p:xfrm>
          <a:off x="323850" y="908050"/>
          <a:ext cx="4478338" cy="575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ワークシート" r:id="rId5" imgW="2943102" imgH="3781500" progId="Excel.Sheet.12">
                  <p:embed/>
                </p:oleObj>
              </mc:Choice>
              <mc:Fallback>
                <p:oleObj name="ワークシート" r:id="rId5" imgW="2943102" imgH="3781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850" y="908050"/>
                        <a:ext cx="4478338" cy="575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777070"/>
              </p:ext>
            </p:extLst>
          </p:nvPr>
        </p:nvGraphicFramePr>
        <p:xfrm>
          <a:off x="5004048" y="908720"/>
          <a:ext cx="3888432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/>
                <a:gridCol w="1224136"/>
                <a:gridCol w="1152128"/>
              </a:tblGrid>
              <a:tr h="0">
                <a:tc rowSpan="3"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開発規模</a:t>
                      </a:r>
                      <a:endParaRPr kumimoji="1" lang="ja-JP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機能数（ﾕｰｽｹｰｽ）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Step</a:t>
                      </a:r>
                      <a:r>
                        <a:rPr kumimoji="1" lang="ja-JP" altLang="en-US" sz="1800" dirty="0" smtClean="0"/>
                        <a:t>数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クラス数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作業人数</a:t>
                      </a:r>
                      <a:endParaRPr kumimoji="1" lang="ja-JP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人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12892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作業時間</a:t>
                      </a:r>
                      <a:endParaRPr kumimoji="1" lang="ja-JP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142632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生産性</a:t>
                      </a:r>
                      <a:endParaRPr kumimoji="1" lang="ja-JP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Step/</a:t>
                      </a:r>
                      <a:r>
                        <a:rPr kumimoji="1" lang="ja-JP" altLang="en-US" sz="1800" dirty="0" smtClean="0"/>
                        <a:t>人月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開発費</a:t>
                      </a:r>
                      <a:r>
                        <a:rPr kumimoji="1" lang="ja-JP" altLang="en-US" sz="1600" dirty="0" smtClean="0"/>
                        <a:t>（原価）</a:t>
                      </a:r>
                      <a:endParaRPr kumimoji="1" lang="ja-JP" altLang="en-US" sz="18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円</a:t>
                      </a:r>
                      <a:endParaRPr kumimoji="1" lang="ja-JP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55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539552" y="-18256"/>
            <a:ext cx="8229600" cy="850106"/>
          </a:xfrm>
        </p:spPr>
        <p:txBody>
          <a:bodyPr/>
          <a:lstStyle/>
          <a:p>
            <a:r>
              <a:rPr kumimoji="1" lang="ja-JP" altLang="en-US" dirty="0" smtClean="0"/>
              <a:t>開発分担</a:t>
            </a:r>
            <a:endParaRPr kumimoji="1" lang="ja-JP" altLang="en-US" dirty="0"/>
          </a:p>
        </p:txBody>
      </p:sp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868961"/>
              </p:ext>
            </p:extLst>
          </p:nvPr>
        </p:nvGraphicFramePr>
        <p:xfrm>
          <a:off x="683568" y="823813"/>
          <a:ext cx="8031162" cy="578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ワークシート" r:id="rId4" imgW="7086625" imgH="5105524" progId="Excel.Sheet.12">
                  <p:embed/>
                </p:oleObj>
              </mc:Choice>
              <mc:Fallback>
                <p:oleObj name="ワークシート" r:id="rId4" imgW="7086625" imgH="51055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568" y="823813"/>
                        <a:ext cx="8031162" cy="5786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角丸四角形吹き出し 1"/>
          <p:cNvSpPr/>
          <p:nvPr/>
        </p:nvSpPr>
        <p:spPr>
          <a:xfrm>
            <a:off x="5472100" y="2471192"/>
            <a:ext cx="3168352" cy="2016224"/>
          </a:xfrm>
          <a:prstGeom prst="wedgeRoundRectCallout">
            <a:avLst>
              <a:gd name="adj1" fmla="val -49360"/>
              <a:gd name="adj2" fmla="val -8489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● 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 dirty="0">
                <a:solidFill>
                  <a:schemeClr val="tx1"/>
                </a:solidFill>
              </a:rPr>
              <a:t>次で完成済み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▲ </a:t>
            </a:r>
            <a:r>
              <a:rPr lang="ja-JP" altLang="en-US" dirty="0">
                <a:solidFill>
                  <a:schemeClr val="tx1"/>
                </a:solidFill>
              </a:rPr>
              <a:t>１次の結合</a:t>
            </a:r>
            <a:r>
              <a:rPr lang="ja-JP" altLang="en-US" dirty="0" smtClean="0">
                <a:solidFill>
                  <a:schemeClr val="tx1"/>
                </a:solidFill>
              </a:rPr>
              <a:t>テスト</a:t>
            </a:r>
            <a:endParaRPr lang="en-US" altLang="ja-JP" dirty="0" smtClean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　システムテスト</a:t>
            </a:r>
            <a:r>
              <a:rPr lang="ja-JP" altLang="en-US" dirty="0">
                <a:solidFill>
                  <a:schemeClr val="tx1"/>
                </a:solidFill>
              </a:rPr>
              <a:t>実施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★ 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 dirty="0">
                <a:solidFill>
                  <a:schemeClr val="tx1"/>
                </a:solidFill>
              </a:rPr>
              <a:t>次未納品を２次で開発</a:t>
            </a:r>
          </a:p>
          <a:p>
            <a:r>
              <a:rPr lang="ja-JP" altLang="en-US" dirty="0" smtClean="0">
                <a:solidFill>
                  <a:schemeClr val="tx1"/>
                </a:solidFill>
              </a:rPr>
              <a:t>○ </a:t>
            </a:r>
            <a:r>
              <a:rPr lang="en-US" altLang="ja-JP" dirty="0">
                <a:solidFill>
                  <a:schemeClr val="tx1"/>
                </a:solidFill>
              </a:rPr>
              <a:t>2</a:t>
            </a:r>
            <a:r>
              <a:rPr lang="ja-JP" altLang="en-US" dirty="0">
                <a:solidFill>
                  <a:schemeClr val="tx1"/>
                </a:solidFill>
              </a:rPr>
              <a:t>次開発対象</a:t>
            </a:r>
          </a:p>
        </p:txBody>
      </p:sp>
      <p:sp>
        <p:nvSpPr>
          <p:cNvPr id="5" name="角丸四角形吹き出し 4"/>
          <p:cNvSpPr/>
          <p:nvPr/>
        </p:nvSpPr>
        <p:spPr>
          <a:xfrm>
            <a:off x="4211960" y="5445224"/>
            <a:ext cx="2520280" cy="1008112"/>
          </a:xfrm>
          <a:prstGeom prst="wedgeRoundRectCallout">
            <a:avLst>
              <a:gd name="adj1" fmla="val -67501"/>
              <a:gd name="adj2" fmla="val -9623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追加した機能はユースケース</a:t>
            </a:r>
            <a:r>
              <a:rPr kumimoji="1" lang="en-US" altLang="ja-JP" dirty="0" smtClean="0">
                <a:solidFill>
                  <a:schemeClr val="tx1"/>
                </a:solidFill>
              </a:rPr>
              <a:t>ID</a:t>
            </a:r>
            <a:r>
              <a:rPr kumimoji="1" lang="ja-JP" altLang="en-US" dirty="0" smtClean="0">
                <a:solidFill>
                  <a:schemeClr val="tx1"/>
                </a:solidFill>
              </a:rPr>
              <a:t>なしで追加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15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kumimoji="1" lang="ja-JP" altLang="en-US" dirty="0" smtClean="0"/>
              <a:t>コスト（原価）の実績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400689"/>
              </p:ext>
            </p:extLst>
          </p:nvPr>
        </p:nvGraphicFramePr>
        <p:xfrm>
          <a:off x="395536" y="1268760"/>
          <a:ext cx="8280919" cy="4002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56"/>
                <a:gridCol w="1411428"/>
                <a:gridCol w="1656184"/>
                <a:gridCol w="1584176"/>
                <a:gridCol w="1656184"/>
                <a:gridCol w="1728191"/>
              </a:tblGrid>
              <a:tr h="216024">
                <a:tc rowSpan="2" gridSpan="2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 smtClean="0"/>
                        <a:t>一次開発</a:t>
                      </a:r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 smtClean="0"/>
                        <a:t>二次開発</a:t>
                      </a:r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b="1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73928">
                <a:tc gridSpan="2"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 smtClean="0"/>
                        <a:t>予定</a:t>
                      </a:r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 smtClean="0"/>
                        <a:t>実績</a:t>
                      </a:r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 smtClean="0"/>
                        <a:t>予定</a:t>
                      </a:r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 dirty="0" smtClean="0"/>
                        <a:t>実績</a:t>
                      </a:r>
                      <a:endParaRPr kumimoji="1" lang="ja-JP" altLang="en-US" sz="28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93256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/>
                        <a:t>SE</a:t>
                      </a:r>
                      <a:endParaRPr kumimoji="1" lang="ja-JP" altLang="en-US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/>
                        <a:t>費用</a:t>
                      </a:r>
                      <a:endParaRPr kumimoji="1" lang="ja-JP" altLang="en-US" sz="2000" b="1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2700,000</a:t>
                      </a:r>
                      <a:r>
                        <a:rPr kumimoji="1" lang="ja-JP" altLang="en-US" sz="2000" b="0" dirty="0" smtClean="0"/>
                        <a:t>円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2700,000</a:t>
                      </a:r>
                      <a:r>
                        <a:rPr kumimoji="1" lang="ja-JP" altLang="en-US" sz="2000" b="0" dirty="0" smtClean="0"/>
                        <a:t>円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2700,000</a:t>
                      </a:r>
                      <a:r>
                        <a:rPr kumimoji="1" lang="ja-JP" altLang="en-US" sz="2000" b="0" dirty="0" smtClean="0"/>
                        <a:t>円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2700,000</a:t>
                      </a:r>
                      <a:r>
                        <a:rPr kumimoji="1" lang="ja-JP" altLang="en-US" sz="2000" b="0" dirty="0" smtClean="0"/>
                        <a:t>円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42848">
                <a:tc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/>
                        <a:t>作業時間</a:t>
                      </a:r>
                      <a:endParaRPr kumimoji="1" lang="ja-JP" altLang="en-US" sz="2000" b="1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2.7</a:t>
                      </a:r>
                      <a:r>
                        <a:rPr kumimoji="1" lang="ja-JP" altLang="en-US" sz="2000" b="0" dirty="0" smtClean="0"/>
                        <a:t>人月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2.7</a:t>
                      </a:r>
                      <a:r>
                        <a:rPr kumimoji="1" lang="ja-JP" altLang="en-US" sz="2000" b="0" dirty="0" smtClean="0"/>
                        <a:t>人月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2.7</a:t>
                      </a:r>
                      <a:r>
                        <a:rPr kumimoji="1" lang="ja-JP" altLang="en-US" sz="2000" b="0" dirty="0" smtClean="0"/>
                        <a:t>人月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2.7</a:t>
                      </a:r>
                      <a:r>
                        <a:rPr kumimoji="1" lang="ja-JP" altLang="en-US" sz="2000" b="0" dirty="0" smtClean="0"/>
                        <a:t>人月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848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 smtClean="0"/>
                        <a:t>PG</a:t>
                      </a:r>
                      <a:endParaRPr kumimoji="1" lang="ja-JP" altLang="en-US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/>
                        <a:t>費用</a:t>
                      </a:r>
                      <a:endParaRPr kumimoji="1" lang="ja-JP" altLang="en-US" sz="2000" b="1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 smtClean="0"/>
                        <a:t>37,5000</a:t>
                      </a:r>
                      <a:r>
                        <a:rPr kumimoji="1" lang="ja-JP" altLang="en-US" sz="2000" b="0" dirty="0" smtClean="0"/>
                        <a:t>円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 smtClean="0"/>
                        <a:t>37,5000</a:t>
                      </a:r>
                      <a:r>
                        <a:rPr kumimoji="1" lang="ja-JP" altLang="en-US" sz="2000" b="0" dirty="0" smtClean="0"/>
                        <a:t>円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 smtClean="0"/>
                        <a:t>37,5000</a:t>
                      </a:r>
                      <a:r>
                        <a:rPr kumimoji="1" lang="ja-JP" altLang="en-US" sz="2000" b="0" dirty="0" smtClean="0"/>
                        <a:t>円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b="0" dirty="0" smtClean="0"/>
                        <a:t>37,5000</a:t>
                      </a:r>
                      <a:r>
                        <a:rPr kumimoji="1" lang="ja-JP" altLang="en-US" sz="2000" b="0" dirty="0" smtClean="0"/>
                        <a:t>円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42848">
                <a:tc vMerge="1">
                  <a:txBody>
                    <a:bodyPr/>
                    <a:lstStyle/>
                    <a:p>
                      <a:endParaRPr kumimoji="1" lang="ja-JP" altLang="en-US" sz="28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1" dirty="0" smtClean="0"/>
                        <a:t>作業時間</a:t>
                      </a:r>
                      <a:endParaRPr kumimoji="1" lang="ja-JP" altLang="en-US" sz="2000" b="1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0.6</a:t>
                      </a:r>
                      <a:r>
                        <a:rPr kumimoji="1" lang="ja-JP" altLang="en-US" sz="2000" b="0" dirty="0" smtClean="0"/>
                        <a:t>人月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0.6</a:t>
                      </a:r>
                      <a:r>
                        <a:rPr kumimoji="1" lang="ja-JP" altLang="en-US" sz="2000" b="0" dirty="0" smtClean="0"/>
                        <a:t>人月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0.6</a:t>
                      </a:r>
                      <a:r>
                        <a:rPr kumimoji="1" lang="ja-JP" altLang="en-US" sz="2000" b="0" dirty="0" smtClean="0"/>
                        <a:t>人月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0.6</a:t>
                      </a:r>
                      <a:r>
                        <a:rPr kumimoji="1" lang="ja-JP" altLang="en-US" sz="2000" b="0" dirty="0" smtClean="0"/>
                        <a:t>人月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848">
                <a:tc gridSpan="2">
                  <a:txBody>
                    <a:bodyPr/>
                    <a:lstStyle/>
                    <a:p>
                      <a:r>
                        <a:rPr kumimoji="1" lang="ja-JP" altLang="en-US" sz="2000" b="1" dirty="0" smtClean="0"/>
                        <a:t>その他</a:t>
                      </a:r>
                      <a:endParaRPr kumimoji="1" lang="en-US" altLang="ja-JP" sz="2000" b="1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210,000</a:t>
                      </a:r>
                      <a:r>
                        <a:rPr kumimoji="1" lang="ja-JP" altLang="en-US" sz="2000" b="0" dirty="0" smtClean="0"/>
                        <a:t>円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210,000</a:t>
                      </a:r>
                      <a:r>
                        <a:rPr kumimoji="1" lang="ja-JP" altLang="en-US" sz="2000" b="0" dirty="0" smtClean="0"/>
                        <a:t>円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210,000</a:t>
                      </a:r>
                      <a:r>
                        <a:rPr kumimoji="1" lang="ja-JP" altLang="en-US" sz="2000" b="0" dirty="0" smtClean="0"/>
                        <a:t>円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0" dirty="0" smtClean="0"/>
                        <a:t>210,000</a:t>
                      </a:r>
                      <a:r>
                        <a:rPr kumimoji="1" lang="ja-JP" altLang="en-US" sz="2000" b="0" dirty="0" smtClean="0"/>
                        <a:t>円</a:t>
                      </a:r>
                      <a:endParaRPr kumimoji="1" lang="ja-JP" altLang="en-US" sz="2000" b="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0696">
                <a:tc gridSpan="2">
                  <a:txBody>
                    <a:bodyPr/>
                    <a:lstStyle/>
                    <a:p>
                      <a:r>
                        <a:rPr kumimoji="1" lang="ja-JP" altLang="en-US" sz="2000" b="1" dirty="0" smtClean="0"/>
                        <a:t>開発費合計（原価）</a:t>
                      </a:r>
                      <a:endParaRPr kumimoji="1" lang="ja-JP" altLang="en-US" sz="2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 smtClean="0"/>
                        <a:t>3,260,000</a:t>
                      </a:r>
                      <a:r>
                        <a:rPr kumimoji="1" lang="ja-JP" altLang="en-US" sz="2000" dirty="0" smtClean="0"/>
                        <a:t>円</a:t>
                      </a:r>
                      <a:endParaRPr kumimoji="1" lang="ja-JP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 smtClean="0"/>
                        <a:t>3,260,000</a:t>
                      </a:r>
                      <a:r>
                        <a:rPr kumimoji="1" lang="ja-JP" altLang="en-US" sz="2000" dirty="0" smtClean="0"/>
                        <a:t>円</a:t>
                      </a:r>
                      <a:endParaRPr kumimoji="1" lang="ja-JP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 smtClean="0"/>
                        <a:t>3,260,000</a:t>
                      </a:r>
                      <a:r>
                        <a:rPr kumimoji="1" lang="ja-JP" altLang="en-US" sz="2000" dirty="0" smtClean="0"/>
                        <a:t>円</a:t>
                      </a:r>
                      <a:endParaRPr kumimoji="1" lang="ja-JP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 smtClean="0"/>
                        <a:t>3,260,000</a:t>
                      </a:r>
                      <a:r>
                        <a:rPr kumimoji="1" lang="ja-JP" altLang="en-US" sz="2000" dirty="0" smtClean="0"/>
                        <a:t>円</a:t>
                      </a:r>
                      <a:endParaRPr kumimoji="1" lang="ja-JP" altLang="en-US" sz="20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467544" y="5589240"/>
            <a:ext cx="77524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※</a:t>
            </a:r>
            <a:r>
              <a:rPr kumimoji="1" lang="ja-JP" altLang="en-US" sz="3200" dirty="0" smtClean="0"/>
              <a:t>人件費単価</a:t>
            </a:r>
            <a:endParaRPr kumimoji="1"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</a:t>
            </a:r>
            <a:r>
              <a:rPr kumimoji="1" lang="en-US" altLang="ja-JP" sz="3200" dirty="0" smtClean="0"/>
              <a:t>SE</a:t>
            </a:r>
            <a:r>
              <a:rPr kumimoji="1" lang="ja-JP" altLang="en-US" sz="3200" dirty="0" smtClean="0"/>
              <a:t>人件費→</a:t>
            </a:r>
            <a:r>
              <a:rPr kumimoji="1" lang="en-US" altLang="ja-JP" sz="3200" dirty="0" smtClean="0"/>
              <a:t>100</a:t>
            </a:r>
            <a:r>
              <a:rPr kumimoji="1" lang="ja-JP" altLang="en-US" sz="3200" dirty="0" smtClean="0"/>
              <a:t>万円、</a:t>
            </a:r>
            <a:r>
              <a:rPr kumimoji="1" lang="en-US" altLang="ja-JP" sz="3200" dirty="0" smtClean="0"/>
              <a:t>PG</a:t>
            </a:r>
            <a:r>
              <a:rPr kumimoji="1" lang="ja-JP" altLang="en-US" sz="3200" dirty="0" smtClean="0"/>
              <a:t>人件費→</a:t>
            </a:r>
            <a:r>
              <a:rPr kumimoji="1" lang="en-US" altLang="ja-JP" sz="3200" dirty="0" smtClean="0"/>
              <a:t>75</a:t>
            </a:r>
            <a:r>
              <a:rPr kumimoji="1" lang="ja-JP" altLang="en-US" sz="3200" dirty="0" smtClean="0"/>
              <a:t>万円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498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kumimoji="1" lang="ja-JP" altLang="en-US" dirty="0" smtClean="0"/>
              <a:t>品　質</a:t>
            </a:r>
            <a:endParaRPr kumimoji="1" lang="ja-JP" altLang="en-US" dirty="0"/>
          </a:p>
        </p:txBody>
      </p:sp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356301"/>
              </p:ext>
            </p:extLst>
          </p:nvPr>
        </p:nvGraphicFramePr>
        <p:xfrm>
          <a:off x="467544" y="1340768"/>
          <a:ext cx="8313813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ワークシート" r:id="rId5" imgW="6362806" imgH="2314680" progId="Excel.Sheet.12">
                  <p:embed/>
                </p:oleObj>
              </mc:Choice>
              <mc:Fallback>
                <p:oleObj name="ワークシート" r:id="rId5" imgW="6362806" imgH="23146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544" y="1340768"/>
                        <a:ext cx="8313813" cy="3024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角丸四角形吹き出し 3"/>
          <p:cNvSpPr/>
          <p:nvPr/>
        </p:nvSpPr>
        <p:spPr>
          <a:xfrm>
            <a:off x="5364088" y="4653136"/>
            <a:ext cx="2520280" cy="1008112"/>
          </a:xfrm>
          <a:prstGeom prst="wedgeRoundRectCallout">
            <a:avLst>
              <a:gd name="adj1" fmla="val -13078"/>
              <a:gd name="adj2" fmla="val -9056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 smtClean="0">
                <a:solidFill>
                  <a:schemeClr val="tx1"/>
                </a:solidFill>
              </a:rPr>
              <a:t>一次と二次を統合したけ結果を集計する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01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3" name="Picture 26" descr="C:\Users\li3145\Desktop\品質管理シート_スライド用.files\品質管理_画像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65104"/>
            <a:ext cx="8911895" cy="171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li3145\Desktop\品質管理シート_スライド用.files\image0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7791450" cy="201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2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679450" y="2824956"/>
          <a:ext cx="7785100" cy="2076450"/>
        </p:xfrm>
        <a:graphic>
          <a:graphicData uri="http://schemas.openxmlformats.org/drawingml/2006/table">
            <a:tbl>
              <a:tblPr/>
              <a:tblGrid>
                <a:gridCol w="1019175"/>
                <a:gridCol w="1209675"/>
                <a:gridCol w="660400"/>
                <a:gridCol w="523875"/>
                <a:gridCol w="523875"/>
                <a:gridCol w="523875"/>
                <a:gridCol w="523875"/>
                <a:gridCol w="2800350"/>
              </a:tblGrid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工程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品質指標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単位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指標値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下限値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上限値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実績値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品質評価結果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048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単体テスト</a:t>
                      </a:r>
                      <a:b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</a:b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（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DAO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テスト項目設定率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項目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/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Ks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80.0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60.0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100.0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50.9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指標値である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80.0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に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30.0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ほど少ない。</a:t>
                      </a:r>
                      <a:b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</a:b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テスト項目の抽出が不足していた。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テストエラー率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件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/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Ks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26.0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6.3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048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結合テスト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テスト項目設定率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項目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/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Ks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36.0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55.0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10.7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下限値から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10.0</a:t>
                      </a:r>
                      <a:r>
                        <a:rPr lang="ja-JP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ほど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下回っている。</a:t>
                      </a:r>
                      <a:b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</a:b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実装以前の分析、設計で全体の流れを</a:t>
                      </a:r>
                      <a:b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</a:b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想像できていなかったためだと考えられる。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テストエラー率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件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/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Ks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4.0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6.0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4.9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048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システムテスト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テスト項目設定率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項目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/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Ks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下限値から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10.0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ほど下回っている。</a:t>
                      </a:r>
                      <a:b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</a:b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テストは正常系のみ行ったため項目の</a:t>
                      </a:r>
                      <a:b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</a:b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実績値がステップ数に対して少なかった。</a:t>
                      </a:r>
                      <a:b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</a:b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テストエラー率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件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/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Ks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5.0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3.0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7.0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/>
                        </a:rPr>
                        <a:t>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769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247</Words>
  <Application>Microsoft Office PowerPoint</Application>
  <PresentationFormat>画面に合わせる (4:3)</PresentationFormat>
  <Paragraphs>116</Paragraphs>
  <Slides>6</Slides>
  <Notes>3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8" baseType="lpstr">
      <vt:lpstr>Office テーマ</vt:lpstr>
      <vt:lpstr>ワークシート</vt:lpstr>
      <vt:lpstr>開発実績</vt:lpstr>
      <vt:lpstr>開発分担</vt:lpstr>
      <vt:lpstr>コスト（原価）の実績</vt:lpstr>
      <vt:lpstr>品　質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LD5065</dc:creator>
  <cp:lastModifiedBy>正規ユーザー</cp:lastModifiedBy>
  <cp:revision>36</cp:revision>
  <cp:lastPrinted>2017-06-27T02:47:20Z</cp:lastPrinted>
  <dcterms:created xsi:type="dcterms:W3CDTF">2014-06-20T01:34:28Z</dcterms:created>
  <dcterms:modified xsi:type="dcterms:W3CDTF">2017-06-29T00:47:46Z</dcterms:modified>
</cp:coreProperties>
</file>