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6" r:id="rId6"/>
    <p:sldId id="260" r:id="rId7"/>
    <p:sldId id="262" r:id="rId8"/>
    <p:sldId id="264" r:id="rId9"/>
    <p:sldId id="266" r:id="rId10"/>
    <p:sldId id="267" r:id="rId11"/>
    <p:sldId id="277" r:id="rId12"/>
    <p:sldId id="278"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884" y="48"/>
      </p:cViewPr>
      <p:guideLst>
        <p:guide orient="horz" pos="2880"/>
        <p:guide pos="216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kali Madhu" userId="9b627d5082a3b032" providerId="LiveId" clId="{A84B7C52-D84B-4208-A412-FD28F3D85B25}"/>
    <pc:docChg chg="custSel addSld delSld modSld">
      <pc:chgData name="Chakali Madhu" userId="9b627d5082a3b032" providerId="LiveId" clId="{A84B7C52-D84B-4208-A412-FD28F3D85B25}" dt="2024-08-08T12:56:56.962" v="118" actId="20577"/>
      <pc:docMkLst>
        <pc:docMk/>
      </pc:docMkLst>
      <pc:sldChg chg="modSp mod">
        <pc:chgData name="Chakali Madhu" userId="9b627d5082a3b032" providerId="LiveId" clId="{A84B7C52-D84B-4208-A412-FD28F3D85B25}" dt="2024-08-08T12:52:29.096" v="80" actId="255"/>
        <pc:sldMkLst>
          <pc:docMk/>
          <pc:sldMk cId="0" sldId="256"/>
        </pc:sldMkLst>
        <pc:spChg chg="mod">
          <ac:chgData name="Chakali Madhu" userId="9b627d5082a3b032" providerId="LiveId" clId="{A84B7C52-D84B-4208-A412-FD28F3D85B25}" dt="2024-08-08T12:52:29.096" v="80" actId="255"/>
          <ac:spMkLst>
            <pc:docMk/>
            <pc:sldMk cId="0" sldId="256"/>
            <ac:spMk id="4" creationId="{00000000-0000-0000-0000-000000000000}"/>
          </ac:spMkLst>
        </pc:spChg>
      </pc:sldChg>
      <pc:sldChg chg="modSp mod">
        <pc:chgData name="Chakali Madhu" userId="9b627d5082a3b032" providerId="LiveId" clId="{A84B7C52-D84B-4208-A412-FD28F3D85B25}" dt="2024-08-08T12:53:04.246" v="83" actId="115"/>
        <pc:sldMkLst>
          <pc:docMk/>
          <pc:sldMk cId="0" sldId="257"/>
        </pc:sldMkLst>
        <pc:spChg chg="mod">
          <ac:chgData name="Chakali Madhu" userId="9b627d5082a3b032" providerId="LiveId" clId="{A84B7C52-D84B-4208-A412-FD28F3D85B25}" dt="2024-08-08T12:53:04.246" v="83" actId="115"/>
          <ac:spMkLst>
            <pc:docMk/>
            <pc:sldMk cId="0" sldId="257"/>
            <ac:spMk id="10" creationId="{00000000-0000-0000-0000-000000000000}"/>
          </ac:spMkLst>
        </pc:spChg>
      </pc:sldChg>
      <pc:sldChg chg="modSp mod">
        <pc:chgData name="Chakali Madhu" userId="9b627d5082a3b032" providerId="LiveId" clId="{A84B7C52-D84B-4208-A412-FD28F3D85B25}" dt="2024-08-08T12:53:33.473" v="90" actId="115"/>
        <pc:sldMkLst>
          <pc:docMk/>
          <pc:sldMk cId="0" sldId="258"/>
        </pc:sldMkLst>
        <pc:spChg chg="mod">
          <ac:chgData name="Chakali Madhu" userId="9b627d5082a3b032" providerId="LiveId" clId="{A84B7C52-D84B-4208-A412-FD28F3D85B25}" dt="2024-08-08T12:53:24.045" v="89" actId="115"/>
          <ac:spMkLst>
            <pc:docMk/>
            <pc:sldMk cId="0" sldId="258"/>
            <ac:spMk id="2" creationId="{00000000-0000-0000-0000-000000000000}"/>
          </ac:spMkLst>
        </pc:spChg>
        <pc:spChg chg="mod">
          <ac:chgData name="Chakali Madhu" userId="9b627d5082a3b032" providerId="LiveId" clId="{A84B7C52-D84B-4208-A412-FD28F3D85B25}" dt="2024-08-08T12:53:33.473" v="90" actId="115"/>
          <ac:spMkLst>
            <pc:docMk/>
            <pc:sldMk cId="0" sldId="258"/>
            <ac:spMk id="4" creationId="{00000000-0000-0000-0000-000000000000}"/>
          </ac:spMkLst>
        </pc:spChg>
      </pc:sldChg>
      <pc:sldChg chg="modSp mod">
        <pc:chgData name="Chakali Madhu" userId="9b627d5082a3b032" providerId="LiveId" clId="{A84B7C52-D84B-4208-A412-FD28F3D85B25}" dt="2024-08-08T12:53:51.878" v="92" actId="115"/>
        <pc:sldMkLst>
          <pc:docMk/>
          <pc:sldMk cId="0" sldId="259"/>
        </pc:sldMkLst>
        <pc:spChg chg="mod">
          <ac:chgData name="Chakali Madhu" userId="9b627d5082a3b032" providerId="LiveId" clId="{A84B7C52-D84B-4208-A412-FD28F3D85B25}" dt="2024-08-08T12:53:40.293" v="91" actId="115"/>
          <ac:spMkLst>
            <pc:docMk/>
            <pc:sldMk cId="0" sldId="259"/>
            <ac:spMk id="2" creationId="{00000000-0000-0000-0000-000000000000}"/>
          </ac:spMkLst>
        </pc:spChg>
        <pc:spChg chg="mod">
          <ac:chgData name="Chakali Madhu" userId="9b627d5082a3b032" providerId="LiveId" clId="{A84B7C52-D84B-4208-A412-FD28F3D85B25}" dt="2024-08-08T12:53:51.878" v="92" actId="115"/>
          <ac:spMkLst>
            <pc:docMk/>
            <pc:sldMk cId="0" sldId="259"/>
            <ac:spMk id="4" creationId="{00000000-0000-0000-0000-000000000000}"/>
          </ac:spMkLst>
        </pc:spChg>
      </pc:sldChg>
      <pc:sldChg chg="modSp mod">
        <pc:chgData name="Chakali Madhu" userId="9b627d5082a3b032" providerId="LiveId" clId="{A84B7C52-D84B-4208-A412-FD28F3D85B25}" dt="2024-08-08T12:56:56.962" v="118" actId="20577"/>
        <pc:sldMkLst>
          <pc:docMk/>
          <pc:sldMk cId="0" sldId="260"/>
        </pc:sldMkLst>
        <pc:spChg chg="mod">
          <ac:chgData name="Chakali Madhu" userId="9b627d5082a3b032" providerId="LiveId" clId="{A84B7C52-D84B-4208-A412-FD28F3D85B25}" dt="2024-08-08T12:56:56.962" v="118" actId="20577"/>
          <ac:spMkLst>
            <pc:docMk/>
            <pc:sldMk cId="0" sldId="260"/>
            <ac:spMk id="2" creationId="{00000000-0000-0000-0000-000000000000}"/>
          </ac:spMkLst>
        </pc:spChg>
      </pc:sldChg>
      <pc:sldChg chg="modSp mod">
        <pc:chgData name="Chakali Madhu" userId="9b627d5082a3b032" providerId="LiveId" clId="{A84B7C52-D84B-4208-A412-FD28F3D85B25}" dt="2024-08-08T12:56:49.115" v="116" actId="20577"/>
        <pc:sldMkLst>
          <pc:docMk/>
          <pc:sldMk cId="0" sldId="262"/>
        </pc:sldMkLst>
        <pc:spChg chg="mod">
          <ac:chgData name="Chakali Madhu" userId="9b627d5082a3b032" providerId="LiveId" clId="{A84B7C52-D84B-4208-A412-FD28F3D85B25}" dt="2024-08-08T12:56:49.115" v="116" actId="20577"/>
          <ac:spMkLst>
            <pc:docMk/>
            <pc:sldMk cId="0" sldId="262"/>
            <ac:spMk id="2" creationId="{00000000-0000-0000-0000-000000000000}"/>
          </ac:spMkLst>
        </pc:spChg>
      </pc:sldChg>
      <pc:sldChg chg="modSp mod">
        <pc:chgData name="Chakali Madhu" userId="9b627d5082a3b032" providerId="LiveId" clId="{A84B7C52-D84B-4208-A412-FD28F3D85B25}" dt="2024-08-08T12:56:36.084" v="114" actId="20577"/>
        <pc:sldMkLst>
          <pc:docMk/>
          <pc:sldMk cId="0" sldId="264"/>
        </pc:sldMkLst>
        <pc:spChg chg="mod">
          <ac:chgData name="Chakali Madhu" userId="9b627d5082a3b032" providerId="LiveId" clId="{A84B7C52-D84B-4208-A412-FD28F3D85B25}" dt="2024-08-08T12:56:36.084" v="114" actId="20577"/>
          <ac:spMkLst>
            <pc:docMk/>
            <pc:sldMk cId="0" sldId="264"/>
            <ac:spMk id="2" creationId="{00000000-0000-0000-0000-000000000000}"/>
          </ac:spMkLst>
        </pc:spChg>
      </pc:sldChg>
      <pc:sldChg chg="modSp mod">
        <pc:chgData name="Chakali Madhu" userId="9b627d5082a3b032" providerId="LiveId" clId="{A84B7C52-D84B-4208-A412-FD28F3D85B25}" dt="2024-08-08T12:56:14.817" v="112" actId="20577"/>
        <pc:sldMkLst>
          <pc:docMk/>
          <pc:sldMk cId="0" sldId="266"/>
        </pc:sldMkLst>
        <pc:spChg chg="mod">
          <ac:chgData name="Chakali Madhu" userId="9b627d5082a3b032" providerId="LiveId" clId="{A84B7C52-D84B-4208-A412-FD28F3D85B25}" dt="2024-08-08T12:56:14.817" v="112" actId="20577"/>
          <ac:spMkLst>
            <pc:docMk/>
            <pc:sldMk cId="0" sldId="266"/>
            <ac:spMk id="2" creationId="{00000000-0000-0000-0000-000000000000}"/>
          </ac:spMkLst>
        </pc:spChg>
      </pc:sldChg>
      <pc:sldChg chg="modSp mod">
        <pc:chgData name="Chakali Madhu" userId="9b627d5082a3b032" providerId="LiveId" clId="{A84B7C52-D84B-4208-A412-FD28F3D85B25}" dt="2024-08-08T12:56:07.384" v="110" actId="20577"/>
        <pc:sldMkLst>
          <pc:docMk/>
          <pc:sldMk cId="0" sldId="267"/>
        </pc:sldMkLst>
        <pc:spChg chg="mod">
          <ac:chgData name="Chakali Madhu" userId="9b627d5082a3b032" providerId="LiveId" clId="{A84B7C52-D84B-4208-A412-FD28F3D85B25}" dt="2024-08-08T12:56:07.384" v="110" actId="20577"/>
          <ac:spMkLst>
            <pc:docMk/>
            <pc:sldMk cId="0" sldId="267"/>
            <ac:spMk id="2" creationId="{00000000-0000-0000-0000-000000000000}"/>
          </ac:spMkLst>
        </pc:spChg>
      </pc:sldChg>
      <pc:sldChg chg="del">
        <pc:chgData name="Chakali Madhu" userId="9b627d5082a3b032" providerId="LiveId" clId="{A84B7C52-D84B-4208-A412-FD28F3D85B25}" dt="2024-08-08T12:47:02.485" v="20" actId="2696"/>
        <pc:sldMkLst>
          <pc:docMk/>
          <pc:sldMk cId="0" sldId="268"/>
        </pc:sldMkLst>
      </pc:sldChg>
      <pc:sldChg chg="addSp delSp modSp del mod">
        <pc:chgData name="Chakali Madhu" userId="9b627d5082a3b032" providerId="LiveId" clId="{A84B7C52-D84B-4208-A412-FD28F3D85B25}" dt="2024-08-08T12:50:01.389" v="30" actId="2696"/>
        <pc:sldMkLst>
          <pc:docMk/>
          <pc:sldMk cId="0" sldId="269"/>
        </pc:sldMkLst>
        <pc:picChg chg="add del mod">
          <ac:chgData name="Chakali Madhu" userId="9b627d5082a3b032" providerId="LiveId" clId="{A84B7C52-D84B-4208-A412-FD28F3D85B25}" dt="2024-08-08T12:48:54.756" v="25" actId="478"/>
          <ac:picMkLst>
            <pc:docMk/>
            <pc:sldMk cId="0" sldId="269"/>
            <ac:picMk id="4" creationId="{DE0FC178-56DC-E978-C6F7-1C99C6C40FD6}"/>
          </ac:picMkLst>
        </pc:picChg>
        <pc:picChg chg="add mod">
          <ac:chgData name="Chakali Madhu" userId="9b627d5082a3b032" providerId="LiveId" clId="{A84B7C52-D84B-4208-A412-FD28F3D85B25}" dt="2024-08-08T12:48:09.497" v="23"/>
          <ac:picMkLst>
            <pc:docMk/>
            <pc:sldMk cId="0" sldId="269"/>
            <ac:picMk id="5" creationId="{E958BB4B-ED1A-0B60-4099-4B2F5CFC73B5}"/>
          </ac:picMkLst>
        </pc:picChg>
        <pc:picChg chg="add mod">
          <ac:chgData name="Chakali Madhu" userId="9b627d5082a3b032" providerId="LiveId" clId="{A84B7C52-D84B-4208-A412-FD28F3D85B25}" dt="2024-08-08T12:48:39.304" v="24"/>
          <ac:picMkLst>
            <pc:docMk/>
            <pc:sldMk cId="0" sldId="269"/>
            <ac:picMk id="6" creationId="{7AF42B6B-449B-A7E0-E4D8-83473D72070A}"/>
          </ac:picMkLst>
        </pc:picChg>
      </pc:sldChg>
      <pc:sldChg chg="addSp modSp del">
        <pc:chgData name="Chakali Madhu" userId="9b627d5082a3b032" providerId="LiveId" clId="{A84B7C52-D84B-4208-A412-FD28F3D85B25}" dt="2024-08-08T12:51:54.565" v="75" actId="2696"/>
        <pc:sldMkLst>
          <pc:docMk/>
          <pc:sldMk cId="0" sldId="275"/>
        </pc:sldMkLst>
        <pc:picChg chg="add mod">
          <ac:chgData name="Chakali Madhu" userId="9b627d5082a3b032" providerId="LiveId" clId="{A84B7C52-D84B-4208-A412-FD28F3D85B25}" dt="2024-08-08T12:47:54.933" v="22"/>
          <ac:picMkLst>
            <pc:docMk/>
            <pc:sldMk cId="0" sldId="275"/>
            <ac:picMk id="4" creationId="{D8129F3A-C25B-A49B-1C0F-ECEDA8C0D29D}"/>
          </ac:picMkLst>
        </pc:picChg>
      </pc:sldChg>
      <pc:sldChg chg="add del">
        <pc:chgData name="Chakali Madhu" userId="9b627d5082a3b032" providerId="LiveId" clId="{A84B7C52-D84B-4208-A412-FD28F3D85B25}" dt="2024-08-08T12:43:11.877" v="1" actId="2696"/>
        <pc:sldMkLst>
          <pc:docMk/>
          <pc:sldMk cId="365800883" sldId="276"/>
        </pc:sldMkLst>
      </pc:sldChg>
      <pc:sldChg chg="modSp add mod">
        <pc:chgData name="Chakali Madhu" userId="9b627d5082a3b032" providerId="LiveId" clId="{A84B7C52-D84B-4208-A412-FD28F3D85B25}" dt="2024-08-08T12:53:59.546" v="93" actId="115"/>
        <pc:sldMkLst>
          <pc:docMk/>
          <pc:sldMk cId="2050046514" sldId="276"/>
        </pc:sldMkLst>
        <pc:spChg chg="mod">
          <ac:chgData name="Chakali Madhu" userId="9b627d5082a3b032" providerId="LiveId" clId="{A84B7C52-D84B-4208-A412-FD28F3D85B25}" dt="2024-08-08T12:53:59.546" v="93" actId="115"/>
          <ac:spMkLst>
            <pc:docMk/>
            <pc:sldMk cId="2050046514" sldId="276"/>
            <ac:spMk id="2" creationId="{00000000-0000-0000-0000-000000000000}"/>
          </ac:spMkLst>
        </pc:spChg>
        <pc:spChg chg="mod">
          <ac:chgData name="Chakali Madhu" userId="9b627d5082a3b032" providerId="LiveId" clId="{A84B7C52-D84B-4208-A412-FD28F3D85B25}" dt="2024-08-08T12:45:56.576" v="19" actId="20577"/>
          <ac:spMkLst>
            <pc:docMk/>
            <pc:sldMk cId="2050046514" sldId="276"/>
            <ac:spMk id="4" creationId="{00000000-0000-0000-0000-000000000000}"/>
          </ac:spMkLst>
        </pc:spChg>
      </pc:sldChg>
      <pc:sldChg chg="modSp add mod">
        <pc:chgData name="Chakali Madhu" userId="9b627d5082a3b032" providerId="LiveId" clId="{A84B7C52-D84B-4208-A412-FD28F3D85B25}" dt="2024-08-08T12:56:00.021" v="108" actId="20577"/>
        <pc:sldMkLst>
          <pc:docMk/>
          <pc:sldMk cId="3292667392" sldId="277"/>
        </pc:sldMkLst>
        <pc:spChg chg="mod">
          <ac:chgData name="Chakali Madhu" userId="9b627d5082a3b032" providerId="LiveId" clId="{A84B7C52-D84B-4208-A412-FD28F3D85B25}" dt="2024-08-08T12:56:00.021" v="108" actId="20577"/>
          <ac:spMkLst>
            <pc:docMk/>
            <pc:sldMk cId="3292667392" sldId="277"/>
            <ac:spMk id="2" creationId="{00000000-0000-0000-0000-000000000000}"/>
          </ac:spMkLst>
        </pc:spChg>
        <pc:spChg chg="mod">
          <ac:chgData name="Chakali Madhu" userId="9b627d5082a3b032" providerId="LiveId" clId="{A84B7C52-D84B-4208-A412-FD28F3D85B25}" dt="2024-08-08T12:49:33.161" v="28"/>
          <ac:spMkLst>
            <pc:docMk/>
            <pc:sldMk cId="3292667392" sldId="277"/>
            <ac:spMk id="3" creationId="{00000000-0000-0000-0000-000000000000}"/>
          </ac:spMkLst>
        </pc:spChg>
      </pc:sldChg>
      <pc:sldChg chg="modSp add mod">
        <pc:chgData name="Chakali Madhu" userId="9b627d5082a3b032" providerId="LiveId" clId="{A84B7C52-D84B-4208-A412-FD28F3D85B25}" dt="2024-08-08T12:55:54.095" v="106" actId="20577"/>
        <pc:sldMkLst>
          <pc:docMk/>
          <pc:sldMk cId="1483453098" sldId="278"/>
        </pc:sldMkLst>
        <pc:spChg chg="mod">
          <ac:chgData name="Chakali Madhu" userId="9b627d5082a3b032" providerId="LiveId" clId="{A84B7C52-D84B-4208-A412-FD28F3D85B25}" dt="2024-08-08T12:55:54.095" v="106" actId="20577"/>
          <ac:spMkLst>
            <pc:docMk/>
            <pc:sldMk cId="1483453098" sldId="278"/>
            <ac:spMk id="2" creationId="{00000000-0000-0000-0000-000000000000}"/>
          </ac:spMkLst>
        </pc:spChg>
        <pc:spChg chg="mod">
          <ac:chgData name="Chakali Madhu" userId="9b627d5082a3b032" providerId="LiveId" clId="{A84B7C52-D84B-4208-A412-FD28F3D85B25}" dt="2024-08-08T12:51:29.934" v="63" actId="14100"/>
          <ac:spMkLst>
            <pc:docMk/>
            <pc:sldMk cId="1483453098" sldId="27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u="heavy">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0400" y="9525"/>
            <a:ext cx="9605645" cy="512445"/>
          </a:xfrm>
          <a:prstGeom prst="rect">
            <a:avLst/>
          </a:prstGeom>
        </p:spPr>
        <p:txBody>
          <a:bodyPr wrap="square" lIns="0" tIns="0" rIns="0" bIns="0">
            <a:spAutoFit/>
          </a:bodyPr>
          <a:lstStyle>
            <a:lvl1pPr>
              <a:defRPr sz="3200" b="1" i="0" u="heavy">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353669" y="3169665"/>
            <a:ext cx="11484660" cy="21786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690486" y="6440536"/>
            <a:ext cx="3982720" cy="22352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8/8/2024</a:t>
            </a:fld>
            <a:endParaRPr lang="en-US"/>
          </a:p>
        </p:txBody>
      </p:sp>
      <p:sp>
        <p:nvSpPr>
          <p:cNvPr id="6" name="Holder 6"/>
          <p:cNvSpPr>
            <a:spLocks noGrp="1"/>
          </p:cNvSpPr>
          <p:nvPr>
            <p:ph type="sldNum" sz="quarter" idx="7"/>
          </p:nvPr>
        </p:nvSpPr>
        <p:spPr>
          <a:xfrm>
            <a:off x="11044173" y="6445018"/>
            <a:ext cx="259715" cy="198120"/>
          </a:xfrm>
          <a:prstGeom prst="rect">
            <a:avLst/>
          </a:prstGeom>
        </p:spPr>
        <p:txBody>
          <a:bodyPr wrap="square" lIns="0" tIns="0" rIns="0" bIns="0">
            <a:spAutoFit/>
          </a:bodyPr>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86CC"/>
          </a:solidFill>
        </p:spPr>
        <p:txBody>
          <a:bodyPr wrap="square" lIns="0" tIns="0" rIns="0" bIns="0" rtlCol="0"/>
          <a:lstStyle/>
          <a:p>
            <a:endParaRPr/>
          </a:p>
        </p:txBody>
      </p:sp>
      <p:pic>
        <p:nvPicPr>
          <p:cNvPr id="3" name="object 3"/>
          <p:cNvPicPr/>
          <p:nvPr/>
        </p:nvPicPr>
        <p:blipFill>
          <a:blip r:embed="rId2" cstate="print"/>
          <a:stretch>
            <a:fillRect/>
          </a:stretch>
        </p:blipFill>
        <p:spPr>
          <a:xfrm>
            <a:off x="365759" y="237743"/>
            <a:ext cx="1208430" cy="789431"/>
          </a:xfrm>
          <a:prstGeom prst="rect">
            <a:avLst/>
          </a:prstGeom>
        </p:spPr>
      </p:pic>
      <p:sp>
        <p:nvSpPr>
          <p:cNvPr id="4" name="object 4"/>
          <p:cNvSpPr txBox="1">
            <a:spLocks noGrp="1"/>
          </p:cNvSpPr>
          <p:nvPr>
            <p:ph type="title"/>
          </p:nvPr>
        </p:nvSpPr>
        <p:spPr>
          <a:xfrm>
            <a:off x="353669" y="1702130"/>
            <a:ext cx="10888345" cy="689932"/>
          </a:xfrm>
          <a:prstGeom prst="rect">
            <a:avLst/>
          </a:prstGeom>
        </p:spPr>
        <p:txBody>
          <a:bodyPr vert="horz" wrap="square" lIns="0" tIns="12700" rIns="0" bIns="0" rtlCol="0">
            <a:spAutoFit/>
          </a:bodyPr>
          <a:lstStyle/>
          <a:p>
            <a:pPr marL="12700">
              <a:lnSpc>
                <a:spcPct val="100000"/>
              </a:lnSpc>
              <a:spcBef>
                <a:spcPts val="100"/>
              </a:spcBef>
            </a:pPr>
            <a:r>
              <a:rPr sz="4400" b="0" u="none" spc="-5" dirty="0">
                <a:solidFill>
                  <a:srgbClr val="FFFFFF"/>
                </a:solidFill>
                <a:latin typeface="Arial MT"/>
                <a:cs typeface="Arial MT"/>
              </a:rPr>
              <a:t>WIPRO</a:t>
            </a:r>
            <a:r>
              <a:rPr sz="4400" b="0" u="none" spc="-15" dirty="0">
                <a:solidFill>
                  <a:srgbClr val="FFFFFF"/>
                </a:solidFill>
                <a:latin typeface="Arial MT"/>
                <a:cs typeface="Arial MT"/>
              </a:rPr>
              <a:t> </a:t>
            </a:r>
            <a:r>
              <a:rPr sz="4400" b="0" u="none" dirty="0">
                <a:solidFill>
                  <a:srgbClr val="FFFFFF"/>
                </a:solidFill>
                <a:latin typeface="Arial MT"/>
                <a:cs typeface="Arial MT"/>
              </a:rPr>
              <a:t>NGA</a:t>
            </a:r>
            <a:r>
              <a:rPr sz="4400" b="0" u="none" spc="-310" dirty="0">
                <a:solidFill>
                  <a:srgbClr val="FFFFFF"/>
                </a:solidFill>
                <a:latin typeface="Arial MT"/>
                <a:cs typeface="Arial MT"/>
              </a:rPr>
              <a:t> </a:t>
            </a:r>
            <a:r>
              <a:rPr sz="4400" b="0" u="none" dirty="0">
                <a:solidFill>
                  <a:srgbClr val="FFFFFF"/>
                </a:solidFill>
                <a:latin typeface="Arial MT"/>
                <a:cs typeface="Arial MT"/>
              </a:rPr>
              <a:t>Program</a:t>
            </a:r>
            <a:r>
              <a:rPr sz="4400" b="0" u="none" spc="-5" dirty="0">
                <a:solidFill>
                  <a:srgbClr val="FFFFFF"/>
                </a:solidFill>
                <a:latin typeface="Arial MT"/>
                <a:cs typeface="Arial MT"/>
              </a:rPr>
              <a:t> </a:t>
            </a:r>
            <a:r>
              <a:rPr sz="4400" b="0" u="none" dirty="0">
                <a:solidFill>
                  <a:srgbClr val="FFFFFF"/>
                </a:solidFill>
                <a:latin typeface="Arial MT"/>
                <a:cs typeface="Arial MT"/>
              </a:rPr>
              <a:t>–</a:t>
            </a:r>
            <a:r>
              <a:rPr sz="4400" b="0" u="none" spc="-30" dirty="0">
                <a:solidFill>
                  <a:srgbClr val="FFFFFF"/>
                </a:solidFill>
                <a:latin typeface="Arial MT"/>
                <a:cs typeface="Arial MT"/>
              </a:rPr>
              <a:t> </a:t>
            </a:r>
            <a:r>
              <a:rPr lang="en-US" sz="4400" b="0" u="none" spc="-30" dirty="0">
                <a:solidFill>
                  <a:srgbClr val="FFFFFF"/>
                </a:solidFill>
                <a:latin typeface="Arial MT"/>
                <a:cs typeface="Arial MT"/>
              </a:rPr>
              <a:t>LSP</a:t>
            </a:r>
            <a:r>
              <a:rPr sz="4400" b="0" u="none" spc="5" dirty="0">
                <a:solidFill>
                  <a:srgbClr val="FFFFFF"/>
                </a:solidFill>
                <a:latin typeface="Arial MT"/>
                <a:cs typeface="Arial MT"/>
              </a:rPr>
              <a:t> </a:t>
            </a:r>
            <a:r>
              <a:rPr lang="en-US" sz="4400" b="0" u="none" spc="5" dirty="0">
                <a:solidFill>
                  <a:srgbClr val="FFFFFF"/>
                </a:solidFill>
                <a:latin typeface="Arial MT"/>
                <a:cs typeface="Arial MT"/>
              </a:rPr>
              <a:t>C++ </a:t>
            </a:r>
            <a:r>
              <a:rPr sz="4400" b="0" u="none" dirty="0">
                <a:solidFill>
                  <a:srgbClr val="FFFFFF"/>
                </a:solidFill>
                <a:latin typeface="Arial MT"/>
                <a:cs typeface="Arial MT"/>
              </a:rPr>
              <a:t>Batch</a:t>
            </a:r>
            <a:endParaRPr sz="4400" dirty="0">
              <a:latin typeface="Arial MT"/>
              <a:cs typeface="Arial MT"/>
            </a:endParaRPr>
          </a:p>
        </p:txBody>
      </p:sp>
      <p:sp>
        <p:nvSpPr>
          <p:cNvPr id="5" name="object 5"/>
          <p:cNvSpPr txBox="1"/>
          <p:nvPr/>
        </p:nvSpPr>
        <p:spPr>
          <a:xfrm>
            <a:off x="353669" y="6139383"/>
            <a:ext cx="1954530" cy="231140"/>
          </a:xfrm>
          <a:prstGeom prst="rect">
            <a:avLst/>
          </a:prstGeom>
        </p:spPr>
        <p:txBody>
          <a:bodyPr vert="horz" wrap="square" lIns="0" tIns="12065" rIns="0" bIns="0" rtlCol="0">
            <a:spAutoFit/>
          </a:bodyPr>
          <a:lstStyle/>
          <a:p>
            <a:pPr marL="12700">
              <a:lnSpc>
                <a:spcPct val="100000"/>
              </a:lnSpc>
              <a:spcBef>
                <a:spcPts val="95"/>
              </a:spcBef>
            </a:pPr>
            <a:r>
              <a:rPr sz="1350" spc="100" dirty="0">
                <a:solidFill>
                  <a:srgbClr val="FFFFFF"/>
                </a:solidFill>
                <a:latin typeface="Arial MT"/>
                <a:cs typeface="Arial MT"/>
                <a:hlinkClick r:id="rId3"/>
              </a:rPr>
              <a:t>ww</a:t>
            </a:r>
            <a:r>
              <a:rPr sz="1350" spc="30" dirty="0">
                <a:solidFill>
                  <a:srgbClr val="FFFFFF"/>
                </a:solidFill>
                <a:latin typeface="Arial MT"/>
                <a:cs typeface="Arial MT"/>
                <a:hlinkClick r:id="rId3"/>
              </a:rPr>
              <a:t>w</a:t>
            </a:r>
            <a:r>
              <a:rPr sz="1350" spc="-5" dirty="0">
                <a:solidFill>
                  <a:srgbClr val="FFFFFF"/>
                </a:solidFill>
                <a:latin typeface="Arial MT"/>
                <a:cs typeface="Arial MT"/>
                <a:hlinkClick r:id="rId3"/>
              </a:rPr>
              <a:t>.</a:t>
            </a:r>
            <a:r>
              <a:rPr sz="1350" spc="-225" dirty="0">
                <a:solidFill>
                  <a:srgbClr val="FFFFFF"/>
                </a:solidFill>
                <a:latin typeface="Arial MT"/>
                <a:cs typeface="Arial MT"/>
                <a:hlinkClick r:id="rId3"/>
              </a:rPr>
              <a:t> </a:t>
            </a:r>
            <a:r>
              <a:rPr sz="1350" spc="145" dirty="0">
                <a:solidFill>
                  <a:srgbClr val="FFFFFF"/>
                </a:solidFill>
                <a:latin typeface="Arial MT"/>
                <a:cs typeface="Arial MT"/>
              </a:rPr>
              <a:t>r</a:t>
            </a:r>
            <a:r>
              <a:rPr sz="1350" spc="130" dirty="0">
                <a:solidFill>
                  <a:srgbClr val="FFFFFF"/>
                </a:solidFill>
                <a:latin typeface="Arial MT"/>
                <a:cs typeface="Arial MT"/>
              </a:rPr>
              <a:t>p</a:t>
            </a:r>
            <a:r>
              <a:rPr sz="1350" spc="135" dirty="0">
                <a:solidFill>
                  <a:srgbClr val="FFFFFF"/>
                </a:solidFill>
                <a:latin typeface="Arial MT"/>
                <a:cs typeface="Arial MT"/>
              </a:rPr>
              <a:t>sc</a:t>
            </a:r>
            <a:r>
              <a:rPr sz="1350" spc="130" dirty="0">
                <a:solidFill>
                  <a:srgbClr val="FFFFFF"/>
                </a:solidFill>
                <a:latin typeface="Arial MT"/>
                <a:cs typeface="Arial MT"/>
              </a:rPr>
              <a:t>o</a:t>
            </a:r>
            <a:r>
              <a:rPr sz="1350" spc="105" dirty="0">
                <a:solidFill>
                  <a:srgbClr val="FFFFFF"/>
                </a:solidFill>
                <a:latin typeface="Arial MT"/>
                <a:cs typeface="Arial MT"/>
              </a:rPr>
              <a:t>n</a:t>
            </a:r>
            <a:r>
              <a:rPr sz="1350" spc="135" dirty="0">
                <a:solidFill>
                  <a:srgbClr val="FFFFFF"/>
                </a:solidFill>
                <a:latin typeface="Arial MT"/>
                <a:cs typeface="Arial MT"/>
              </a:rPr>
              <a:t>s</a:t>
            </a:r>
            <a:r>
              <a:rPr sz="1350" spc="105" dirty="0">
                <a:solidFill>
                  <a:srgbClr val="FFFFFF"/>
                </a:solidFill>
                <a:latin typeface="Arial MT"/>
                <a:cs typeface="Arial MT"/>
              </a:rPr>
              <a:t>u</a:t>
            </a:r>
            <a:r>
              <a:rPr sz="1350" spc="100" dirty="0">
                <a:solidFill>
                  <a:srgbClr val="FFFFFF"/>
                </a:solidFill>
                <a:latin typeface="Arial MT"/>
                <a:cs typeface="Arial MT"/>
              </a:rPr>
              <a:t>l</a:t>
            </a:r>
            <a:r>
              <a:rPr sz="1350" spc="145" dirty="0">
                <a:solidFill>
                  <a:srgbClr val="FFFFFF"/>
                </a:solidFill>
                <a:latin typeface="Arial MT"/>
                <a:cs typeface="Arial MT"/>
              </a:rPr>
              <a:t>t</a:t>
            </a:r>
            <a:r>
              <a:rPr sz="1350" spc="125" dirty="0">
                <a:solidFill>
                  <a:srgbClr val="FFFFFF"/>
                </a:solidFill>
                <a:latin typeface="Arial MT"/>
                <a:cs typeface="Arial MT"/>
              </a:rPr>
              <a:t>i</a:t>
            </a:r>
            <a:r>
              <a:rPr sz="1350" spc="105" dirty="0">
                <a:solidFill>
                  <a:srgbClr val="FFFFFF"/>
                </a:solidFill>
                <a:latin typeface="Arial MT"/>
                <a:cs typeface="Arial MT"/>
              </a:rPr>
              <a:t>n</a:t>
            </a:r>
            <a:r>
              <a:rPr sz="1350" spc="150" dirty="0">
                <a:solidFill>
                  <a:srgbClr val="FFFFFF"/>
                </a:solidFill>
                <a:latin typeface="Arial MT"/>
                <a:cs typeface="Arial MT"/>
              </a:rPr>
              <a:t>g</a:t>
            </a:r>
            <a:r>
              <a:rPr sz="1350" spc="-5" dirty="0">
                <a:solidFill>
                  <a:srgbClr val="FFFFFF"/>
                </a:solidFill>
                <a:latin typeface="Arial MT"/>
                <a:cs typeface="Arial MT"/>
              </a:rPr>
              <a:t>.</a:t>
            </a:r>
            <a:r>
              <a:rPr sz="1350" spc="-250" dirty="0">
                <a:solidFill>
                  <a:srgbClr val="FFFFFF"/>
                </a:solidFill>
                <a:latin typeface="Arial MT"/>
                <a:cs typeface="Arial MT"/>
              </a:rPr>
              <a:t> </a:t>
            </a:r>
            <a:r>
              <a:rPr sz="1350" spc="125" dirty="0">
                <a:solidFill>
                  <a:srgbClr val="FFFFFF"/>
                </a:solidFill>
                <a:latin typeface="Arial MT"/>
                <a:cs typeface="Arial MT"/>
              </a:rPr>
              <a:t>i</a:t>
            </a:r>
            <a:r>
              <a:rPr sz="1350" spc="-5" dirty="0">
                <a:solidFill>
                  <a:srgbClr val="FFFFFF"/>
                </a:solidFill>
                <a:latin typeface="Arial MT"/>
                <a:cs typeface="Arial MT"/>
              </a:rPr>
              <a:t>n</a:t>
            </a:r>
            <a:r>
              <a:rPr sz="1350" spc="-245" dirty="0">
                <a:solidFill>
                  <a:srgbClr val="FFFFFF"/>
                </a:solidFill>
                <a:latin typeface="Arial MT"/>
                <a:cs typeface="Arial MT"/>
              </a:rPr>
              <a:t> </a:t>
            </a:r>
            <a:endParaRPr sz="1350">
              <a:latin typeface="Arial MT"/>
              <a:cs typeface="Arial MT"/>
            </a:endParaRPr>
          </a:p>
        </p:txBody>
      </p:sp>
      <p:sp>
        <p:nvSpPr>
          <p:cNvPr id="6" name="object 6"/>
          <p:cNvSpPr txBox="1"/>
          <p:nvPr/>
        </p:nvSpPr>
        <p:spPr>
          <a:xfrm>
            <a:off x="353669" y="3169665"/>
            <a:ext cx="8773795" cy="180213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Ebrima" panose="02000000000000000000"/>
                <a:cs typeface="Ebrima" panose="02000000000000000000"/>
              </a:rPr>
              <a:t>Capstone</a:t>
            </a:r>
            <a:r>
              <a:rPr sz="2400" spc="-15" dirty="0">
                <a:solidFill>
                  <a:srgbClr val="FFFFFF"/>
                </a:solidFill>
                <a:latin typeface="Ebrima" panose="02000000000000000000"/>
                <a:cs typeface="Ebrima" panose="02000000000000000000"/>
              </a:rPr>
              <a:t> </a:t>
            </a:r>
            <a:r>
              <a:rPr sz="2400" spc="-5" dirty="0">
                <a:solidFill>
                  <a:srgbClr val="FFFFFF"/>
                </a:solidFill>
                <a:latin typeface="Ebrima" panose="02000000000000000000"/>
                <a:cs typeface="Ebrima" panose="02000000000000000000"/>
              </a:rPr>
              <a:t>Project</a:t>
            </a:r>
            <a:r>
              <a:rPr sz="2400" spc="35" dirty="0">
                <a:solidFill>
                  <a:srgbClr val="FFFFFF"/>
                </a:solidFill>
                <a:latin typeface="Ebrima" panose="02000000000000000000"/>
                <a:cs typeface="Ebrima" panose="02000000000000000000"/>
              </a:rPr>
              <a:t> </a:t>
            </a:r>
            <a:r>
              <a:rPr sz="2400" spc="-5" dirty="0">
                <a:solidFill>
                  <a:srgbClr val="FFFFFF"/>
                </a:solidFill>
                <a:latin typeface="Ebrima" panose="02000000000000000000"/>
                <a:cs typeface="Ebrima" panose="02000000000000000000"/>
              </a:rPr>
              <a:t>Presentation</a:t>
            </a:r>
            <a:r>
              <a:rPr sz="2400" spc="5" dirty="0">
                <a:solidFill>
                  <a:srgbClr val="FFFFFF"/>
                </a:solidFill>
                <a:latin typeface="Ebrima" panose="02000000000000000000"/>
                <a:cs typeface="Ebrima" panose="02000000000000000000"/>
              </a:rPr>
              <a:t> </a:t>
            </a:r>
            <a:r>
              <a:rPr sz="2400" dirty="0">
                <a:solidFill>
                  <a:srgbClr val="FFFFFF"/>
                </a:solidFill>
                <a:latin typeface="Ebrima" panose="02000000000000000000"/>
                <a:cs typeface="Ebrima" panose="02000000000000000000"/>
              </a:rPr>
              <a:t>–</a:t>
            </a:r>
            <a:r>
              <a:rPr sz="2400" spc="5" dirty="0">
                <a:solidFill>
                  <a:srgbClr val="FFFFFF"/>
                </a:solidFill>
                <a:latin typeface="Ebrima" panose="02000000000000000000"/>
                <a:cs typeface="Ebrima" panose="02000000000000000000"/>
              </a:rPr>
              <a:t> </a:t>
            </a:r>
            <a:r>
              <a:rPr lang="en-US" sz="2400" spc="5" dirty="0">
                <a:solidFill>
                  <a:srgbClr val="FFFFFF"/>
                </a:solidFill>
                <a:latin typeface="Ebrima" panose="02000000000000000000"/>
                <a:cs typeface="Ebrima" panose="02000000000000000000"/>
              </a:rPr>
              <a:t>12</a:t>
            </a:r>
            <a:r>
              <a:rPr sz="2400" spc="10" dirty="0">
                <a:solidFill>
                  <a:srgbClr val="FFFFFF"/>
                </a:solidFill>
                <a:latin typeface="Ebrima" panose="02000000000000000000"/>
                <a:cs typeface="Ebrima" panose="02000000000000000000"/>
              </a:rPr>
              <a:t> </a:t>
            </a:r>
            <a:r>
              <a:rPr lang="en-US" sz="2400" dirty="0">
                <a:solidFill>
                  <a:srgbClr val="FFFFFF"/>
                </a:solidFill>
                <a:latin typeface="Ebrima" panose="02000000000000000000"/>
                <a:cs typeface="Ebrima" panose="02000000000000000000"/>
              </a:rPr>
              <a:t>August </a:t>
            </a:r>
            <a:r>
              <a:rPr sz="2400" dirty="0">
                <a:solidFill>
                  <a:srgbClr val="FFFFFF"/>
                </a:solidFill>
                <a:latin typeface="Ebrima" panose="02000000000000000000"/>
                <a:cs typeface="Ebrima" panose="02000000000000000000"/>
              </a:rPr>
              <a:t>2024</a:t>
            </a:r>
            <a:endParaRPr sz="2400">
              <a:latin typeface="Ebrima" panose="02000000000000000000"/>
              <a:cs typeface="Ebrima" panose="02000000000000000000"/>
            </a:endParaRPr>
          </a:p>
          <a:p>
            <a:pPr>
              <a:lnSpc>
                <a:spcPct val="100000"/>
              </a:lnSpc>
              <a:spcBef>
                <a:spcPts val="35"/>
              </a:spcBef>
            </a:pPr>
            <a:endParaRPr sz="2850">
              <a:latin typeface="Ebrima" panose="02000000000000000000"/>
              <a:cs typeface="Ebrima" panose="02000000000000000000"/>
            </a:endParaRPr>
          </a:p>
          <a:p>
            <a:pPr marL="12700">
              <a:lnSpc>
                <a:spcPts val="2545"/>
              </a:lnSpc>
              <a:tabLst>
                <a:tab pos="1106805" algn="l"/>
                <a:tab pos="1835150" algn="l"/>
                <a:tab pos="2637155" algn="l"/>
                <a:tab pos="2921000" algn="l"/>
                <a:tab pos="3785870" algn="l"/>
                <a:tab pos="5234940" algn="l"/>
                <a:tab pos="6289675" algn="l"/>
                <a:tab pos="7256145" algn="l"/>
                <a:tab pos="7797800" algn="l"/>
              </a:tabLst>
            </a:pPr>
            <a:r>
              <a:rPr sz="2400" spc="-5" dirty="0">
                <a:solidFill>
                  <a:srgbClr val="FFFFFF"/>
                </a:solidFill>
                <a:latin typeface="Ebrima" panose="02000000000000000000"/>
                <a:cs typeface="Ebrima" panose="02000000000000000000"/>
              </a:rPr>
              <a:t>Pr</a:t>
            </a:r>
            <a:r>
              <a:rPr sz="2400" spc="5" dirty="0">
                <a:solidFill>
                  <a:srgbClr val="FFFFFF"/>
                </a:solidFill>
                <a:latin typeface="Ebrima" panose="02000000000000000000"/>
                <a:cs typeface="Ebrima" panose="02000000000000000000"/>
              </a:rPr>
              <a:t>o</a:t>
            </a:r>
            <a:r>
              <a:rPr sz="2400" spc="-5" dirty="0">
                <a:solidFill>
                  <a:srgbClr val="FFFFFF"/>
                </a:solidFill>
                <a:latin typeface="Ebrima" panose="02000000000000000000"/>
                <a:cs typeface="Ebrima" panose="02000000000000000000"/>
              </a:rPr>
              <a:t>j</a:t>
            </a:r>
            <a:r>
              <a:rPr sz="2400" spc="-15" dirty="0">
                <a:solidFill>
                  <a:srgbClr val="FFFFFF"/>
                </a:solidFill>
                <a:latin typeface="Ebrima" panose="02000000000000000000"/>
                <a:cs typeface="Ebrima" panose="02000000000000000000"/>
              </a:rPr>
              <a:t>e</a:t>
            </a:r>
            <a:r>
              <a:rPr sz="2400" dirty="0">
                <a:solidFill>
                  <a:srgbClr val="FFFFFF"/>
                </a:solidFill>
                <a:latin typeface="Ebrima" panose="02000000000000000000"/>
                <a:cs typeface="Ebrima" panose="02000000000000000000"/>
              </a:rPr>
              <a:t>ct	</a:t>
            </a:r>
            <a:r>
              <a:rPr sz="2400" spc="-15" dirty="0">
                <a:solidFill>
                  <a:srgbClr val="FFFFFF"/>
                </a:solidFill>
                <a:latin typeface="Ebrima" panose="02000000000000000000"/>
                <a:cs typeface="Ebrima" panose="02000000000000000000"/>
              </a:rPr>
              <a:t>T</a:t>
            </a:r>
            <a:r>
              <a:rPr sz="2400" spc="-5" dirty="0">
                <a:solidFill>
                  <a:srgbClr val="FFFFFF"/>
                </a:solidFill>
                <a:latin typeface="Ebrima" panose="02000000000000000000"/>
                <a:cs typeface="Ebrima" panose="02000000000000000000"/>
              </a:rPr>
              <a:t>i</a:t>
            </a:r>
            <a:r>
              <a:rPr sz="2400" spc="15" dirty="0">
                <a:solidFill>
                  <a:srgbClr val="FFFFFF"/>
                </a:solidFill>
                <a:latin typeface="Ebrima" panose="02000000000000000000"/>
                <a:cs typeface="Ebrima" panose="02000000000000000000"/>
              </a:rPr>
              <a:t>t</a:t>
            </a:r>
            <a:r>
              <a:rPr sz="2400" spc="-5" dirty="0">
                <a:solidFill>
                  <a:srgbClr val="FFFFFF"/>
                </a:solidFill>
                <a:latin typeface="Ebrima" panose="02000000000000000000"/>
                <a:cs typeface="Ebrima" panose="02000000000000000000"/>
              </a:rPr>
              <a:t>l</a:t>
            </a:r>
            <a:r>
              <a:rPr sz="2400" dirty="0">
                <a:solidFill>
                  <a:srgbClr val="FFFFFF"/>
                </a:solidFill>
                <a:latin typeface="Ebrima" panose="02000000000000000000"/>
                <a:cs typeface="Ebrima" panose="02000000000000000000"/>
              </a:rPr>
              <a:t>e	H</a:t>
            </a:r>
            <a:r>
              <a:rPr sz="2400" spc="-10" dirty="0">
                <a:solidFill>
                  <a:srgbClr val="FFFFFF"/>
                </a:solidFill>
                <a:latin typeface="Ebrima" panose="02000000000000000000"/>
                <a:cs typeface="Ebrima" panose="02000000000000000000"/>
              </a:rPr>
              <a:t>e</a:t>
            </a:r>
            <a:r>
              <a:rPr sz="2400" dirty="0">
                <a:solidFill>
                  <a:srgbClr val="FFFFFF"/>
                </a:solidFill>
                <a:latin typeface="Ebrima" panose="02000000000000000000"/>
                <a:cs typeface="Ebrima" panose="02000000000000000000"/>
              </a:rPr>
              <a:t>re	-	</a:t>
            </a:r>
            <a:r>
              <a:rPr lang="en-US" sz="2400" dirty="0">
                <a:solidFill>
                  <a:srgbClr val="FFFFFF"/>
                </a:solidFill>
                <a:latin typeface="Ebrima" panose="02000000000000000000"/>
                <a:cs typeface="Ebrima" panose="02000000000000000000"/>
              </a:rPr>
              <a:t>Network Scanner Using Sockets</a:t>
            </a:r>
            <a:endParaRPr sz="2400">
              <a:latin typeface="Ebrima" panose="02000000000000000000"/>
              <a:cs typeface="Ebrima" panose="02000000000000000000"/>
            </a:endParaRPr>
          </a:p>
          <a:p>
            <a:pPr marL="12700">
              <a:lnSpc>
                <a:spcPct val="100000"/>
              </a:lnSpc>
              <a:spcBef>
                <a:spcPts val="2195"/>
              </a:spcBef>
            </a:pPr>
            <a:r>
              <a:rPr sz="2400" spc="-5" dirty="0">
                <a:solidFill>
                  <a:srgbClr val="FFFFFF"/>
                </a:solidFill>
                <a:latin typeface="Ebrima" panose="02000000000000000000"/>
                <a:cs typeface="Ebrima" panose="02000000000000000000"/>
              </a:rPr>
              <a:t>Presented </a:t>
            </a:r>
            <a:r>
              <a:rPr sz="2400" dirty="0">
                <a:solidFill>
                  <a:srgbClr val="FFFFFF"/>
                </a:solidFill>
                <a:latin typeface="Ebrima" panose="02000000000000000000"/>
                <a:cs typeface="Ebrima" panose="02000000000000000000"/>
              </a:rPr>
              <a:t>by</a:t>
            </a:r>
            <a:r>
              <a:rPr sz="2400" spc="-10" dirty="0">
                <a:solidFill>
                  <a:srgbClr val="FFFFFF"/>
                </a:solidFill>
                <a:latin typeface="Ebrima" panose="02000000000000000000"/>
                <a:cs typeface="Ebrima" panose="02000000000000000000"/>
              </a:rPr>
              <a:t> </a:t>
            </a:r>
            <a:r>
              <a:rPr sz="2400" dirty="0">
                <a:solidFill>
                  <a:srgbClr val="FFFFFF"/>
                </a:solidFill>
                <a:latin typeface="Ebrima" panose="02000000000000000000"/>
                <a:cs typeface="Ebrima" panose="02000000000000000000"/>
              </a:rPr>
              <a:t>–</a:t>
            </a:r>
            <a:r>
              <a:rPr sz="2400" spc="-25" dirty="0">
                <a:solidFill>
                  <a:srgbClr val="FFFFFF"/>
                </a:solidFill>
                <a:latin typeface="Ebrima" panose="02000000000000000000"/>
                <a:cs typeface="Ebrima" panose="02000000000000000000"/>
              </a:rPr>
              <a:t> </a:t>
            </a:r>
            <a:r>
              <a:rPr lang="en-US" sz="2400" spc="-25" dirty="0">
                <a:solidFill>
                  <a:srgbClr val="FFFFFF"/>
                </a:solidFill>
                <a:latin typeface="Ebrima" panose="02000000000000000000"/>
                <a:cs typeface="Ebrima" panose="02000000000000000000"/>
              </a:rPr>
              <a:t>CHAKALI MADHU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9525"/>
            <a:ext cx="9605645" cy="996315"/>
          </a:xfrm>
          <a:prstGeom prst="rect">
            <a:avLst/>
          </a:prstGeom>
        </p:spPr>
        <p:txBody>
          <a:bodyPr vert="horz" wrap="square" lIns="0" tIns="11430" rIns="0" bIns="0" rtlCol="0">
            <a:spAutoFit/>
          </a:bodyPr>
          <a:lstStyle/>
          <a:p>
            <a:pPr marL="12700">
              <a:lnSpc>
                <a:spcPct val="100000"/>
              </a:lnSpc>
              <a:spcBef>
                <a:spcPts val="90"/>
              </a:spcBef>
            </a:pPr>
            <a:br>
              <a:rPr u="sng" spc="-15" dirty="0"/>
            </a:br>
            <a:r>
              <a:rPr u="sng" spc="-15" dirty="0"/>
              <a:t>Future</a:t>
            </a:r>
            <a:r>
              <a:rPr u="sng" spc="-160" dirty="0"/>
              <a:t> </a:t>
            </a:r>
            <a:r>
              <a:rPr u="sng" spc="-15" dirty="0"/>
              <a:t>Amendments</a:t>
            </a:r>
            <a:endParaRPr u="sng" spc="-5" dirty="0"/>
          </a:p>
        </p:txBody>
      </p:sp>
      <p:sp>
        <p:nvSpPr>
          <p:cNvPr id="3" name="object 3"/>
          <p:cNvSpPr txBox="1"/>
          <p:nvPr/>
        </p:nvSpPr>
        <p:spPr>
          <a:xfrm>
            <a:off x="260350" y="1295400"/>
            <a:ext cx="11812905" cy="3309620"/>
          </a:xfrm>
          <a:prstGeom prst="rect">
            <a:avLst/>
          </a:prstGeom>
        </p:spPr>
        <p:txBody>
          <a:bodyPr vert="horz" wrap="square" lIns="0" tIns="168275" rIns="0" bIns="0" rtlCol="0">
            <a:noAutofit/>
          </a:bodyPr>
          <a:lstStyle/>
          <a:p>
            <a:pPr marL="368935" indent="-356870">
              <a:lnSpc>
                <a:spcPct val="100000"/>
              </a:lnSpc>
              <a:spcBef>
                <a:spcPts val="1325"/>
              </a:spcBef>
              <a:buAutoNum type="arabicPeriod"/>
              <a:tabLst>
                <a:tab pos="369570" algn="l"/>
              </a:tabLst>
            </a:pPr>
            <a:r>
              <a:rPr sz="2800" b="1">
                <a:latin typeface="Times New Roman" panose="02020603050405020304"/>
                <a:cs typeface="Times New Roman" panose="02020603050405020304"/>
              </a:rPr>
              <a:t>Support for UDP Scanning:</a:t>
            </a:r>
            <a:r>
              <a:rPr sz="2800">
                <a:latin typeface="Times New Roman" panose="02020603050405020304"/>
                <a:cs typeface="Times New Roman" panose="02020603050405020304"/>
              </a:rPr>
              <a:t> Expanding the tool to scan UDP ports in addition to TCP.</a:t>
            </a:r>
          </a:p>
          <a:p>
            <a:pPr marL="368935" indent="-356870">
              <a:lnSpc>
                <a:spcPct val="100000"/>
              </a:lnSpc>
              <a:spcBef>
                <a:spcPts val="1325"/>
              </a:spcBef>
              <a:buAutoNum type="arabicPeriod"/>
              <a:tabLst>
                <a:tab pos="369570" algn="l"/>
              </a:tabLst>
            </a:pPr>
            <a:r>
              <a:rPr sz="2800" b="1">
                <a:latin typeface="Times New Roman" panose="02020603050405020304"/>
                <a:cs typeface="Times New Roman" panose="02020603050405020304"/>
              </a:rPr>
              <a:t>Graphical User Interface (GUI):</a:t>
            </a:r>
            <a:r>
              <a:rPr sz="2800">
                <a:latin typeface="Times New Roman" panose="02020603050405020304"/>
                <a:cs typeface="Times New Roman" panose="02020603050405020304"/>
              </a:rPr>
              <a:t> Developing a user-friendly GUI for ease of use.</a:t>
            </a:r>
          </a:p>
          <a:p>
            <a:pPr marL="368935" indent="-356870">
              <a:lnSpc>
                <a:spcPct val="100000"/>
              </a:lnSpc>
              <a:spcBef>
                <a:spcPts val="1325"/>
              </a:spcBef>
              <a:buAutoNum type="arabicPeriod"/>
              <a:tabLst>
                <a:tab pos="369570" algn="l"/>
              </a:tabLst>
            </a:pPr>
            <a:r>
              <a:rPr sz="2800" b="1">
                <a:latin typeface="Times New Roman" panose="02020603050405020304"/>
                <a:cs typeface="Times New Roman" panose="02020603050405020304"/>
              </a:rPr>
              <a:t>Extended Reporting:</a:t>
            </a:r>
            <a:r>
              <a:rPr sz="2800">
                <a:latin typeface="Times New Roman" panose="02020603050405020304"/>
                <a:cs typeface="Times New Roman" panose="02020603050405020304"/>
              </a:rPr>
              <a:t> Enhancing the output to include more detailed reports and logs.</a:t>
            </a:r>
          </a:p>
          <a:p>
            <a:pPr marL="368935" indent="-356870">
              <a:lnSpc>
                <a:spcPct val="100000"/>
              </a:lnSpc>
              <a:spcBef>
                <a:spcPts val="1325"/>
              </a:spcBef>
              <a:buAutoNum type="arabicPeriod"/>
              <a:tabLst>
                <a:tab pos="369570" algn="l"/>
              </a:tabLst>
            </a:pPr>
            <a:r>
              <a:rPr sz="2800" b="1">
                <a:latin typeface="Times New Roman" panose="02020603050405020304"/>
                <a:cs typeface="Times New Roman" panose="02020603050405020304"/>
              </a:rPr>
              <a:t>Automated Scheduling:</a:t>
            </a:r>
            <a:r>
              <a:rPr sz="2800">
                <a:latin typeface="Times New Roman" panose="02020603050405020304"/>
                <a:cs typeface="Times New Roman" panose="02020603050405020304"/>
              </a:rPr>
              <a:t> Integrating a scheduling feature to run scans at predefined intervals.</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9525"/>
            <a:ext cx="9605645" cy="996315"/>
          </a:xfrm>
          <a:prstGeom prst="rect">
            <a:avLst/>
          </a:prstGeom>
        </p:spPr>
        <p:txBody>
          <a:bodyPr vert="horz" wrap="square" lIns="0" tIns="11430" rIns="0" bIns="0" rtlCol="0">
            <a:spAutoFit/>
          </a:bodyPr>
          <a:lstStyle/>
          <a:p>
            <a:pPr marL="12700">
              <a:lnSpc>
                <a:spcPct val="100000"/>
              </a:lnSpc>
              <a:spcBef>
                <a:spcPts val="90"/>
              </a:spcBef>
            </a:pPr>
            <a:br>
              <a:rPr lang="en-IN" u="sng" spc="-10" dirty="0">
                <a:sym typeface="+mn-ea"/>
              </a:rPr>
            </a:br>
            <a:r>
              <a:rPr lang="en-IN" u="sng" spc="-10" dirty="0">
                <a:sym typeface="+mn-ea"/>
              </a:rPr>
              <a:t>Addressing</a:t>
            </a:r>
            <a:r>
              <a:rPr lang="en-IN" u="sng" spc="15" dirty="0">
                <a:sym typeface="+mn-ea"/>
              </a:rPr>
              <a:t> </a:t>
            </a:r>
            <a:r>
              <a:rPr lang="en-IN" u="sng" spc="-20" dirty="0">
                <a:sym typeface="+mn-ea"/>
              </a:rPr>
              <a:t>Common</a:t>
            </a:r>
            <a:r>
              <a:rPr lang="en-IN" u="sng" spc="80" dirty="0">
                <a:sym typeface="+mn-ea"/>
              </a:rPr>
              <a:t> </a:t>
            </a:r>
            <a:r>
              <a:rPr lang="en-IN" u="sng" spc="-5" dirty="0">
                <a:sym typeface="+mn-ea"/>
              </a:rPr>
              <a:t>Challenges</a:t>
            </a:r>
            <a:endParaRPr u="sng" spc="-5" dirty="0"/>
          </a:p>
        </p:txBody>
      </p:sp>
      <p:sp>
        <p:nvSpPr>
          <p:cNvPr id="3" name="object 3"/>
          <p:cNvSpPr txBox="1"/>
          <p:nvPr/>
        </p:nvSpPr>
        <p:spPr>
          <a:xfrm>
            <a:off x="260350" y="1295400"/>
            <a:ext cx="11812905" cy="4191000"/>
          </a:xfrm>
          <a:prstGeom prst="rect">
            <a:avLst/>
          </a:prstGeom>
        </p:spPr>
        <p:txBody>
          <a:bodyPr vert="horz" wrap="square" lIns="0" tIns="168275" rIns="0" bIns="0" rtlCol="0">
            <a:noAutofit/>
          </a:bodyPr>
          <a:lstStyle/>
          <a:p>
            <a:pPr marL="457200" indent="-457200">
              <a:buFont typeface="Arial" panose="020B0604020202020204" pitchFamily="34" charset="0"/>
              <a:buChar char="•"/>
            </a:pPr>
            <a:r>
              <a:rPr lang="en-US" sz="2800" b="1" dirty="0">
                <a:latin typeface="Times New Roman" panose="02020603050405020304" charset="0"/>
                <a:cs typeface="Times New Roman" panose="02020603050405020304" charset="0"/>
              </a:rPr>
              <a:t>Handling Network Latency:</a:t>
            </a:r>
            <a:r>
              <a:rPr lang="en-US" sz="2800" dirty="0">
                <a:latin typeface="Times New Roman" panose="02020603050405020304" charset="0"/>
                <a:cs typeface="Times New Roman" panose="02020603050405020304" charset="0"/>
              </a:rPr>
              <a:t> The use of non-blocking sockets and timeouts helps in managing network latency effectively.</a:t>
            </a:r>
          </a:p>
          <a:p>
            <a:pPr marL="457200" indent="-457200">
              <a:buFont typeface="Arial" panose="020B0604020202020204" pitchFamily="34" charset="0"/>
              <a:buChar char="•"/>
            </a:pPr>
            <a:endParaRPr lang="en-US" sz="28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b="1" dirty="0">
                <a:latin typeface="Times New Roman" panose="02020603050405020304" charset="0"/>
                <a:cs typeface="Times New Roman" panose="02020603050405020304" charset="0"/>
              </a:rPr>
              <a:t>Concurrent Processing: </a:t>
            </a:r>
            <a:r>
              <a:rPr lang="en-US" sz="2800" dirty="0">
                <a:latin typeface="Times New Roman" panose="02020603050405020304" charset="0"/>
                <a:cs typeface="Times New Roman" panose="02020603050405020304" charset="0"/>
              </a:rPr>
              <a:t>The implementation of child processes ensures that multiple IPs and ports can be scanned simultaneously, improving efficiency.</a:t>
            </a:r>
          </a:p>
          <a:p>
            <a:pPr marL="457200" indent="-457200">
              <a:buFont typeface="Arial" panose="020B0604020202020204" pitchFamily="34" charset="0"/>
              <a:buChar char="•"/>
            </a:pPr>
            <a:endParaRPr lang="en-US" sz="2800" dirty="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b="1" dirty="0">
                <a:latin typeface="Times New Roman" panose="02020603050405020304" charset="0"/>
                <a:cs typeface="Times New Roman" panose="02020603050405020304" charset="0"/>
              </a:rPr>
              <a:t>Error Handling:</a:t>
            </a:r>
            <a:r>
              <a:rPr lang="en-US" sz="2800" dirty="0">
                <a:latin typeface="Times New Roman" panose="02020603050405020304" charset="0"/>
                <a:cs typeface="Times New Roman" panose="02020603050405020304" charset="0"/>
              </a:rPr>
              <a:t> Robust error handling mechanisms are incorporated to manage issues such as failed socket creation or connection attempts.</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11</a:t>
            </a:fld>
            <a:endParaRPr dirty="0"/>
          </a:p>
        </p:txBody>
      </p:sp>
    </p:spTree>
    <p:extLst>
      <p:ext uri="{BB962C8B-B14F-4D97-AF65-F5344CB8AC3E}">
        <p14:creationId xmlns:p14="http://schemas.microsoft.com/office/powerpoint/2010/main" val="329266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9525"/>
            <a:ext cx="9605645" cy="996427"/>
          </a:xfrm>
          <a:prstGeom prst="rect">
            <a:avLst/>
          </a:prstGeom>
        </p:spPr>
        <p:txBody>
          <a:bodyPr vert="horz" wrap="square" lIns="0" tIns="11430" rIns="0" bIns="0" rtlCol="0">
            <a:spAutoFit/>
          </a:bodyPr>
          <a:lstStyle/>
          <a:p>
            <a:pPr marL="12700">
              <a:lnSpc>
                <a:spcPct val="100000"/>
              </a:lnSpc>
              <a:spcBef>
                <a:spcPts val="90"/>
              </a:spcBef>
            </a:pPr>
            <a:br>
              <a:rPr lang="en-IN" u="sng" spc="-10" dirty="0">
                <a:sym typeface="+mn-ea"/>
              </a:rPr>
            </a:br>
            <a:r>
              <a:rPr lang="en-IN" u="sng" spc="-10" dirty="0">
                <a:sym typeface="+mn-ea"/>
              </a:rPr>
              <a:t>Conclusion</a:t>
            </a:r>
            <a:endParaRPr u="sng" spc="-5" dirty="0"/>
          </a:p>
        </p:txBody>
      </p:sp>
      <p:sp>
        <p:nvSpPr>
          <p:cNvPr id="3" name="object 3"/>
          <p:cNvSpPr txBox="1"/>
          <p:nvPr/>
        </p:nvSpPr>
        <p:spPr>
          <a:xfrm>
            <a:off x="457201" y="1295400"/>
            <a:ext cx="11125200" cy="4191000"/>
          </a:xfrm>
          <a:prstGeom prst="rect">
            <a:avLst/>
          </a:prstGeom>
        </p:spPr>
        <p:txBody>
          <a:bodyPr vert="horz" wrap="square" lIns="0" tIns="168275" rIns="0" bIns="0" rtlCol="0">
            <a:noAutofit/>
          </a:bodyPr>
          <a:lstStyle/>
          <a:p>
            <a:r>
              <a:rPr lang="en-US" sz="2800" dirty="0">
                <a:latin typeface="Times New Roman" panose="02020603050405020304" charset="0"/>
                <a:cs typeface="Times New Roman" panose="02020603050405020304" charset="0"/>
              </a:rPr>
              <a:t>This network scanner project successfully demonstrates how to utilize socket programming in C to perform basic network diagnostics. By scanning specified IP addresses and ports, the tool can identify open and closed ports, which is essential for network administration and security assessments.</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12</a:t>
            </a:fld>
            <a:endParaRPr dirty="0"/>
          </a:p>
        </p:txBody>
      </p:sp>
    </p:spTree>
    <p:extLst>
      <p:ext uri="{BB962C8B-B14F-4D97-AF65-F5344CB8AC3E}">
        <p14:creationId xmlns:p14="http://schemas.microsoft.com/office/powerpoint/2010/main" val="148345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260400" y="9525"/>
            <a:ext cx="9605645" cy="492125"/>
          </a:xfrm>
        </p:spPr>
        <p:txBody>
          <a:bodyPr/>
          <a:lstStyle/>
          <a:p>
            <a:r>
              <a:rPr lang="en-US" u="sng" dirty="0"/>
              <a:t>Sequence Diagram</a:t>
            </a:r>
          </a:p>
        </p:txBody>
      </p:sp>
      <p:pic>
        <p:nvPicPr>
          <p:cNvPr id="2" name="object 2"/>
          <p:cNvPicPr/>
          <p:nvPr/>
        </p:nvPicPr>
        <p:blipFill>
          <a:blip r:embed="rId2" cstate="print"/>
          <a:stretch>
            <a:fillRect/>
          </a:stretch>
        </p:blipFill>
        <p:spPr>
          <a:xfrm>
            <a:off x="109728" y="6397750"/>
            <a:ext cx="646176" cy="423672"/>
          </a:xfrm>
          <a:prstGeom prst="rect">
            <a:avLst/>
          </a:prstGeom>
        </p:spPr>
      </p:pic>
      <p:pic>
        <p:nvPicPr>
          <p:cNvPr id="12" name="Content Placeholder 11" descr="network"/>
          <p:cNvPicPr>
            <a:picLocks noGrp="1" noChangeAspect="1"/>
          </p:cNvPicPr>
          <p:nvPr>
            <p:ph sz="half" idx="3"/>
          </p:nvPr>
        </p:nvPicPr>
        <p:blipFill>
          <a:blip r:embed="rId3"/>
          <a:stretch>
            <a:fillRect/>
          </a:stretch>
        </p:blipFill>
        <p:spPr>
          <a:xfrm>
            <a:off x="4267200" y="657860"/>
            <a:ext cx="2907665" cy="5541645"/>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177800"/>
            <a:ext cx="4297680" cy="512445"/>
          </a:xfrm>
          <a:prstGeom prst="rect">
            <a:avLst/>
          </a:prstGeom>
        </p:spPr>
        <p:txBody>
          <a:bodyPr vert="horz" wrap="square" lIns="0" tIns="11430" rIns="0" bIns="0" rtlCol="0">
            <a:spAutoFit/>
          </a:bodyPr>
          <a:lstStyle/>
          <a:p>
            <a:pPr marL="12700">
              <a:lnSpc>
                <a:spcPct val="100000"/>
              </a:lnSpc>
              <a:spcBef>
                <a:spcPts val="90"/>
              </a:spcBef>
            </a:pPr>
            <a:r>
              <a:rPr u="sng" spc="-10" dirty="0"/>
              <a:t>PROJECT</a:t>
            </a:r>
            <a:r>
              <a:rPr u="sng" spc="-75" dirty="0"/>
              <a:t> </a:t>
            </a:r>
            <a:r>
              <a:rPr u="sng" spc="-25" dirty="0"/>
              <a:t>OVERVIEW</a:t>
            </a:r>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4" name="object 4"/>
          <p:cNvSpPr txBox="1"/>
          <p:nvPr/>
        </p:nvSpPr>
        <p:spPr>
          <a:xfrm>
            <a:off x="351790" y="812165"/>
            <a:ext cx="11137265" cy="5242560"/>
          </a:xfrm>
          <a:prstGeom prst="rect">
            <a:avLst/>
          </a:prstGeom>
        </p:spPr>
        <p:txBody>
          <a:bodyPr vert="horz" wrap="square" lIns="0" tIns="12700" rIns="0" bIns="0" rtlCol="0">
            <a:noAutofit/>
          </a:bodyPr>
          <a:lstStyle/>
          <a:p>
            <a:pPr marL="12700" marR="5715" algn="just">
              <a:lnSpc>
                <a:spcPct val="107000"/>
              </a:lnSpc>
              <a:spcBef>
                <a:spcPts val="100"/>
              </a:spcBef>
            </a:pPr>
            <a:r>
              <a:rPr sz="2800" dirty="0">
                <a:latin typeface="Times New Roman" panose="02020603050405020304"/>
                <a:cs typeface="Times New Roman" panose="02020603050405020304"/>
              </a:rPr>
              <a:t>This project involves creating a Network Scanner using sockets in C on Ubuntu. The scanner is designed to identify open ports on specified IP addresses within a local network. It provides an essential tool for network administrators to assess security vulnerabilities and manage network resources.</a:t>
            </a:r>
          </a:p>
          <a:p>
            <a:pPr marL="12700">
              <a:lnSpc>
                <a:spcPct val="100000"/>
              </a:lnSpc>
              <a:spcBef>
                <a:spcPts val="2350"/>
              </a:spcBef>
            </a:pPr>
            <a:r>
              <a:rPr sz="3200" b="1" u="sng" spc="-5" dirty="0">
                <a:uFill>
                  <a:solidFill>
                    <a:srgbClr val="000000"/>
                  </a:solidFill>
                </a:uFill>
                <a:latin typeface="Times New Roman" panose="02020603050405020304"/>
                <a:cs typeface="Times New Roman" panose="02020603050405020304"/>
              </a:rPr>
              <a:t>INTRODUCTION</a:t>
            </a:r>
            <a:endParaRPr sz="3200" u="sng" dirty="0">
              <a:latin typeface="Times New Roman" panose="02020603050405020304"/>
              <a:cs typeface="Times New Roman" panose="02020603050405020304"/>
            </a:endParaRPr>
          </a:p>
          <a:p>
            <a:pPr marL="12700" marR="5080" algn="just">
              <a:lnSpc>
                <a:spcPct val="100000"/>
              </a:lnSpc>
              <a:spcBef>
                <a:spcPts val="1100"/>
              </a:spcBef>
            </a:pPr>
            <a:r>
              <a:rPr sz="2800" dirty="0">
                <a:latin typeface="Times New Roman" panose="02020603050405020304"/>
                <a:cs typeface="Times New Roman" panose="02020603050405020304"/>
              </a:rPr>
              <a:t>The Network Scanner project is implemented using socket programming in C. It systematically scans IP addresses and ports to determine if they are open or closed. This tool can help in identifying potential security loopholes in a network by checking for open ports that may expose a system to attacks.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186944"/>
            <a:ext cx="2691130" cy="512445"/>
          </a:xfrm>
          <a:prstGeom prst="rect">
            <a:avLst/>
          </a:prstGeom>
        </p:spPr>
        <p:txBody>
          <a:bodyPr vert="horz" wrap="square" lIns="0" tIns="11430" rIns="0" bIns="0" rtlCol="0">
            <a:spAutoFit/>
          </a:bodyPr>
          <a:lstStyle/>
          <a:p>
            <a:pPr marL="12700">
              <a:lnSpc>
                <a:spcPct val="100000"/>
              </a:lnSpc>
              <a:spcBef>
                <a:spcPts val="90"/>
              </a:spcBef>
            </a:pPr>
            <a:r>
              <a:rPr u="sng" spc="-75" dirty="0"/>
              <a:t>MOTIVATION</a:t>
            </a:r>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4" name="object 4"/>
          <p:cNvSpPr txBox="1"/>
          <p:nvPr/>
        </p:nvSpPr>
        <p:spPr>
          <a:xfrm>
            <a:off x="351790" y="933450"/>
            <a:ext cx="11184255" cy="5348605"/>
          </a:xfrm>
          <a:prstGeom prst="rect">
            <a:avLst/>
          </a:prstGeom>
        </p:spPr>
        <p:txBody>
          <a:bodyPr vert="horz" wrap="square" lIns="0" tIns="13335" rIns="0" bIns="0" rtlCol="0">
            <a:spAutoFit/>
          </a:bodyPr>
          <a:lstStyle/>
          <a:p>
            <a:pPr marL="12700" marR="5080" algn="l">
              <a:lnSpc>
                <a:spcPct val="100000"/>
              </a:lnSpc>
              <a:spcBef>
                <a:spcPts val="105"/>
              </a:spcBef>
            </a:pPr>
            <a:r>
              <a:rPr sz="2800" dirty="0">
                <a:latin typeface="Times New Roman" panose="02020603050405020304"/>
                <a:cs typeface="Times New Roman" panose="02020603050405020304"/>
              </a:rPr>
              <a:t>The motivation behind this project is to provide a tool for network administrators and cybersecurity professionals to audit their network infrastructure. By identifying open ports, administrators can close unnecessary or vulnerable ports, reducing the attack surface of their systems.</a:t>
            </a:r>
          </a:p>
          <a:p>
            <a:pPr>
              <a:lnSpc>
                <a:spcPct val="100000"/>
              </a:lnSpc>
              <a:spcBef>
                <a:spcPts val="15"/>
              </a:spcBef>
            </a:pPr>
            <a:endParaRPr sz="2900" dirty="0">
              <a:latin typeface="Times New Roman" panose="02020603050405020304"/>
              <a:cs typeface="Times New Roman" panose="02020603050405020304"/>
            </a:endParaRPr>
          </a:p>
          <a:p>
            <a:pPr marL="12700" algn="just">
              <a:lnSpc>
                <a:spcPct val="100000"/>
              </a:lnSpc>
              <a:spcBef>
                <a:spcPts val="5"/>
              </a:spcBef>
            </a:pPr>
            <a:r>
              <a:rPr sz="3200" b="1" u="sng" spc="-10" dirty="0">
                <a:uFill>
                  <a:solidFill>
                    <a:srgbClr val="000000"/>
                  </a:solidFill>
                </a:uFill>
                <a:latin typeface="Times New Roman" panose="02020603050405020304"/>
                <a:cs typeface="Times New Roman" panose="02020603050405020304"/>
              </a:rPr>
              <a:t>PROJECT</a:t>
            </a:r>
            <a:r>
              <a:rPr sz="3200" b="1" u="sng" spc="-50" dirty="0">
                <a:uFill>
                  <a:solidFill>
                    <a:srgbClr val="000000"/>
                  </a:solidFill>
                </a:uFill>
                <a:latin typeface="Times New Roman" panose="02020603050405020304"/>
                <a:cs typeface="Times New Roman" panose="02020603050405020304"/>
              </a:rPr>
              <a:t> </a:t>
            </a:r>
            <a:r>
              <a:rPr sz="3200" b="1" u="sng" spc="-10" dirty="0">
                <a:uFill>
                  <a:solidFill>
                    <a:srgbClr val="000000"/>
                  </a:solidFill>
                </a:uFill>
                <a:latin typeface="Times New Roman" panose="02020603050405020304"/>
                <a:cs typeface="Times New Roman" panose="02020603050405020304"/>
              </a:rPr>
              <a:t>SCOPE</a:t>
            </a:r>
            <a:endParaRPr sz="3200" u="sng" dirty="0">
              <a:latin typeface="Times New Roman" panose="02020603050405020304"/>
              <a:cs typeface="Times New Roman" panose="02020603050405020304"/>
            </a:endParaRPr>
          </a:p>
          <a:p>
            <a:pPr>
              <a:lnSpc>
                <a:spcPct val="100000"/>
              </a:lnSpc>
              <a:spcBef>
                <a:spcPts val="5"/>
              </a:spcBef>
            </a:pPr>
            <a:endParaRPr sz="3350" dirty="0">
              <a:latin typeface="Times New Roman" panose="02020603050405020304"/>
              <a:cs typeface="Times New Roman" panose="02020603050405020304"/>
            </a:endParaRPr>
          </a:p>
          <a:p>
            <a:pPr marL="585470" indent="-573405">
              <a:lnSpc>
                <a:spcPct val="100000"/>
              </a:lnSpc>
              <a:buFont typeface="Arial MT"/>
              <a:buChar char="•"/>
              <a:tabLst>
                <a:tab pos="585470" algn="l"/>
                <a:tab pos="586105" algn="l"/>
              </a:tabLst>
            </a:pPr>
            <a:r>
              <a:rPr sz="2800" dirty="0">
                <a:latin typeface="Times New Roman" panose="02020603050405020304"/>
                <a:cs typeface="Times New Roman" panose="02020603050405020304"/>
              </a:rPr>
              <a:t>IP Range Scanning: The scanner is capable of scanning a range of IP addresses within a network.</a:t>
            </a:r>
          </a:p>
          <a:p>
            <a:pPr marL="585470" indent="-573405">
              <a:lnSpc>
                <a:spcPct val="100000"/>
              </a:lnSpc>
              <a:buFont typeface="Arial MT"/>
              <a:buChar char="•"/>
              <a:tabLst>
                <a:tab pos="585470" algn="l"/>
                <a:tab pos="586105" algn="l"/>
              </a:tabLst>
            </a:pPr>
            <a:r>
              <a:rPr sz="2800" dirty="0">
                <a:latin typeface="Times New Roman" panose="02020603050405020304"/>
                <a:cs typeface="Times New Roman" panose="02020603050405020304"/>
              </a:rPr>
              <a:t>Port Scanning: The project scans multiple specified ports to determine their status (open or closed).</a:t>
            </a:r>
          </a:p>
          <a:p>
            <a:pPr marL="12065" indent="0">
              <a:lnSpc>
                <a:spcPct val="100000"/>
              </a:lnSpc>
              <a:buFont typeface="Arial MT"/>
              <a:buNone/>
              <a:tabLst>
                <a:tab pos="585470" algn="l"/>
                <a:tab pos="586105" algn="l"/>
              </a:tabLst>
            </a:pPr>
            <a:endParaRPr sz="2800" dirty="0">
              <a:latin typeface="Times New Roman" panose="02020603050405020304"/>
              <a:cs typeface="Times New Roman" panose="02020603050405020304"/>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186944"/>
            <a:ext cx="4311600" cy="996427"/>
          </a:xfrm>
          <a:prstGeom prst="rect">
            <a:avLst/>
          </a:prstGeom>
        </p:spPr>
        <p:txBody>
          <a:bodyPr vert="horz" wrap="square" lIns="0" tIns="11430" rIns="0" bIns="0" rtlCol="0">
            <a:spAutoFit/>
          </a:bodyPr>
          <a:lstStyle/>
          <a:p>
            <a:pPr marL="12700">
              <a:spcBef>
                <a:spcPts val="90"/>
              </a:spcBef>
            </a:pPr>
            <a:r>
              <a:rPr lang="en-IN" sz="3200" b="1" u="sng" spc="-10" dirty="0">
                <a:uFill>
                  <a:solidFill>
                    <a:srgbClr val="000000"/>
                  </a:solidFill>
                </a:uFill>
                <a:latin typeface="Times New Roman" panose="02020603050405020304"/>
                <a:cs typeface="Times New Roman" panose="02020603050405020304"/>
              </a:rPr>
              <a:t>PROJECT</a:t>
            </a:r>
            <a:r>
              <a:rPr lang="en-IN" sz="3200" b="1" u="sng" spc="-50" dirty="0">
                <a:uFill>
                  <a:solidFill>
                    <a:srgbClr val="000000"/>
                  </a:solidFill>
                </a:uFill>
                <a:latin typeface="Times New Roman" panose="02020603050405020304"/>
                <a:cs typeface="Times New Roman" panose="02020603050405020304"/>
              </a:rPr>
              <a:t> </a:t>
            </a:r>
            <a:r>
              <a:rPr lang="en-IN" sz="3200" b="1" u="sng" spc="-10" dirty="0">
                <a:uFill>
                  <a:solidFill>
                    <a:srgbClr val="000000"/>
                  </a:solidFill>
                </a:uFill>
                <a:latin typeface="Times New Roman" panose="02020603050405020304"/>
                <a:cs typeface="Times New Roman" panose="02020603050405020304"/>
              </a:rPr>
              <a:t>SCOPE</a:t>
            </a:r>
            <a:br>
              <a:rPr lang="en-IN" sz="3200" u="sng" dirty="0">
                <a:latin typeface="Times New Roman" panose="02020603050405020304"/>
                <a:cs typeface="Times New Roman" panose="02020603050405020304"/>
              </a:rPr>
            </a:br>
            <a:endParaRPr u="sng" spc="-75" dirty="0"/>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4" name="object 4"/>
          <p:cNvSpPr txBox="1"/>
          <p:nvPr/>
        </p:nvSpPr>
        <p:spPr>
          <a:xfrm>
            <a:off x="351790" y="933450"/>
            <a:ext cx="11184255" cy="3114314"/>
          </a:xfrm>
          <a:prstGeom prst="rect">
            <a:avLst/>
          </a:prstGeom>
        </p:spPr>
        <p:txBody>
          <a:bodyPr vert="horz" wrap="square" lIns="0" tIns="13335" rIns="0" bIns="0" rtlCol="0">
            <a:spAutoFit/>
          </a:bodyPr>
          <a:lstStyle/>
          <a:p>
            <a:pPr>
              <a:lnSpc>
                <a:spcPct val="100000"/>
              </a:lnSpc>
              <a:spcBef>
                <a:spcPts val="5"/>
              </a:spcBef>
            </a:pPr>
            <a:endParaRPr sz="3350" dirty="0">
              <a:latin typeface="Times New Roman" panose="02020603050405020304"/>
              <a:cs typeface="Times New Roman" panose="02020603050405020304"/>
            </a:endParaRP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Concurrency: The project uses child processes to scan multiple IPs and ports concurrently.</a:t>
            </a:r>
          </a:p>
          <a:p>
            <a:pPr marL="457200" indent="-457200">
              <a:buFont typeface="Arial" panose="020B0604020202020204" pitchFamily="34" charset="0"/>
              <a:buChar char="•"/>
            </a:pPr>
            <a:r>
              <a:rPr lang="en-US" sz="2800" dirty="0">
                <a:latin typeface="Times New Roman" panose="02020603050405020304" charset="0"/>
                <a:cs typeface="Times New Roman" panose="02020603050405020304" charset="0"/>
              </a:rPr>
              <a:t>Flexibility: It allows users to define the range of IP addresses and the list of ports to be scanned.</a:t>
            </a:r>
          </a:p>
          <a:p>
            <a:pPr marL="585470" indent="-573405">
              <a:lnSpc>
                <a:spcPct val="100000"/>
              </a:lnSpc>
              <a:buFont typeface="Arial MT"/>
              <a:buChar char="•"/>
              <a:tabLst>
                <a:tab pos="585470" algn="l"/>
                <a:tab pos="586105" algn="l"/>
              </a:tabLst>
            </a:pPr>
            <a:endParaRPr sz="2800" dirty="0">
              <a:latin typeface="Times New Roman" panose="02020603050405020304"/>
              <a:cs typeface="Times New Roman" panose="02020603050405020304"/>
            </a:endParaRPr>
          </a:p>
          <a:p>
            <a:pPr marL="12065" indent="0">
              <a:lnSpc>
                <a:spcPct val="100000"/>
              </a:lnSpc>
              <a:buFont typeface="Arial MT"/>
              <a:buNone/>
              <a:tabLst>
                <a:tab pos="585470" algn="l"/>
                <a:tab pos="586105" algn="l"/>
              </a:tabLst>
            </a:pPr>
            <a:endParaRPr sz="2800" dirty="0">
              <a:latin typeface="Times New Roman" panose="02020603050405020304"/>
              <a:cs typeface="Times New Roman" panose="02020603050405020304"/>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5</a:t>
            </a:fld>
            <a:endParaRPr dirty="0"/>
          </a:p>
        </p:txBody>
      </p:sp>
    </p:spTree>
    <p:extLst>
      <p:ext uri="{BB962C8B-B14F-4D97-AF65-F5344CB8AC3E}">
        <p14:creationId xmlns:p14="http://schemas.microsoft.com/office/powerpoint/2010/main" val="205004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186944"/>
            <a:ext cx="10072370" cy="512445"/>
          </a:xfrm>
          <a:prstGeom prst="rect">
            <a:avLst/>
          </a:prstGeom>
        </p:spPr>
        <p:txBody>
          <a:bodyPr vert="horz" wrap="square" lIns="0" tIns="11430" rIns="0" bIns="0" rtlCol="0">
            <a:spAutoFit/>
          </a:bodyPr>
          <a:lstStyle/>
          <a:p>
            <a:pPr marL="12700">
              <a:lnSpc>
                <a:spcPct val="100000"/>
              </a:lnSpc>
              <a:spcBef>
                <a:spcPts val="90"/>
              </a:spcBef>
            </a:pPr>
            <a:r>
              <a:rPr u="sng" spc="-300" dirty="0"/>
              <a:t>V</a:t>
            </a:r>
            <a:r>
              <a:rPr u="sng" dirty="0"/>
              <a:t>a</a:t>
            </a:r>
            <a:r>
              <a:rPr u="sng" spc="-5" dirty="0"/>
              <a:t>ri</a:t>
            </a:r>
            <a:r>
              <a:rPr u="sng" dirty="0"/>
              <a:t>o</a:t>
            </a:r>
            <a:r>
              <a:rPr u="sng" spc="-5" dirty="0"/>
              <a:t>us</a:t>
            </a:r>
            <a:r>
              <a:rPr u="sng" spc="-170" dirty="0"/>
              <a:t> </a:t>
            </a:r>
            <a:r>
              <a:rPr u="sng" spc="-5" dirty="0"/>
              <a:t>Applic</a:t>
            </a:r>
            <a:r>
              <a:rPr u="sng" dirty="0"/>
              <a:t>a</a:t>
            </a:r>
            <a:r>
              <a:rPr u="sng" spc="-5" dirty="0"/>
              <a:t>tion</a:t>
            </a:r>
            <a:r>
              <a:rPr u="sng" spc="-50" dirty="0"/>
              <a:t> </a:t>
            </a:r>
            <a:r>
              <a:rPr u="sng" spc="-295" dirty="0"/>
              <a:t>T</a:t>
            </a:r>
            <a:r>
              <a:rPr u="sng" dirty="0"/>
              <a:t>oo</a:t>
            </a:r>
            <a:r>
              <a:rPr u="sng" spc="-5" dirty="0"/>
              <a:t>ls</a:t>
            </a:r>
            <a:r>
              <a:rPr u="sng" spc="-75" dirty="0"/>
              <a:t> </a:t>
            </a:r>
            <a:r>
              <a:rPr u="sng" spc="-10" dirty="0"/>
              <a:t>Th</a:t>
            </a:r>
            <a:r>
              <a:rPr u="sng" spc="10" dirty="0"/>
              <a:t>a</a:t>
            </a:r>
            <a:r>
              <a:rPr u="sng" spc="-5" dirty="0"/>
              <a:t>t</a:t>
            </a:r>
            <a:r>
              <a:rPr u="sng" spc="-185" dirty="0"/>
              <a:t> </a:t>
            </a:r>
            <a:r>
              <a:rPr u="sng" spc="-10" dirty="0"/>
              <a:t>A</a:t>
            </a:r>
            <a:r>
              <a:rPr u="sng" spc="-60" dirty="0"/>
              <a:t>r</a:t>
            </a:r>
            <a:r>
              <a:rPr u="sng" spc="-5" dirty="0"/>
              <a:t>e</a:t>
            </a:r>
            <a:r>
              <a:rPr u="sng" spc="10" dirty="0"/>
              <a:t> </a:t>
            </a:r>
            <a:r>
              <a:rPr u="sng" spc="-5" dirty="0"/>
              <a:t>Used</a:t>
            </a:r>
            <a:r>
              <a:rPr u="sng" spc="15" dirty="0"/>
              <a:t> </a:t>
            </a:r>
            <a:r>
              <a:rPr u="sng" spc="-5" dirty="0"/>
              <a:t>In</a:t>
            </a:r>
            <a:r>
              <a:rPr u="sng" spc="-50" dirty="0"/>
              <a:t> </a:t>
            </a:r>
            <a:r>
              <a:rPr u="sng" spc="-5" dirty="0"/>
              <a:t>This</a:t>
            </a:r>
            <a:r>
              <a:rPr u="sng" spc="10" dirty="0"/>
              <a:t> </a:t>
            </a:r>
            <a:r>
              <a:rPr u="sng" spc="-20" dirty="0"/>
              <a:t>P</a:t>
            </a:r>
            <a:r>
              <a:rPr u="sng" spc="-55" dirty="0"/>
              <a:t>r</a:t>
            </a:r>
            <a:r>
              <a:rPr u="sng" dirty="0"/>
              <a:t>o</a:t>
            </a:r>
            <a:r>
              <a:rPr u="sng" spc="-5" dirty="0"/>
              <a:t>jec</a:t>
            </a:r>
            <a:r>
              <a:rPr u="sng" spc="-25" dirty="0"/>
              <a:t>t</a:t>
            </a:r>
            <a:endParaRPr u="sng" spc="-5" dirty="0"/>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6</a:t>
            </a:fld>
            <a:endParaRPr dirty="0"/>
          </a:p>
        </p:txBody>
      </p:sp>
      <p:sp>
        <p:nvSpPr>
          <p:cNvPr id="9" name="object 9"/>
          <p:cNvSpPr txBox="1"/>
          <p:nvPr/>
        </p:nvSpPr>
        <p:spPr>
          <a:xfrm>
            <a:off x="351840" y="4775403"/>
            <a:ext cx="295910" cy="444500"/>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D0D0D"/>
                </a:solidFill>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4" name="Text Box 13"/>
          <p:cNvSpPr txBox="1"/>
          <p:nvPr/>
        </p:nvSpPr>
        <p:spPr>
          <a:xfrm>
            <a:off x="686435" y="1279525"/>
            <a:ext cx="10981690" cy="4574540"/>
          </a:xfrm>
          <a:prstGeom prst="rect">
            <a:avLst/>
          </a:prstGeom>
          <a:noFill/>
        </p:spPr>
        <p:txBody>
          <a:bodyPr wrap="square" rtlCol="0">
            <a:noAutofit/>
          </a:bodyPr>
          <a:lstStyle/>
          <a:p>
            <a:pPr marL="457200" indent="-457200">
              <a:buFont typeface="Arial" panose="020B0604020202020204" pitchFamily="34" charset="0"/>
              <a:buChar char="•"/>
            </a:pPr>
            <a:r>
              <a:rPr lang="en-US" sz="2800" b="1">
                <a:latin typeface="Times New Roman" panose="02020603050405020304" charset="0"/>
                <a:cs typeface="Times New Roman" panose="02020603050405020304" charset="0"/>
              </a:rPr>
              <a:t>Ubuntu Operating System:</a:t>
            </a:r>
            <a:r>
              <a:rPr lang="en-US" sz="2800">
                <a:latin typeface="Times New Roman" panose="02020603050405020304" charset="0"/>
                <a:cs typeface="Times New Roman" panose="02020603050405020304" charset="0"/>
              </a:rPr>
              <a:t> The project is developed and executed on Ubuntu, providing a robust environment for network programming.</a:t>
            </a:r>
          </a:p>
          <a:p>
            <a:pPr indent="0">
              <a:buFont typeface="Arial" panose="020B0604020202020204" pitchFamily="34" charset="0"/>
              <a:buNone/>
            </a:pP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b="1">
                <a:latin typeface="Times New Roman" panose="02020603050405020304" charset="0"/>
                <a:cs typeface="Times New Roman" panose="02020603050405020304" charset="0"/>
              </a:rPr>
              <a:t>C Programming Language:</a:t>
            </a:r>
            <a:r>
              <a:rPr lang="en-US" sz="2800">
                <a:latin typeface="Times New Roman" panose="02020603050405020304" charset="0"/>
                <a:cs typeface="Times New Roman" panose="02020603050405020304" charset="0"/>
              </a:rPr>
              <a:t> The core functionality is implemented in C, leveraging its powerful system-level capabilities.</a:t>
            </a:r>
          </a:p>
          <a:p>
            <a:pPr indent="0">
              <a:buFont typeface="Arial" panose="020B0604020202020204" pitchFamily="34" charset="0"/>
              <a:buNone/>
            </a:pP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b="1">
                <a:latin typeface="Times New Roman" panose="02020603050405020304" charset="0"/>
                <a:cs typeface="Times New Roman" panose="02020603050405020304" charset="0"/>
              </a:rPr>
              <a:t>GCC Compiler:</a:t>
            </a:r>
            <a:r>
              <a:rPr lang="en-US" sz="2800">
                <a:latin typeface="Times New Roman" panose="02020603050405020304" charset="0"/>
                <a:cs typeface="Times New Roman" panose="02020603050405020304" charset="0"/>
              </a:rPr>
              <a:t> Used to compile the C code.</a:t>
            </a:r>
          </a:p>
          <a:p>
            <a:pPr indent="0">
              <a:buFont typeface="Arial" panose="020B0604020202020204" pitchFamily="34" charset="0"/>
              <a:buNone/>
            </a:pPr>
            <a:endParaRPr lang="en-US"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sz="2800" b="1">
                <a:latin typeface="Times New Roman" panose="02020603050405020304" charset="0"/>
                <a:cs typeface="Times New Roman" panose="02020603050405020304" charset="0"/>
              </a:rPr>
              <a:t>Socket Programming</a:t>
            </a:r>
            <a:r>
              <a:rPr lang="en-US" sz="2800">
                <a:latin typeface="Times New Roman" panose="02020603050405020304" charset="0"/>
                <a:cs typeface="Times New Roman" panose="02020603050405020304" charset="0"/>
              </a:rPr>
              <a:t>: Sockets are used to establish connections to the specified IP addresses and 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186944"/>
            <a:ext cx="9114790" cy="512445"/>
          </a:xfrm>
          <a:prstGeom prst="rect">
            <a:avLst/>
          </a:prstGeom>
        </p:spPr>
        <p:txBody>
          <a:bodyPr vert="horz" wrap="square" lIns="0" tIns="11430" rIns="0" bIns="0" rtlCol="0">
            <a:spAutoFit/>
          </a:bodyPr>
          <a:lstStyle/>
          <a:p>
            <a:pPr marL="12700">
              <a:lnSpc>
                <a:spcPct val="100000"/>
              </a:lnSpc>
              <a:spcBef>
                <a:spcPts val="90"/>
              </a:spcBef>
            </a:pPr>
            <a:r>
              <a:rPr u="sng" spc="-5" dirty="0"/>
              <a:t>The</a:t>
            </a:r>
            <a:r>
              <a:rPr u="sng" spc="25" dirty="0"/>
              <a:t> </a:t>
            </a:r>
            <a:r>
              <a:rPr u="sng" spc="-5" dirty="0"/>
              <a:t>Modules</a:t>
            </a:r>
            <a:r>
              <a:rPr u="sng" spc="-40" dirty="0"/>
              <a:t> </a:t>
            </a:r>
            <a:r>
              <a:rPr u="sng" spc="-5" dirty="0"/>
              <a:t>That</a:t>
            </a:r>
            <a:r>
              <a:rPr u="sng" spc="-10" dirty="0"/>
              <a:t> </a:t>
            </a:r>
            <a:r>
              <a:rPr u="sng" spc="-5" dirty="0"/>
              <a:t>I </a:t>
            </a:r>
            <a:r>
              <a:rPr u="sng" spc="-10" dirty="0"/>
              <a:t>Have</a:t>
            </a:r>
            <a:r>
              <a:rPr u="sng" spc="-25" dirty="0"/>
              <a:t> </a:t>
            </a:r>
            <a:r>
              <a:rPr u="sng" spc="-40" dirty="0"/>
              <a:t>Worked</a:t>
            </a:r>
            <a:r>
              <a:rPr u="sng" spc="20" dirty="0"/>
              <a:t> </a:t>
            </a:r>
            <a:r>
              <a:rPr u="sng" spc="-15" dirty="0"/>
              <a:t>On</a:t>
            </a:r>
            <a:r>
              <a:rPr u="sng" spc="-30" dirty="0"/>
              <a:t> </a:t>
            </a:r>
            <a:r>
              <a:rPr u="sng" spc="-5" dirty="0"/>
              <a:t>This</a:t>
            </a:r>
            <a:r>
              <a:rPr u="sng" spc="10" dirty="0"/>
              <a:t> </a:t>
            </a:r>
            <a:r>
              <a:rPr u="sng" spc="-15" dirty="0"/>
              <a:t>Project</a:t>
            </a:r>
          </a:p>
        </p:txBody>
      </p:sp>
      <p:sp>
        <p:nvSpPr>
          <p:cNvPr id="3" name="object 3"/>
          <p:cNvSpPr txBox="1"/>
          <p:nvPr/>
        </p:nvSpPr>
        <p:spPr>
          <a:xfrm>
            <a:off x="534035" y="1162050"/>
            <a:ext cx="10867390" cy="3976370"/>
          </a:xfrm>
          <a:prstGeom prst="rect">
            <a:avLst/>
          </a:prstGeom>
        </p:spPr>
        <p:txBody>
          <a:bodyPr vert="horz" wrap="square" lIns="0" tIns="13970" rIns="0" bIns="0" rtlCol="0">
            <a:spAutoFit/>
          </a:bodyPr>
          <a:lstStyle/>
          <a:p>
            <a:pPr marL="368935" indent="-356870">
              <a:lnSpc>
                <a:spcPct val="100000"/>
              </a:lnSpc>
              <a:spcBef>
                <a:spcPts val="110"/>
              </a:spcBef>
              <a:buAutoNum type="arabicPeriod"/>
              <a:tabLst>
                <a:tab pos="369570" algn="l"/>
              </a:tabLst>
            </a:pPr>
            <a:r>
              <a:rPr sz="2800" b="1" dirty="0">
                <a:latin typeface="Times New Roman" panose="02020603050405020304"/>
                <a:cs typeface="Times New Roman" panose="02020603050405020304"/>
              </a:rPr>
              <a:t>Main Controller:</a:t>
            </a:r>
            <a:r>
              <a:rPr sz="2800" dirty="0">
                <a:latin typeface="Times New Roman" panose="02020603050405020304"/>
                <a:cs typeface="Times New Roman" panose="02020603050405020304"/>
              </a:rPr>
              <a:t> The primary module that orchestrates the scanning process.</a:t>
            </a:r>
          </a:p>
          <a:p>
            <a:pPr marL="368935" indent="-356870">
              <a:lnSpc>
                <a:spcPct val="100000"/>
              </a:lnSpc>
              <a:spcBef>
                <a:spcPts val="110"/>
              </a:spcBef>
              <a:buAutoNum type="arabicPeriod"/>
              <a:tabLst>
                <a:tab pos="369570" algn="l"/>
              </a:tabLst>
            </a:pPr>
            <a:endParaRPr sz="2800" b="1" dirty="0">
              <a:latin typeface="Times New Roman" panose="02020603050405020304"/>
              <a:cs typeface="Times New Roman" panose="02020603050405020304"/>
            </a:endParaRPr>
          </a:p>
          <a:p>
            <a:pPr marL="368935" indent="-356870">
              <a:lnSpc>
                <a:spcPct val="100000"/>
              </a:lnSpc>
              <a:spcBef>
                <a:spcPts val="110"/>
              </a:spcBef>
              <a:buAutoNum type="arabicPeriod"/>
              <a:tabLst>
                <a:tab pos="369570" algn="l"/>
              </a:tabLst>
            </a:pPr>
            <a:r>
              <a:rPr sz="2800" b="1" dirty="0">
                <a:latin typeface="Times New Roman" panose="02020603050405020304"/>
                <a:cs typeface="Times New Roman" panose="02020603050405020304"/>
              </a:rPr>
              <a:t>Process Manager:</a:t>
            </a:r>
            <a:r>
              <a:rPr sz="2800" dirty="0">
                <a:latin typeface="Times New Roman" panose="02020603050405020304"/>
                <a:cs typeface="Times New Roman" panose="02020603050405020304"/>
              </a:rPr>
              <a:t> Manages the creation and handling of child processes.</a:t>
            </a:r>
          </a:p>
          <a:p>
            <a:pPr marL="368935" indent="-356870">
              <a:lnSpc>
                <a:spcPct val="100000"/>
              </a:lnSpc>
              <a:spcBef>
                <a:spcPts val="110"/>
              </a:spcBef>
              <a:buAutoNum type="arabicPeriod"/>
              <a:tabLst>
                <a:tab pos="369570" algn="l"/>
              </a:tabLst>
            </a:pPr>
            <a:endParaRPr sz="2800" dirty="0">
              <a:latin typeface="Times New Roman" panose="02020603050405020304"/>
              <a:cs typeface="Times New Roman" panose="02020603050405020304"/>
            </a:endParaRPr>
          </a:p>
          <a:p>
            <a:pPr marL="368935" indent="-356870">
              <a:lnSpc>
                <a:spcPct val="100000"/>
              </a:lnSpc>
              <a:spcBef>
                <a:spcPts val="110"/>
              </a:spcBef>
              <a:buAutoNum type="arabicPeriod"/>
              <a:tabLst>
                <a:tab pos="369570" algn="l"/>
              </a:tabLst>
            </a:pPr>
            <a:r>
              <a:rPr sz="2800" b="1" dirty="0">
                <a:latin typeface="Times New Roman" panose="02020603050405020304"/>
                <a:cs typeface="Times New Roman" panose="02020603050405020304"/>
              </a:rPr>
              <a:t>IP and Port Scanner:</a:t>
            </a:r>
            <a:r>
              <a:rPr sz="2800" dirty="0">
                <a:latin typeface="Times New Roman" panose="02020603050405020304"/>
                <a:cs typeface="Times New Roman" panose="02020603050405020304"/>
              </a:rPr>
              <a:t> The core module that performs the actual scanning of IP addresses and ports.</a:t>
            </a:r>
          </a:p>
          <a:p>
            <a:pPr marL="368935" indent="-356870">
              <a:lnSpc>
                <a:spcPct val="100000"/>
              </a:lnSpc>
              <a:spcBef>
                <a:spcPts val="110"/>
              </a:spcBef>
              <a:buAutoNum type="arabicPeriod"/>
              <a:tabLst>
                <a:tab pos="369570" algn="l"/>
              </a:tabLst>
            </a:pPr>
            <a:endParaRPr sz="2800" dirty="0">
              <a:latin typeface="Times New Roman" panose="02020603050405020304"/>
              <a:cs typeface="Times New Roman" panose="02020603050405020304"/>
            </a:endParaRPr>
          </a:p>
          <a:p>
            <a:pPr marL="368935" indent="-356870">
              <a:lnSpc>
                <a:spcPct val="100000"/>
              </a:lnSpc>
              <a:spcBef>
                <a:spcPts val="110"/>
              </a:spcBef>
              <a:buAutoNum type="arabicPeriod"/>
              <a:tabLst>
                <a:tab pos="369570" algn="l"/>
              </a:tabLst>
            </a:pPr>
            <a:r>
              <a:rPr sz="2800" b="1" dirty="0">
                <a:latin typeface="Times New Roman" panose="02020603050405020304"/>
                <a:cs typeface="Times New Roman" panose="02020603050405020304"/>
              </a:rPr>
              <a:t>Output Handler:</a:t>
            </a:r>
            <a:r>
              <a:rPr sz="2800" dirty="0">
                <a:latin typeface="Times New Roman" panose="02020603050405020304"/>
                <a:cs typeface="Times New Roman" panose="02020603050405020304"/>
              </a:rPr>
              <a:t> Captures and displays the results of the scan.</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186944"/>
            <a:ext cx="8715375" cy="512445"/>
          </a:xfrm>
          <a:prstGeom prst="rect">
            <a:avLst/>
          </a:prstGeom>
        </p:spPr>
        <p:txBody>
          <a:bodyPr vert="horz" wrap="square" lIns="0" tIns="11430" rIns="0" bIns="0" rtlCol="0">
            <a:spAutoFit/>
          </a:bodyPr>
          <a:lstStyle/>
          <a:p>
            <a:pPr marL="12700">
              <a:lnSpc>
                <a:spcPct val="100000"/>
              </a:lnSpc>
              <a:spcBef>
                <a:spcPts val="90"/>
              </a:spcBef>
            </a:pPr>
            <a:r>
              <a:rPr u="sng" spc="-5" dirty="0"/>
              <a:t>The</a:t>
            </a:r>
            <a:r>
              <a:rPr u="sng" spc="25" dirty="0"/>
              <a:t> </a:t>
            </a:r>
            <a:r>
              <a:rPr u="sng" spc="-5" dirty="0"/>
              <a:t>List </a:t>
            </a:r>
            <a:r>
              <a:rPr u="sng" spc="-10" dirty="0"/>
              <a:t>Of</a:t>
            </a:r>
            <a:r>
              <a:rPr u="sng" spc="30" dirty="0"/>
              <a:t> </a:t>
            </a:r>
            <a:r>
              <a:rPr u="sng" spc="-10" dirty="0"/>
              <a:t>Functions</a:t>
            </a:r>
            <a:r>
              <a:rPr u="sng" spc="-40" dirty="0"/>
              <a:t> </a:t>
            </a:r>
            <a:r>
              <a:rPr u="sng" spc="-5" dirty="0"/>
              <a:t>That</a:t>
            </a:r>
            <a:r>
              <a:rPr u="sng" spc="-20" dirty="0"/>
              <a:t> </a:t>
            </a:r>
            <a:r>
              <a:rPr u="sng" spc="-5" dirty="0"/>
              <a:t>Used</a:t>
            </a:r>
            <a:r>
              <a:rPr u="sng" spc="50" dirty="0"/>
              <a:t> </a:t>
            </a:r>
            <a:r>
              <a:rPr u="sng" spc="-5" dirty="0"/>
              <a:t>In</a:t>
            </a:r>
            <a:r>
              <a:rPr u="sng" spc="-80" dirty="0"/>
              <a:t> </a:t>
            </a:r>
            <a:r>
              <a:rPr u="sng" spc="-5" dirty="0"/>
              <a:t>This</a:t>
            </a:r>
            <a:r>
              <a:rPr u="sng" spc="30" dirty="0"/>
              <a:t> </a:t>
            </a:r>
            <a:r>
              <a:rPr u="sng" spc="-15" dirty="0"/>
              <a:t>Project</a:t>
            </a:r>
          </a:p>
        </p:txBody>
      </p:sp>
      <p:sp>
        <p:nvSpPr>
          <p:cNvPr id="3" name="object 3"/>
          <p:cNvSpPr txBox="1"/>
          <p:nvPr/>
        </p:nvSpPr>
        <p:spPr>
          <a:xfrm>
            <a:off x="260400" y="1096401"/>
            <a:ext cx="10063480" cy="4482465"/>
          </a:xfrm>
          <a:prstGeom prst="rect">
            <a:avLst/>
          </a:prstGeom>
        </p:spPr>
        <p:txBody>
          <a:bodyPr vert="horz" wrap="square" lIns="0" tIns="146685" rIns="0" bIns="0" rtlCol="0">
            <a:spAutoFit/>
          </a:bodyPr>
          <a:lstStyle/>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socket():</a:t>
            </a:r>
            <a:r>
              <a:rPr sz="2800">
                <a:latin typeface="Times New Roman" panose="02020603050405020304"/>
                <a:cs typeface="Times New Roman" panose="02020603050405020304"/>
              </a:rPr>
              <a:t> Creates a new socket for communication.</a:t>
            </a:r>
          </a:p>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connect():</a:t>
            </a:r>
            <a:r>
              <a:rPr sz="2800">
                <a:latin typeface="Times New Roman" panose="02020603050405020304"/>
                <a:cs typeface="Times New Roman" panose="02020603050405020304"/>
              </a:rPr>
              <a:t> Attempts to connect to a specified IP address and port.</a:t>
            </a:r>
          </a:p>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select():</a:t>
            </a:r>
            <a:r>
              <a:rPr sz="2800">
                <a:latin typeface="Times New Roman" panose="02020603050405020304"/>
                <a:cs typeface="Times New Roman" panose="02020603050405020304"/>
              </a:rPr>
              <a:t> Monitors multiple file descriptors to see if any of them are ready for I/O.</a:t>
            </a:r>
          </a:p>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fcntl():</a:t>
            </a:r>
            <a:r>
              <a:rPr sz="2800">
                <a:latin typeface="Times New Roman" panose="02020603050405020304"/>
                <a:cs typeface="Times New Roman" panose="02020603050405020304"/>
              </a:rPr>
              <a:t> Sets file descriptor flags to make sockets non-blocking.</a:t>
            </a:r>
          </a:p>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getsockopt():</a:t>
            </a:r>
            <a:r>
              <a:rPr sz="2800">
                <a:latin typeface="Times New Roman" panose="02020603050405020304"/>
                <a:cs typeface="Times New Roman" panose="02020603050405020304"/>
              </a:rPr>
              <a:t> Retrieves the status of a socket connection.</a:t>
            </a:r>
          </a:p>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fork():</a:t>
            </a:r>
            <a:r>
              <a:rPr sz="2800">
                <a:latin typeface="Times New Roman" panose="02020603050405020304"/>
                <a:cs typeface="Times New Roman" panose="02020603050405020304"/>
              </a:rPr>
              <a:t> Creates child processes for concurrent scanning.</a:t>
            </a:r>
          </a:p>
          <a:p>
            <a:pPr marL="469900" indent="-457200">
              <a:lnSpc>
                <a:spcPct val="100000"/>
              </a:lnSpc>
              <a:spcBef>
                <a:spcPts val="1155"/>
              </a:spcBef>
              <a:buFont typeface="Arial" panose="020B0604020202020204" pitchFamily="34" charset="0"/>
              <a:buChar char="•"/>
            </a:pPr>
            <a:r>
              <a:rPr sz="2800" b="1">
                <a:latin typeface="Times New Roman" panose="02020603050405020304"/>
                <a:cs typeface="Times New Roman" panose="02020603050405020304"/>
              </a:rPr>
              <a:t>wait(): </a:t>
            </a:r>
            <a:r>
              <a:rPr sz="2800">
                <a:latin typeface="Times New Roman" panose="02020603050405020304"/>
                <a:cs typeface="Times New Roman" panose="02020603050405020304"/>
              </a:rPr>
              <a:t>Waits for child processes to complete.</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350" y="12700"/>
            <a:ext cx="4561205" cy="998220"/>
          </a:xfrm>
          <a:prstGeom prst="rect">
            <a:avLst/>
          </a:prstGeom>
        </p:spPr>
        <p:txBody>
          <a:bodyPr vert="horz" wrap="square" lIns="0" tIns="13335" rIns="0" bIns="0" rtlCol="0">
            <a:spAutoFit/>
          </a:bodyPr>
          <a:lstStyle/>
          <a:p>
            <a:pPr marL="12700">
              <a:lnSpc>
                <a:spcPct val="100000"/>
              </a:lnSpc>
              <a:spcBef>
                <a:spcPts val="105"/>
              </a:spcBef>
            </a:pPr>
            <a:br>
              <a:rPr u="sng" spc="-15" dirty="0"/>
            </a:br>
            <a:r>
              <a:rPr u="sng" spc="-15" dirty="0"/>
              <a:t>Timer</a:t>
            </a:r>
            <a:r>
              <a:rPr u="sng" spc="-105" dirty="0"/>
              <a:t> </a:t>
            </a:r>
            <a:r>
              <a:rPr u="sng" dirty="0"/>
              <a:t>Functions</a:t>
            </a:r>
          </a:p>
        </p:txBody>
      </p:sp>
      <p:sp>
        <p:nvSpPr>
          <p:cNvPr id="3" name="object 3"/>
          <p:cNvSpPr txBox="1"/>
          <p:nvPr/>
        </p:nvSpPr>
        <p:spPr>
          <a:xfrm>
            <a:off x="260350" y="1467485"/>
            <a:ext cx="11203940" cy="2616835"/>
          </a:xfrm>
          <a:prstGeom prst="rect">
            <a:avLst/>
          </a:prstGeom>
        </p:spPr>
        <p:txBody>
          <a:bodyPr vert="horz" wrap="square" lIns="0" tIns="13335" rIns="0" bIns="0" rtlCol="0">
            <a:noAutofit/>
          </a:bodyPr>
          <a:lstStyle/>
          <a:p>
            <a:pPr marL="469265" indent="-457200">
              <a:lnSpc>
                <a:spcPct val="100000"/>
              </a:lnSpc>
              <a:spcBef>
                <a:spcPts val="105"/>
              </a:spcBef>
              <a:buFont typeface="Arial" panose="020B0604020202020204" pitchFamily="34" charset="0"/>
              <a:buChar char="•"/>
              <a:tabLst>
                <a:tab pos="363220" algn="l"/>
              </a:tabLst>
            </a:pPr>
            <a:r>
              <a:rPr sz="2800" b="1" dirty="0">
                <a:latin typeface="Times New Roman" panose="02020603050405020304"/>
                <a:cs typeface="Times New Roman" panose="02020603050405020304"/>
              </a:rPr>
              <a:t>Timeout Management with select():</a:t>
            </a:r>
            <a:r>
              <a:rPr sz="2800" dirty="0">
                <a:latin typeface="Times New Roman" panose="02020603050405020304"/>
                <a:cs typeface="Times New Roman" panose="02020603050405020304"/>
              </a:rPr>
              <a:t> The select() function is used to implement a timeout for socket operations. It ensures that the program does not hang indefinitely if a connection attempt takes too long.</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30" dirty="0"/>
              <a:t>202</a:t>
            </a:r>
            <a:r>
              <a:rPr spc="-5" dirty="0"/>
              <a:t>4</a:t>
            </a:r>
            <a:r>
              <a:rPr dirty="0"/>
              <a:t> </a:t>
            </a:r>
            <a:r>
              <a:rPr spc="-114" dirty="0"/>
              <a:t> </a:t>
            </a:r>
            <a:r>
              <a:rPr spc="-5" dirty="0"/>
              <a:t>-</a:t>
            </a:r>
            <a:r>
              <a:rPr dirty="0"/>
              <a:t> </a:t>
            </a:r>
            <a:r>
              <a:rPr spc="-95" dirty="0"/>
              <a:t> </a:t>
            </a:r>
            <a:r>
              <a:rPr spc="135" dirty="0"/>
              <a:t>R</a:t>
            </a:r>
            <a:r>
              <a:rPr spc="140" dirty="0"/>
              <a:t>P</a:t>
            </a:r>
            <a:r>
              <a:rPr spc="-5" dirty="0"/>
              <a:t>S</a:t>
            </a:r>
            <a:r>
              <a:rPr dirty="0"/>
              <a:t> </a:t>
            </a:r>
            <a:r>
              <a:rPr spc="-130" dirty="0"/>
              <a:t> </a:t>
            </a:r>
            <a:r>
              <a:rPr spc="135" dirty="0"/>
              <a:t>C</a:t>
            </a:r>
            <a:r>
              <a:rPr spc="130" dirty="0"/>
              <a:t>on</a:t>
            </a:r>
            <a:r>
              <a:rPr spc="135" dirty="0"/>
              <a:t>s</a:t>
            </a:r>
            <a:r>
              <a:rPr spc="130" dirty="0"/>
              <a:t>u</a:t>
            </a:r>
            <a:r>
              <a:rPr spc="140" dirty="0"/>
              <a:t>l</a:t>
            </a:r>
            <a:r>
              <a:rPr spc="130" dirty="0"/>
              <a:t>t</a:t>
            </a:r>
            <a:r>
              <a:rPr spc="140" dirty="0"/>
              <a:t>i</a:t>
            </a:r>
            <a:r>
              <a:rPr spc="130" dirty="0"/>
              <a:t>n</a:t>
            </a:r>
            <a:r>
              <a:rPr spc="-5" dirty="0"/>
              <a:t>g</a:t>
            </a:r>
            <a:r>
              <a:rPr dirty="0"/>
              <a:t> </a:t>
            </a:r>
            <a:r>
              <a:rPr spc="-95" dirty="0"/>
              <a:t> </a:t>
            </a:r>
            <a:r>
              <a:rPr spc="130" dirty="0"/>
              <a:t>a</a:t>
            </a:r>
            <a:r>
              <a:rPr spc="140" dirty="0"/>
              <a:t>l</a:t>
            </a:r>
            <a:r>
              <a:rPr spc="-5" dirty="0"/>
              <a:t>l</a:t>
            </a:r>
            <a:r>
              <a:rPr dirty="0"/>
              <a:t> </a:t>
            </a:r>
            <a:r>
              <a:rPr spc="-135" dirty="0"/>
              <a:t> </a:t>
            </a:r>
            <a:r>
              <a:rPr spc="-5" dirty="0"/>
              <a:t>r</a:t>
            </a:r>
            <a:r>
              <a:rPr spc="-260" dirty="0"/>
              <a:t> </a:t>
            </a:r>
            <a:r>
              <a:rPr spc="140" dirty="0"/>
              <a:t>i</a:t>
            </a:r>
            <a:r>
              <a:rPr spc="130" dirty="0"/>
              <a:t>ght</a:t>
            </a:r>
            <a:r>
              <a:rPr spc="-5" dirty="0"/>
              <a:t>s</a:t>
            </a:r>
            <a:r>
              <a:rPr dirty="0"/>
              <a:t> </a:t>
            </a:r>
            <a:r>
              <a:rPr spc="-90" dirty="0"/>
              <a:t> </a:t>
            </a:r>
            <a:r>
              <a:rPr spc="125" dirty="0"/>
              <a:t>r</a:t>
            </a:r>
            <a:r>
              <a:rPr spc="130" dirty="0"/>
              <a:t>e</a:t>
            </a:r>
            <a:r>
              <a:rPr spc="135" dirty="0"/>
              <a:t>s</a:t>
            </a:r>
            <a:r>
              <a:rPr spc="130" dirty="0"/>
              <a:t>e</a:t>
            </a:r>
            <a:r>
              <a:rPr spc="125" dirty="0"/>
              <a:t>r</a:t>
            </a:r>
            <a:r>
              <a:rPr spc="135" dirty="0"/>
              <a:t>v</a:t>
            </a:r>
            <a:r>
              <a:rPr spc="130" dirty="0"/>
              <a:t>e</a:t>
            </a:r>
            <a:r>
              <a:rPr spc="-5" dirty="0"/>
              <a:t>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808</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MT</vt:lpstr>
      <vt:lpstr>Calibri</vt:lpstr>
      <vt:lpstr>Courier New</vt:lpstr>
      <vt:lpstr>Ebrima</vt:lpstr>
      <vt:lpstr>Times New Roman</vt:lpstr>
      <vt:lpstr>Office Theme</vt:lpstr>
      <vt:lpstr>WIPRO NGA Program – LSP C++ Batch</vt:lpstr>
      <vt:lpstr>Sequence Diagram</vt:lpstr>
      <vt:lpstr>PROJECT OVERVIEW</vt:lpstr>
      <vt:lpstr>MOTIVATION</vt:lpstr>
      <vt:lpstr>PROJECT SCOPE </vt:lpstr>
      <vt:lpstr>Various Application Tools That Are Used In This Project</vt:lpstr>
      <vt:lpstr>The Modules That I Have Worked On This Project</vt:lpstr>
      <vt:lpstr>The List Of Functions That Used In This Project</vt:lpstr>
      <vt:lpstr> Timer Functions</vt:lpstr>
      <vt:lpstr> Future Amendments</vt:lpstr>
      <vt:lpstr> Addressing Common Challenges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NGA Program – LSP Batch</dc:title>
  <dc:creator/>
  <cp:lastModifiedBy>Chakali Madhu</cp:lastModifiedBy>
  <cp:revision>2</cp:revision>
  <dcterms:created xsi:type="dcterms:W3CDTF">2024-08-08T09:28:00Z</dcterms:created>
  <dcterms:modified xsi:type="dcterms:W3CDTF">2024-08-08T12:57:12Z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2024-07-30T11:00:00Z</vt:filetime>
  </property>
  <property fmtid="{D5CDD505-2E9C-101B-9397-08002B2CF9AE}" pid="3" name="Creator">
    <vt:lpwstr>Microsoft® PowerPoint® 2016</vt:lpwstr>
  </property>
  <property fmtid="{D5CDD505-2E9C-101B-9397-08002B2CF9AE}" pid="4" name="LastSaved">
    <vt:filetime>2024-08-08T11:00:00Z</vt:filetime>
  </property>
  <property fmtid="{D5CDD505-2E9C-101B-9397-08002B2CF9AE}" pid="5" name="ICV">
    <vt:lpwstr>D1039B1FAEE54B78AC5889958285E0AC_12</vt:lpwstr>
  </property>
  <property fmtid="{D5CDD505-2E9C-101B-9397-08002B2CF9AE}" pid="6" name="KSOProductBuildVer">
    <vt:lpwstr>1033-12.2.0.17545</vt:lpwstr>
  </property>
</Properties>
</file>