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9CFC3-5088-3C10-A189-5E413639ECC6}" v="381" dt="2024-07-17T10:29:2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3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7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6" r:id="rId6"/>
    <p:sldLayoutId id="2147483731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2603" y="2043099"/>
            <a:ext cx="4966793" cy="169663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CAR RENTAL SYSTEM </a:t>
            </a:r>
            <a:r>
              <a:rPr lang="en-GB" sz="3200" b="1" dirty="0">
                <a:solidFill>
                  <a:srgbClr val="FFFFFF"/>
                </a:solidFill>
                <a:ea typeface="+mj-lt"/>
                <a:cs typeface="+mj-lt"/>
              </a:rPr>
              <a:t>Using SOA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a typeface="+mn-lt"/>
                <a:cs typeface="+mn-lt"/>
              </a:rPr>
              <a:t>Detailed Analysis and Implementation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7C2CE-57CB-0B0D-A81E-C3F700442531}"/>
              </a:ext>
            </a:extLst>
          </p:cNvPr>
          <p:cNvSpPr txBox="1"/>
          <p:nvPr/>
        </p:nvSpPr>
        <p:spPr>
          <a:xfrm>
            <a:off x="9285357" y="559683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Name: Madhu</a:t>
            </a:r>
            <a:endParaRPr lang="en-US" sz="200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8475-1078-26AA-3855-E5C2587A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386"/>
            <a:ext cx="10515600" cy="1325563"/>
          </a:xfrm>
        </p:spPr>
        <p:txBody>
          <a:bodyPr/>
          <a:lstStyle/>
          <a:p>
            <a:r>
              <a:rPr lang="en-GB" sz="2800" b="1" dirty="0"/>
              <a:t>UML Diagram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43BA-832E-E0A9-518D-88B69253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Title:</a:t>
            </a:r>
            <a:r>
              <a:rPr lang="en-GB" dirty="0">
                <a:ea typeface="+mn-lt"/>
                <a:cs typeface="+mn-lt"/>
              </a:rPr>
              <a:t> Sequence Diagram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Diagram: 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43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6ACC-FA57-A2A8-D170-9E56AF09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b="1" dirty="0"/>
              <a:t>Database Design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6840-1855-5393-4517-9BB6EFC6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Title:</a:t>
            </a:r>
            <a:r>
              <a:rPr lang="en-GB" dirty="0">
                <a:ea typeface="+mn-lt"/>
                <a:cs typeface="+mn-lt"/>
              </a:rPr>
              <a:t> Database Design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User Table:</a:t>
            </a:r>
            <a:endParaRPr lang="en-GB" dirty="0"/>
          </a:p>
          <a:p>
            <a:pPr lvl="1"/>
            <a:r>
              <a:rPr lang="en-GB" dirty="0" err="1">
                <a:ea typeface="+mn-lt"/>
                <a:cs typeface="+mn-lt"/>
              </a:rPr>
              <a:t>UserID</a:t>
            </a:r>
            <a:r>
              <a:rPr lang="en-GB" dirty="0">
                <a:ea typeface="+mn-lt"/>
                <a:cs typeface="+mn-lt"/>
              </a:rPr>
              <a:t> (Primary Key)</a:t>
            </a:r>
            <a:endParaRPr lang="en-GB" dirty="0"/>
          </a:p>
          <a:p>
            <a:pPr lvl="1"/>
            <a:r>
              <a:rPr lang="en-GB" dirty="0" err="1">
                <a:ea typeface="+mn-lt"/>
                <a:cs typeface="+mn-lt"/>
              </a:rPr>
              <a:t>UserName</a:t>
            </a:r>
            <a:endParaRPr lang="en-GB" dirty="0" err="1"/>
          </a:p>
          <a:p>
            <a:pPr lvl="1"/>
            <a:r>
              <a:rPr lang="en-GB" dirty="0">
                <a:ea typeface="+mn-lt"/>
                <a:cs typeface="+mn-lt"/>
              </a:rPr>
              <a:t>Password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Email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Phone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Address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9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B00A-B6F3-0FCF-9458-1C1C8988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b="1" dirty="0"/>
              <a:t>Database Design</a:t>
            </a:r>
            <a:endParaRPr lang="en-GB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FF7D-08D9-69BB-A56C-AE3207B7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Car Table: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CarID</a:t>
            </a:r>
            <a:r>
              <a:rPr lang="en-GB" dirty="0">
                <a:ea typeface="+mn-lt"/>
                <a:cs typeface="+mn-lt"/>
              </a:rPr>
              <a:t> (Primary Key)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Make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Model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Year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Status (Available, Rented, Maintenance)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33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BCF6-8BDE-417B-1A58-79F878D1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600" b="1" dirty="0"/>
              <a:t>Database Design</a:t>
            </a:r>
            <a:endParaRPr lang="en-GB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CBFA-464D-C7FA-2B48-742CDF55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Reservation Table: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ReservationID</a:t>
            </a:r>
            <a:r>
              <a:rPr lang="en-GB" dirty="0">
                <a:ea typeface="+mn-lt"/>
                <a:cs typeface="+mn-lt"/>
              </a:rPr>
              <a:t> (Primary Key)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UserID</a:t>
            </a:r>
            <a:r>
              <a:rPr lang="en-GB" dirty="0">
                <a:ea typeface="+mn-lt"/>
                <a:cs typeface="+mn-lt"/>
              </a:rPr>
              <a:t> (Foreign Key)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CarID</a:t>
            </a:r>
            <a:r>
              <a:rPr lang="en-GB" dirty="0">
                <a:ea typeface="+mn-lt"/>
                <a:cs typeface="+mn-lt"/>
              </a:rPr>
              <a:t> (Foreign Key)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ReservationDate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StartDate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EndDate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Status (Reserved, Completed, Cancelled)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7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4066-B587-3CDB-7721-10E467C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b="1" dirty="0"/>
              <a:t>Database Design</a:t>
            </a:r>
            <a:endParaRPr lang="en-GB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8857-9AE7-0616-09BC-6378562C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Payment Table: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PaymentID</a:t>
            </a:r>
            <a:r>
              <a:rPr lang="en-GB" dirty="0">
                <a:ea typeface="+mn-lt"/>
                <a:cs typeface="+mn-lt"/>
              </a:rPr>
              <a:t> (Primary Key)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ReservationID</a:t>
            </a:r>
            <a:r>
              <a:rPr lang="en-GB" dirty="0">
                <a:ea typeface="+mn-lt"/>
                <a:cs typeface="+mn-lt"/>
              </a:rPr>
              <a:t> (Foreign Key)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Amount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PaymentDate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PaymentStatus</a:t>
            </a:r>
            <a:endParaRPr lang="en-GB" dirty="0" err="1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94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6984-29B9-C767-2EA2-EB0F37FE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Implementation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5A9-0DC8-D9FF-C569-E3BEB815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Title:</a:t>
            </a:r>
            <a:r>
              <a:rPr lang="en-GB" dirty="0">
                <a:ea typeface="+mn-lt"/>
                <a:cs typeface="+mn-lt"/>
              </a:rPr>
              <a:t> Implementation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Tech Stack:</a:t>
            </a:r>
            <a:endParaRPr lang="en-GB" dirty="0"/>
          </a:p>
          <a:p>
            <a:pPr lvl="1"/>
            <a:r>
              <a:rPr lang="en-GB" b="1" dirty="0">
                <a:ea typeface="+mn-lt"/>
                <a:cs typeface="+mn-lt"/>
              </a:rPr>
              <a:t>Frontend:</a:t>
            </a:r>
            <a:r>
              <a:rPr lang="en-GB" dirty="0">
                <a:ea typeface="+mn-lt"/>
                <a:cs typeface="+mn-lt"/>
              </a:rPr>
              <a:t> React.js (web), React Native (mobile)</a:t>
            </a:r>
            <a:endParaRPr lang="en-GB" dirty="0"/>
          </a:p>
          <a:p>
            <a:pPr lvl="1"/>
            <a:r>
              <a:rPr lang="en-GB" b="1" dirty="0">
                <a:ea typeface="+mn-lt"/>
                <a:cs typeface="+mn-lt"/>
              </a:rPr>
              <a:t>Backend:</a:t>
            </a:r>
            <a:r>
              <a:rPr lang="en-GB" dirty="0">
                <a:ea typeface="+mn-lt"/>
                <a:cs typeface="+mn-lt"/>
              </a:rPr>
              <a:t> Node.js with Express.js</a:t>
            </a:r>
            <a:endParaRPr lang="en-GB" dirty="0"/>
          </a:p>
          <a:p>
            <a:pPr lvl="1"/>
            <a:r>
              <a:rPr lang="en-GB" b="1" dirty="0">
                <a:ea typeface="+mn-lt"/>
                <a:cs typeface="+mn-lt"/>
              </a:rPr>
              <a:t>Database:</a:t>
            </a:r>
            <a:r>
              <a:rPr lang="en-GB" dirty="0">
                <a:ea typeface="+mn-lt"/>
                <a:cs typeface="+mn-lt"/>
              </a:rPr>
              <a:t> MongoDB</a:t>
            </a:r>
            <a:endParaRPr lang="en-GB" dirty="0"/>
          </a:p>
          <a:p>
            <a:pPr lvl="1"/>
            <a:r>
              <a:rPr lang="en-GB" b="1" dirty="0">
                <a:ea typeface="+mn-lt"/>
                <a:cs typeface="+mn-lt"/>
              </a:rPr>
              <a:t>Payment Gateway:</a:t>
            </a:r>
            <a:r>
              <a:rPr lang="en-GB" dirty="0">
                <a:ea typeface="+mn-lt"/>
                <a:cs typeface="+mn-lt"/>
              </a:rPr>
              <a:t> Stripe or PayPal</a:t>
            </a:r>
            <a:endParaRPr lang="en-GB" dirty="0"/>
          </a:p>
          <a:p>
            <a:pPr lvl="1"/>
            <a:r>
              <a:rPr lang="en-GB" b="1" dirty="0">
                <a:ea typeface="+mn-lt"/>
                <a:cs typeface="+mn-lt"/>
              </a:rPr>
              <a:t>Hosting:</a:t>
            </a:r>
            <a:r>
              <a:rPr lang="en-GB" dirty="0">
                <a:ea typeface="+mn-lt"/>
                <a:cs typeface="+mn-lt"/>
              </a:rPr>
              <a:t> AWS or Heroku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96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014A-3FE9-C239-FE19-45946106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b="1" dirty="0"/>
              <a:t>Testing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D618-53ED-3DAE-F47F-73012AD6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Title:</a:t>
            </a:r>
            <a:r>
              <a:rPr lang="en-GB" dirty="0">
                <a:ea typeface="+mn-lt"/>
                <a:cs typeface="+mn-lt"/>
              </a:rPr>
              <a:t> Testing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Test Cases: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User Registration and Login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Car Search Functionality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Reservation Creation and Management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Payment Processing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Administrator Functions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Performance Testing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Security Testing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1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6B13-0D43-C45B-735A-3E4AF91C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b="1" dirty="0"/>
              <a:t>Benefits of SOA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5DF8-35A3-2968-5E2E-B56177A1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Title:</a:t>
            </a:r>
            <a:r>
              <a:rPr lang="en-GB" dirty="0">
                <a:ea typeface="+mn-lt"/>
                <a:cs typeface="+mn-lt"/>
              </a:rPr>
              <a:t> Benefits of SOA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Scalability:</a:t>
            </a:r>
            <a:r>
              <a:rPr lang="en-GB" dirty="0">
                <a:ea typeface="+mn-lt"/>
                <a:cs typeface="+mn-lt"/>
              </a:rPr>
              <a:t> Independent scaling of services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Resilience:</a:t>
            </a:r>
            <a:r>
              <a:rPr lang="en-GB" dirty="0">
                <a:ea typeface="+mn-lt"/>
                <a:cs typeface="+mn-lt"/>
              </a:rPr>
              <a:t> Fault tolerance through service isolation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Development Speed:</a:t>
            </a:r>
            <a:r>
              <a:rPr lang="en-GB" dirty="0">
                <a:ea typeface="+mn-lt"/>
                <a:cs typeface="+mn-lt"/>
              </a:rPr>
              <a:t> Parallel development of services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Maintenance:</a:t>
            </a:r>
            <a:r>
              <a:rPr lang="en-GB" dirty="0">
                <a:ea typeface="+mn-lt"/>
                <a:cs typeface="+mn-lt"/>
              </a:rPr>
              <a:t> Easier updates and maintenance due to modularity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Reusability:</a:t>
            </a:r>
            <a:r>
              <a:rPr lang="en-GB" dirty="0">
                <a:ea typeface="+mn-lt"/>
                <a:cs typeface="+mn-lt"/>
              </a:rPr>
              <a:t> Services can be reused across different applications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11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F254-06EC-FE4D-2037-038FF5A0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GB" sz="2800" b="1" dirty="0"/>
              <a:t>Conclusion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C7B0-2E08-FB56-52F1-CBBE74C4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Title:</a:t>
            </a:r>
            <a:r>
              <a:rPr lang="en-GB" dirty="0">
                <a:ea typeface="+mn-lt"/>
                <a:cs typeface="+mn-lt"/>
              </a:rPr>
              <a:t> Conclusion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Summary of the Car Rental System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Benefits of adopting a microservices architecture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Scalability, maintainability, and integration with external services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Future work and enhancements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45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53D4-4B26-9D12-4E8C-DB69958B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1347995"/>
            <a:ext cx="10515600" cy="1325563"/>
          </a:xfrm>
        </p:spPr>
        <p:txBody>
          <a:bodyPr/>
          <a:lstStyle/>
          <a:p>
            <a:r>
              <a:rPr lang="en-GB" sz="2800" b="1" dirty="0"/>
              <a:t> 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ED37-F022-A383-E14D-A5D726A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Overview of Car Rental System (CRS)</a:t>
            </a:r>
          </a:p>
          <a:p>
            <a:r>
              <a:rPr lang="en-GB" dirty="0">
                <a:ea typeface="+mn-lt"/>
                <a:cs typeface="+mn-lt"/>
              </a:rPr>
              <a:t>Purpose: Facilitate vehicle rental for customers using SOA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Key Features: Search cars, make reservations, manage rentals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89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1355-E8E7-1874-1D66-6866DEAF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737"/>
          </a:xfrm>
        </p:spPr>
        <p:txBody>
          <a:bodyPr>
            <a:normAutofit/>
          </a:bodyPr>
          <a:lstStyle/>
          <a:p>
            <a:r>
              <a:rPr lang="en-GB" sz="2800" b="1" dirty="0"/>
              <a:t>System Requirements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B29C-8C16-1FA0-6C75-4CA5F8A8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22" y="1481593"/>
            <a:ext cx="10515600" cy="41605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 b="1" dirty="0">
                <a:ea typeface="+mn-lt"/>
                <a:cs typeface="+mn-lt"/>
              </a:rPr>
              <a:t>Functional Requirements: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User Registration and Login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Car Search and Availability Check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Booking and Reservation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Payment Processing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Customer Profile Management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Administrator Dashboard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Fleet Management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Reporting and Analytics</a:t>
            </a:r>
            <a:endParaRPr lang="en-GB" sz="1800" dirty="0"/>
          </a:p>
          <a:p>
            <a:r>
              <a:rPr lang="en-GB" sz="1800" b="1" dirty="0">
                <a:ea typeface="+mn-lt"/>
                <a:cs typeface="+mn-lt"/>
              </a:rPr>
              <a:t>Non-functional Requirements: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Performance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Security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Usability</a:t>
            </a:r>
            <a:endParaRPr lang="en-GB" sz="1800" dirty="0"/>
          </a:p>
          <a:p>
            <a:pPr lvl="1"/>
            <a:r>
              <a:rPr lang="en-GB" sz="1800" dirty="0">
                <a:ea typeface="+mn-lt"/>
                <a:cs typeface="+mn-lt"/>
              </a:rPr>
              <a:t>Scalability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225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F045-FB6E-3F60-8C85-09BCCD1B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821"/>
            <a:ext cx="10515600" cy="1325563"/>
          </a:xfrm>
        </p:spPr>
        <p:txBody>
          <a:bodyPr/>
          <a:lstStyle/>
          <a:p>
            <a:r>
              <a:rPr lang="en-GB" sz="2800" b="1" dirty="0"/>
              <a:t>Use Case Diagram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DCA5-DFED-3DA3-A019-D2CA08F0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Overview of actors and use cases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Diagram: 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65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5197-F32D-E3BD-0C19-5150029C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System Design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E4B2-12C0-DD33-B189-A689A879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506"/>
            <a:ext cx="10515600" cy="41605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b="1" dirty="0">
                <a:ea typeface="+mn-lt"/>
                <a:cs typeface="+mn-lt"/>
              </a:rPr>
              <a:t>Content:</a:t>
            </a:r>
            <a:endParaRPr lang="en-GB" sz="1600" dirty="0"/>
          </a:p>
          <a:p>
            <a:r>
              <a:rPr lang="en-GB" sz="1600" b="1" dirty="0">
                <a:ea typeface="+mn-lt"/>
                <a:cs typeface="+mn-lt"/>
              </a:rPr>
              <a:t>Components: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User Interface (UI)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Business Logic Layer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Data Access Layer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External Services</a:t>
            </a:r>
            <a:endParaRPr lang="en-GB" sz="1600" dirty="0"/>
          </a:p>
          <a:p>
            <a:r>
              <a:rPr lang="en-GB" sz="1600" b="1" dirty="0">
                <a:ea typeface="+mn-lt"/>
                <a:cs typeface="+mn-lt"/>
              </a:rPr>
              <a:t>UI: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Web Application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Mobile Application</a:t>
            </a:r>
            <a:endParaRPr lang="en-GB" sz="1600" dirty="0"/>
          </a:p>
          <a:p>
            <a:r>
              <a:rPr lang="en-GB" sz="1600" b="1" dirty="0">
                <a:ea typeface="+mn-lt"/>
                <a:cs typeface="+mn-lt"/>
              </a:rPr>
              <a:t>Business Logic Layer: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User Management Service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Car Management Service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Reservation Service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Payment Service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Reporting Service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549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A805-D346-57C1-FB74-2AA25C07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System Design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E95F-A5E1-E3A4-2184-12154300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b="1" dirty="0"/>
              <a:t>Data Access Layer:</a:t>
            </a:r>
            <a:endParaRPr lang="en-GB" sz="1800" dirty="0"/>
          </a:p>
          <a:p>
            <a:pPr lvl="1"/>
            <a:r>
              <a:rPr lang="en-GB" sz="1800" dirty="0"/>
              <a:t>User Database</a:t>
            </a:r>
          </a:p>
          <a:p>
            <a:pPr lvl="1"/>
            <a:r>
              <a:rPr lang="en-GB" sz="1800" dirty="0"/>
              <a:t>Car Database</a:t>
            </a:r>
          </a:p>
          <a:p>
            <a:pPr lvl="1"/>
            <a:r>
              <a:rPr lang="en-GB" sz="1800" dirty="0"/>
              <a:t>Reservation Database</a:t>
            </a:r>
          </a:p>
          <a:p>
            <a:pPr lvl="1"/>
            <a:r>
              <a:rPr lang="en-GB" sz="1800" dirty="0"/>
              <a:t>Payment Database</a:t>
            </a:r>
          </a:p>
          <a:p>
            <a:r>
              <a:rPr lang="en-GB" sz="1800" b="1" dirty="0"/>
              <a:t>External Services:</a:t>
            </a:r>
            <a:endParaRPr lang="en-GB" sz="1800" dirty="0"/>
          </a:p>
          <a:p>
            <a:pPr lvl="1"/>
            <a:r>
              <a:rPr lang="en-GB" sz="1800" dirty="0"/>
              <a:t>Payment Gateway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0536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ACD6-B83E-7174-1286-8B3F8CF4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690"/>
            <a:ext cx="10515600" cy="1325563"/>
          </a:xfrm>
        </p:spPr>
        <p:txBody>
          <a:bodyPr/>
          <a:lstStyle/>
          <a:p>
            <a:r>
              <a:rPr lang="en-GB" sz="2800" b="1" dirty="0"/>
              <a:t>SOA 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26B2-9242-FD05-05C7-56A732AC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506"/>
            <a:ext cx="10515600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Title:</a:t>
            </a:r>
            <a:r>
              <a:rPr lang="en-GB" dirty="0">
                <a:ea typeface="+mn-lt"/>
                <a:cs typeface="+mn-lt"/>
              </a:rPr>
              <a:t> Service-Oriented Architecture (SOA) Overview</a:t>
            </a:r>
            <a:endParaRPr lang="en-GB" dirty="0"/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Content: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Definition of SOA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Benefits of SOA: Modularity, Scalability, Maintainability, Reusability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Key Components: Services, Service Consumers, Service Providers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22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4258-D8C9-011D-1E78-24E28C5C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Component Diagram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CE52-80D0-396F-1C70-ED6B0AE6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Title:</a:t>
            </a:r>
            <a:r>
              <a:rPr lang="en-GB" dirty="0">
                <a:ea typeface="+mn-lt"/>
                <a:cs typeface="+mn-lt"/>
              </a:rPr>
              <a:t> Component Diagram</a:t>
            </a:r>
            <a:endParaRPr lang="en-US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Diagram: 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2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A668-F55B-2F00-086A-0940A48E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734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50D9-2F32-72B8-004A-B81CBAC0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071"/>
            <a:ext cx="10515600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Title:</a:t>
            </a:r>
            <a:r>
              <a:rPr lang="en-GB" dirty="0">
                <a:ea typeface="+mn-lt"/>
                <a:cs typeface="+mn-lt"/>
              </a:rPr>
              <a:t> Sequence Diagram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Content: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Diagram: 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3206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BrushVTI</vt:lpstr>
      <vt:lpstr>CAR RENTAL SYSTEM Using SOA</vt:lpstr>
      <vt:lpstr> Introduction</vt:lpstr>
      <vt:lpstr>System Requirements</vt:lpstr>
      <vt:lpstr>Use Case Diagram</vt:lpstr>
      <vt:lpstr>System Design</vt:lpstr>
      <vt:lpstr>System Design</vt:lpstr>
      <vt:lpstr>SOA Overview</vt:lpstr>
      <vt:lpstr>Component Diagram</vt:lpstr>
      <vt:lpstr>Sequence Diagram</vt:lpstr>
      <vt:lpstr>UML Diagram</vt:lpstr>
      <vt:lpstr>Database Design</vt:lpstr>
      <vt:lpstr>Database Design</vt:lpstr>
      <vt:lpstr>Database Design</vt:lpstr>
      <vt:lpstr>Database Design</vt:lpstr>
      <vt:lpstr>Implementation</vt:lpstr>
      <vt:lpstr>Testing</vt:lpstr>
      <vt:lpstr>Benefits of SOA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165</cp:revision>
  <dcterms:created xsi:type="dcterms:W3CDTF">2024-07-17T08:58:35Z</dcterms:created>
  <dcterms:modified xsi:type="dcterms:W3CDTF">2024-07-17T10:53:59Z</dcterms:modified>
</cp:coreProperties>
</file>