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5" r:id="rId7"/>
    <p:sldId id="266" r:id="rId8"/>
    <p:sldId id="268" r:id="rId9"/>
    <p:sldId id="267" r:id="rId10"/>
    <p:sldId id="275" r:id="rId11"/>
    <p:sldId id="276" r:id="rId12"/>
    <p:sldId id="269" r:id="rId13"/>
    <p:sldId id="271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8" pos="50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706" autoAdjust="0"/>
  </p:normalViewPr>
  <p:slideViewPr>
    <p:cSldViewPr showGuides="1">
      <p:cViewPr varScale="1">
        <p:scale>
          <a:sx n="121" d="100"/>
          <a:sy n="121" d="100"/>
        </p:scale>
        <p:origin x="176" y="304"/>
      </p:cViewPr>
      <p:guideLst>
        <p:guide orient="horz" pos="3936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Timeline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>
        <a:solidFill>
          <a:srgbClr val="99000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Sprint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>
        <a:solidFill>
          <a:srgbClr val="99000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Sprint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>
        <a:solidFill>
          <a:srgbClr val="990000"/>
        </a:solid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F1BCE77-D355-FA41-8B58-CF22C8B81913}">
      <dgm:prSet phldrT="[Text]"/>
      <dgm:spPr>
        <a:solidFill>
          <a:srgbClr val="990000"/>
        </a:solidFill>
      </dgm:spPr>
      <dgm:t>
        <a:bodyPr/>
        <a:lstStyle/>
        <a:p>
          <a:r>
            <a:rPr lang="en-US" dirty="0"/>
            <a:t>Sprint 5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12E22828-4B65-2442-92D3-2836230D38BC}" type="parTrans" cxnId="{14E556BB-3238-A94F-AB70-DA349863D4FC}">
      <dgm:prSet/>
      <dgm:spPr/>
      <dgm:t>
        <a:bodyPr/>
        <a:lstStyle/>
        <a:p>
          <a:endParaRPr lang="en-US"/>
        </a:p>
      </dgm:t>
    </dgm:pt>
    <dgm:pt modelId="{9C3CC72D-9E85-BA47-93C4-E7F7C00CD085}" type="sibTrans" cxnId="{14E556BB-3238-A94F-AB70-DA349863D4FC}">
      <dgm:prSet/>
      <dgm:spPr>
        <a:solidFill>
          <a:srgbClr val="990000"/>
        </a:solidFill>
      </dgm:spPr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5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5"/>
      <dgm:spPr/>
    </dgm:pt>
    <dgm:pt modelId="{1C226D9E-C8BD-43C0-B5A7-66592C02513E}" type="pres">
      <dgm:prSet presAssocID="{87E6D3C0-9C36-4C9B-9EE4-FCB2F172CF62}" presName="node" presStyleLbl="node1" presStyleIdx="1" presStyleCnt="5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5"/>
      <dgm:spPr/>
    </dgm:pt>
    <dgm:pt modelId="{29DFD080-5F1B-4B82-A3B2-DA9D6DF3694E}" type="pres">
      <dgm:prSet presAssocID="{20EB584B-A7B7-43D9-BF6A-2C9338C05B4D}" presName="node" presStyleLbl="node1" presStyleIdx="2" presStyleCnt="5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5"/>
      <dgm:spPr/>
    </dgm:pt>
    <dgm:pt modelId="{B3F8C3C3-65FB-486F-82C0-A8478B7022B9}" type="pres">
      <dgm:prSet presAssocID="{7E2B8B4E-293F-43EE-AB7D-6598814ECB3C}" presName="node" presStyleLbl="node1" presStyleIdx="3" presStyleCnt="5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5"/>
      <dgm:spPr/>
    </dgm:pt>
    <dgm:pt modelId="{331ED650-07D0-2744-A0F6-9D06E844E9E5}" type="pres">
      <dgm:prSet presAssocID="{BF1BCE77-D355-FA41-8B58-CF22C8B81913}" presName="node" presStyleLbl="node1" presStyleIdx="4" presStyleCnt="5">
        <dgm:presLayoutVars>
          <dgm:bulletEnabled val="1"/>
        </dgm:presLayoutVars>
      </dgm:prSet>
      <dgm:spPr/>
    </dgm:pt>
    <dgm:pt modelId="{F4EA3963-1F8F-B24C-AC96-ADE5A76DCBF5}" type="pres">
      <dgm:prSet presAssocID="{BF1BCE77-D355-FA41-8B58-CF22C8B81913}" presName="dummy" presStyleCnt="0"/>
      <dgm:spPr/>
    </dgm:pt>
    <dgm:pt modelId="{1AF2ABEB-4E40-8342-960E-2BD5E7424E3F}" type="pres">
      <dgm:prSet presAssocID="{9C3CC72D-9E85-BA47-93C4-E7F7C00CD085}" presName="sibTrans" presStyleLbl="sibTrans2D1" presStyleIdx="4" presStyleCnt="5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7C71B37E-7E42-894A-846E-1BE987A43C30}" type="presOf" srcId="{BF1BCE77-D355-FA41-8B58-CF22C8B81913}" destId="{331ED650-07D0-2744-A0F6-9D06E844E9E5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14E556BB-3238-A94F-AB70-DA349863D4FC}" srcId="{AA38CBC9-AC6B-457D-9F63-4D1AB8E7793E}" destId="{BF1BCE77-D355-FA41-8B58-CF22C8B81913}" srcOrd="4" destOrd="0" parTransId="{12E22828-4B65-2442-92D3-2836230D38BC}" sibTransId="{9C3CC72D-9E85-BA47-93C4-E7F7C00CD085}"/>
    <dgm:cxn modelId="{F892CABB-ABF2-7642-B7D2-2A52D3056ED3}" type="presOf" srcId="{9C3CC72D-9E85-BA47-93C4-E7F7C00CD085}" destId="{1AF2ABEB-4E40-8342-960E-2BD5E7424E3F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  <dgm:cxn modelId="{A2C5BE16-6AAE-2845-A9F7-E0BDB12CEBEB}" type="presParOf" srcId="{B0C37B97-914B-49F2-84E5-94B39EF2352F}" destId="{331ED650-07D0-2744-A0F6-9D06E844E9E5}" srcOrd="13" destOrd="0" presId="urn:microsoft.com/office/officeart/2005/8/layout/radial6"/>
    <dgm:cxn modelId="{93F5D070-2A38-DE43-9B03-BCFCF4B5CC78}" type="presParOf" srcId="{B0C37B97-914B-49F2-84E5-94B39EF2352F}" destId="{F4EA3963-1F8F-B24C-AC96-ADE5A76DCBF5}" srcOrd="14" destOrd="0" presId="urn:microsoft.com/office/officeart/2005/8/layout/radial6"/>
    <dgm:cxn modelId="{8DD691BE-21A7-CA49-97C9-ED1370B10450}" type="presParOf" srcId="{B0C37B97-914B-49F2-84E5-94B39EF2352F}" destId="{1AF2ABEB-4E40-8342-960E-2BD5E7424E3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ABEB-4E40-8342-960E-2BD5E7424E3F}">
      <dsp:nvSpPr>
        <dsp:cNvPr id="0" name=""/>
        <dsp:cNvSpPr/>
      </dsp:nvSpPr>
      <dsp:spPr>
        <a:xfrm>
          <a:off x="427845" y="542494"/>
          <a:ext cx="3397221" cy="3397221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EA337-AD34-4422-B53A-01423AF1AC8F}">
      <dsp:nvSpPr>
        <dsp:cNvPr id="0" name=""/>
        <dsp:cNvSpPr/>
      </dsp:nvSpPr>
      <dsp:spPr>
        <a:xfrm>
          <a:off x="427845" y="542494"/>
          <a:ext cx="3397221" cy="3397221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427845" y="542494"/>
          <a:ext cx="3397221" cy="3397221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427845" y="542494"/>
          <a:ext cx="3397221" cy="3397221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427845" y="542494"/>
          <a:ext cx="3397221" cy="3397221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44609" y="1459258"/>
          <a:ext cx="1563693" cy="1563693"/>
        </a:xfrm>
        <a:prstGeom prst="ellipse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Timeline</a:t>
          </a:r>
        </a:p>
      </dsp:txBody>
      <dsp:txXfrm>
        <a:off x="1573607" y="1688256"/>
        <a:ext cx="1105697" cy="1105697"/>
      </dsp:txXfrm>
    </dsp:sp>
    <dsp:sp modelId="{0B9D5D8D-AE9B-4E3C-8081-7E5A4C702F02}">
      <dsp:nvSpPr>
        <dsp:cNvPr id="0" name=""/>
        <dsp:cNvSpPr/>
      </dsp:nvSpPr>
      <dsp:spPr>
        <a:xfrm>
          <a:off x="1579163" y="34606"/>
          <a:ext cx="1094585" cy="1094585"/>
        </a:xfrm>
        <a:prstGeom prst="ellipse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Sprint 1</a:t>
          </a:r>
        </a:p>
      </dsp:txBody>
      <dsp:txXfrm>
        <a:off x="1739461" y="194904"/>
        <a:ext cx="773989" cy="773989"/>
      </dsp:txXfrm>
    </dsp:sp>
    <dsp:sp modelId="{1C226D9E-C8BD-43C0-B5A7-66592C02513E}">
      <dsp:nvSpPr>
        <dsp:cNvPr id="0" name=""/>
        <dsp:cNvSpPr/>
      </dsp:nvSpPr>
      <dsp:spPr>
        <a:xfrm>
          <a:off x="3157162" y="1181089"/>
          <a:ext cx="1094585" cy="1094585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Sprint 2</a:t>
          </a:r>
        </a:p>
      </dsp:txBody>
      <dsp:txXfrm>
        <a:off x="3317460" y="1341387"/>
        <a:ext cx="773989" cy="773989"/>
      </dsp:txXfrm>
    </dsp:sp>
    <dsp:sp modelId="{29DFD080-5F1B-4B82-A3B2-DA9D6DF3694E}">
      <dsp:nvSpPr>
        <dsp:cNvPr id="0" name=""/>
        <dsp:cNvSpPr/>
      </dsp:nvSpPr>
      <dsp:spPr>
        <a:xfrm>
          <a:off x="2554420" y="3036138"/>
          <a:ext cx="1094585" cy="1094585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Sprint 3</a:t>
          </a:r>
        </a:p>
      </dsp:txBody>
      <dsp:txXfrm>
        <a:off x="2714718" y="3196436"/>
        <a:ext cx="773989" cy="773989"/>
      </dsp:txXfrm>
    </dsp:sp>
    <dsp:sp modelId="{B3F8C3C3-65FB-486F-82C0-A8478B7022B9}">
      <dsp:nvSpPr>
        <dsp:cNvPr id="0" name=""/>
        <dsp:cNvSpPr/>
      </dsp:nvSpPr>
      <dsp:spPr>
        <a:xfrm>
          <a:off x="603907" y="3036138"/>
          <a:ext cx="1094585" cy="1094585"/>
        </a:xfrm>
        <a:prstGeom prst="ellipse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Sprint 4</a:t>
          </a:r>
        </a:p>
      </dsp:txBody>
      <dsp:txXfrm>
        <a:off x="764205" y="3196436"/>
        <a:ext cx="773989" cy="773989"/>
      </dsp:txXfrm>
    </dsp:sp>
    <dsp:sp modelId="{331ED650-07D0-2744-A0F6-9D06E844E9E5}">
      <dsp:nvSpPr>
        <dsp:cNvPr id="0" name=""/>
        <dsp:cNvSpPr/>
      </dsp:nvSpPr>
      <dsp:spPr>
        <a:xfrm>
          <a:off x="1165" y="1181089"/>
          <a:ext cx="1094585" cy="1094585"/>
        </a:xfrm>
        <a:prstGeom prst="ellipse">
          <a:avLst/>
        </a:prstGeom>
        <a:solidFill>
          <a:srgbClr val="99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Sprint 5</a:t>
          </a:r>
        </a:p>
      </dsp:txBody>
      <dsp:txXfrm>
        <a:off x="161463" y="1341387"/>
        <a:ext cx="773989" cy="773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4/24/23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4/24/23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90C0-3C51-A74D-967B-A98F4C14B31F}" type="datetime1">
              <a:rPr lang="en-US" smtClean="0"/>
              <a:t>4/24/23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40D-EA1E-E34F-BC34-861690764E9E}" type="datetime1">
              <a:rPr lang="en-US" smtClean="0"/>
              <a:t>4/24/23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5184-E490-2D4F-816B-2CCA19017AAC}" type="datetime1">
              <a:rPr lang="en-US" smtClean="0"/>
              <a:t>4/24/23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A6A-0534-1644-972E-9E06D7145E72}" type="datetime1">
              <a:rPr lang="en-US" smtClean="0"/>
              <a:t>4/24/23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53EB-D213-E045-92CD-7024AFDB909E}" type="datetime1">
              <a:rPr lang="en-US" smtClean="0"/>
              <a:t>4/24/23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983-C8AA-A44B-BABE-7665ADF81501}" type="datetime1">
              <a:rPr lang="en-US" smtClean="0"/>
              <a:t>4/24/23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F7EC-193A-B245-9A75-4884AE21EA70}" type="datetime1">
              <a:rPr lang="en-US" smtClean="0"/>
              <a:t>4/24/23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63A7-4D65-3445-91ED-F9C9974FB859}" type="datetime1">
              <a:rPr lang="en-US" smtClean="0"/>
              <a:t>4/24/23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8012-EE0E-6C43-B5D7-1737C4EBE565}" type="datetime1">
              <a:rPr lang="en-US" smtClean="0"/>
              <a:t>4/24/23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Crimson Board 2023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E9A0-900D-864F-9F97-5D34F099900B}" type="datetime1">
              <a:rPr lang="en-US" smtClean="0"/>
              <a:t>4/24/23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Crimson Board 2023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3E462E-F393-3445-8789-525B83822161}" type="datetime1">
              <a:rPr lang="en-US" smtClean="0"/>
              <a:t>4/24/23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4800598" cy="2438399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</a:t>
            </a:r>
          </a:p>
        </p:txBody>
      </p:sp>
      <p:pic>
        <p:nvPicPr>
          <p:cNvPr id="9" name="Picture 8" descr="A red graduation cap and tassel&#10;&#10;Description automatically generated with low confidence">
            <a:extLst>
              <a:ext uri="{FF2B5EF4-FFF2-40B4-BE49-F238E27FC236}">
                <a16:creationId xmlns:a16="http://schemas.microsoft.com/office/drawing/2014/main" id="{2A7780FB-AB54-A879-23DD-7D0A191C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066800"/>
            <a:ext cx="114300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199D8-89F0-AC8F-7592-5FBF134A5F53}"/>
              </a:ext>
            </a:extLst>
          </p:cNvPr>
          <p:cNvSpPr txBox="1"/>
          <p:nvPr/>
        </p:nvSpPr>
        <p:spPr>
          <a:xfrm>
            <a:off x="1100412" y="2971800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Expanding your knowledge, one course at 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 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ime!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1430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Reflections on what could have bee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n done 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differently….</a:t>
            </a:r>
            <a:b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</a:b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7A58F-2FF4-C0DE-DD1D-F13C94DD635B}"/>
              </a:ext>
            </a:extLst>
          </p:cNvPr>
          <p:cNvSpPr txBox="1"/>
          <p:nvPr/>
        </p:nvSpPr>
        <p:spPr>
          <a:xfrm>
            <a:off x="1065212" y="2238703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In retrospect, we could have spent more time at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the outset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to fully understand the end-users' needs and requirements.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990000"/>
              </a:solidFill>
              <a:latin typeface="Hubballi" panose="02000000000000000000" pitchFamily="2" charset="77"/>
              <a:ea typeface="+mj-ea"/>
              <a:cs typeface="Hubballi" panose="02000000000000000000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One area for improvement would be to incorporate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more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 frequent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progress updates and checkpoints to ensu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re that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the project stays on track.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990000"/>
              </a:solidFill>
              <a:latin typeface="Hubballi" panose="02000000000000000000" pitchFamily="2" charset="77"/>
              <a:ea typeface="+mj-ea"/>
              <a:cs typeface="Hubballi" panose="02000000000000000000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If we were to do the project again, we would prio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ritize the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development of more comprehensive docum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entation,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including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requirements, design, and testing, to stream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line the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development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process and make it easier for future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teams to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build upon our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work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B345-06FD-1A82-7679-1F4C7965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9469" y="6428316"/>
            <a:ext cx="5653087" cy="273049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F25A-7341-6B5D-43DD-B753A5B2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012" y="6428315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10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B0C3D-4752-C429-00FE-0160121E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1811-5D73-F6DD-5000-DB38355F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11</a:t>
            </a:fld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7AE5-5EBF-E6C6-91F2-95FF0D5ED9F0}"/>
              </a:ext>
            </a:extLst>
          </p:cNvPr>
          <p:cNvSpPr txBox="1"/>
          <p:nvPr/>
        </p:nvSpPr>
        <p:spPr>
          <a:xfrm>
            <a:off x="4249340" y="2634789"/>
            <a:ext cx="3690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THANK Y</a:t>
            </a: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OU!</a:t>
            </a:r>
          </a:p>
        </p:txBody>
      </p:sp>
    </p:spTree>
    <p:extLst>
      <p:ext uri="{BB962C8B-B14F-4D97-AF65-F5344CB8AC3E}">
        <p14:creationId xmlns:p14="http://schemas.microsoft.com/office/powerpoint/2010/main" val="42092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4776-0954-2F29-5135-2EDC4DF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0906-B5D9-7773-5499-CA39DAF6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3200400" cy="3124200"/>
          </a:xfrm>
        </p:spPr>
        <p:txBody>
          <a:bodyPr/>
          <a:lstStyle/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Meet Our Team</a:t>
            </a:r>
          </a:p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Project Overview</a:t>
            </a: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Development Summary</a:t>
            </a:r>
          </a:p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Overcoming Challenges</a:t>
            </a: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Lessons Learned</a:t>
            </a:r>
          </a:p>
          <a:p>
            <a:r>
              <a:rPr lang="en-US" b="0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Future Considerations</a:t>
            </a: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marL="45720" indent="0">
              <a:buNone/>
            </a:pP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72223-9AD6-8156-A7A4-A00448011102}"/>
              </a:ext>
            </a:extLst>
          </p:cNvPr>
          <p:cNvSpPr txBox="1"/>
          <p:nvPr/>
        </p:nvSpPr>
        <p:spPr>
          <a:xfrm>
            <a:off x="1996966" y="388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15BD-7559-055F-05E4-99E2347C1245}"/>
              </a:ext>
            </a:extLst>
          </p:cNvPr>
          <p:cNvSpPr txBox="1"/>
          <p:nvPr/>
        </p:nvSpPr>
        <p:spPr>
          <a:xfrm>
            <a:off x="1177159" y="6653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C400-CFAD-E03F-8591-8ADB6C9D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469117"/>
            <a:ext cx="5653087" cy="273049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69EC-AB4A-F725-A445-1B84DF58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12" y="6469117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2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Meet our Team….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6D845-EB12-31D9-8A0B-9218C83B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012" y="6428316"/>
            <a:ext cx="5653087" cy="273049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7A3E4-3C6D-CDFC-80BF-4DEE2ED9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6613" y="6428315"/>
            <a:ext cx="2590800" cy="273049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3</a:t>
            </a:r>
          </a:p>
        </p:txBody>
      </p:sp>
      <p:pic>
        <p:nvPicPr>
          <p:cNvPr id="9" name="Content Placeholder 8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E1992BA7-A536-04AF-8763-827E33EA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212" y="1828800"/>
            <a:ext cx="1885950" cy="2514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D2E6E-E07C-DC0D-CC61-9B5A61DB6A95}"/>
              </a:ext>
            </a:extLst>
          </p:cNvPr>
          <p:cNvSpPr txBox="1"/>
          <p:nvPr/>
        </p:nvSpPr>
        <p:spPr>
          <a:xfrm>
            <a:off x="3904321" y="4387334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Srichandana Chakilam</a:t>
            </a:r>
          </a:p>
          <a:p>
            <a:pPr algn="ctr"/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763000" cy="10668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As a booming learning manage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ment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system,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94BDC-DB5F-4925-39F7-4D690360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2209800"/>
            <a:ext cx="6172200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Our project concept is to create a web-based platform that allows educators to manage, deliver, and track educational content and resources to their students in a structured and organized manner.</a:t>
            </a:r>
          </a:p>
          <a:p>
            <a:pPr algn="just"/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Course management, Content creation and management, Student management have become easier for educators, leading to better outcomes for students and improved educational experiences for everyone involved.</a:t>
            </a:r>
          </a:p>
          <a:p>
            <a:pPr algn="just"/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Alongside this, the project’s wow factor is its ability to facilitate communication between students and educators, including announcements, messaging, and discussion forums.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0100-EF1D-2F55-0ED8-347FB02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Crimson Board 2023</a:t>
            </a:r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E9CF-F80F-575A-E2D5-34DAD5CF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4</a:t>
            </a:fld>
            <a:endParaRPr lang="en-US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We've got a killer tech-stack!!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DFCE-A6B8-B101-37D2-7DFF9445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020B-3256-A252-EF72-C80EF173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5</a:t>
            </a:fld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1026" name="Picture 2" descr="Python Training In Bangalore - Django Logo PNG Image | Transparent PNG Free  Download on SeekPNG">
            <a:extLst>
              <a:ext uri="{FF2B5EF4-FFF2-40B4-BE49-F238E27FC236}">
                <a16:creationId xmlns:a16="http://schemas.microsoft.com/office/drawing/2014/main" id="{99303658-B55D-91FC-FFE3-157302EA79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905000"/>
            <a:ext cx="304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e an Ionic React App: Framework and Documentation">
            <a:extLst>
              <a:ext uri="{FF2B5EF4-FFF2-40B4-BE49-F238E27FC236}">
                <a16:creationId xmlns:a16="http://schemas.microsoft.com/office/drawing/2014/main" id="{7B92452D-58C9-7342-1BED-E997DBD6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933903"/>
            <a:ext cx="2244615" cy="22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Design | Designing a MySQL Database - We Build Databases">
            <a:extLst>
              <a:ext uri="{FF2B5EF4-FFF2-40B4-BE49-F238E27FC236}">
                <a16:creationId xmlns:a16="http://schemas.microsoft.com/office/drawing/2014/main" id="{96205E84-DDB1-C06D-A42A-547684D3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68" y="1905000"/>
            <a:ext cx="198755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The evolution of our project from ide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to 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reality..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 algn="l">
              <a:buNone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Sprint 1: Getting Started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Gathered all requirements from customer</a:t>
            </a:r>
          </a:p>
          <a:p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Researched tech stack options for the project</a:t>
            </a:r>
          </a:p>
          <a:p>
            <a:pPr marL="45720" indent="0" algn="l">
              <a:buNone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Sprint 2: Let's Get Logged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Finalized the chosen technologies and frontend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Implemented login and registration features on the backend.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Continued with frontend development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5463439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661DF5-D92B-77E3-3030-B507D1E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Crimson Board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ECDE8-8C80-6F70-BF59-3945435D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6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E9DA-B1AD-C8B3-C7C6-963BB5C8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A20A-177F-249D-AFDE-67D4D8478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924800" cy="4343400"/>
          </a:xfrm>
        </p:spPr>
        <p:txBody>
          <a:bodyPr>
            <a:normAutofit fontScale="40000" lnSpcReduction="20000"/>
          </a:bodyPr>
          <a:lstStyle/>
          <a:p>
            <a:pPr marL="45720" indent="0" algn="l">
              <a:buNone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Sprint 3: The Dashboards Are 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Developed frontend components for student and instructor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dashboards.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Backend team worked on API calls for dashboard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features.</a:t>
            </a:r>
          </a:p>
          <a:p>
            <a:pPr marL="45720" indent="0" algn="l">
              <a:buNone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Sprint 4: Everything's 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Made sure the website was working as a whole.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Users could sign up for courses, see course materials, submit assig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nments, and </a:t>
            </a: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get grades.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Instructors could manage their courses and students.</a:t>
            </a:r>
          </a:p>
          <a:p>
            <a:pPr marL="45720" indent="0" algn="l">
              <a:buNone/>
            </a:pPr>
            <a:b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</a:b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Sprint 5: Time to Chat and 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Added a chat feature so students and instructors could talk to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990000"/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Created a search bar so students could find the courses they wer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ea typeface="+mj-ea"/>
                <a:cs typeface="Hubballi" panose="02000000000000000000" pitchFamily="2" charset="77"/>
              </a:rPr>
              <a:t>e looking for.</a:t>
            </a:r>
          </a:p>
          <a:p>
            <a:endParaRPr lang="en-US" sz="4200" b="1" dirty="0">
              <a:solidFill>
                <a:srgbClr val="990000"/>
              </a:solidFill>
              <a:latin typeface="Hubballi" panose="02000000000000000000" pitchFamily="2" charset="77"/>
              <a:ea typeface="+mj-ea"/>
              <a:cs typeface="Hubballi" panose="02000000000000000000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990000"/>
              </a:solidFill>
              <a:effectLst/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9792-B760-F3C5-FB1A-8B3D29A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53D-076F-086B-92DA-F88FC21A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7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12E-90C7-A5DB-B3EB-9DCB3567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Navigating roadblocks and reaching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our 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goals…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D9E8-D7CA-37D8-2D8D-8855AFA9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3886200" cy="4191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Lack of clarity on project requirements</a:t>
            </a:r>
          </a:p>
          <a:p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Unexpected technical difficulties</a:t>
            </a:r>
          </a:p>
          <a:p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Inadequate communication and collaboration</a:t>
            </a:r>
          </a:p>
          <a:p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Resource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CAED6-30BD-6FC6-86B1-42449FE1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812" y="1828800"/>
            <a:ext cx="4191000" cy="41910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Spending time with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 the customer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and team to ensur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e everyone is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on the same page.</a:t>
            </a:r>
          </a:p>
          <a:p>
            <a:pPr algn="just"/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Have a backup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plan or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contingency plan in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place.</a:t>
            </a:r>
          </a:p>
          <a:p>
            <a:pPr algn="just"/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Hold regular team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meetings and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use project managemen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 tools.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algn="just"/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Prioritize tasks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use agile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methodologies to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manage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 resources.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238B9-46C7-5A93-78DB-1456F99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Crimson Board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225F-69D7-C9DD-936C-C734CC7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8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357352"/>
            <a:ext cx="8686800" cy="2286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Top learnings from 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he </a:t>
            </a:r>
            <a:r>
              <a:rPr lang="en-US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project endeavor…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2133600"/>
            <a:ext cx="7772398" cy="4343400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Collaboration: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Effective communication, coop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eration, and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collaboration are critical for delivering a successful 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project.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Adaptability: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Change is inevitable, and it's ess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ential to be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flexible and adaptable in the face of evol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ving project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requirements, constraints, and timelines.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Time management: I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t's essential to manage time 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effectively to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meet deadlines and deliver the project on time.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Learning: It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offers a unique opportunity to learn 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new skills,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which can be applied in future projects an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d personal </a:t>
            </a:r>
            <a:r>
              <a:rPr lang="en-US" b="1" i="0" dirty="0">
                <a:solidFill>
                  <a:srgbClr val="990000"/>
                </a:solidFill>
                <a:effectLst/>
                <a:latin typeface="Hubballi" panose="02000000000000000000" pitchFamily="2" charset="77"/>
                <a:cs typeface="Hubballi" panose="02000000000000000000" pitchFamily="2" charset="77"/>
              </a:rPr>
              <a:t>development.</a:t>
            </a:r>
            <a:endParaRPr lang="en-US" b="1" dirty="0">
              <a:solidFill>
                <a:srgbClr val="990000"/>
              </a:solidFill>
              <a:latin typeface="Hubballi" panose="02000000000000000000" pitchFamily="2" charset="77"/>
              <a:cs typeface="Hubballi" panose="02000000000000000000" pitchFamily="2" charset="7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Planning: A well-structured project plan is ess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ential for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ensuring that the project stays on track and that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everyone </a:t>
            </a:r>
            <a:r>
              <a:rPr lang="en-US" b="1" dirty="0">
                <a:solidFill>
                  <a:srgbClr val="990000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involved knows what is expected of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3398F-02B6-15B6-E7C0-94A5D3D1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012" y="6500648"/>
            <a:ext cx="5653087" cy="273049"/>
          </a:xfrm>
        </p:spPr>
        <p:txBody>
          <a:bodyPr/>
          <a:lstStyle/>
          <a:p>
            <a:r>
              <a:rPr lang="en-US" dirty="0"/>
              <a:t>Crimson Board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099D2-45B0-EB1B-50C5-4727CF94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813" y="6477000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srgbClr val="990000"/>
                </a:solidFill>
              </a:rPr>
              <a:t>9</a:t>
            </a:fld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usinessContrast">
    <a:dk1>
      <a:srgbClr val="000000"/>
    </a:dk1>
    <a:lt1>
      <a:sysClr val="window" lastClr="FFFFFF"/>
    </a:lt1>
    <a:dk2>
      <a:srgbClr val="000000"/>
    </a:dk2>
    <a:lt2>
      <a:srgbClr val="E5E8E8"/>
    </a:lt2>
    <a:accent1>
      <a:srgbClr val="00AEEF"/>
    </a:accent1>
    <a:accent2>
      <a:srgbClr val="EA428A"/>
    </a:accent2>
    <a:accent3>
      <a:srgbClr val="EED500"/>
    </a:accent3>
    <a:accent4>
      <a:srgbClr val="F5A70D"/>
    </a:accent4>
    <a:accent5>
      <a:srgbClr val="8BCB30"/>
    </a:accent5>
    <a:accent6>
      <a:srgbClr val="9962C1"/>
    </a:accent6>
    <a:hlink>
      <a:srgbClr val="00AEEF"/>
    </a:hlink>
    <a:folHlink>
      <a:srgbClr val="9962C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642</Words>
  <Application>Microsoft Macintosh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Hubballi</vt:lpstr>
      <vt:lpstr>Business Contrast 16x9</vt:lpstr>
      <vt:lpstr>Crimson Board</vt:lpstr>
      <vt:lpstr>OUTLINE</vt:lpstr>
      <vt:lpstr>Meet our Team….</vt:lpstr>
      <vt:lpstr>As a booming learning management system,</vt:lpstr>
      <vt:lpstr>We've got a killer tech-stack!!</vt:lpstr>
      <vt:lpstr>The evolution of our project from idea to reality..</vt:lpstr>
      <vt:lpstr>…continued</vt:lpstr>
      <vt:lpstr>Navigating roadblocks and reaching our goals… </vt:lpstr>
      <vt:lpstr>Top learnings from the project endeavor…. </vt:lpstr>
      <vt:lpstr>Reflections on what could have been done differently….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Board</dc:title>
  <dc:creator>Chakilam, Srichandana</dc:creator>
  <cp:lastModifiedBy>Chakilam, Srichandana</cp:lastModifiedBy>
  <cp:revision>29</cp:revision>
  <dcterms:created xsi:type="dcterms:W3CDTF">2023-04-24T22:14:25Z</dcterms:created>
  <dcterms:modified xsi:type="dcterms:W3CDTF">2023-04-25T01:21:48Z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