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C17DA-B92A-402D-9FAC-2C0F95B02822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775D6-5C74-458F-B1B1-3400FE966A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D477-8740-4C53-ACCE-13D411E75013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CC058-7061-4F81-BCE8-0BB7E598B84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708BC-8A61-4FCE-95AE-1F20F2ABA429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2AD2E-BEE4-497A-B346-7B7F93921C9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fr-BE" noProof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567A9-F553-458C-8009-62C5D54CA5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B2224-A750-4F9C-8F77-0EFB426E83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AB67A-1201-4BB4-97FB-E53BB78F85BF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6CC85-61CF-43A9-8FAA-80B65AA4DA31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6C43F-0A71-425B-AE3D-1F1AAB645DEF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7E2B-F3FC-4BE9-A7D6-D3BEFB40452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B5712-C032-459C-A644-D4C0F36DEE47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CED54-A2DE-4B9D-A17F-5F0561FE5460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7399-C11F-4D25-B8B6-D35FA1C33F7B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2940D-CDB0-49D4-8C52-53114DD39570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523B1-2D0B-4834-9BCC-89989842E58E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BD573-7DF1-47F9-A872-D91DB2603A2F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C6683-4261-4EF1-97F3-5D2C24B61314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7E69-E5E1-433E-9AE0-F803087365FD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EDF08-C871-48F4-BC1F-9478AECB8905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D3DFB-7129-4E65-88C6-C6E891B83940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C24F-33D8-46F7-9D0D-3026E08CE428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ACBD-FB9E-4CC2-AAE2-19FE625A2860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BE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CDE995-9F73-4FC6-902A-D30637E91294}" type="datetimeFigureOut">
              <a:rPr lang="fr-FR"/>
              <a:pPr>
                <a:defRPr/>
              </a:pPr>
              <a:t>23/11/2010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0D959A-F565-41D8-9AFE-0FBA1237223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Diagrammes de communication</a:t>
            </a:r>
            <a:endParaRPr lang="fr-FR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smtClean="0"/>
              <a:t>Diagrammes de communication : Numérotation - Exemple</a:t>
            </a:r>
            <a:endParaRPr lang="fr-FR" sz="4000" smtClean="0"/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024188" y="6324600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2400" b="1">
                <a:latin typeface="Calibri" pitchFamily="34" charset="0"/>
              </a:rPr>
              <a:t>Sans numérotation</a:t>
            </a:r>
            <a:endParaRPr lang="fr-FR" sz="24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smtClean="0"/>
              <a:t>Diagrammes de communication : Numérotation - Exemple</a:t>
            </a:r>
            <a:endParaRPr lang="fr-FR" sz="4000" smtClean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743200"/>
            <a:ext cx="56388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28956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6096000" y="4968875"/>
            <a:ext cx="190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>
              <a:latin typeface="Calibri" pitchFamily="34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4953000" y="1905000"/>
            <a:ext cx="3357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3600" b="1">
                <a:latin typeface="Calibri" pitchFamily="34" charset="0"/>
              </a:rPr>
              <a:t>Rational Rose</a:t>
            </a:r>
            <a:endParaRPr lang="fr-FR" sz="36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smtClean="0"/>
              <a:t>Diagrammes de communication : Numérotation - Exemple</a:t>
            </a:r>
            <a:endParaRPr lang="fr-FR" sz="4000" smtClean="0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7724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025775" y="6324600"/>
            <a:ext cx="309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2400" b="1">
                <a:latin typeface="Calibri" pitchFamily="34" charset="0"/>
              </a:rPr>
              <a:t>Avec numérotation</a:t>
            </a:r>
            <a:endParaRPr lang="fr-FR" sz="24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smtClean="0"/>
              <a:t>Diagrammes de communication : Numérotation - Exemple</a:t>
            </a:r>
            <a:endParaRPr lang="fr-FR" sz="4000" smtClean="0"/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3025775" y="6324600"/>
            <a:ext cx="309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2400" b="1">
                <a:latin typeface="Calibri" pitchFamily="34" charset="0"/>
              </a:rPr>
              <a:t>Avec numérotation</a:t>
            </a:r>
            <a:endParaRPr lang="fr-FR" sz="24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229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smtClean="0"/>
              <a:t>Diagrammes de communication : Numérotation - Exemple</a:t>
            </a:r>
            <a:endParaRPr lang="fr-FR" sz="4000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016125" y="6324600"/>
            <a:ext cx="511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2400" b="1">
                <a:latin typeface="Calibri" pitchFamily="34" charset="0"/>
              </a:rPr>
              <a:t>Avec numérotation hiérarchique</a:t>
            </a:r>
            <a:endParaRPr lang="fr-FR" sz="24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smtClean="0"/>
              <a:t>Diagrammes de communication : Numérotation - Exemple</a:t>
            </a:r>
            <a:endParaRPr lang="fr-FR" sz="4000" smtClean="0"/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2016125" y="6324600"/>
            <a:ext cx="511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2400" b="1">
                <a:latin typeface="Calibri" pitchFamily="34" charset="0"/>
              </a:rPr>
              <a:t>Avec numérotation hiérarchique</a:t>
            </a:r>
            <a:endParaRPr lang="fr-FR" sz="2400" b="1">
              <a:latin typeface="Calibri" pitchFamily="34" charset="0"/>
            </a:endParaRP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534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smtClean="0"/>
              <a:t>Diagrammes de communication : Génération automatique</a:t>
            </a:r>
            <a:endParaRPr lang="fr-FR" sz="4000" smtClean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sz="2800" smtClean="0"/>
              <a:t>Certains outils de modélisation orientée objet permettent de créer automatiquement le diagramme de communication/collaboration à partir du diagramme de séquence.</a:t>
            </a:r>
          </a:p>
          <a:p>
            <a:pPr eaLnBrk="1" hangingPunct="1"/>
            <a:r>
              <a:rPr lang="fr-BE" sz="2800" smtClean="0"/>
              <a:t>Avec Rational Rose, lorsqu’un diagramme de séquence est actif :</a:t>
            </a:r>
          </a:p>
          <a:p>
            <a:pPr lvl="1" eaLnBrk="1" hangingPunct="1"/>
            <a:r>
              <a:rPr lang="fr-BE" sz="2400" smtClean="0"/>
              <a:t>soit appuyer sur </a:t>
            </a:r>
            <a:r>
              <a:rPr lang="fr-BE" sz="2400" b="1" smtClean="0"/>
              <a:t>F5</a:t>
            </a:r>
          </a:p>
          <a:p>
            <a:pPr lvl="1" eaLnBrk="1" hangingPunct="1"/>
            <a:r>
              <a:rPr lang="fr-BE" sz="2400" smtClean="0"/>
              <a:t>soit avec le menu </a:t>
            </a:r>
            <a:r>
              <a:rPr lang="fr-BE" sz="2400" b="1" smtClean="0"/>
              <a:t>’Browse</a:t>
            </a:r>
            <a:r>
              <a:rPr lang="fr-BE" sz="2400" smtClean="0"/>
              <a:t>’ et le sous-menu ‘</a:t>
            </a:r>
            <a:r>
              <a:rPr lang="fr-BE" sz="2400" b="1" smtClean="0"/>
              <a:t>Create Collaboration Diagram</a:t>
            </a:r>
            <a:r>
              <a:rPr lang="fr-BE" sz="2400" smtClean="0"/>
              <a:t>’.</a:t>
            </a:r>
            <a:endParaRPr 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2938" y="428625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dirty="0" smtClean="0"/>
              <a:t>Diagrammes de séquence</a:t>
            </a:r>
            <a:br>
              <a:rPr lang="fr-BE" sz="4000" dirty="0" smtClean="0"/>
            </a:br>
            <a:r>
              <a:rPr lang="fr-BE" sz="4000" b="1" dirty="0" smtClean="0"/>
              <a:t>vs</a:t>
            </a:r>
            <a:r>
              <a:rPr lang="fr-BE" sz="4000" dirty="0" smtClean="0"/>
              <a:t/>
            </a:r>
            <a:br>
              <a:rPr lang="fr-BE" sz="4000" dirty="0" smtClean="0"/>
            </a:br>
            <a:r>
              <a:rPr lang="fr-BE" sz="4000" dirty="0" smtClean="0"/>
              <a:t>Diagramme de communication</a:t>
            </a:r>
            <a:endParaRPr lang="fr-FR" sz="4000" dirty="0" smtClean="0"/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86063"/>
            <a:ext cx="41910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2571750"/>
            <a:ext cx="3886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Introduction</a:t>
            </a:r>
            <a:endParaRPr lang="fr-FR" smtClean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Chaque type de diagramme a ses points forts : il n’y a pas de choix « correct » dans l’absolu et chaque modélisateur aura ses propres préférences.</a:t>
            </a:r>
          </a:p>
          <a:p>
            <a:pPr eaLnBrk="1" hangingPunct="1"/>
            <a:r>
              <a:rPr lang="fr-BE" smtClean="0"/>
              <a:t>Néanmoins, les outils UML privilégient les </a:t>
            </a:r>
            <a:r>
              <a:rPr lang="fr-BE" smtClean="0">
                <a:solidFill>
                  <a:schemeClr val="folHlink"/>
                </a:solidFill>
              </a:rPr>
              <a:t>diagrammes de séquence</a:t>
            </a:r>
            <a:r>
              <a:rPr lang="fr-BE" smtClean="0"/>
              <a:t>, en raison de leur grande richesses notationnelle.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Points forts et points faibles : Spécification UML</a:t>
            </a:r>
            <a:endParaRPr lang="fr-FR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smtClean="0"/>
              <a:t>La spécification UML est </a:t>
            </a:r>
            <a:r>
              <a:rPr lang="fr-BE" b="1" smtClean="0"/>
              <a:t>plus centrée</a:t>
            </a:r>
            <a:r>
              <a:rPr lang="fr-BE" smtClean="0"/>
              <a:t> sur les </a:t>
            </a:r>
            <a:r>
              <a:rPr lang="fr-BE" smtClean="0">
                <a:solidFill>
                  <a:schemeClr val="tx2"/>
                </a:solidFill>
              </a:rPr>
              <a:t>diagrammes de séquences</a:t>
            </a:r>
            <a:r>
              <a:rPr lang="fr-BE" smtClean="0"/>
              <a:t> que sur les </a:t>
            </a:r>
            <a:r>
              <a:rPr lang="fr-BE" smtClean="0">
                <a:solidFill>
                  <a:srgbClr val="008080"/>
                </a:solidFill>
              </a:rPr>
              <a:t>diagrammes de communication</a:t>
            </a:r>
            <a:r>
              <a:rPr lang="fr-BE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/>
              <a:t>Davantage de réflexion et d’efforts ayant été consacrés à leur notation et leur sémantique.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/>
              <a:t>En conséquence, les outils les prennent mieux en charge et les options de notation sont plus nombreuses.</a:t>
            </a:r>
          </a:p>
          <a:p>
            <a:pPr lvl="1" eaLnBrk="1" hangingPunct="1">
              <a:lnSpc>
                <a:spcPct val="90000"/>
              </a:lnSpc>
            </a:pPr>
            <a:endParaRPr lang="fr-BE" smtClean="0"/>
          </a:p>
          <a:p>
            <a:pPr lvl="1" eaLnBrk="1" hangingPunct="1">
              <a:lnSpc>
                <a:spcPct val="90000"/>
              </a:lnSpc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Diagrammes de communication : Définition</a:t>
            </a:r>
            <a:endParaRPr lang="fr-FR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En UML 1.x s’appelle </a:t>
            </a:r>
            <a:r>
              <a:rPr lang="fr-BE" b="1" smtClean="0"/>
              <a:t>diagramme de collaboration</a:t>
            </a:r>
            <a:r>
              <a:rPr lang="fr-BE" smtClean="0"/>
              <a:t>.</a:t>
            </a:r>
          </a:p>
          <a:p>
            <a:pPr eaLnBrk="1" hangingPunct="1"/>
            <a:r>
              <a:rPr lang="fr-BE" smtClean="0"/>
              <a:t>A été renommé </a:t>
            </a:r>
            <a:r>
              <a:rPr lang="fr-BE" b="1" smtClean="0"/>
              <a:t>diagramme de communication</a:t>
            </a:r>
            <a:r>
              <a:rPr lang="fr-BE" smtClean="0"/>
              <a:t> en UML 2.0.</a:t>
            </a:r>
          </a:p>
          <a:p>
            <a:pPr eaLnBrk="1" hangingPunct="1"/>
            <a:r>
              <a:rPr lang="fr-BE" smtClean="0"/>
              <a:t>Voyons un exemple :</a:t>
            </a:r>
            <a:endParaRPr lang="fr-FR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Points forts et points faibles : Lecture du flot d’appels</a:t>
            </a:r>
            <a:endParaRPr lang="fr-FR" smtClean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fr-BE" sz="2400" smtClean="0"/>
              <a:t>Les </a:t>
            </a:r>
            <a:r>
              <a:rPr lang="fr-BE" sz="2400" b="1" smtClean="0">
                <a:solidFill>
                  <a:schemeClr val="tx2"/>
                </a:solidFill>
              </a:rPr>
              <a:t>diagrammes de séquence</a:t>
            </a:r>
            <a:r>
              <a:rPr lang="fr-BE" sz="2400" smtClean="0"/>
              <a:t> permettent une meilleure visualisation des flots d’appels, parce qu’on les </a:t>
            </a:r>
            <a:r>
              <a:rPr lang="fr-BE" sz="2400" b="1" smtClean="0"/>
              <a:t>lit simplement de haut en bas</a:t>
            </a:r>
            <a:r>
              <a:rPr lang="fr-BE" sz="240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fr-BE" sz="2400" smtClean="0"/>
              <a:t>Les </a:t>
            </a:r>
            <a:r>
              <a:rPr lang="fr-BE" sz="2400" b="1" smtClean="0">
                <a:solidFill>
                  <a:schemeClr val="tx2"/>
                </a:solidFill>
              </a:rPr>
              <a:t>diagrammes de séquence</a:t>
            </a:r>
            <a:r>
              <a:rPr lang="fr-BE" sz="2400" smtClean="0"/>
              <a:t> sont excellents pour les besoins de la documentation ou pour suivre facilement le flot d’appels généré automatiquement par la rétro ingénierie.</a:t>
            </a:r>
          </a:p>
          <a:p>
            <a:pPr algn="just" eaLnBrk="1" hangingPunct="1">
              <a:lnSpc>
                <a:spcPct val="90000"/>
              </a:lnSpc>
            </a:pPr>
            <a:r>
              <a:rPr lang="fr-BE" sz="2400" smtClean="0"/>
              <a:t>Les </a:t>
            </a:r>
            <a:r>
              <a:rPr lang="fr-BE" sz="2400" b="1" smtClean="0">
                <a:solidFill>
                  <a:srgbClr val="008080"/>
                </a:solidFill>
              </a:rPr>
              <a:t>diagrammes de communication</a:t>
            </a:r>
            <a:r>
              <a:rPr lang="fr-BE" sz="2400" smtClean="0">
                <a:solidFill>
                  <a:srgbClr val="008000"/>
                </a:solidFill>
              </a:rPr>
              <a:t> </a:t>
            </a:r>
            <a:r>
              <a:rPr lang="fr-BE" sz="2400" smtClean="0"/>
              <a:t>ne permettent quant à eux de retrouver la séquence des appels qu’en se </a:t>
            </a:r>
            <a:r>
              <a:rPr lang="fr-BE" sz="2400" b="1" smtClean="0"/>
              <a:t>référant à leur numérotation</a:t>
            </a:r>
            <a:r>
              <a:rPr lang="fr-BE" sz="2400" smtClean="0"/>
              <a:t>, comme « 1 », « 2 », ..</a:t>
            </a:r>
            <a:endParaRPr lang="fr-FR" sz="24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Points forts et points faibles : Mode esquisse</a:t>
            </a:r>
            <a:endParaRPr lang="fr-FR" smtClean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fr-BE" sz="2400" smtClean="0"/>
              <a:t>Les </a:t>
            </a:r>
            <a:r>
              <a:rPr lang="fr-BE" sz="2400" b="1" smtClean="0">
                <a:solidFill>
                  <a:srgbClr val="008080"/>
                </a:solidFill>
              </a:rPr>
              <a:t>diagrammes de communication</a:t>
            </a:r>
            <a:r>
              <a:rPr lang="fr-BE" sz="2400" smtClean="0">
                <a:solidFill>
                  <a:srgbClr val="008000"/>
                </a:solidFill>
              </a:rPr>
              <a:t> </a:t>
            </a:r>
            <a:r>
              <a:rPr lang="fr-BE" sz="2400" smtClean="0"/>
              <a:t>sont intéressants lorsqu’on applique UML « en mode esquisse » en modélisant au tableau parce qu’ils permettent beaucoup mieux d’exploiter l’espace.</a:t>
            </a:r>
          </a:p>
          <a:p>
            <a:pPr lvl="1" eaLnBrk="1" hangingPunct="1">
              <a:lnSpc>
                <a:spcPct val="80000"/>
              </a:lnSpc>
            </a:pPr>
            <a:r>
              <a:rPr lang="fr-BE" sz="2000" smtClean="0"/>
              <a:t>Possibilité d’ajouter/supprimer</a:t>
            </a:r>
            <a:r>
              <a:rPr lang="fr-BE" sz="2000" b="1" smtClean="0"/>
              <a:t> </a:t>
            </a:r>
            <a:r>
              <a:rPr lang="fr-BE" sz="2000" smtClean="0"/>
              <a:t>des boîtes n’importe où sur l’axe horizontal et vertical.</a:t>
            </a:r>
          </a:p>
          <a:p>
            <a:pPr lvl="1" eaLnBrk="1" hangingPunct="1">
              <a:lnSpc>
                <a:spcPct val="80000"/>
              </a:lnSpc>
            </a:pPr>
            <a:r>
              <a:rPr lang="fr-BE" sz="2000" smtClean="0"/>
              <a:t>Important vu la </a:t>
            </a:r>
            <a:r>
              <a:rPr lang="fr-BE" sz="2000" b="1" smtClean="0"/>
              <a:t>fréquence des changements </a:t>
            </a:r>
            <a:r>
              <a:rPr lang="fr-BE" sz="2000" smtClean="0"/>
              <a:t>intervenant lors de la conception.</a:t>
            </a:r>
          </a:p>
          <a:p>
            <a:pPr algn="just" eaLnBrk="1" hangingPunct="1">
              <a:lnSpc>
                <a:spcPct val="80000"/>
              </a:lnSpc>
            </a:pPr>
            <a:r>
              <a:rPr lang="fr-BE" sz="2400" smtClean="0"/>
              <a:t>Au contraire, dans les </a:t>
            </a:r>
            <a:r>
              <a:rPr lang="fr-BE" sz="2400" b="1" smtClean="0">
                <a:solidFill>
                  <a:schemeClr val="tx2"/>
                </a:solidFill>
              </a:rPr>
              <a:t>diagrammes de séquence</a:t>
            </a:r>
            <a:r>
              <a:rPr lang="fr-BE" sz="2400" smtClean="0"/>
              <a:t>, les nouveaux objets doivent être ajoutés à droite, ce qui impose des limites car le bord droit de la page (ou du tableau) est rapidement épuisé (tandis que de l’espace vertical est disponible).</a:t>
            </a:r>
            <a:endParaRPr 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Points forts et points faibles : Synthèse</a:t>
            </a:r>
            <a:endParaRPr lang="fr-FR" smtClean="0"/>
          </a:p>
        </p:txBody>
      </p:sp>
      <p:graphicFrame>
        <p:nvGraphicFramePr>
          <p:cNvPr id="305184" name="Group 32"/>
          <p:cNvGraphicFramePr>
            <a:graphicFrameLocks noGrp="1"/>
          </p:cNvGraphicFramePr>
          <p:nvPr>
            <p:ph idx="1"/>
          </p:nvPr>
        </p:nvGraphicFramePr>
        <p:xfrm>
          <a:off x="609600" y="2017713"/>
          <a:ext cx="8345488" cy="4175125"/>
        </p:xfrm>
        <a:graphic>
          <a:graphicData uri="http://schemas.openxmlformats.org/drawingml/2006/table">
            <a:tbl>
              <a:tblPr/>
              <a:tblGrid>
                <a:gridCol w="2781300"/>
                <a:gridCol w="2782888"/>
                <a:gridCol w="2781300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Type</a:t>
                      </a: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Forces </a:t>
                      </a:r>
                      <a:r>
                        <a:rPr kumimoji="0" lang="fr-B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</a:t>
                      </a: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Faiblesses </a:t>
                      </a:r>
                      <a:r>
                        <a:rPr kumimoji="0" lang="fr-B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</a:t>
                      </a:r>
                      <a:endParaRPr kumimoji="0" lang="fr-F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DA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Séquence</a:t>
                      </a: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Indique clairement la séquence et l’ordonnancement des messages.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Grande richesse de la notation.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Ajout de nouveaux objets s’effectuant obligatoirement vers la droite; consomme trop d’espace horizontal.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DA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ahoma" pitchFamily="34" charset="0"/>
                        </a:rPr>
                        <a:t>Communication</a:t>
                      </a: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Économique en terme d’espace, permet d’ajouter des objets dans les deux dimensions.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Rend plus difficile la lecture des séquences de messages.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Moins d’options de notation.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 de diagrammes d’interaction.</a:t>
            </a:r>
            <a:endParaRPr lang="fr-FR" smtClean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 : Script multi-routeurs </a:t>
            </a:r>
            <a:endParaRPr lang="fr-FR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Reprenons notre exemple du script lancé simultanément sur différents routeurs.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 : Script multi-routeurs : Schéma</a:t>
            </a:r>
            <a:endParaRPr lang="fr-FR" smtClean="0"/>
          </a:p>
        </p:txBody>
      </p:sp>
      <p:grpSp>
        <p:nvGrpSpPr>
          <p:cNvPr id="1039" name="Group 3"/>
          <p:cNvGrpSpPr>
            <a:grpSpLocks/>
          </p:cNvGrpSpPr>
          <p:nvPr/>
        </p:nvGrpSpPr>
        <p:grpSpPr bwMode="auto">
          <a:xfrm>
            <a:off x="242888" y="5791200"/>
            <a:ext cx="8782050" cy="542925"/>
            <a:chOff x="153" y="3648"/>
            <a:chExt cx="5532" cy="342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1847" y="3648"/>
            <a:ext cx="450" cy="342"/>
          </p:xfrm>
          <a:graphic>
            <a:graphicData uri="http://schemas.openxmlformats.org/presentationml/2006/ole">
              <p:oleObj spid="_x0000_s1028" name="Image bitmap" r:id="rId3" imgW="714286" imgH="542857" progId="Paint.Picture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105" y="3648"/>
            <a:ext cx="450" cy="342"/>
          </p:xfrm>
          <a:graphic>
            <a:graphicData uri="http://schemas.openxmlformats.org/presentationml/2006/ole">
              <p:oleObj spid="_x0000_s1029" name="Image bitmap" r:id="rId4" imgW="714286" imgH="542857" progId="Paint.Picture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1282" y="3648"/>
            <a:ext cx="450" cy="342"/>
          </p:xfrm>
          <a:graphic>
            <a:graphicData uri="http://schemas.openxmlformats.org/presentationml/2006/ole">
              <p:oleObj spid="_x0000_s1030" name="Image bitmap" r:id="rId5" imgW="714286" imgH="542857" progId="Paint.Picture">
                <p:embed/>
              </p:oleObj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2411" y="3648"/>
            <a:ext cx="450" cy="342"/>
          </p:xfrm>
          <a:graphic>
            <a:graphicData uri="http://schemas.openxmlformats.org/presentationml/2006/ole">
              <p:oleObj spid="_x0000_s1031" name="Image bitmap" r:id="rId6" imgW="714286" imgH="542857" progId="Paint.Picture">
                <p:embed/>
              </p:oleObj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4670" y="3648"/>
            <a:ext cx="450" cy="342"/>
          </p:xfrm>
          <a:graphic>
            <a:graphicData uri="http://schemas.openxmlformats.org/presentationml/2006/ole">
              <p:oleObj spid="_x0000_s1032" name="Image bitmap" r:id="rId7" imgW="714286" imgH="542857" progId="Paint.Picture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5235" y="3648"/>
            <a:ext cx="450" cy="342"/>
          </p:xfrm>
          <a:graphic>
            <a:graphicData uri="http://schemas.openxmlformats.org/presentationml/2006/ole">
              <p:oleObj spid="_x0000_s1033" name="Image bitmap" r:id="rId8" imgW="714286" imgH="542857" progId="Paint.Picture">
                <p:embed/>
              </p:oleObj>
            </a:graphicData>
          </a:graphic>
        </p:graphicFrame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3541" y="3648"/>
            <a:ext cx="450" cy="342"/>
          </p:xfrm>
          <a:graphic>
            <a:graphicData uri="http://schemas.openxmlformats.org/presentationml/2006/ole">
              <p:oleObj spid="_x0000_s1034" name="Image bitmap" r:id="rId9" imgW="714286" imgH="542857" progId="Paint.Picture">
                <p:embed/>
              </p:oleObj>
            </a:graphicData>
          </a:graphic>
        </p:graphicFrame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2976" y="3648"/>
            <a:ext cx="450" cy="342"/>
          </p:xfrm>
          <a:graphic>
            <a:graphicData uri="http://schemas.openxmlformats.org/presentationml/2006/ole">
              <p:oleObj spid="_x0000_s1035" name="Image bitmap" r:id="rId10" imgW="714286" imgH="542857" progId="Paint.Picture">
                <p:embed/>
              </p:oleObj>
            </a:graphicData>
          </a:graphic>
        </p:graphicFrame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153" y="3648"/>
            <a:ext cx="450" cy="342"/>
          </p:xfrm>
          <a:graphic>
            <a:graphicData uri="http://schemas.openxmlformats.org/presentationml/2006/ole">
              <p:oleObj spid="_x0000_s1036" name="Image bitmap" r:id="rId11" imgW="714286" imgH="542857" progId="Paint.Picture">
                <p:embed/>
              </p:oleObj>
            </a:graphicData>
          </a:graphic>
        </p:graphicFrame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717" y="3648"/>
            <a:ext cx="450" cy="342"/>
          </p:xfrm>
          <a:graphic>
            <a:graphicData uri="http://schemas.openxmlformats.org/presentationml/2006/ole">
              <p:oleObj spid="_x0000_s1037" name="Image bitmap" r:id="rId12" imgW="714286" imgH="542857" progId="Paint.Picture">
                <p:embed/>
              </p:oleObj>
            </a:graphicData>
          </a:graphic>
        </p:graphicFrame>
      </p:grpSp>
      <p:pic>
        <p:nvPicPr>
          <p:cNvPr id="1040" name="Picture 14" descr="BS00089_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68738" y="2133600"/>
            <a:ext cx="13890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1" name="Group 15"/>
          <p:cNvGrpSpPr>
            <a:grpSpLocks/>
          </p:cNvGrpSpPr>
          <p:nvPr/>
        </p:nvGrpSpPr>
        <p:grpSpPr bwMode="auto">
          <a:xfrm>
            <a:off x="381000" y="2032000"/>
            <a:ext cx="2490788" cy="1854200"/>
            <a:chOff x="240" y="1280"/>
            <a:chExt cx="1569" cy="1168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392" y="1536"/>
            <a:ext cx="417" cy="450"/>
          </p:xfrm>
          <a:graphic>
            <a:graphicData uri="http://schemas.openxmlformats.org/presentationml/2006/ole">
              <p:oleObj spid="_x0000_s1027" name="Image bitmap" r:id="rId14" imgW="476316" imgH="514422" progId="Paint.Picture">
                <p:embed/>
              </p:oleObj>
            </a:graphicData>
          </a:graphic>
        </p:graphicFrame>
        <p:grpSp>
          <p:nvGrpSpPr>
            <p:cNvPr id="1056" name="Group 17"/>
            <p:cNvGrpSpPr>
              <a:grpSpLocks/>
            </p:cNvGrpSpPr>
            <p:nvPr/>
          </p:nvGrpSpPr>
          <p:grpSpPr bwMode="auto">
            <a:xfrm>
              <a:off x="240" y="1280"/>
              <a:ext cx="1152" cy="1168"/>
              <a:chOff x="240" y="1280"/>
              <a:chExt cx="1152" cy="1168"/>
            </a:xfrm>
          </p:grpSpPr>
          <p:sp>
            <p:nvSpPr>
              <p:cNvPr id="1057" name="Text Box 18"/>
              <p:cNvSpPr txBox="1">
                <a:spLocks noChangeArrowheads="1"/>
              </p:cNvSpPr>
              <p:nvPr/>
            </p:nvSpPr>
            <p:spPr bwMode="auto">
              <a:xfrm>
                <a:off x="576" y="1280"/>
                <a:ext cx="6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000">
                    <a:latin typeface="Calibri" pitchFamily="34" charset="0"/>
                  </a:rPr>
                  <a:t>Script</a:t>
                </a:r>
                <a:endParaRPr lang="fr-FR" sz="2000">
                  <a:latin typeface="Calibri" pitchFamily="34" charset="0"/>
                </a:endParaRPr>
              </a:p>
            </p:txBody>
          </p:sp>
          <p:sp>
            <p:nvSpPr>
              <p:cNvPr id="1058" name="AutoShape 19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1152" cy="912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BE" sz="1400">
                  <a:latin typeface="Calibri" pitchFamily="34" charset="0"/>
                </a:endParaRPr>
              </a:p>
              <a:p>
                <a:r>
                  <a:rPr lang="fr-BE" sz="1400">
                    <a:latin typeface="Calibri" pitchFamily="34" charset="0"/>
                  </a:rPr>
                  <a:t>Conf t</a:t>
                </a:r>
              </a:p>
              <a:p>
                <a:r>
                  <a:rPr lang="fr-BE" sz="1400">
                    <a:latin typeface="Calibri" pitchFamily="34" charset="0"/>
                  </a:rPr>
                  <a:t>Interface e0</a:t>
                </a:r>
              </a:p>
              <a:p>
                <a:r>
                  <a:rPr lang="fr-BE" sz="1400">
                    <a:latin typeface="Calibri" pitchFamily="34" charset="0"/>
                  </a:rPr>
                  <a:t>no source-routing</a:t>
                </a:r>
              </a:p>
              <a:p>
                <a:r>
                  <a:rPr lang="fr-BE" sz="1400">
                    <a:latin typeface="Calibri" pitchFamily="34" charset="0"/>
                  </a:rPr>
                  <a:t>End</a:t>
                </a:r>
              </a:p>
              <a:p>
                <a:r>
                  <a:rPr lang="fr-BE" sz="1400">
                    <a:latin typeface="Calibri" pitchFamily="34" charset="0"/>
                  </a:rPr>
                  <a:t>write</a:t>
                </a:r>
              </a:p>
              <a:p>
                <a:endParaRPr lang="fr-FR" sz="1400">
                  <a:latin typeface="Calibri" pitchFamily="34" charset="0"/>
                </a:endParaRPr>
              </a:p>
            </p:txBody>
          </p:sp>
        </p:grpSp>
      </p:grpSp>
      <p:grpSp>
        <p:nvGrpSpPr>
          <p:cNvPr id="1042" name="Group 20"/>
          <p:cNvGrpSpPr>
            <a:grpSpLocks/>
          </p:cNvGrpSpPr>
          <p:nvPr/>
        </p:nvGrpSpPr>
        <p:grpSpPr bwMode="auto">
          <a:xfrm>
            <a:off x="6248400" y="2057400"/>
            <a:ext cx="2362200" cy="1828800"/>
            <a:chOff x="3696" y="1296"/>
            <a:chExt cx="1488" cy="1152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696" y="1536"/>
            <a:ext cx="417" cy="450"/>
          </p:xfrm>
          <a:graphic>
            <a:graphicData uri="http://schemas.openxmlformats.org/presentationml/2006/ole">
              <p:oleObj spid="_x0000_s1026" name="Image bitmap" r:id="rId15" imgW="476316" imgH="514422" progId="Paint.Picture">
                <p:embed/>
              </p:oleObj>
            </a:graphicData>
          </a:graphic>
        </p:graphicFrame>
        <p:sp>
          <p:nvSpPr>
            <p:cNvPr id="1054" name="Text Box 22"/>
            <p:cNvSpPr txBox="1">
              <a:spLocks noChangeArrowheads="1"/>
            </p:cNvSpPr>
            <p:nvPr/>
          </p:nvSpPr>
          <p:spPr bwMode="auto">
            <a:xfrm>
              <a:off x="4429" y="1296"/>
              <a:ext cx="6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000">
                  <a:latin typeface="Calibri" pitchFamily="34" charset="0"/>
                </a:rPr>
                <a:t>Hosts</a:t>
              </a:r>
              <a:endParaRPr lang="fr-FR" sz="2000">
                <a:latin typeface="Calibri" pitchFamily="34" charset="0"/>
              </a:endParaRPr>
            </a:p>
          </p:txBody>
        </p:sp>
        <p:sp>
          <p:nvSpPr>
            <p:cNvPr id="1055" name="AutoShape 23"/>
            <p:cNvSpPr>
              <a:spLocks noChangeArrowheads="1"/>
            </p:cNvSpPr>
            <p:nvPr/>
          </p:nvSpPr>
          <p:spPr bwMode="auto">
            <a:xfrm>
              <a:off x="4176" y="1536"/>
              <a:ext cx="1008" cy="912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 sz="1400">
                <a:latin typeface="Calibri" pitchFamily="34" charset="0"/>
              </a:endParaRPr>
            </a:p>
            <a:p>
              <a:r>
                <a:rPr lang="fr-BE" sz="1400">
                  <a:latin typeface="Calibri" pitchFamily="34" charset="0"/>
                </a:rPr>
                <a:t>10.12.1.254</a:t>
              </a:r>
            </a:p>
            <a:p>
              <a:r>
                <a:rPr lang="fr-BE" sz="1400">
                  <a:latin typeface="Calibri" pitchFamily="34" charset="0"/>
                </a:rPr>
                <a:t>10.13.1.254</a:t>
              </a:r>
            </a:p>
            <a:p>
              <a:r>
                <a:rPr lang="fr-BE" sz="1400">
                  <a:latin typeface="Calibri" pitchFamily="34" charset="0"/>
                </a:rPr>
                <a:t>10.34.1.254</a:t>
              </a:r>
            </a:p>
            <a:p>
              <a:r>
                <a:rPr lang="fr-BE" sz="1400">
                  <a:latin typeface="Calibri" pitchFamily="34" charset="0"/>
                </a:rPr>
                <a:t>…</a:t>
              </a:r>
            </a:p>
            <a:p>
              <a:endParaRPr lang="fr-FR" sz="1400">
                <a:latin typeface="Calibri" pitchFamily="34" charset="0"/>
              </a:endParaRPr>
            </a:p>
          </p:txBody>
        </p:sp>
      </p:grpSp>
      <p:grpSp>
        <p:nvGrpSpPr>
          <p:cNvPr id="1043" name="Group 24"/>
          <p:cNvGrpSpPr>
            <a:grpSpLocks/>
          </p:cNvGrpSpPr>
          <p:nvPr/>
        </p:nvGrpSpPr>
        <p:grpSpPr bwMode="auto">
          <a:xfrm>
            <a:off x="838200" y="3886200"/>
            <a:ext cx="3581400" cy="1828800"/>
            <a:chOff x="528" y="2448"/>
            <a:chExt cx="2256" cy="1152"/>
          </a:xfrm>
        </p:grpSpPr>
        <p:sp>
          <p:nvSpPr>
            <p:cNvPr id="1051" name="Line 25"/>
            <p:cNvSpPr>
              <a:spLocks noChangeShapeType="1"/>
            </p:cNvSpPr>
            <p:nvPr/>
          </p:nvSpPr>
          <p:spPr bwMode="auto">
            <a:xfrm flipH="1">
              <a:off x="528" y="2448"/>
              <a:ext cx="2256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1052" name="Line 26"/>
            <p:cNvSpPr>
              <a:spLocks noChangeShapeType="1"/>
            </p:cNvSpPr>
            <p:nvPr/>
          </p:nvSpPr>
          <p:spPr bwMode="auto">
            <a:xfrm flipH="1">
              <a:off x="1056" y="2448"/>
              <a:ext cx="17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1053" name="Line 27"/>
            <p:cNvSpPr>
              <a:spLocks noChangeShapeType="1"/>
            </p:cNvSpPr>
            <p:nvPr/>
          </p:nvSpPr>
          <p:spPr bwMode="auto">
            <a:xfrm flipH="1">
              <a:off x="1536" y="2448"/>
              <a:ext cx="12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1044" name="Text Box 28"/>
          <p:cNvSpPr txBox="1">
            <a:spLocks noChangeArrowheads="1"/>
          </p:cNvSpPr>
          <p:nvPr/>
        </p:nvSpPr>
        <p:spPr bwMode="auto">
          <a:xfrm>
            <a:off x="6181725" y="4756150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>
                <a:latin typeface="Calibri" pitchFamily="34" charset="0"/>
              </a:rPr>
              <a:t>…</a:t>
            </a:r>
            <a:endParaRPr lang="fr-FR">
              <a:latin typeface="Calibri" pitchFamily="34" charset="0"/>
            </a:endParaRPr>
          </a:p>
        </p:txBody>
      </p:sp>
      <p:sp>
        <p:nvSpPr>
          <p:cNvPr id="1045" name="AutoShape 29"/>
          <p:cNvSpPr>
            <a:spLocks noChangeArrowheads="1"/>
          </p:cNvSpPr>
          <p:nvPr/>
        </p:nvSpPr>
        <p:spPr bwMode="auto">
          <a:xfrm>
            <a:off x="3048000" y="28956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>
              <a:latin typeface="Calibri" pitchFamily="34" charset="0"/>
            </a:endParaRPr>
          </a:p>
        </p:txBody>
      </p:sp>
      <p:sp>
        <p:nvSpPr>
          <p:cNvPr id="1046" name="AutoShape 30"/>
          <p:cNvSpPr>
            <a:spLocks noChangeArrowheads="1"/>
          </p:cNvSpPr>
          <p:nvPr/>
        </p:nvSpPr>
        <p:spPr bwMode="auto">
          <a:xfrm flipH="1">
            <a:off x="5486400" y="28956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>
              <a:latin typeface="Calibri" pitchFamily="34" charset="0"/>
            </a:endParaRPr>
          </a:p>
        </p:txBody>
      </p:sp>
      <p:grpSp>
        <p:nvGrpSpPr>
          <p:cNvPr id="1047" name="Group 31"/>
          <p:cNvGrpSpPr>
            <a:grpSpLocks/>
          </p:cNvGrpSpPr>
          <p:nvPr/>
        </p:nvGrpSpPr>
        <p:grpSpPr bwMode="auto">
          <a:xfrm>
            <a:off x="3276600" y="3886200"/>
            <a:ext cx="1752600" cy="1828800"/>
            <a:chOff x="2064" y="2448"/>
            <a:chExt cx="1104" cy="1152"/>
          </a:xfrm>
        </p:grpSpPr>
        <p:sp>
          <p:nvSpPr>
            <p:cNvPr id="1048" name="Line 32"/>
            <p:cNvSpPr>
              <a:spLocks noChangeShapeType="1"/>
            </p:cNvSpPr>
            <p:nvPr/>
          </p:nvSpPr>
          <p:spPr bwMode="auto">
            <a:xfrm flipH="1">
              <a:off x="2064" y="2448"/>
              <a:ext cx="72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1049" name="Line 33"/>
            <p:cNvSpPr>
              <a:spLocks noChangeShapeType="1"/>
            </p:cNvSpPr>
            <p:nvPr/>
          </p:nvSpPr>
          <p:spPr bwMode="auto">
            <a:xfrm flipH="1">
              <a:off x="2640" y="2448"/>
              <a:ext cx="14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1050" name="Line 34"/>
            <p:cNvSpPr>
              <a:spLocks noChangeShapeType="1"/>
            </p:cNvSpPr>
            <p:nvPr/>
          </p:nvSpPr>
          <p:spPr bwMode="auto">
            <a:xfrm>
              <a:off x="2784" y="2448"/>
              <a:ext cx="38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smtClean="0"/>
              <a:t>Exemple : Script multi-routeurs : Diagramme de classe</a:t>
            </a:r>
            <a:endParaRPr lang="fr-FR" sz="4000" smtClean="0"/>
          </a:p>
        </p:txBody>
      </p:sp>
      <p:pic>
        <p:nvPicPr>
          <p:cNvPr id="3113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6019800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Exemple : Script multi-routeurs : Déroulement</a:t>
            </a:r>
            <a:endParaRPr lang="fr-FR" smtClean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29613" cy="4525963"/>
          </a:xfrm>
        </p:spPr>
        <p:txBody>
          <a:bodyPr/>
          <a:lstStyle/>
          <a:p>
            <a:pPr eaLnBrk="1" hangingPunct="1"/>
            <a:r>
              <a:rPr lang="fr-BE" sz="2800" smtClean="0"/>
              <a:t>Comment le script va-t-il créer les différentes tâches ?</a:t>
            </a:r>
          </a:p>
          <a:p>
            <a:pPr lvl="1" eaLnBrk="1" hangingPunct="1"/>
            <a:r>
              <a:rPr lang="fr-BE" sz="2400" smtClean="0"/>
              <a:t>On avait suggéré qu’un nombre maximal de threads pouvaient s’exécuter simultanément.</a:t>
            </a:r>
          </a:p>
          <a:p>
            <a:pPr lvl="1" eaLnBrk="1" hangingPunct="1"/>
            <a:r>
              <a:rPr lang="fr-BE" sz="2400" smtClean="0"/>
              <a:t>Ces threads sont lancés à partir de l’objet principal (de la classe CScript)</a:t>
            </a:r>
          </a:p>
          <a:p>
            <a:pPr lvl="1" eaLnBrk="1" hangingPunct="1"/>
            <a:r>
              <a:rPr lang="fr-BE" sz="2400" smtClean="0"/>
              <a:t>Pour chaque routeur, un objet de la classe CTask contacte le routeur et exécute le script sur ce routeur.</a:t>
            </a:r>
            <a:endParaRPr 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Exemple : Script multi-routeurs : Diag. de séquence</a:t>
            </a:r>
            <a:endParaRPr lang="fr-FR" smtClean="0"/>
          </a:p>
        </p:txBody>
      </p:sp>
      <p:pic>
        <p:nvPicPr>
          <p:cNvPr id="3174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2438400"/>
            <a:ext cx="4722813" cy="1295400"/>
            <a:chOff x="384" y="1536"/>
            <a:chExt cx="2975" cy="816"/>
          </a:xfrm>
        </p:grpSpPr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384" y="1536"/>
              <a:ext cx="1584" cy="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>
                <a:latin typeface="Calibri" pitchFamily="34" charset="0"/>
              </a:endParaRPr>
            </a:p>
          </p:txBody>
        </p:sp>
        <p:sp>
          <p:nvSpPr>
            <p:cNvPr id="31756" name="Text Box 10"/>
            <p:cNvSpPr txBox="1">
              <a:spLocks noChangeArrowheads="1"/>
            </p:cNvSpPr>
            <p:nvPr/>
          </p:nvSpPr>
          <p:spPr bwMode="auto">
            <a:xfrm>
              <a:off x="2006" y="1557"/>
              <a:ext cx="13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BE" sz="2400" b="1">
                  <a:latin typeface="Calibri" pitchFamily="34" charset="0"/>
                </a:rPr>
                <a:t>Initialisation</a:t>
              </a:r>
              <a:endParaRPr lang="fr-FR" sz="2400" b="1">
                <a:latin typeface="Calibri" pitchFamily="34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76400" y="2971800"/>
            <a:ext cx="6324600" cy="2057400"/>
            <a:chOff x="1056" y="1872"/>
            <a:chExt cx="3984" cy="1296"/>
          </a:xfrm>
        </p:grpSpPr>
        <p:sp>
          <p:nvSpPr>
            <p:cNvPr id="31753" name="Rectangle 11"/>
            <p:cNvSpPr>
              <a:spLocks noChangeArrowheads="1"/>
            </p:cNvSpPr>
            <p:nvPr/>
          </p:nvSpPr>
          <p:spPr bwMode="auto">
            <a:xfrm>
              <a:off x="1056" y="2208"/>
              <a:ext cx="3984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>
                <a:latin typeface="Calibri" pitchFamily="34" charset="0"/>
              </a:endParaRP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2016" y="1872"/>
              <a:ext cx="2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BE" sz="2400" b="1">
                  <a:latin typeface="Calibri" pitchFamily="34" charset="0"/>
                </a:rPr>
                <a:t>Boucle de lancement initial</a:t>
              </a:r>
              <a:endParaRPr lang="fr-FR" sz="2400" b="1">
                <a:latin typeface="Calibri" pitchFamily="34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4876800"/>
            <a:ext cx="8915400" cy="1889125"/>
            <a:chOff x="0" y="3082"/>
            <a:chExt cx="5616" cy="1190"/>
          </a:xfrm>
        </p:grpSpPr>
        <p:sp>
          <p:nvSpPr>
            <p:cNvPr id="31751" name="Rectangle 13"/>
            <p:cNvSpPr>
              <a:spLocks noChangeArrowheads="1"/>
            </p:cNvSpPr>
            <p:nvPr/>
          </p:nvSpPr>
          <p:spPr bwMode="auto">
            <a:xfrm>
              <a:off x="1248" y="3082"/>
              <a:ext cx="4368" cy="11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>
                <a:latin typeface="Calibri" pitchFamily="34" charset="0"/>
              </a:endParaRPr>
            </a:p>
          </p:txBody>
        </p:sp>
        <p:sp>
          <p:nvSpPr>
            <p:cNvPr id="31752" name="Text Box 14"/>
            <p:cNvSpPr txBox="1">
              <a:spLocks noChangeArrowheads="1"/>
            </p:cNvSpPr>
            <p:nvPr/>
          </p:nvSpPr>
          <p:spPr bwMode="auto">
            <a:xfrm>
              <a:off x="0" y="3264"/>
              <a:ext cx="123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BE" sz="2400" b="1">
                  <a:latin typeface="Calibri" pitchFamily="34" charset="0"/>
                </a:rPr>
                <a:t>Synchro.</a:t>
              </a:r>
            </a:p>
            <a:p>
              <a:r>
                <a:rPr lang="fr-BE" sz="2400" b="1">
                  <a:latin typeface="Calibri" pitchFamily="34" charset="0"/>
                </a:rPr>
                <a:t>&amp;</a:t>
              </a:r>
            </a:p>
            <a:p>
              <a:r>
                <a:rPr lang="fr-BE" sz="2400" b="1">
                  <a:latin typeface="Calibri" pitchFamily="34" charset="0"/>
                </a:rPr>
                <a:t>Lancement </a:t>
              </a:r>
              <a:endParaRPr lang="fr-FR" sz="2400" b="1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Exemple : Script multi-routeurs : Code</a:t>
            </a:r>
            <a:endParaRPr lang="fr-FR" smtClean="0"/>
          </a:p>
        </p:txBody>
      </p:sp>
      <p:pic>
        <p:nvPicPr>
          <p:cNvPr id="327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6781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705600" y="2682875"/>
            <a:ext cx="990600" cy="898525"/>
            <a:chOff x="4224" y="1690"/>
            <a:chExt cx="624" cy="566"/>
          </a:xfrm>
        </p:grpSpPr>
        <p:sp>
          <p:nvSpPr>
            <p:cNvPr id="32774" name="AutoShape 8"/>
            <p:cNvSpPr>
              <a:spLocks noChangeArrowheads="1"/>
            </p:cNvSpPr>
            <p:nvPr/>
          </p:nvSpPr>
          <p:spPr bwMode="auto">
            <a:xfrm>
              <a:off x="4224" y="1690"/>
              <a:ext cx="384" cy="19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>
                <a:latin typeface="Calibri" pitchFamily="34" charset="0"/>
              </a:endParaRPr>
            </a:p>
          </p:txBody>
        </p:sp>
        <p:sp>
          <p:nvSpPr>
            <p:cNvPr id="32775" name="AutoShape 9"/>
            <p:cNvSpPr>
              <a:spLocks noChangeArrowheads="1"/>
            </p:cNvSpPr>
            <p:nvPr/>
          </p:nvSpPr>
          <p:spPr bwMode="auto">
            <a:xfrm>
              <a:off x="4464" y="2064"/>
              <a:ext cx="384" cy="19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>
                <a:latin typeface="Calibri" pitchFamily="34" charset="0"/>
              </a:endParaRPr>
            </a:p>
          </p:txBody>
        </p:sp>
      </p:grpSp>
      <p:sp>
        <p:nvSpPr>
          <p:cNvPr id="315403" name="Rectangle 11"/>
          <p:cNvSpPr>
            <a:spLocks noChangeArrowheads="1"/>
          </p:cNvSpPr>
          <p:nvPr/>
        </p:nvSpPr>
        <p:spPr bwMode="auto">
          <a:xfrm>
            <a:off x="1752600" y="5899150"/>
            <a:ext cx="3124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Diagrammes de communication : Exemple</a:t>
            </a:r>
            <a:endParaRPr lang="fr-FR" smtClean="0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1628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909888" y="6308725"/>
            <a:ext cx="332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2000" b="1">
                <a:latin typeface="Calibri" pitchFamily="34" charset="0"/>
              </a:rPr>
              <a:t>Diagramme de séquence</a:t>
            </a:r>
            <a:endParaRPr lang="fr-FR" sz="20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Exemple : Script multi-routeurs : Code </a:t>
            </a:r>
            <a:r>
              <a:rPr lang="fr-BE" i="1" smtClean="0"/>
              <a:t>(suite)</a:t>
            </a:r>
            <a:endParaRPr lang="fr-FR" i="1" smtClean="0"/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43113"/>
            <a:ext cx="8382000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Exemple : Script multi-routeurs : Code </a:t>
            </a:r>
            <a:r>
              <a:rPr lang="fr-BE" i="1" smtClean="0"/>
              <a:t>(suite)</a:t>
            </a:r>
            <a:endParaRPr lang="fr-FR" i="1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BE" sz="2400" smtClean="0"/>
              <a:t>On remarque que le code ne reflète pas </a:t>
            </a:r>
            <a:r>
              <a:rPr lang="fr-BE" sz="2400" b="1" smtClean="0"/>
              <a:t>exactement </a:t>
            </a:r>
            <a:r>
              <a:rPr lang="fr-BE" sz="2400" smtClean="0"/>
              <a:t>le diagramme de séquence.</a:t>
            </a:r>
          </a:p>
          <a:p>
            <a:pPr eaLnBrk="1" hangingPunct="1">
              <a:lnSpc>
                <a:spcPct val="80000"/>
              </a:lnSpc>
            </a:pPr>
            <a:r>
              <a:rPr lang="fr-BE" sz="2400" smtClean="0"/>
              <a:t>C’est normal, car il y a les spécificités de chaque langage.</a:t>
            </a:r>
          </a:p>
          <a:p>
            <a:pPr eaLnBrk="1" hangingPunct="1">
              <a:lnSpc>
                <a:spcPct val="80000"/>
              </a:lnSpc>
            </a:pPr>
            <a:r>
              <a:rPr lang="fr-BE" sz="2400" smtClean="0"/>
              <a:t>Le diagramme de séquence peut donc être :</a:t>
            </a:r>
          </a:p>
          <a:p>
            <a:pPr lvl="1" eaLnBrk="1" hangingPunct="1">
              <a:lnSpc>
                <a:spcPct val="80000"/>
              </a:lnSpc>
            </a:pPr>
            <a:r>
              <a:rPr lang="fr-BE" sz="2000" smtClean="0"/>
              <a:t>Soit </a:t>
            </a:r>
            <a:r>
              <a:rPr lang="fr-BE" sz="2000" b="1" smtClean="0"/>
              <a:t>le reflet « exact » du code </a:t>
            </a:r>
            <a:r>
              <a:rPr lang="fr-BE" sz="2000" smtClean="0"/>
              <a:t>(spécifique alors à un langage de programmation);</a:t>
            </a:r>
          </a:p>
          <a:p>
            <a:pPr lvl="1" eaLnBrk="1" hangingPunct="1">
              <a:lnSpc>
                <a:spcPct val="80000"/>
              </a:lnSpc>
            </a:pPr>
            <a:r>
              <a:rPr lang="fr-BE" sz="2000" smtClean="0"/>
              <a:t>Soit une </a:t>
            </a:r>
            <a:r>
              <a:rPr lang="fr-BE" sz="2000" b="1" smtClean="0"/>
              <a:t>vision globale du déroulement </a:t>
            </a:r>
            <a:r>
              <a:rPr lang="fr-BE" sz="2000" smtClean="0"/>
              <a:t>d’un processus qui peut diverger légèrement du code lui-même mais dont la logique reste valable.</a:t>
            </a:r>
          </a:p>
          <a:p>
            <a:pPr eaLnBrk="1" hangingPunct="1">
              <a:lnSpc>
                <a:spcPct val="80000"/>
              </a:lnSpc>
            </a:pPr>
            <a:r>
              <a:rPr lang="fr-BE" sz="2400" smtClean="0"/>
              <a:t>Généralement, le diagramme de séquence reste une « bonne approximation » du code sans être se traduction graphique.</a:t>
            </a:r>
            <a:endParaRPr 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723900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Diagrammes de communication : Exemple</a:t>
            </a:r>
            <a:endParaRPr lang="fr-FR" smtClean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673350" y="6308725"/>
            <a:ext cx="3798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2000" b="1">
                <a:latin typeface="Calibri" pitchFamily="34" charset="0"/>
              </a:rPr>
              <a:t>Diagramme de collaboration</a:t>
            </a:r>
            <a:endParaRPr lang="fr-FR" sz="2000" b="1">
              <a:latin typeface="Calibri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1325" y="2895600"/>
            <a:ext cx="4816475" cy="2667000"/>
            <a:chOff x="278" y="1824"/>
            <a:chExt cx="3034" cy="1680"/>
          </a:xfrm>
        </p:grpSpPr>
        <p:sp>
          <p:nvSpPr>
            <p:cNvPr id="8204" name="Text Box 7"/>
            <p:cNvSpPr txBox="1">
              <a:spLocks noChangeArrowheads="1"/>
            </p:cNvSpPr>
            <p:nvPr/>
          </p:nvSpPr>
          <p:spPr bwMode="auto">
            <a:xfrm>
              <a:off x="278" y="2084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BE" b="1">
                  <a:latin typeface="Calibri" pitchFamily="34" charset="0"/>
                </a:rPr>
                <a:t>Objets</a:t>
              </a:r>
              <a:endParaRPr lang="fr-FR" b="1">
                <a:latin typeface="Calibri" pitchFamily="34" charset="0"/>
              </a:endParaRPr>
            </a:p>
          </p:txBody>
        </p:sp>
        <p:sp>
          <p:nvSpPr>
            <p:cNvPr id="8205" name="Line 8"/>
            <p:cNvSpPr>
              <a:spLocks noChangeShapeType="1"/>
            </p:cNvSpPr>
            <p:nvPr/>
          </p:nvSpPr>
          <p:spPr bwMode="auto">
            <a:xfrm flipV="1">
              <a:off x="864" y="1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8206" name="Line 9"/>
            <p:cNvSpPr>
              <a:spLocks noChangeShapeType="1"/>
            </p:cNvSpPr>
            <p:nvPr/>
          </p:nvSpPr>
          <p:spPr bwMode="auto">
            <a:xfrm flipV="1">
              <a:off x="864" y="1824"/>
              <a:ext cx="24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8207" name="Line 10"/>
            <p:cNvSpPr>
              <a:spLocks noChangeShapeType="1"/>
            </p:cNvSpPr>
            <p:nvPr/>
          </p:nvSpPr>
          <p:spPr bwMode="auto">
            <a:xfrm>
              <a:off x="864" y="2208"/>
              <a:ext cx="225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8208" name="Line 11"/>
            <p:cNvSpPr>
              <a:spLocks noChangeShapeType="1"/>
            </p:cNvSpPr>
            <p:nvPr/>
          </p:nvSpPr>
          <p:spPr bwMode="auto">
            <a:xfrm>
              <a:off x="864" y="2208"/>
              <a:ext cx="19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343400" y="1828800"/>
            <a:ext cx="3702050" cy="2514600"/>
            <a:chOff x="2736" y="1152"/>
            <a:chExt cx="2332" cy="1584"/>
          </a:xfrm>
        </p:grpSpPr>
        <p:sp>
          <p:nvSpPr>
            <p:cNvPr id="8199" name="Rectangle 13"/>
            <p:cNvSpPr>
              <a:spLocks noChangeArrowheads="1"/>
            </p:cNvSpPr>
            <p:nvPr/>
          </p:nvSpPr>
          <p:spPr bwMode="auto">
            <a:xfrm>
              <a:off x="4368" y="1152"/>
              <a:ext cx="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BE" b="1">
                  <a:latin typeface="Calibri" pitchFamily="34" charset="0"/>
                </a:rPr>
                <a:t>Messages</a:t>
              </a:r>
              <a:endParaRPr lang="fr-FR" b="1">
                <a:latin typeface="Calibri" pitchFamily="34" charset="0"/>
              </a:endParaRPr>
            </a:p>
          </p:txBody>
        </p:sp>
        <p:sp>
          <p:nvSpPr>
            <p:cNvPr id="8200" name="Line 14"/>
            <p:cNvSpPr>
              <a:spLocks noChangeShapeType="1"/>
            </p:cNvSpPr>
            <p:nvPr/>
          </p:nvSpPr>
          <p:spPr bwMode="auto">
            <a:xfrm flipH="1">
              <a:off x="2976" y="1248"/>
              <a:ext cx="13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8201" name="Line 15"/>
            <p:cNvSpPr>
              <a:spLocks noChangeShapeType="1"/>
            </p:cNvSpPr>
            <p:nvPr/>
          </p:nvSpPr>
          <p:spPr bwMode="auto">
            <a:xfrm>
              <a:off x="4848" y="139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8202" name="Line 16"/>
            <p:cNvSpPr>
              <a:spLocks noChangeShapeType="1"/>
            </p:cNvSpPr>
            <p:nvPr/>
          </p:nvSpPr>
          <p:spPr bwMode="auto">
            <a:xfrm flipH="1">
              <a:off x="3264" y="1344"/>
              <a:ext cx="14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8203" name="Line 17"/>
            <p:cNvSpPr>
              <a:spLocks noChangeShapeType="1"/>
            </p:cNvSpPr>
            <p:nvPr/>
          </p:nvSpPr>
          <p:spPr bwMode="auto">
            <a:xfrm flipH="1">
              <a:off x="2736" y="1920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Diagrammes de communication : Liens</a:t>
            </a:r>
            <a:endParaRPr lang="fr-FR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BE" sz="2800" smtClean="0"/>
          </a:p>
          <a:p>
            <a:pPr eaLnBrk="1" hangingPunct="1"/>
            <a:endParaRPr lang="fr-BE" sz="2800" smtClean="0"/>
          </a:p>
          <a:p>
            <a:pPr eaLnBrk="1" hangingPunct="1"/>
            <a:endParaRPr lang="fr-BE" sz="2800" smtClean="0"/>
          </a:p>
          <a:p>
            <a:pPr eaLnBrk="1" hangingPunct="1"/>
            <a:r>
              <a:rPr lang="fr-BE" sz="2800" smtClean="0"/>
              <a:t>Un lien est une connexion entre deux objets, qui indique qu’une forme de navigation et de visibilité entre eux est possible.</a:t>
            </a:r>
          </a:p>
          <a:p>
            <a:pPr eaLnBrk="1" hangingPunct="1"/>
            <a:r>
              <a:rPr lang="fr-BE" sz="2800" smtClean="0"/>
              <a:t>Autrement dit, un lien permet d’acheminer des messages dans un sens ou dans l’autre.</a:t>
            </a:r>
            <a:endParaRPr lang="fr-FR" sz="2800" smtClean="0"/>
          </a:p>
        </p:txBody>
      </p:sp>
      <p:pic>
        <p:nvPicPr>
          <p:cNvPr id="279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0"/>
            <a:ext cx="61722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2895600"/>
            <a:ext cx="1981200" cy="457200"/>
            <a:chOff x="2160" y="1824"/>
            <a:chExt cx="1248" cy="288"/>
          </a:xfrm>
        </p:grpSpPr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544" y="1824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BE" sz="2400" b="1">
                  <a:latin typeface="Calibri" pitchFamily="34" charset="0"/>
                </a:rPr>
                <a:t>Lien</a:t>
              </a:r>
              <a:endParaRPr lang="fr-FR" sz="2400" b="1">
                <a:latin typeface="Calibri" pitchFamily="34" charset="0"/>
              </a:endParaRPr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2160" y="1824"/>
              <a:ext cx="288" cy="192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>
                <a:latin typeface="Calibri" pitchFamily="34" charset="0"/>
              </a:endParaRPr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>
              <a:off x="3120" y="1824"/>
              <a:ext cx="288" cy="192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Diagrammes de communication : Liens</a:t>
            </a:r>
            <a:endParaRPr lang="fr-FR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Plusieurs messages, et ce dans les deux sens, peuvent circuler sur le même lien.</a:t>
            </a:r>
          </a:p>
          <a:p>
            <a:pPr eaLnBrk="1" hangingPunct="1"/>
            <a:r>
              <a:rPr lang="fr-BE" smtClean="0"/>
              <a:t>Il n’y a pas un lien par message : tous les messages empruntent le même lien.</a:t>
            </a:r>
            <a:endParaRPr lang="fr-FR" smtClean="0"/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71625"/>
            <a:ext cx="708660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Diagrammes de communication : Messages</a:t>
            </a:r>
            <a:endParaRPr lang="fr-FR" smtClean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BE" sz="2800" smtClean="0"/>
          </a:p>
          <a:p>
            <a:pPr eaLnBrk="1" hangingPunct="1"/>
            <a:endParaRPr lang="fr-BE" sz="2800" smtClean="0"/>
          </a:p>
          <a:p>
            <a:pPr eaLnBrk="1" hangingPunct="1"/>
            <a:endParaRPr lang="fr-BE" sz="2800" smtClean="0"/>
          </a:p>
          <a:p>
            <a:pPr eaLnBrk="1" hangingPunct="1"/>
            <a:endParaRPr lang="fr-BE" sz="2800" smtClean="0"/>
          </a:p>
          <a:p>
            <a:pPr eaLnBrk="1" hangingPunct="1"/>
            <a:r>
              <a:rPr lang="fr-BE" sz="2800" smtClean="0"/>
              <a:t>Chaque message entre objets est représenté par une </a:t>
            </a:r>
            <a:r>
              <a:rPr lang="fr-BE" sz="2800" b="1" smtClean="0"/>
              <a:t>expression</a:t>
            </a:r>
            <a:r>
              <a:rPr lang="fr-BE" sz="2800" smtClean="0"/>
              <a:t>, une </a:t>
            </a:r>
            <a:r>
              <a:rPr lang="fr-BE" sz="2800" b="1" smtClean="0"/>
              <a:t>flèche </a:t>
            </a:r>
            <a:r>
              <a:rPr lang="fr-BE" sz="2800" smtClean="0"/>
              <a:t>indiquant sa direction, et un </a:t>
            </a:r>
            <a:r>
              <a:rPr lang="fr-BE" sz="2800" b="1" smtClean="0"/>
              <a:t>numéro </a:t>
            </a:r>
            <a:r>
              <a:rPr lang="fr-BE" sz="2800" smtClean="0"/>
              <a:t>indiquant sa place dans la séquence.</a:t>
            </a:r>
            <a:endParaRPr lang="fr-FR" sz="280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30400"/>
            <a:ext cx="708660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mtClean="0"/>
              <a:t>Diagrammes de communication : Messages</a:t>
            </a:r>
            <a:endParaRPr lang="fr-F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 d’un message d’un objet envoyé à lui-même</a:t>
            </a:r>
            <a:endParaRPr lang="fr-FR" smtClean="0"/>
          </a:p>
        </p:txBody>
      </p:sp>
      <p:pic>
        <p:nvPicPr>
          <p:cNvPr id="282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276600"/>
            <a:ext cx="27479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2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276600"/>
            <a:ext cx="327660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4000" smtClean="0"/>
              <a:t>Diagrammes de communication : Numérotation</a:t>
            </a:r>
            <a:endParaRPr lang="fr-FR" sz="4000" smtClean="0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Il est possible dans les diagrammes de </a:t>
            </a:r>
            <a:r>
              <a:rPr lang="fr-BE" b="1" smtClean="0"/>
              <a:t>séquence </a:t>
            </a:r>
            <a:r>
              <a:rPr lang="fr-BE" smtClean="0"/>
              <a:t>et de </a:t>
            </a:r>
            <a:r>
              <a:rPr lang="fr-BE" b="1" smtClean="0"/>
              <a:t>communication </a:t>
            </a:r>
            <a:r>
              <a:rPr lang="fr-BE" smtClean="0"/>
              <a:t>d’utiliser une numérotation </a:t>
            </a:r>
            <a:r>
              <a:rPr lang="fr-BE" b="1" smtClean="0"/>
              <a:t>chronologique</a:t>
            </a:r>
            <a:r>
              <a:rPr lang="fr-BE" smtClean="0"/>
              <a:t> des messages.</a:t>
            </a:r>
          </a:p>
          <a:p>
            <a:pPr eaLnBrk="1" hangingPunct="1"/>
            <a:r>
              <a:rPr lang="fr-BE" smtClean="0"/>
              <a:t>Il est possible également d’utiliser une numérotation hiérarchique.</a:t>
            </a:r>
          </a:p>
          <a:p>
            <a:pPr eaLnBrk="1" hangingPunct="1"/>
            <a:r>
              <a:rPr lang="fr-BE" smtClean="0"/>
              <a:t>Voyons des exemples.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771</Words>
  <Application>Microsoft Office PowerPoint</Application>
  <PresentationFormat>Affichage à l'écran (4:3)</PresentationFormat>
  <Paragraphs>121</Paragraphs>
  <Slides>31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Tahoma</vt:lpstr>
      <vt:lpstr>Wingdings</vt:lpstr>
      <vt:lpstr>Thème Office</vt:lpstr>
      <vt:lpstr>Image bitmap</vt:lpstr>
      <vt:lpstr>Diagrammes de communication</vt:lpstr>
      <vt:lpstr>Diagrammes de communication : Définition</vt:lpstr>
      <vt:lpstr>Diagrammes de communication : Exemple</vt:lpstr>
      <vt:lpstr>Diagrammes de communication : Exemple</vt:lpstr>
      <vt:lpstr>Diagrammes de communication : Liens</vt:lpstr>
      <vt:lpstr>Diagrammes de communication : Liens</vt:lpstr>
      <vt:lpstr>Diagrammes de communication : Messages</vt:lpstr>
      <vt:lpstr>Diagrammes de communication : Messages</vt:lpstr>
      <vt:lpstr>Diagrammes de communication : Numérotation</vt:lpstr>
      <vt:lpstr>Diagrammes de communication : Numérotation - Exemple</vt:lpstr>
      <vt:lpstr>Diagrammes de communication : Numérotation - Exemple</vt:lpstr>
      <vt:lpstr>Diagrammes de communication : Numérotation - Exemple</vt:lpstr>
      <vt:lpstr>Diagrammes de communication : Numérotation - Exemple</vt:lpstr>
      <vt:lpstr>Diagrammes de communication : Numérotation - Exemple</vt:lpstr>
      <vt:lpstr>Diagrammes de communication : Numérotation - Exemple</vt:lpstr>
      <vt:lpstr>Diagrammes de communication : Génération automatique</vt:lpstr>
      <vt:lpstr>Diagrammes de séquence vs Diagramme de communication</vt:lpstr>
      <vt:lpstr>Introduction</vt:lpstr>
      <vt:lpstr>Points forts et points faibles : Spécification UML</vt:lpstr>
      <vt:lpstr>Points forts et points faibles : Lecture du flot d’appels</vt:lpstr>
      <vt:lpstr>Points forts et points faibles : Mode esquisse</vt:lpstr>
      <vt:lpstr>Points forts et points faibles : Synthèse</vt:lpstr>
      <vt:lpstr>Exemple de diagrammes d’interaction.</vt:lpstr>
      <vt:lpstr>Exemple : Script multi-routeurs </vt:lpstr>
      <vt:lpstr>Exemple : Script multi-routeurs : Schéma</vt:lpstr>
      <vt:lpstr>Exemple : Script multi-routeurs : Diagramme de classe</vt:lpstr>
      <vt:lpstr>Exemple : Script multi-routeurs : Déroulement</vt:lpstr>
      <vt:lpstr>Exemple : Script multi-routeurs : Diag. de séquence</vt:lpstr>
      <vt:lpstr>Exemple : Script multi-routeurs : Code</vt:lpstr>
      <vt:lpstr>Exemple : Script multi-routeurs : Code (suite)</vt:lpstr>
      <vt:lpstr>Exemple : Script multi-routeurs : Code (suite)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Diagrammes de communication</dc:title>
  <dc:creator>Pierre</dc:creator>
  <cp:lastModifiedBy>P</cp:lastModifiedBy>
  <cp:revision>3</cp:revision>
  <dcterms:created xsi:type="dcterms:W3CDTF">2008-11-16T16:39:06Z</dcterms:created>
  <dcterms:modified xsi:type="dcterms:W3CDTF">2010-11-23T08:28:21Z</dcterms:modified>
</cp:coreProperties>
</file>