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58" r:id="rId3"/>
    <p:sldId id="265" r:id="rId4"/>
    <p:sldId id="261" r:id="rId5"/>
    <p:sldId id="266" r:id="rId6"/>
    <p:sldId id="259" r:id="rId7"/>
    <p:sldId id="260" r:id="rId8"/>
    <p:sldId id="264" r:id="rId9"/>
    <p:sldId id="262" r:id="rId10"/>
    <p:sldId id="267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96" d="100"/>
          <a:sy n="96" d="100"/>
        </p:scale>
        <p:origin x="93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Feuille_de_calcul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fr-FR"/>
              <a:t>Régression de y par x (R²=0,878)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  <c:spPr>
              <a:solidFill>
                <a:schemeClr val="bg1"/>
              </a:solidFill>
            </c:spPr>
          </c:marker>
          <c:xVal>
            <c:numRef>
              <c:f>'Régression linéaire1'!$D$91:$D$99</c:f>
              <c:numCache>
                <c:formatCode>0.000</c:formatCode>
                <c:ptCount val="9"/>
                <c:pt idx="0">
                  <c:v>56</c:v>
                </c:pt>
                <c:pt idx="1">
                  <c:v>42</c:v>
                </c:pt>
                <c:pt idx="2">
                  <c:v>72</c:v>
                </c:pt>
                <c:pt idx="3">
                  <c:v>36</c:v>
                </c:pt>
                <c:pt idx="4">
                  <c:v>63</c:v>
                </c:pt>
                <c:pt idx="5">
                  <c:v>47</c:v>
                </c:pt>
                <c:pt idx="6">
                  <c:v>55</c:v>
                </c:pt>
                <c:pt idx="7">
                  <c:v>49</c:v>
                </c:pt>
                <c:pt idx="8">
                  <c:v>38</c:v>
                </c:pt>
              </c:numCache>
            </c:numRef>
          </c:xVal>
          <c:yVal>
            <c:numRef>
              <c:f>'Régression linéaire1'!$E$91:$E$99</c:f>
              <c:numCache>
                <c:formatCode>0.000</c:formatCode>
                <c:ptCount val="9"/>
                <c:pt idx="0">
                  <c:v>147</c:v>
                </c:pt>
                <c:pt idx="1">
                  <c:v>125</c:v>
                </c:pt>
                <c:pt idx="2">
                  <c:v>160</c:v>
                </c:pt>
                <c:pt idx="3">
                  <c:v>118</c:v>
                </c:pt>
                <c:pt idx="4">
                  <c:v>149</c:v>
                </c:pt>
                <c:pt idx="5">
                  <c:v>128</c:v>
                </c:pt>
                <c:pt idx="6">
                  <c:v>150</c:v>
                </c:pt>
                <c:pt idx="7">
                  <c:v>145</c:v>
                </c:pt>
                <c:pt idx="8">
                  <c:v>115</c:v>
                </c:pt>
              </c:numCache>
            </c:numRef>
          </c:yVal>
          <c:smooth val="0"/>
        </c:ser>
        <c:ser>
          <c:idx val="1"/>
          <c:order val="1"/>
          <c:tx>
            <c:v>Echantillon d'apprentissage</c:v>
          </c:tx>
          <c:spPr>
            <a:ln w="28575">
              <a:noFill/>
            </a:ln>
          </c:spPr>
          <c:xVal>
            <c:numLit>
              <c:formatCode>General</c:formatCode>
              <c:ptCount val="1"/>
              <c:pt idx="0">
                <c:v>42</c:v>
              </c:pt>
            </c:numLit>
          </c:xVal>
          <c:yVal>
            <c:numLit>
              <c:formatCode>General</c:formatCode>
              <c:ptCount val="1"/>
              <c:pt idx="0">
                <c:v>125</c:v>
              </c:pt>
            </c:numLit>
          </c:yVal>
          <c:smooth val="0"/>
        </c:ser>
        <c:ser>
          <c:idx val="2"/>
          <c:order val="2"/>
          <c:tx>
            <c:v>Modèle(y)</c:v>
          </c:tx>
          <c:marker>
            <c:symbol val="none"/>
          </c:marker>
          <c:dPt>
            <c:idx val="1"/>
            <c:bubble3D val="0"/>
            <c:spPr>
              <a:ln w="31750">
                <a:solidFill>
                  <a:schemeClr val="bg1"/>
                </a:solidFill>
              </a:ln>
            </c:spPr>
          </c:dPt>
          <c:xVal>
            <c:numLit>
              <c:formatCode>General</c:formatCode>
              <c:ptCount val="2"/>
              <c:pt idx="0">
                <c:v>32.4</c:v>
              </c:pt>
              <c:pt idx="1">
                <c:v>75.599999999999994</c:v>
              </c:pt>
            </c:numLit>
          </c:xVal>
          <c:yVal>
            <c:numLit>
              <c:formatCode>General</c:formatCode>
              <c:ptCount val="2"/>
              <c:pt idx="0">
                <c:v>113.88247422680413</c:v>
              </c:pt>
              <c:pt idx="1">
                <c:v>168.9359238699445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511744"/>
        <c:axId val="80589568"/>
      </c:scatterChart>
      <c:valAx>
        <c:axId val="80511744"/>
        <c:scaling>
          <c:orientation val="minMax"/>
          <c:max val="80"/>
          <c:min val="30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/>
                  <a:t>x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txPr>
          <a:bodyPr rot="0"/>
          <a:lstStyle/>
          <a:p>
            <a:pPr>
              <a:defRPr/>
            </a:pPr>
            <a:endParaRPr lang="fr-FR"/>
          </a:p>
        </c:txPr>
        <c:crossAx val="80589568"/>
        <c:crosses val="autoZero"/>
        <c:crossBetween val="midCat"/>
      </c:valAx>
      <c:valAx>
        <c:axId val="80589568"/>
        <c:scaling>
          <c:orientation val="minMax"/>
          <c:max val="190"/>
          <c:min val="9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y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fr-FR"/>
          </a:p>
        </c:txPr>
        <c:crossAx val="805117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 b="1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vert="horz"/>
          <a:lstStyle/>
          <a:p>
            <a:pPr>
              <a:defRPr/>
            </a:pPr>
            <a:r>
              <a:rPr lang="fr-FR"/>
              <a:t>Régression de Y par X (R²=0,924)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  <c:spPr>
              <a:solidFill>
                <a:schemeClr val="bg1"/>
              </a:solidFill>
            </c:spPr>
          </c:marker>
          <c:xVal>
            <c:numRef>
              <c:f>'Régression linéaire2'!$D$91:$D$98</c:f>
              <c:numCache>
                <c:formatCode>0.000</c:formatCod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8</c:v>
                </c:pt>
                <c:pt idx="5">
                  <c:v>9</c:v>
                </c:pt>
                <c:pt idx="6">
                  <c:v>11</c:v>
                </c:pt>
                <c:pt idx="7">
                  <c:v>13</c:v>
                </c:pt>
              </c:numCache>
            </c:numRef>
          </c:xVal>
          <c:yVal>
            <c:numRef>
              <c:f>'Régression linéaire2'!$E$91:$E$98</c:f>
              <c:numCache>
                <c:formatCode>0.000</c:formatCode>
                <c:ptCount val="8"/>
                <c:pt idx="0">
                  <c:v>3.5</c:v>
                </c:pt>
                <c:pt idx="1">
                  <c:v>4.2</c:v>
                </c:pt>
                <c:pt idx="2">
                  <c:v>5</c:v>
                </c:pt>
                <c:pt idx="3">
                  <c:v>5.5</c:v>
                </c:pt>
                <c:pt idx="4">
                  <c:v>6</c:v>
                </c:pt>
                <c:pt idx="5">
                  <c:v>6.5</c:v>
                </c:pt>
                <c:pt idx="6">
                  <c:v>6.7</c:v>
                </c:pt>
                <c:pt idx="7">
                  <c:v>7.2</c:v>
                </c:pt>
              </c:numCache>
            </c:numRef>
          </c:yVal>
          <c:smooth val="0"/>
        </c:ser>
        <c:ser>
          <c:idx val="1"/>
          <c:order val="1"/>
          <c:tx>
            <c:v>Echantillon d'apprentissage</c:v>
          </c:tx>
          <c:spPr>
            <a:ln w="28575">
              <a:noFill/>
            </a:ln>
          </c:spPr>
          <c:xVal>
            <c:numLit>
              <c:formatCode>General</c:formatCode>
              <c:ptCount val="1"/>
              <c:pt idx="0">
                <c:v>4</c:v>
              </c:pt>
            </c:numLit>
          </c:xVal>
          <c:yVal>
            <c:numLit>
              <c:formatCode>General</c:formatCode>
              <c:ptCount val="1"/>
              <c:pt idx="0">
                <c:v>4.2</c:v>
              </c:pt>
            </c:numLit>
          </c:yVal>
          <c:smooth val="0"/>
        </c:ser>
        <c:ser>
          <c:idx val="2"/>
          <c:order val="2"/>
          <c:tx>
            <c:v>Modèle(Y)</c:v>
          </c:tx>
          <c:spPr>
            <a:ln>
              <a:solidFill>
                <a:schemeClr val="bg1"/>
              </a:solidFill>
            </a:ln>
          </c:spPr>
          <c:marker>
            <c:symbol val="none"/>
          </c:marker>
          <c:xVal>
            <c:numLit>
              <c:formatCode>General</c:formatCode>
              <c:ptCount val="2"/>
              <c:pt idx="0">
                <c:v>2</c:v>
              </c:pt>
              <c:pt idx="1">
                <c:v>14</c:v>
              </c:pt>
            </c:numLit>
          </c:xVal>
          <c:yVal>
            <c:numLit>
              <c:formatCode>General</c:formatCode>
              <c:ptCount val="2"/>
              <c:pt idx="0">
                <c:v>3.6863173216884997</c:v>
              </c:pt>
              <c:pt idx="1">
                <c:v>7.9029112081513819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8392320"/>
        <c:axId val="228004992"/>
      </c:scatterChart>
      <c:valAx>
        <c:axId val="228392320"/>
        <c:scaling>
          <c:orientation val="minMax"/>
          <c:max val="16"/>
          <c:min val="0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fr-FR"/>
                  <a:t>X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txPr>
          <a:bodyPr rot="0"/>
          <a:lstStyle/>
          <a:p>
            <a:pPr>
              <a:defRPr/>
            </a:pPr>
            <a:endParaRPr lang="fr-FR"/>
          </a:p>
        </c:txPr>
        <c:crossAx val="228004992"/>
        <c:crosses val="autoZero"/>
        <c:crossBetween val="midCat"/>
      </c:valAx>
      <c:valAx>
        <c:axId val="228004992"/>
        <c:scaling>
          <c:orientation val="minMax"/>
          <c:max val="10"/>
          <c:min val="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/>
                  <a:t>Y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fr-FR"/>
          </a:p>
        </c:txPr>
        <c:crossAx val="2283923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EA040-7975-4549-AF6C-245CDF550ACB}" type="datetimeFigureOut">
              <a:rPr lang="fr-FR" smtClean="0"/>
              <a:t>20/03/2018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BEDB-ABC0-44BC-8C44-8B423F3220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84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l'équation de la droite de régression de y en x  : y-137,44=a(x-50,89) avec : a= 1,274385408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ABEDB-ABC0-44BC-8C44-8B423F32204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44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9749" y="270163"/>
            <a:ext cx="3181206" cy="592283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Fiche n°:2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25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6870" y="314925"/>
            <a:ext cx="9351771" cy="280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b="1" dirty="0" smtClean="0"/>
              <a:t>4</a:t>
            </a:r>
            <a:r>
              <a:rPr lang="fr-FR" sz="2800" dirty="0" smtClean="0"/>
              <a:t>- </a:t>
            </a:r>
            <a:r>
              <a:rPr lang="fr-FR" sz="2800" dirty="0"/>
              <a:t>a) On a </a:t>
            </a:r>
            <a:r>
              <a:rPr lang="el-GR" sz="2800" i="1" dirty="0">
                <a:latin typeface="SFTI1200"/>
                <a:ea typeface="Calibri" panose="020F0502020204030204" pitchFamily="34" charset="0"/>
                <a:cs typeface="SFTI1200"/>
              </a:rPr>
              <a:t>ρ(</a:t>
            </a:r>
            <a:r>
              <a:rPr lang="fr-FR" sz="2800" i="1" dirty="0">
                <a:latin typeface="SFTI1200"/>
                <a:ea typeface="Calibri" panose="020F0502020204030204" pitchFamily="34" charset="0"/>
                <a:cs typeface="SFTI1200"/>
              </a:rPr>
              <a:t>X,Y)= </a:t>
            </a:r>
            <a:r>
              <a:rPr lang="fr-FR" sz="2800" i="1" dirty="0" smtClean="0">
                <a:latin typeface="SFTI1200"/>
                <a:ea typeface="Calibri" panose="020F0502020204030204" pitchFamily="34" charset="0"/>
                <a:cs typeface="SFTI1200"/>
              </a:rPr>
              <a:t>0,961   </a:t>
            </a:r>
            <a:r>
              <a:rPr lang="fr-FR" sz="2800" i="1" dirty="0" smtClean="0">
                <a:latin typeface="SFTI1200"/>
                <a:ea typeface="Calibri" panose="020F0502020204030204" pitchFamily="34" charset="0"/>
                <a:cs typeface="SFTI1200"/>
              </a:rPr>
              <a:t>        </a:t>
            </a:r>
            <a:r>
              <a:rPr lang="fr-FR" sz="2800" dirty="0" smtClean="0"/>
              <a:t>  </a:t>
            </a:r>
            <a:r>
              <a:rPr lang="fr-FR" sz="2800" dirty="0" smtClean="0"/>
              <a:t>ρ²=0,92 </a:t>
            </a:r>
            <a:r>
              <a:rPr lang="fr-FR" sz="2800" dirty="0"/>
              <a:t>&gt; </a:t>
            </a:r>
            <a:r>
              <a:rPr lang="fr-FR" sz="2800" dirty="0" smtClean="0"/>
              <a:t>0.75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 smtClean="0"/>
              <a:t> </a:t>
            </a:r>
            <a:r>
              <a:rPr lang="fr-FR" sz="2800" dirty="0"/>
              <a:t>donc l’ajustement affine est justifié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b="1" dirty="0" smtClean="0"/>
              <a:t>4</a:t>
            </a:r>
            <a:r>
              <a:rPr lang="fr-FR" sz="2800" dirty="0"/>
              <a:t>-b) </a:t>
            </a:r>
            <a:r>
              <a:rPr lang="fr-FR" sz="2800" dirty="0" smtClean="0"/>
              <a:t>l'équation </a:t>
            </a:r>
            <a:r>
              <a:rPr lang="fr-FR" sz="2800" dirty="0"/>
              <a:t>de la droite de régression </a:t>
            </a:r>
            <a:r>
              <a:rPr lang="fr-FR" sz="2800" dirty="0" smtClean="0"/>
              <a:t>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fr-FR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y-5,575=a(x-7,375) </a:t>
            </a:r>
            <a:endParaRPr lang="fr-FR" sz="2800" b="1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 smtClean="0"/>
              <a:t> </a:t>
            </a:r>
            <a:r>
              <a:rPr lang="fr-FR" sz="2800" dirty="0"/>
              <a:t>avec: a = </a:t>
            </a:r>
            <a:r>
              <a:rPr lang="fr-FR" sz="2800" dirty="0" smtClean="0"/>
              <a:t>0,35138 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666870" y="4156605"/>
            <a:ext cx="4543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i="1" dirty="0" smtClean="0">
                <a:latin typeface="SFTI1200"/>
                <a:ea typeface="Calibri" panose="020F0502020204030204" pitchFamily="34" charset="0"/>
                <a:cs typeface="SFTI1200"/>
              </a:rPr>
              <a:t>5</a:t>
            </a:r>
            <a:r>
              <a:rPr lang="fr-FR" sz="2800" i="1" dirty="0" smtClean="0">
                <a:latin typeface="SFTI1200"/>
                <a:ea typeface="Calibri" panose="020F0502020204030204" pitchFamily="34" charset="0"/>
                <a:cs typeface="SFTI1200"/>
              </a:rPr>
              <a:t>-  </a:t>
            </a:r>
            <a:r>
              <a:rPr lang="fr-FR" sz="2800" i="1" dirty="0">
                <a:latin typeface="SFTI1200"/>
                <a:ea typeface="Calibri" panose="020F0502020204030204" pitchFamily="34" charset="0"/>
                <a:cs typeface="SFTI1200"/>
              </a:rPr>
              <a:t>voir le tableau ci dessus</a:t>
            </a: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666871" y="4853378"/>
            <a:ext cx="4543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i="1" dirty="0" smtClean="0">
                <a:latin typeface="SFTI1200"/>
                <a:ea typeface="Calibri" panose="020F0502020204030204" pitchFamily="34" charset="0"/>
                <a:cs typeface="SFTI1200"/>
              </a:rPr>
              <a:t>6</a:t>
            </a:r>
            <a:r>
              <a:rPr lang="fr-FR" sz="2800" i="1" dirty="0" smtClean="0">
                <a:latin typeface="SFTI1200"/>
                <a:ea typeface="Calibri" panose="020F0502020204030204" pitchFamily="34" charset="0"/>
                <a:cs typeface="SFTI1200"/>
              </a:rPr>
              <a:t>-  </a:t>
            </a:r>
            <a:r>
              <a:rPr lang="fr-FR" sz="2800" i="1" dirty="0">
                <a:latin typeface="SFTI1200"/>
                <a:ea typeface="Calibri" panose="020F0502020204030204" pitchFamily="34" charset="0"/>
                <a:cs typeface="SFTI1200"/>
              </a:rPr>
              <a:t>voir le tableau ci dessus</a:t>
            </a:r>
            <a:endParaRPr lang="fr-FR" sz="2800" dirty="0"/>
          </a:p>
        </p:txBody>
      </p:sp>
      <p:sp>
        <p:nvSpPr>
          <p:cNvPr id="5" name="Flèche droite 4"/>
          <p:cNvSpPr/>
          <p:nvPr/>
        </p:nvSpPr>
        <p:spPr>
          <a:xfrm>
            <a:off x="4910205" y="560676"/>
            <a:ext cx="599793" cy="13447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833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477586"/>
            <a:ext cx="1176169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/>
              <a:t>8- </a:t>
            </a:r>
            <a:r>
              <a:rPr lang="fr-FR" sz="2800" i="1" dirty="0" smtClean="0">
                <a:latin typeface="Bodoni MT" panose="02070603080606020203" pitchFamily="18" charset="0"/>
              </a:rPr>
              <a:t>i</a:t>
            </a:r>
            <a:r>
              <a:rPr lang="fr-FR" sz="28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800" dirty="0" smtClean="0"/>
              <a:t>Prévision </a:t>
            </a:r>
            <a:r>
              <a:rPr lang="fr-FR" sz="2800" dirty="0"/>
              <a:t>fournie par Y=</a:t>
            </a:r>
            <a:r>
              <a:rPr lang="fr-FR" sz="2800" dirty="0" err="1"/>
              <a:t>aX+b</a:t>
            </a:r>
            <a:r>
              <a:rPr lang="fr-FR" sz="2800" dirty="0"/>
              <a:t>									</a:t>
            </a:r>
          </a:p>
          <a:p>
            <a:r>
              <a:rPr lang="fr-FR" sz="2800" dirty="0" smtClean="0"/>
              <a:t>         X=40 </a:t>
            </a:r>
            <a:r>
              <a:rPr lang="fr-FR" sz="2800" dirty="0"/>
              <a:t>en dizaines de milliards	</a:t>
            </a:r>
            <a:endParaRPr lang="fr-FR" sz="2800" dirty="0" smtClean="0"/>
          </a:p>
          <a:p>
            <a:r>
              <a:rPr lang="fr-FR" sz="2800" dirty="0" smtClean="0"/>
              <a:t>         Y≈17039 salariés	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2800" dirty="0" smtClean="0"/>
              <a:t>Prévision </a:t>
            </a:r>
            <a:r>
              <a:rPr lang="fr-FR" sz="2800" dirty="0"/>
              <a:t>fournie par Y=AZ+B 						</a:t>
            </a:r>
            <a:r>
              <a:rPr lang="fr-FR" sz="2800" dirty="0" smtClean="0"/>
              <a:t>                  </a:t>
            </a:r>
          </a:p>
          <a:p>
            <a:r>
              <a:rPr lang="fr-FR" sz="2800" dirty="0" smtClean="0"/>
              <a:t>         X=40 </a:t>
            </a:r>
            <a:r>
              <a:rPr lang="fr-FR" sz="2800" dirty="0"/>
              <a:t>en dizaines de milliards   </a:t>
            </a:r>
            <a:r>
              <a:rPr lang="fr-FR" sz="2800" dirty="0" smtClean="0"/>
              <a:t>        </a:t>
            </a:r>
            <a:r>
              <a:rPr lang="fr-FR" sz="2800" dirty="0"/>
              <a:t>Z=Ln(X) ≈	3,688879454</a:t>
            </a:r>
          </a:p>
          <a:p>
            <a:r>
              <a:rPr lang="fr-FR" sz="2800" dirty="0" smtClean="0"/>
              <a:t>         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Y</a:t>
            </a:r>
            <a:r>
              <a:rPr lang="fr-FR" sz="2800" dirty="0"/>
              <a:t>≈10076 salariés					</a:t>
            </a:r>
          </a:p>
        </p:txBody>
      </p:sp>
      <p:sp>
        <p:nvSpPr>
          <p:cNvPr id="3" name="Rectangle 2"/>
          <p:cNvSpPr/>
          <p:nvPr/>
        </p:nvSpPr>
        <p:spPr>
          <a:xfrm>
            <a:off x="156068" y="300017"/>
            <a:ext cx="10138032" cy="2244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/>
              <a:t>7- a) On a  ρ² </a:t>
            </a:r>
            <a:r>
              <a:rPr lang="fr-FR" sz="2800" dirty="0" smtClean="0"/>
              <a:t>=0,989 </a:t>
            </a:r>
            <a:r>
              <a:rPr lang="fr-FR" sz="2800" dirty="0" smtClean="0"/>
              <a:t>&gt; </a:t>
            </a:r>
            <a:r>
              <a:rPr lang="fr-FR" sz="2800" dirty="0"/>
              <a:t>0.75 donc l’ajustement affine est justifié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/>
              <a:t>7-b) l'équation de la droite de régression </a:t>
            </a:r>
            <a:r>
              <a:rPr lang="fr-FR" sz="2800" dirty="0" smtClean="0"/>
              <a:t>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800" dirty="0" smtClean="0"/>
              <a:t> </a:t>
            </a:r>
            <a:r>
              <a:rPr lang="fr-FR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y-5,575=A(z-1,9)</a:t>
            </a:r>
            <a:r>
              <a:rPr lang="fr-FR" sz="2800" dirty="0" smtClean="0"/>
              <a:t> </a:t>
            </a:r>
            <a:endParaRPr lang="fr-FR" sz="2800" dirty="0" smtClean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 smtClean="0"/>
              <a:t> </a:t>
            </a:r>
            <a:r>
              <a:rPr lang="fr-FR" sz="2800" dirty="0"/>
              <a:t>avec: a = </a:t>
            </a:r>
            <a:r>
              <a:rPr lang="fr-FR" sz="2800" dirty="0" smtClean="0"/>
              <a:t>2,503241</a:t>
            </a:r>
            <a:endParaRPr lang="fr-FR" sz="2800" dirty="0"/>
          </a:p>
        </p:txBody>
      </p:sp>
      <p:sp>
        <p:nvSpPr>
          <p:cNvPr id="6" name="Flèche droite 5"/>
          <p:cNvSpPr/>
          <p:nvPr/>
        </p:nvSpPr>
        <p:spPr>
          <a:xfrm>
            <a:off x="6039752" y="3555648"/>
            <a:ext cx="633845" cy="1655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08681"/>
              </p:ext>
            </p:extLst>
          </p:nvPr>
        </p:nvGraphicFramePr>
        <p:xfrm>
          <a:off x="6998171" y="3429000"/>
          <a:ext cx="3295929" cy="497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5929"/>
              </a:tblGrid>
              <a:tr h="248478">
                <a:tc>
                  <a:txBody>
                    <a:bodyPr/>
                    <a:lstStyle/>
                    <a:p>
                      <a:pPr algn="r" fontAlgn="b"/>
                      <a:r>
                        <a:rPr lang="fr-FR" sz="3200" u="none" strike="noStrike" dirty="0" smtClean="0">
                          <a:effectLst/>
                        </a:rPr>
                        <a:t>Y(40)=17,03886</a:t>
                      </a:r>
                      <a:endParaRPr lang="fr-FR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Flèche droite 6"/>
          <p:cNvSpPr/>
          <p:nvPr/>
        </p:nvSpPr>
        <p:spPr>
          <a:xfrm>
            <a:off x="5722829" y="4851048"/>
            <a:ext cx="633845" cy="1655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08360"/>
              </p:ext>
            </p:extLst>
          </p:nvPr>
        </p:nvGraphicFramePr>
        <p:xfrm>
          <a:off x="2345129" y="5192167"/>
          <a:ext cx="4011545" cy="497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1545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3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Y(ln(40))=10,07627</a:t>
                      </a:r>
                      <a:endParaRPr kumimoji="0" lang="fr-FR" sz="3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Flèche droite 9"/>
          <p:cNvSpPr/>
          <p:nvPr/>
        </p:nvSpPr>
        <p:spPr>
          <a:xfrm>
            <a:off x="1430327" y="5348043"/>
            <a:ext cx="633845" cy="1655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163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63542" y="542151"/>
            <a:ext cx="11216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8- </a:t>
            </a:r>
            <a:r>
              <a:rPr lang="fr-FR" sz="2800" i="1" dirty="0">
                <a:latin typeface="Bodoni MT" panose="02070603080606020203" pitchFamily="18" charset="0"/>
              </a:rPr>
              <a:t>ii</a:t>
            </a:r>
            <a:r>
              <a:rPr lang="fr-FR" sz="2800" dirty="0"/>
              <a:t>) On a ρ²(Z,Y)&gt;ρ²(X,Y)	</a:t>
            </a:r>
          </a:p>
          <a:p>
            <a:r>
              <a:rPr lang="fr-FR" sz="2800" dirty="0"/>
              <a:t>donc  Y=AZ+B fourni une qualité d’ajustement meilleure que celle du  </a:t>
            </a:r>
            <a:r>
              <a:rPr lang="fr-FR" sz="2800" dirty="0" smtClean="0"/>
              <a:t>Y=</a:t>
            </a:r>
            <a:r>
              <a:rPr lang="fr-FR" sz="2800" dirty="0" err="1" smtClean="0"/>
              <a:t>aX+b</a:t>
            </a:r>
            <a:r>
              <a:rPr lang="fr-FR" sz="2800" dirty="0"/>
              <a:t> </a:t>
            </a:r>
            <a:r>
              <a:rPr lang="fr-FR" sz="2800" dirty="0" smtClean="0"/>
              <a:t>par </a:t>
            </a:r>
            <a:r>
              <a:rPr lang="fr-FR" sz="2800" dirty="0"/>
              <a:t>conséquent la prévision la plus appropriée est </a:t>
            </a:r>
            <a:r>
              <a:rPr lang="fr-FR" sz="2800" dirty="0" smtClean="0"/>
              <a:t>:</a:t>
            </a:r>
          </a:p>
          <a:p>
            <a:pPr algn="ctr"/>
            <a:r>
              <a:rPr lang="fr-FR" sz="2800" dirty="0" smtClean="0"/>
              <a:t> </a:t>
            </a:r>
            <a:r>
              <a:rPr lang="fr-FR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Y≈10076 salariés</a:t>
            </a:r>
            <a:r>
              <a:rPr lang="fr-FR" sz="2800" dirty="0"/>
              <a:t>									</a:t>
            </a:r>
          </a:p>
        </p:txBody>
      </p:sp>
    </p:spTree>
    <p:extLst>
      <p:ext uri="{BB962C8B-B14F-4D97-AF65-F5344CB8AC3E}">
        <p14:creationId xmlns:p14="http://schemas.microsoft.com/office/powerpoint/2010/main" val="105459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187820"/>
              </p:ext>
            </p:extLst>
          </p:nvPr>
        </p:nvGraphicFramePr>
        <p:xfrm>
          <a:off x="203850" y="178905"/>
          <a:ext cx="11136699" cy="30960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7020"/>
                <a:gridCol w="745435"/>
                <a:gridCol w="854765"/>
                <a:gridCol w="805070"/>
                <a:gridCol w="626165"/>
                <a:gridCol w="815008"/>
                <a:gridCol w="924340"/>
                <a:gridCol w="844826"/>
                <a:gridCol w="934278"/>
                <a:gridCol w="941705"/>
                <a:gridCol w="1488438"/>
                <a:gridCol w="869649"/>
              </a:tblGrid>
              <a:tr h="848725">
                <a:tc gridSpan="11">
                  <a:txBody>
                    <a:bodyPr/>
                    <a:lstStyle/>
                    <a:p>
                      <a:pPr algn="l" fontAlgn="b"/>
                      <a:r>
                        <a:rPr lang="fr-FR" sz="2800" b="1" u="none" strike="noStrike" dirty="0">
                          <a:effectLst/>
                        </a:rPr>
                        <a:t>Exercice2:</a:t>
                      </a:r>
                    </a:p>
                    <a:p>
                      <a:pPr algn="l" fontAlgn="b"/>
                      <a:r>
                        <a:rPr lang="fr-FR" sz="2800" b="1" u="none" strike="noStrike" dirty="0">
                          <a:effectLst/>
                        </a:rPr>
                        <a:t> </a:t>
                      </a:r>
                      <a:endParaRPr lang="fr-F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b"/>
                      <a:endParaRPr lang="fr-F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12700" cmpd="sng">
                      <a:noFill/>
                    </a:lnL>
                  </a:tcPr>
                </a:tc>
              </a:tr>
              <a:tr h="449537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 </a:t>
                      </a:r>
                      <a:endParaRPr lang="fr-FR" sz="2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fr-FR" sz="2800" b="1" u="none" strike="noStrike" dirty="0">
                          <a:effectLst/>
                        </a:rPr>
                        <a:t>moyenne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3353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 smtClean="0">
                          <a:effectLst/>
                        </a:rPr>
                        <a:t>Age (</a:t>
                      </a:r>
                      <a:r>
                        <a:rPr lang="fr-FR" sz="2800" b="1" u="none" strike="noStrike" dirty="0">
                          <a:effectLst/>
                        </a:rPr>
                        <a:t>x)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56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>
                          <a:effectLst/>
                        </a:rPr>
                        <a:t>42</a:t>
                      </a:r>
                      <a:endParaRPr lang="fr-FR" sz="28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>
                          <a:effectLst/>
                        </a:rPr>
                        <a:t>72</a:t>
                      </a:r>
                      <a:endParaRPr lang="fr-FR" sz="28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36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63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>
                          <a:effectLst/>
                        </a:rPr>
                        <a:t>47</a:t>
                      </a:r>
                      <a:endParaRPr lang="fr-FR" sz="28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>
                          <a:effectLst/>
                        </a:rPr>
                        <a:t>55</a:t>
                      </a:r>
                      <a:endParaRPr lang="fr-FR" sz="28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>
                          <a:effectLst/>
                        </a:rPr>
                        <a:t>49</a:t>
                      </a:r>
                      <a:endParaRPr lang="fr-FR" sz="28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>
                          <a:effectLst/>
                        </a:rPr>
                        <a:t>38</a:t>
                      </a:r>
                      <a:endParaRPr lang="fr-FR" sz="28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50,89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8737">
                <a:tc>
                  <a:txBody>
                    <a:bodyPr/>
                    <a:lstStyle/>
                    <a:p>
                      <a:pPr algn="l" fontAlgn="b"/>
                      <a:r>
                        <a:rPr lang="fr-FR" sz="2800" b="1" u="none" strike="noStrike" dirty="0" smtClean="0">
                          <a:effectLst/>
                        </a:rPr>
                        <a:t>T.A (</a:t>
                      </a:r>
                      <a:r>
                        <a:rPr lang="fr-FR" sz="2800" b="1" u="none" strike="noStrike" dirty="0">
                          <a:effectLst/>
                        </a:rPr>
                        <a:t>y)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147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125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160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>
                          <a:effectLst/>
                        </a:rPr>
                        <a:t>118</a:t>
                      </a:r>
                      <a:endParaRPr lang="fr-FR" sz="28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149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128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>
                          <a:effectLst/>
                        </a:rPr>
                        <a:t>150</a:t>
                      </a:r>
                      <a:endParaRPr lang="fr-FR" sz="28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>
                          <a:effectLst/>
                        </a:rPr>
                        <a:t>145</a:t>
                      </a:r>
                      <a:endParaRPr lang="fr-FR" sz="28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>
                          <a:effectLst/>
                        </a:rPr>
                        <a:t>115</a:t>
                      </a:r>
                      <a:endParaRPr lang="fr-FR" sz="28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137,44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612">
                <a:tc gridSpan="11">
                  <a:txBody>
                    <a:bodyPr/>
                    <a:lstStyle/>
                    <a:p>
                      <a:pPr algn="l" fontAlgn="b"/>
                      <a:r>
                        <a:rPr lang="fr-FR" sz="2800" b="1" u="none" strike="noStrike" dirty="0">
                          <a:effectLst/>
                        </a:rPr>
                        <a:t> 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54344"/>
              </p:ext>
            </p:extLst>
          </p:nvPr>
        </p:nvGraphicFramePr>
        <p:xfrm>
          <a:off x="490330" y="3806687"/>
          <a:ext cx="6069496" cy="17574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1342"/>
                <a:gridCol w="1171716"/>
                <a:gridCol w="686688"/>
                <a:gridCol w="687885"/>
                <a:gridCol w="374099"/>
                <a:gridCol w="1437766"/>
              </a:tblGrid>
              <a:tr h="433353"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1" u="none" strike="noStrike" dirty="0" smtClean="0">
                          <a:effectLst/>
                        </a:rPr>
                        <a:t>V(x)=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124,54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l-GR" sz="2800" b="1" u="none" strike="noStrike" dirty="0" smtClean="0">
                          <a:effectLst/>
                        </a:rPr>
                        <a:t>σ</a:t>
                      </a:r>
                      <a:r>
                        <a:rPr lang="fr-FR" sz="2800" b="1" u="none" strike="noStrike" dirty="0" smtClean="0">
                          <a:effectLst/>
                        </a:rPr>
                        <a:t>x=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MS UI Gothic" panose="020B0600070205080204" pitchFamily="34" charset="-128"/>
                        <a:ea typeface="MS UI Gothic" panose="020B0600070205080204" pitchFamily="34" charset="-128"/>
                      </a:endParaRPr>
                    </a:p>
                  </a:txBody>
                  <a:tcPr marL="9236" marR="9236" marT="9236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MS UI Gothic" panose="020B0600070205080204" pitchFamily="34" charset="-128"/>
                        <a:ea typeface="MS UI Gothic" panose="020B0600070205080204" pitchFamily="34" charset="-128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11,16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</a:tr>
              <a:tr h="433353"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1" u="none" strike="noStrike" dirty="0">
                          <a:effectLst/>
                        </a:rPr>
                        <a:t>V(y</a:t>
                      </a:r>
                      <a:r>
                        <a:rPr lang="fr-FR" sz="2800" b="1" u="none" strike="noStrike" dirty="0" smtClean="0">
                          <a:effectLst/>
                        </a:rPr>
                        <a:t>)=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230,47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l-GR" sz="2800" b="1" u="none" strike="noStrike" dirty="0" smtClean="0">
                          <a:effectLst/>
                        </a:rPr>
                        <a:t>σ</a:t>
                      </a:r>
                      <a:r>
                        <a:rPr lang="fr-FR" sz="2800" b="1" u="none" strike="noStrike" dirty="0" smtClean="0">
                          <a:effectLst/>
                        </a:rPr>
                        <a:t>y=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MS UI Gothic" panose="020B0600070205080204" pitchFamily="34" charset="-128"/>
                        <a:ea typeface="MS UI Gothic" panose="020B0600070205080204" pitchFamily="34" charset="-128"/>
                      </a:endParaRPr>
                    </a:p>
                  </a:txBody>
                  <a:tcPr marL="9236" marR="9236" marT="9236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2800" b="1" i="0" u="none" strike="noStrike">
                        <a:solidFill>
                          <a:schemeClr val="tx1"/>
                        </a:solidFill>
                        <a:effectLst/>
                        <a:latin typeface="MS UI Gothic" panose="020B0600070205080204" pitchFamily="34" charset="-128"/>
                        <a:ea typeface="MS UI Gothic" panose="020B0600070205080204" pitchFamily="34" charset="-128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15,18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</a:tr>
              <a:tr h="433353"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1" u="none" strike="noStrike" dirty="0" err="1" smtClean="0">
                          <a:effectLst/>
                        </a:rPr>
                        <a:t>cov</a:t>
                      </a:r>
                      <a:r>
                        <a:rPr lang="fr-FR" sz="2800" b="1" u="none" strike="noStrike" dirty="0" smtClean="0">
                          <a:effectLst/>
                        </a:rPr>
                        <a:t>(X,Y)=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158,72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 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 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</a:tr>
              <a:tr h="449537">
                <a:tc>
                  <a:txBody>
                    <a:bodyPr/>
                    <a:lstStyle/>
                    <a:p>
                      <a:pPr algn="r" fontAlgn="b"/>
                      <a:r>
                        <a:rPr lang="el-GR" sz="2800" b="1" u="none" strike="noStrike" dirty="0" smtClean="0">
                          <a:effectLst/>
                        </a:rPr>
                        <a:t>ρ(</a:t>
                      </a:r>
                      <a:r>
                        <a:rPr lang="fr-FR" sz="2800" b="1" u="none" strike="noStrike" dirty="0" smtClean="0">
                          <a:effectLst/>
                        </a:rPr>
                        <a:t>X,Y)=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MS UI Gothic" panose="020B0600070205080204" pitchFamily="34" charset="-128"/>
                        <a:ea typeface="MS UI Gothic" panose="020B0600070205080204" pitchFamily="34" charset="-128"/>
                      </a:endParaRPr>
                    </a:p>
                  </a:txBody>
                  <a:tcPr marL="9236" marR="9236" marT="923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0,94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 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2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1" u="none" strike="noStrike" dirty="0">
                          <a:effectLst/>
                        </a:rPr>
                        <a:t> </a:t>
                      </a:r>
                      <a:endParaRPr lang="fr-FR" sz="2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76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593578"/>
              </p:ext>
            </p:extLst>
          </p:nvPr>
        </p:nvGraphicFramePr>
        <p:xfrm>
          <a:off x="571742" y="86499"/>
          <a:ext cx="8999641" cy="6532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0" y="0"/>
            <a:ext cx="674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1.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95132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491" y="2746144"/>
            <a:ext cx="114631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 startAt="5"/>
            </a:pPr>
            <a:r>
              <a:rPr lang="fr-FR" sz="2800" b="1" i="1" dirty="0" smtClean="0">
                <a:latin typeface="SFTI1200"/>
                <a:ea typeface="Calibri" panose="020F0502020204030204" pitchFamily="34" charset="0"/>
                <a:cs typeface="SFTI1200"/>
              </a:rPr>
              <a:t>l'équation </a:t>
            </a:r>
            <a:r>
              <a:rPr lang="fr-FR" sz="2800" b="1" i="1" dirty="0">
                <a:latin typeface="SFTI1200"/>
                <a:ea typeface="Calibri" panose="020F0502020204030204" pitchFamily="34" charset="0"/>
                <a:cs typeface="SFTI1200"/>
              </a:rPr>
              <a:t>de la droite de régression de x en y  </a:t>
            </a:r>
            <a:r>
              <a:rPr lang="fr-FR" sz="2800" b="1" i="1" dirty="0" smtClean="0">
                <a:latin typeface="SFTI1200"/>
                <a:ea typeface="Calibri" panose="020F0502020204030204" pitchFamily="34" charset="0"/>
                <a:cs typeface="SFTI1200"/>
              </a:rPr>
              <a:t>:</a:t>
            </a:r>
          </a:p>
          <a:p>
            <a:pPr algn="ctr"/>
            <a:r>
              <a:rPr lang="fr-FR" sz="2800" b="1" i="1" dirty="0" smtClean="0">
                <a:latin typeface="SFTI1200"/>
                <a:ea typeface="Calibri" panose="020F0502020204030204" pitchFamily="34" charset="0"/>
                <a:cs typeface="SFTI1200"/>
              </a:rPr>
              <a:t> </a:t>
            </a:r>
            <a:r>
              <a:rPr lang="fr-FR" sz="2800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SFTI1200"/>
                <a:ea typeface="Calibri" panose="020F0502020204030204" pitchFamily="34" charset="0"/>
                <a:cs typeface="SFTI1200"/>
              </a:rPr>
              <a:t>x-50,89=a'( y-137,44) </a:t>
            </a:r>
            <a:endParaRPr lang="fr-FR" sz="2800" b="1" i="1" dirty="0" smtClean="0">
              <a:solidFill>
                <a:schemeClr val="bg1">
                  <a:lumMod val="95000"/>
                  <a:lumOff val="5000"/>
                </a:schemeClr>
              </a:solidFill>
              <a:latin typeface="SFTI1200"/>
              <a:ea typeface="Calibri" panose="020F0502020204030204" pitchFamily="34" charset="0"/>
              <a:cs typeface="SFTI1200"/>
            </a:endParaRPr>
          </a:p>
          <a:p>
            <a:r>
              <a:rPr lang="fr-FR" sz="2800" b="1" i="1" dirty="0" smtClean="0">
                <a:latin typeface="SFTI1200"/>
                <a:ea typeface="Calibri" panose="020F0502020204030204" pitchFamily="34" charset="0"/>
                <a:cs typeface="SFTI1200"/>
              </a:rPr>
              <a:t>avec </a:t>
            </a:r>
            <a:r>
              <a:rPr lang="fr-FR" sz="2800" b="1" i="1" dirty="0" smtClean="0">
                <a:latin typeface="SFTI1200"/>
                <a:ea typeface="Calibri" panose="020F0502020204030204" pitchFamily="34" charset="0"/>
                <a:cs typeface="SFTI1200"/>
              </a:rPr>
              <a:t>: a’ </a:t>
            </a:r>
            <a:r>
              <a:rPr lang="fr-FR" sz="2800" b="1" i="1" dirty="0">
                <a:latin typeface="SFTI1200"/>
                <a:ea typeface="Calibri" panose="020F0502020204030204" pitchFamily="34" charset="0"/>
                <a:cs typeface="SFTI1200"/>
              </a:rPr>
              <a:t>= 0,688665095</a:t>
            </a:r>
          </a:p>
          <a:p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722309" y="1896543"/>
            <a:ext cx="9542997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i="1" dirty="0" smtClean="0">
                <a:latin typeface="SFTI1200"/>
                <a:ea typeface="Calibri" panose="020F0502020204030204" pitchFamily="34" charset="0"/>
                <a:cs typeface="SFTI1200"/>
              </a:rPr>
              <a:t>Comme  </a:t>
            </a:r>
            <a:r>
              <a:rPr lang="fr-FR" sz="28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fr-FR" sz="2800" i="1" dirty="0" smtClean="0">
                <a:latin typeface="SFTI1200"/>
                <a:ea typeface="Calibri" panose="020F0502020204030204" pitchFamily="34" charset="0"/>
                <a:cs typeface="SFTI1200"/>
              </a:rPr>
              <a:t>²=0,88 </a:t>
            </a:r>
            <a:r>
              <a:rPr lang="fr-FR" sz="2800" i="1" dirty="0">
                <a:latin typeface="SFTI1200"/>
                <a:ea typeface="Calibri" panose="020F0502020204030204" pitchFamily="34" charset="0"/>
                <a:cs typeface="SFTI1200"/>
              </a:rPr>
              <a:t>&gt; 0.75 donc l’ajustement affine est justifié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8761" y="1304169"/>
            <a:ext cx="10390095" cy="55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i="1" dirty="0" smtClean="0">
                <a:latin typeface="SFTI1200"/>
                <a:ea typeface="Calibri" panose="020F0502020204030204" pitchFamily="34" charset="0"/>
                <a:cs typeface="SFTI1200"/>
              </a:rPr>
              <a:t>4. On </a:t>
            </a:r>
            <a:r>
              <a:rPr lang="fr-FR" sz="2800" i="1" dirty="0">
                <a:latin typeface="SFTI1200"/>
                <a:ea typeface="Calibri" panose="020F0502020204030204" pitchFamily="34" charset="0"/>
                <a:cs typeface="SFTI1200"/>
              </a:rPr>
              <a:t>a </a:t>
            </a:r>
            <a:r>
              <a:rPr lang="fr-FR" sz="2800" i="1" dirty="0" err="1">
                <a:latin typeface="SFTI1200"/>
                <a:ea typeface="Calibri" panose="020F0502020204030204" pitchFamily="34" charset="0"/>
                <a:cs typeface="SFTI1200"/>
              </a:rPr>
              <a:t>cov</a:t>
            </a:r>
            <a:r>
              <a:rPr lang="fr-FR" sz="2800" i="1" dirty="0">
                <a:latin typeface="SFTI1200"/>
                <a:ea typeface="Calibri" panose="020F0502020204030204" pitchFamily="34" charset="0"/>
                <a:cs typeface="SFTI1200"/>
              </a:rPr>
              <a:t>(X,Y</a:t>
            </a:r>
            <a:r>
              <a:rPr lang="fr-FR" sz="2800" i="1" dirty="0" smtClean="0">
                <a:latin typeface="SFTI1200"/>
                <a:ea typeface="Calibri" panose="020F0502020204030204" pitchFamily="34" charset="0"/>
                <a:cs typeface="SFTI1200"/>
              </a:rPr>
              <a:t>)=158,72  </a:t>
            </a:r>
            <a:r>
              <a:rPr lang="fr-FR" sz="2800" i="1" dirty="0">
                <a:latin typeface="SFTI1200"/>
                <a:ea typeface="Calibri" panose="020F0502020204030204" pitchFamily="34" charset="0"/>
                <a:cs typeface="SFTI1200"/>
              </a:rPr>
              <a:t>et </a:t>
            </a:r>
            <a:r>
              <a:rPr lang="el-GR" sz="2800" i="1" dirty="0">
                <a:latin typeface="SFTI1200"/>
                <a:ea typeface="Calibri" panose="020F0502020204030204" pitchFamily="34" charset="0"/>
                <a:cs typeface="SFTI1200"/>
              </a:rPr>
              <a:t>ρ(</a:t>
            </a:r>
            <a:r>
              <a:rPr lang="fr-FR" sz="2800" i="1" dirty="0">
                <a:latin typeface="SFTI1200"/>
                <a:ea typeface="Calibri" panose="020F0502020204030204" pitchFamily="34" charset="0"/>
                <a:cs typeface="SFTI1200"/>
              </a:rPr>
              <a:t>X,Y)= </a:t>
            </a:r>
            <a:r>
              <a:rPr lang="fr-FR" sz="2800" i="1" dirty="0" smtClean="0">
                <a:latin typeface="SFTI1200"/>
                <a:ea typeface="Calibri" panose="020F0502020204030204" pitchFamily="34" charset="0"/>
                <a:cs typeface="SFTI1200"/>
              </a:rPr>
              <a:t>0,936</a:t>
            </a:r>
            <a:endParaRPr lang="fr-FR" sz="2800" i="1" dirty="0">
              <a:latin typeface="SFTI1200"/>
              <a:ea typeface="Calibri" panose="020F0502020204030204" pitchFamily="34" charset="0"/>
              <a:cs typeface="SFTI120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491" y="4842521"/>
            <a:ext cx="10594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i="1" dirty="0" smtClean="0">
                <a:latin typeface="SFTI1200"/>
                <a:ea typeface="Calibri" panose="020F0502020204030204" pitchFamily="34" charset="0"/>
                <a:cs typeface="SFTI1200"/>
              </a:rPr>
              <a:t>6. On a </a:t>
            </a:r>
            <a:r>
              <a:rPr lang="fr-FR" sz="2400" b="1" i="1" dirty="0">
                <a:latin typeface="SFTI1200"/>
                <a:ea typeface="Calibri" panose="020F0502020204030204" pitchFamily="34" charset="0"/>
                <a:cs typeface="SFTI1200"/>
              </a:rPr>
              <a:t>x-50,89=a'( y-137,44</a:t>
            </a:r>
            <a:r>
              <a:rPr lang="fr-FR" sz="2400" b="1" i="1" dirty="0" smtClean="0">
                <a:latin typeface="SFTI1200"/>
                <a:ea typeface="Calibri" panose="020F0502020204030204" pitchFamily="34" charset="0"/>
                <a:cs typeface="SFTI1200"/>
              </a:rPr>
              <a:t>) </a:t>
            </a:r>
            <a:endParaRPr lang="fr-FR" sz="2400" b="1" i="1" dirty="0" smtClean="0">
              <a:latin typeface="SFTI1200"/>
              <a:ea typeface="Calibri" panose="020F0502020204030204" pitchFamily="34" charset="0"/>
              <a:cs typeface="SFTI1200"/>
            </a:endParaRPr>
          </a:p>
          <a:p>
            <a:r>
              <a:rPr lang="fr-FR" sz="2400" b="1" i="1" dirty="0" smtClean="0">
                <a:latin typeface="SFTI1200"/>
                <a:ea typeface="Calibri" panose="020F0502020204030204" pitchFamily="34" charset="0"/>
                <a:cs typeface="SFTI1200"/>
              </a:rPr>
              <a:t>donc </a:t>
            </a:r>
            <a:r>
              <a:rPr lang="fr-FR" sz="2400" b="1" i="1" dirty="0" smtClean="0">
                <a:latin typeface="SFTI1200"/>
                <a:ea typeface="Calibri" panose="020F0502020204030204" pitchFamily="34" charset="0"/>
                <a:cs typeface="SFTI1200"/>
              </a:rPr>
              <a:t>y=137,44+(75-50,86)/a</a:t>
            </a:r>
            <a:r>
              <a:rPr lang="fr-FR" sz="2400" b="1" i="1" dirty="0" smtClean="0">
                <a:latin typeface="SFTI1200"/>
                <a:ea typeface="Calibri" panose="020F0502020204030204" pitchFamily="34" charset="0"/>
                <a:cs typeface="SFTI1200"/>
              </a:rPr>
              <a:t>’</a:t>
            </a:r>
          </a:p>
          <a:p>
            <a:r>
              <a:rPr lang="fr-FR" sz="2400" b="1" i="1" dirty="0">
                <a:latin typeface="SFTI1200"/>
                <a:ea typeface="Calibri" panose="020F0502020204030204" pitchFamily="34" charset="0"/>
                <a:cs typeface="SFTI1200"/>
              </a:rPr>
              <a:t> </a:t>
            </a:r>
            <a:r>
              <a:rPr lang="fr-FR" sz="2400" b="1" i="1" dirty="0" smtClean="0">
                <a:latin typeface="SFTI1200"/>
                <a:ea typeface="Calibri" panose="020F0502020204030204" pitchFamily="34" charset="0"/>
                <a:cs typeface="SFTI1200"/>
              </a:rPr>
              <a:t>         </a:t>
            </a:r>
            <a:r>
              <a:rPr lang="fr-FR" sz="2400" b="1" i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SFTI1200"/>
                <a:ea typeface="Calibri" panose="020F0502020204030204" pitchFamily="34" charset="0"/>
                <a:cs typeface="SFTI1200"/>
              </a:rPr>
              <a:t>y</a:t>
            </a:r>
            <a:r>
              <a:rPr lang="fr-FR" sz="2400" b="1" i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SFTI1200"/>
                <a:ea typeface="Calibri" panose="020F0502020204030204" pitchFamily="34" charset="0"/>
                <a:cs typeface="SFTI1200"/>
              </a:rPr>
              <a:t>=172,455</a:t>
            </a:r>
            <a:r>
              <a:rPr lang="fr-FR" sz="2400" i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SFTI1200"/>
                <a:ea typeface="Calibri" panose="020F0502020204030204" pitchFamily="34" charset="0"/>
                <a:cs typeface="SFTI1200"/>
              </a:rPr>
              <a:t> </a:t>
            </a:r>
            <a:endParaRPr lang="fr-FR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761" y="120123"/>
            <a:ext cx="5022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i="1" dirty="0" smtClean="0">
                <a:latin typeface="SFTI1200"/>
                <a:ea typeface="Calibri" panose="020F0502020204030204" pitchFamily="34" charset="0"/>
                <a:cs typeface="SFTI1200"/>
              </a:rPr>
              <a:t>2 </a:t>
            </a:r>
            <a:r>
              <a:rPr lang="fr-FR" sz="2800" i="1" dirty="0">
                <a:latin typeface="SFTI1200"/>
                <a:ea typeface="Calibri" panose="020F0502020204030204" pitchFamily="34" charset="0"/>
                <a:cs typeface="SFTI1200"/>
              </a:rPr>
              <a:t>et 3 voir le tableau ci dessus</a:t>
            </a:r>
          </a:p>
        </p:txBody>
      </p:sp>
    </p:spTree>
    <p:extLst>
      <p:ext uri="{BB962C8B-B14F-4D97-AF65-F5344CB8AC3E}">
        <p14:creationId xmlns:p14="http://schemas.microsoft.com/office/powerpoint/2010/main" val="82898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39502"/>
              </p:ext>
            </p:extLst>
          </p:nvPr>
        </p:nvGraphicFramePr>
        <p:xfrm>
          <a:off x="2" y="0"/>
          <a:ext cx="12191999" cy="58980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41781"/>
                <a:gridCol w="897857"/>
                <a:gridCol w="951014"/>
                <a:gridCol w="951014"/>
                <a:gridCol w="951014"/>
                <a:gridCol w="951014"/>
                <a:gridCol w="951014"/>
                <a:gridCol w="1169749"/>
                <a:gridCol w="1009358"/>
                <a:gridCol w="1325380"/>
                <a:gridCol w="1692804"/>
              </a:tblGrid>
              <a:tr h="623213">
                <a:tc gridSpan="11">
                  <a:txBody>
                    <a:bodyPr/>
                    <a:lstStyle/>
                    <a:p>
                      <a:pPr algn="l" fontAlgn="b"/>
                      <a:r>
                        <a:rPr lang="fr-FR" sz="2400" b="1" u="none" strike="noStrike" dirty="0">
                          <a:effectLst/>
                        </a:rPr>
                        <a:t>Exercice3:</a:t>
                      </a:r>
                      <a:endParaRPr lang="fr-FR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36" marR="9236" marT="9236" marB="0" anchor="b"/>
                </a:tc>
              </a:tr>
              <a:tr h="559544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X/Y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55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65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75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85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95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n.i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ni.*xi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ni.*xi^2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∑j nij*yj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xi*∑j nij*yj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</a:tr>
              <a:tr h="5170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155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10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3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14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2170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336350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820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127100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</a:tr>
              <a:tr h="5170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165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2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12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6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7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2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29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4785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789525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2125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350625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</a:tr>
              <a:tr h="5170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175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7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11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17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4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40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7000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1225000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3160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553000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</a:tr>
              <a:tr h="5170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185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2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2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4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9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17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3145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581825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1475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272875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</a:tr>
              <a:tr h="5170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n.j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13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24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20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28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100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 smtClean="0">
                          <a:effectLst/>
                        </a:rPr>
                        <a:t>17100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2932700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 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1303600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</a:tr>
              <a:tr h="5170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n.j*yj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715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1560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1500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2380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1425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 smtClean="0">
                          <a:effectLst/>
                        </a:rPr>
                        <a:t>7580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rowSpan="4" gridSpan="4">
                  <a:txBody>
                    <a:bodyPr/>
                    <a:lstStyle/>
                    <a:p>
                      <a:endParaRPr lang="fr-FR" dirty="0"/>
                    </a:p>
                  </a:txBody>
                  <a:tcPr marL="9236" marR="9236" marT="9236" marB="0" anchor="b"/>
                </a:tc>
                <a:tc rowSpan="4" h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9236" marR="9236" marT="9236" marB="0" anchor="b"/>
                </a:tc>
                <a:tc rowSpan="4" hMerge="1">
                  <a:txBody>
                    <a:bodyPr/>
                    <a:lstStyle/>
                    <a:p>
                      <a:endParaRPr lang="fr-FR"/>
                    </a:p>
                  </a:txBody>
                  <a:tcPr marL="9236" marR="9236" marT="9236" marB="0" anchor="b"/>
                </a:tc>
                <a:tc rowSpan="4" hMerge="1">
                  <a:txBody>
                    <a:bodyPr/>
                    <a:lstStyle/>
                    <a:p>
                      <a:endParaRPr lang="fr-FR"/>
                    </a:p>
                  </a:txBody>
                  <a:tcPr marL="9236" marR="9236" marT="9236" marB="0" anchor="b"/>
                </a:tc>
              </a:tr>
              <a:tr h="5170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n.j*yj^2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39325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101400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112500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202300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135375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590900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gridSpan="4"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9236" marR="9236" marT="9236" marB="0" anchor="b"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9236" marR="9236" marT="9236" marB="0" anchor="b"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9236" marR="9236" marT="9236" marB="0" anchor="b"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 marL="9236" marR="9236" marT="9236" marB="0" anchor="b"/>
                </a:tc>
              </a:tr>
              <a:tr h="517019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∑i nij*xi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2055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4040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3440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4870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2695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 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>
                    <a:lnR w="12700" cmpd="sng">
                      <a:noFill/>
                    </a:lnR>
                  </a:tcPr>
                </a:tc>
                <a:tc gridSpan="4"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9236" marR="9236" marT="9236" marB="0" anchor="b"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 marL="9236" marR="9236" marT="9236" marB="0" anchor="b"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 marL="9236" marR="9236" marT="9236" marB="0" anchor="b"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 marL="9236" marR="9236" marT="9236" marB="0" anchor="b"/>
                </a:tc>
              </a:tr>
              <a:tr h="579147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yj*∑i nij*xi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113025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262600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258000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>
                          <a:effectLst/>
                        </a:rPr>
                        <a:t>413950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256025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u="none" strike="noStrike" dirty="0">
                          <a:effectLst/>
                        </a:rPr>
                        <a:t>1303600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 gridSpan="4"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9236" marR="9236" marT="9236" marB="0" anchor="b"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9236" marR="9236" marT="9236" marB="0" anchor="b"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9236" marR="9236" marT="9236" marB="0" anchor="b"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 marL="9236" marR="9236" marT="923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63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2186" y="4843630"/>
            <a:ext cx="115644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3) l'équation </a:t>
            </a:r>
            <a:r>
              <a:rPr lang="fr-FR" sz="2400" dirty="0"/>
              <a:t>de la droite de </a:t>
            </a:r>
            <a:r>
              <a:rPr lang="fr-FR" sz="2400" dirty="0" smtClean="0"/>
              <a:t>régression </a:t>
            </a:r>
            <a:r>
              <a:rPr lang="fr-FR" sz="2400" dirty="0"/>
              <a:t>: </a:t>
            </a:r>
            <a:endParaRPr lang="fr-FR" sz="2400" dirty="0" smtClean="0"/>
          </a:p>
          <a:p>
            <a:pPr algn="ctr"/>
            <a:r>
              <a:rPr lang="fr-FR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y-75,80=a(x-171</a:t>
            </a:r>
            <a:r>
              <a:rPr lang="fr-FR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r>
              <a:rPr lang="fr-FR" sz="2400" dirty="0"/>
              <a:t>  </a:t>
            </a:r>
            <a:endParaRPr lang="fr-FR" sz="2400" dirty="0" smtClean="0"/>
          </a:p>
          <a:p>
            <a:r>
              <a:rPr lang="fr-FR" sz="2400" dirty="0" smtClean="0"/>
              <a:t>avec</a:t>
            </a:r>
            <a:r>
              <a:rPr lang="fr-FR" sz="2400" dirty="0" smtClean="0"/>
              <a:t>: a = </a:t>
            </a:r>
            <a:r>
              <a:rPr lang="fr-FR" sz="2400" dirty="0"/>
              <a:t>0,862791 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188" y="2862831"/>
            <a:ext cx="8092921" cy="1980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i="1" dirty="0" smtClean="0">
                <a:latin typeface="SFTI1200"/>
                <a:ea typeface="Calibri" panose="020F0502020204030204" pitchFamily="34" charset="0"/>
                <a:cs typeface="SFTI1200"/>
              </a:rPr>
              <a:t>2) On a </a:t>
            </a:r>
            <a:r>
              <a:rPr lang="fr-FR" sz="2400" i="1" dirty="0" err="1">
                <a:latin typeface="SFTI1200"/>
                <a:ea typeface="Calibri" panose="020F0502020204030204" pitchFamily="34" charset="0"/>
                <a:cs typeface="SFTI1200"/>
              </a:rPr>
              <a:t>cov</a:t>
            </a:r>
            <a:r>
              <a:rPr lang="fr-FR" sz="2400" i="1" dirty="0">
                <a:latin typeface="SFTI1200"/>
                <a:ea typeface="Calibri" panose="020F0502020204030204" pitchFamily="34" charset="0"/>
                <a:cs typeface="SFTI1200"/>
              </a:rPr>
              <a:t>(X,Y)=74,20 et </a:t>
            </a:r>
            <a:r>
              <a:rPr lang="el-GR" sz="2400" i="1" dirty="0">
                <a:latin typeface="SFTI1200"/>
                <a:ea typeface="Calibri" panose="020F0502020204030204" pitchFamily="34" charset="0"/>
                <a:cs typeface="SFTI1200"/>
              </a:rPr>
              <a:t>ρ(</a:t>
            </a:r>
            <a:r>
              <a:rPr lang="fr-FR" sz="2400" i="1" dirty="0">
                <a:latin typeface="SFTI1200"/>
                <a:ea typeface="Calibri" panose="020F0502020204030204" pitchFamily="34" charset="0"/>
                <a:cs typeface="SFTI1200"/>
              </a:rPr>
              <a:t>X,Y)= 0,63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i="1" dirty="0" smtClean="0">
                <a:latin typeface="SFTI1200"/>
                <a:ea typeface="Calibri" panose="020F0502020204030204" pitchFamily="34" charset="0"/>
                <a:cs typeface="SFTI1200"/>
              </a:rPr>
              <a:t> </a:t>
            </a:r>
            <a:r>
              <a:rPr lang="fr-FR" sz="2400" i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fr-FR" sz="2400" i="1" dirty="0" smtClean="0">
                <a:latin typeface="SFTI1200"/>
                <a:ea typeface="Calibri" panose="020F0502020204030204" pitchFamily="34" charset="0"/>
                <a:cs typeface="SFTI1200"/>
              </a:rPr>
              <a:t>²=0,39 &lt; </a:t>
            </a:r>
            <a:r>
              <a:rPr lang="fr-FR" sz="2400" i="1" dirty="0">
                <a:latin typeface="SFTI1200"/>
                <a:ea typeface="Calibri" panose="020F0502020204030204" pitchFamily="34" charset="0"/>
                <a:cs typeface="SFTI1200"/>
              </a:rPr>
              <a:t>0.75 donc l’ajustement </a:t>
            </a:r>
            <a:r>
              <a:rPr lang="fr-FR" sz="2400" i="1" dirty="0" smtClean="0">
                <a:latin typeface="SFTI1200"/>
                <a:ea typeface="Calibri" panose="020F0502020204030204" pitchFamily="34" charset="0"/>
                <a:cs typeface="SFTI1200"/>
              </a:rPr>
              <a:t>affine n’ </a:t>
            </a:r>
            <a:r>
              <a:rPr lang="fr-FR" sz="2400" i="1" dirty="0">
                <a:latin typeface="SFTI1200"/>
                <a:ea typeface="Calibri" panose="020F0502020204030204" pitchFamily="34" charset="0"/>
                <a:cs typeface="SFTI1200"/>
              </a:rPr>
              <a:t>est </a:t>
            </a:r>
            <a:r>
              <a:rPr lang="fr-FR" sz="2400" i="1" dirty="0" smtClean="0">
                <a:latin typeface="SFTI1200"/>
                <a:ea typeface="Calibri" panose="020F0502020204030204" pitchFamily="34" charset="0"/>
                <a:cs typeface="SFTI1200"/>
              </a:rPr>
              <a:t> pas justifié </a:t>
            </a:r>
            <a:endParaRPr lang="fr-FR" sz="2400" i="1" dirty="0" smtClean="0">
              <a:latin typeface="SFTI1200"/>
              <a:ea typeface="Calibri" panose="020F0502020204030204" pitchFamily="34" charset="0"/>
              <a:cs typeface="SFTI120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i="1" dirty="0" smtClean="0">
                <a:latin typeface="SFTI1200"/>
                <a:ea typeface="Calibri" panose="020F0502020204030204" pitchFamily="34" charset="0"/>
                <a:cs typeface="SFTI1200"/>
              </a:rPr>
              <a:t>(</a:t>
            </a:r>
            <a:r>
              <a:rPr lang="fr-FR" sz="2400" i="1" dirty="0" smtClean="0">
                <a:latin typeface="SFTI1200"/>
                <a:ea typeface="Calibri" panose="020F0502020204030204" pitchFamily="34" charset="0"/>
                <a:cs typeface="SFTI1200"/>
              </a:rPr>
              <a:t>u</a:t>
            </a:r>
            <a:r>
              <a:rPr lang="fr-FR" sz="2400" dirty="0" smtClean="0"/>
              <a:t>ne </a:t>
            </a:r>
            <a:r>
              <a:rPr lang="fr-FR" sz="2400" dirty="0"/>
              <a:t>mauvaise corrélation linéaire entre X et </a:t>
            </a:r>
            <a:r>
              <a:rPr lang="fr-FR" sz="2400" dirty="0" smtClean="0"/>
              <a:t>Y).</a:t>
            </a:r>
            <a:endParaRPr lang="fr-FR" sz="2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188" y="229536"/>
            <a:ext cx="2462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i="1" dirty="0">
                <a:latin typeface="SFTI1200"/>
                <a:ea typeface="Calibri" panose="020F0502020204030204" pitchFamily="34" charset="0"/>
                <a:cs typeface="SFTI1200"/>
              </a:rPr>
              <a:t>1) voir le </a:t>
            </a:r>
            <a:r>
              <a:rPr lang="fr-FR" sz="2400" i="1" dirty="0" smtClean="0">
                <a:latin typeface="SFTI1200"/>
                <a:ea typeface="Calibri" panose="020F0502020204030204" pitchFamily="34" charset="0"/>
                <a:cs typeface="SFTI1200"/>
              </a:rPr>
              <a:t>tableau</a:t>
            </a:r>
            <a:endParaRPr lang="fr-FR" sz="24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34886"/>
              </p:ext>
            </p:extLst>
          </p:nvPr>
        </p:nvGraphicFramePr>
        <p:xfrm>
          <a:off x="471762" y="785191"/>
          <a:ext cx="5133909" cy="16995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5484"/>
                <a:gridCol w="911233"/>
                <a:gridCol w="1395033"/>
                <a:gridCol w="1672159"/>
              </a:tblGrid>
              <a:tr h="400508"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b="1" u="none" strike="noStrike" dirty="0">
                          <a:effectLst/>
                        </a:rPr>
                        <a:t>E(X)=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</a:rPr>
                        <a:t>171,00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b="1" u="none" strike="noStrike">
                          <a:effectLst/>
                        </a:rPr>
                        <a:t>E(Y)=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>
                          <a:effectLst/>
                        </a:rPr>
                        <a:t>75,80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</a:tr>
              <a:tr h="400508"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b="1" u="none" strike="noStrike" dirty="0">
                          <a:effectLst/>
                        </a:rPr>
                        <a:t>V(x</a:t>
                      </a:r>
                      <a:r>
                        <a:rPr lang="fr-FR" sz="2000" b="1" u="none" strike="noStrike" dirty="0" smtClean="0">
                          <a:effectLst/>
                        </a:rPr>
                        <a:t>)=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>
                          <a:effectLst/>
                        </a:rPr>
                        <a:t>86,00</a:t>
                      </a:r>
                      <a:endParaRPr lang="fr-FR" sz="2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2000" b="1" u="none" strike="noStrike" dirty="0" smtClean="0">
                          <a:effectLst/>
                        </a:rPr>
                        <a:t>σ</a:t>
                      </a:r>
                      <a:r>
                        <a:rPr lang="fr-FR" sz="2000" b="1" u="none" strike="noStrike" dirty="0" smtClean="0">
                          <a:effectLst/>
                        </a:rPr>
                        <a:t>x=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MS UI Gothic" panose="020B0600070205080204" pitchFamily="34" charset="-128"/>
                        <a:ea typeface="MS UI Gothic" panose="020B0600070205080204" pitchFamily="34" charset="-128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</a:rPr>
                        <a:t>9,27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</a:tr>
              <a:tr h="400508"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b="1" u="none" strike="noStrike" dirty="0">
                          <a:effectLst/>
                        </a:rPr>
                        <a:t>V(y</a:t>
                      </a:r>
                      <a:r>
                        <a:rPr lang="fr-FR" sz="2000" b="1" u="none" strike="noStrike" dirty="0" smtClean="0">
                          <a:effectLst/>
                        </a:rPr>
                        <a:t>)=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</a:rPr>
                        <a:t>163,36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2000" b="1" u="none" strike="noStrike" dirty="0" smtClean="0">
                          <a:effectLst/>
                        </a:rPr>
                        <a:t>σ</a:t>
                      </a:r>
                      <a:r>
                        <a:rPr lang="fr-FR" sz="2000" b="1" u="none" strike="noStrike" dirty="0" smtClean="0">
                          <a:effectLst/>
                        </a:rPr>
                        <a:t>y=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MS UI Gothic" panose="020B0600070205080204" pitchFamily="34" charset="-128"/>
                        <a:ea typeface="MS UI Gothic" panose="020B0600070205080204" pitchFamily="34" charset="-128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</a:rPr>
                        <a:t>12,78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</a:tr>
              <a:tr h="498067">
                <a:tc>
                  <a:txBody>
                    <a:bodyPr/>
                    <a:lstStyle/>
                    <a:p>
                      <a:pPr algn="r" fontAlgn="b"/>
                      <a:r>
                        <a:rPr lang="fr-FR" sz="2000" b="1" u="none" strike="noStrike" dirty="0" err="1">
                          <a:effectLst/>
                        </a:rPr>
                        <a:t>cov</a:t>
                      </a:r>
                      <a:r>
                        <a:rPr lang="fr-FR" sz="2000" b="1" u="none" strike="noStrike" dirty="0">
                          <a:effectLst/>
                        </a:rPr>
                        <a:t>(X,Y</a:t>
                      </a:r>
                      <a:r>
                        <a:rPr lang="fr-FR" sz="2000" b="1" u="none" strike="noStrike" dirty="0" smtClean="0">
                          <a:effectLst/>
                        </a:rPr>
                        <a:t>)=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</a:rPr>
                        <a:t>74,20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2000" b="1" u="none" strike="noStrike" dirty="0">
                          <a:effectLst/>
                        </a:rPr>
                        <a:t>ρ(</a:t>
                      </a:r>
                      <a:r>
                        <a:rPr lang="fr-FR" sz="2000" b="1" u="none" strike="noStrike" dirty="0">
                          <a:effectLst/>
                        </a:rPr>
                        <a:t>X,Y</a:t>
                      </a:r>
                      <a:r>
                        <a:rPr lang="fr-FR" sz="2000" b="1" u="none" strike="noStrike" dirty="0" smtClean="0">
                          <a:effectLst/>
                        </a:rPr>
                        <a:t>)=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MS UI Gothic" panose="020B0600070205080204" pitchFamily="34" charset="-128"/>
                        <a:ea typeface="MS UI Gothic" panose="020B0600070205080204" pitchFamily="34" charset="-128"/>
                      </a:endParaRPr>
                    </a:p>
                  </a:txBody>
                  <a:tcPr marL="9236" marR="9236" marT="92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u="none" strike="noStrike" dirty="0">
                          <a:effectLst/>
                        </a:rPr>
                        <a:t>0,63</a:t>
                      </a:r>
                      <a:endParaRPr lang="fr-F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36" marR="9236" marT="923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97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79209"/>
              </p:ext>
            </p:extLst>
          </p:nvPr>
        </p:nvGraphicFramePr>
        <p:xfrm>
          <a:off x="0" y="0"/>
          <a:ext cx="11897139" cy="52577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6463"/>
                <a:gridCol w="1439007"/>
                <a:gridCol w="1327534"/>
                <a:gridCol w="1236329"/>
                <a:gridCol w="1297132"/>
                <a:gridCol w="1266732"/>
                <a:gridCol w="1266731"/>
                <a:gridCol w="1324625"/>
                <a:gridCol w="1492586"/>
              </a:tblGrid>
              <a:tr h="789848">
                <a:tc gridSpan="2">
                  <a:txBody>
                    <a:bodyPr/>
                    <a:lstStyle/>
                    <a:p>
                      <a:pPr algn="l" fontAlgn="b"/>
                      <a:r>
                        <a:rPr lang="fr-FR" sz="2800" b="1" u="none" strike="noStrike" dirty="0">
                          <a:effectLst/>
                        </a:rPr>
                        <a:t>Exercice4:</a:t>
                      </a:r>
                      <a:endParaRPr lang="fr-FR" sz="2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68" marR="8668" marT="8668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 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 anchor="b"/>
                </a:tc>
              </a:tr>
              <a:tr h="496439"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>
                          <a:effectLst/>
                        </a:rPr>
                        <a:t>Année </a:t>
                      </a:r>
                      <a:endParaRPr lang="fr-F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1</a:t>
                      </a:r>
                      <a:endParaRPr lang="fr-F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2</a:t>
                      </a:r>
                      <a:endParaRPr lang="fr-F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3</a:t>
                      </a:r>
                      <a:endParaRPr lang="fr-F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4</a:t>
                      </a:r>
                      <a:endParaRPr lang="fr-F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5</a:t>
                      </a:r>
                      <a:endParaRPr lang="fr-F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6</a:t>
                      </a:r>
                      <a:endParaRPr lang="fr-F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7</a:t>
                      </a:r>
                      <a:endParaRPr lang="fr-F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8</a:t>
                      </a:r>
                      <a:endParaRPr lang="fr-F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</a:tr>
              <a:tr h="496439"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X </a:t>
                      </a:r>
                      <a:endParaRPr lang="fr-F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>
                          <a:effectLst/>
                        </a:rPr>
                        <a:t>3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4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5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6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8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9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11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13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</a:tr>
              <a:tr h="496439"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Y </a:t>
                      </a:r>
                      <a:endParaRPr lang="fr-F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>
                          <a:effectLst/>
                        </a:rPr>
                        <a:t>3,5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4,2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5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5,5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6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6,5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6,7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7,2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</a:tr>
              <a:tr h="496439"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Z=Ln(X) </a:t>
                      </a:r>
                      <a:endParaRPr lang="fr-F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 smtClean="0">
                          <a:effectLst/>
                        </a:rPr>
                        <a:t>1,098612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1,386294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1,609438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1,791759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2,079442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2,197225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2,397895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 smtClean="0">
                          <a:effectLst/>
                        </a:rPr>
                        <a:t>2,5649493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</a:tr>
              <a:tr h="496439"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X^2</a:t>
                      </a:r>
                      <a:endParaRPr lang="fr-F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>
                          <a:effectLst/>
                        </a:rPr>
                        <a:t>9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>
                          <a:effectLst/>
                        </a:rPr>
                        <a:t>16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25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36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64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81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121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169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</a:tr>
              <a:tr h="496439"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Y^2</a:t>
                      </a:r>
                      <a:endParaRPr lang="fr-F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12,25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>
                          <a:effectLst/>
                        </a:rPr>
                        <a:t>17,64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25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30,25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36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>
                          <a:effectLst/>
                        </a:rPr>
                        <a:t>42,25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44,89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51,84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</a:tr>
              <a:tr h="496439"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Z^2</a:t>
                      </a:r>
                      <a:endParaRPr lang="fr-F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1,206949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>
                          <a:effectLst/>
                        </a:rPr>
                        <a:t>1,921812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>
                          <a:effectLst/>
                        </a:rPr>
                        <a:t>2,59029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>
                          <a:effectLst/>
                        </a:rPr>
                        <a:t>3,210402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>
                          <a:effectLst/>
                        </a:rPr>
                        <a:t>4,324077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>
                          <a:effectLst/>
                        </a:rPr>
                        <a:t>4,827796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>
                          <a:effectLst/>
                        </a:rPr>
                        <a:t>5,749902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6,57896521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</a:tr>
              <a:tr h="496439"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XY</a:t>
                      </a:r>
                      <a:endParaRPr lang="fr-F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>
                          <a:effectLst/>
                        </a:rPr>
                        <a:t>10,5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16,8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25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33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48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58,5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>
                          <a:effectLst/>
                        </a:rPr>
                        <a:t>73,7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>
                          <a:effectLst/>
                        </a:rPr>
                        <a:t>93,6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</a:tr>
              <a:tr h="496439"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YZ</a:t>
                      </a:r>
                      <a:endParaRPr lang="fr-FR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3,845143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5,822436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8,04719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9,854677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>
                          <a:effectLst/>
                        </a:rPr>
                        <a:t>12,47665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14,28196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>
                          <a:effectLst/>
                        </a:rPr>
                        <a:t>16,0659</a:t>
                      </a:r>
                      <a:endParaRPr lang="fr-F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2400" u="none" strike="noStrike" dirty="0">
                          <a:effectLst/>
                        </a:rPr>
                        <a:t>18,4676354</a:t>
                      </a:r>
                      <a:endParaRPr lang="fr-F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68" marR="8668" marT="8668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08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007663"/>
              </p:ext>
            </p:extLst>
          </p:nvPr>
        </p:nvGraphicFramePr>
        <p:xfrm>
          <a:off x="815009" y="336468"/>
          <a:ext cx="9144000" cy="6332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245919" y="93518"/>
            <a:ext cx="674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/>
              <a:t>1.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200213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70" y="-1"/>
            <a:ext cx="3903108" cy="205065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45919" y="93518"/>
            <a:ext cx="6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2.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59977" y="2050659"/>
            <a:ext cx="67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3.</a:t>
            </a:r>
            <a:endParaRPr lang="fr-FR" b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32" y="2115822"/>
            <a:ext cx="8431889" cy="439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3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486</TotalTime>
  <Words>554</Words>
  <Application>Microsoft Office PowerPoint</Application>
  <PresentationFormat>Personnalisé</PresentationFormat>
  <Paragraphs>301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Apex</vt:lpstr>
      <vt:lpstr>Fiche n°:2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DELL</dc:creator>
  <cp:lastModifiedBy>Derouich</cp:lastModifiedBy>
  <cp:revision>37</cp:revision>
  <dcterms:created xsi:type="dcterms:W3CDTF">2018-03-12T18:05:50Z</dcterms:created>
  <dcterms:modified xsi:type="dcterms:W3CDTF">2018-03-20T18:05:57Z</dcterms:modified>
</cp:coreProperties>
</file>