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72" r:id="rId6"/>
    <p:sldId id="279" r:id="rId7"/>
    <p:sldId id="273" r:id="rId8"/>
    <p:sldId id="276" r:id="rId9"/>
    <p:sldId id="277" r:id="rId10"/>
    <p:sldId id="278" r:id="rId11"/>
    <p:sldId id="262" r:id="rId12"/>
    <p:sldId id="270" r:id="rId13"/>
    <p:sldId id="261" r:id="rId14"/>
    <p:sldId id="263" r:id="rId15"/>
    <p:sldId id="264" r:id="rId16"/>
    <p:sldId id="265" r:id="rId17"/>
    <p:sldId id="266" r:id="rId18"/>
    <p:sldId id="267" r:id="rId19"/>
    <p:sldId id="268" r:id="rId20"/>
    <p:sldId id="269" r:id="rId21"/>
    <p:sldId id="274" r:id="rId22"/>
    <p:sldId id="275"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dirty="0"/>
              <a:t>Modifiez le style du titre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12/27/2018</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12/27/2018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12/27/2018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lvl1pPr>
              <a:defRPr sz="1800"/>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12/27/2018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12/27/2018</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12/27/2018</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12/27/2018</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12/27/2018</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12/27/2018</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fr-FR"/>
              <a:t>Modifiez le style du titre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12/27/2018</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‹N°›</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12/27/2018</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12/27/2018</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98A2A-42EE-4DC1-AAC8-5B2623C4CDA5}"/>
              </a:ext>
            </a:extLst>
          </p:cNvPr>
          <p:cNvSpPr>
            <a:spLocks noGrp="1"/>
          </p:cNvSpPr>
          <p:nvPr>
            <p:ph type="ctrTitle"/>
          </p:nvPr>
        </p:nvSpPr>
        <p:spPr/>
        <p:txBody>
          <a:bodyPr/>
          <a:lstStyle/>
          <a:p>
            <a:r>
              <a:rPr lang="fr-FR" sz="5400" dirty="0">
                <a:latin typeface="+mn-lt"/>
              </a:rPr>
              <a:t>EVALUATION  DE  LA PERFORMANCE  DE L’ENTREPRISE</a:t>
            </a:r>
          </a:p>
        </p:txBody>
      </p:sp>
      <p:sp>
        <p:nvSpPr>
          <p:cNvPr id="3" name="Sous-titre 2">
            <a:extLst>
              <a:ext uri="{FF2B5EF4-FFF2-40B4-BE49-F238E27FC236}">
                <a16:creationId xmlns:a16="http://schemas.microsoft.com/office/drawing/2014/main" id="{0D713997-F1A3-4A01-B86F-9527038947EC}"/>
              </a:ext>
            </a:extLst>
          </p:cNvPr>
          <p:cNvSpPr>
            <a:spLocks noGrp="1"/>
          </p:cNvSpPr>
          <p:nvPr>
            <p:ph type="subTitle" idx="1"/>
          </p:nvPr>
        </p:nvSpPr>
        <p:spPr>
          <a:xfrm>
            <a:off x="1561706" y="4682063"/>
            <a:ext cx="9070848" cy="457201"/>
          </a:xfrm>
        </p:spPr>
        <p:txBody>
          <a:bodyPr/>
          <a:lstStyle/>
          <a:p>
            <a:r>
              <a:rPr lang="fr-FR" dirty="0"/>
              <a:t>Outils de Pilotage</a:t>
            </a:r>
          </a:p>
        </p:txBody>
      </p:sp>
    </p:spTree>
    <p:extLst>
      <p:ext uri="{BB962C8B-B14F-4D97-AF65-F5344CB8AC3E}">
        <p14:creationId xmlns:p14="http://schemas.microsoft.com/office/powerpoint/2010/main" val="3596791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Le rôle du management</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La fonction essentielle du management est d’obtenir des résultats de manière performante conformément aux objectifs stratégiques. Ces objectifs stratégiques doivent être clairs et partagés par tous ceux qui contribuent à leur réalisation et, par conséquent, à la finalité de l’entreprise. Pour être performants, les acteurs de l’entreprise doivent avoir des objectifs personnels en cohérence avec les objectifs spécifiques de l’entreprise.</a:t>
            </a:r>
          </a:p>
          <a:p>
            <a:pPr algn="just"/>
            <a:r>
              <a:rPr lang="fr-FR" dirty="0"/>
              <a:t>La performance globale d’une entreprise suppose la combinaison de performances individuelles et de performances collectives. Elle intègre désormais trois grands domaines de performance : la performance économique, la performance sociétale et la performance environnementale</a:t>
            </a:r>
          </a:p>
          <a:p>
            <a:pPr marL="0" indent="0" algn="just">
              <a:buNone/>
            </a:pPr>
            <a:endParaRPr lang="fr-FR" dirty="0"/>
          </a:p>
        </p:txBody>
      </p:sp>
    </p:spTree>
    <p:extLst>
      <p:ext uri="{BB962C8B-B14F-4D97-AF65-F5344CB8AC3E}">
        <p14:creationId xmlns:p14="http://schemas.microsoft.com/office/powerpoint/2010/main" val="296843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2743200"/>
            <a:ext cx="10058400" cy="1371600"/>
          </a:xfrm>
        </p:spPr>
        <p:txBody>
          <a:bodyPr>
            <a:normAutofit/>
          </a:bodyPr>
          <a:lstStyle/>
          <a:p>
            <a:pPr algn="ctr"/>
            <a:r>
              <a:rPr lang="fr-FR" sz="6000" dirty="0">
                <a:solidFill>
                  <a:srgbClr val="92D050"/>
                </a:solidFill>
              </a:rPr>
              <a:t>Critères de performance</a:t>
            </a:r>
          </a:p>
        </p:txBody>
      </p:sp>
    </p:spTree>
    <p:extLst>
      <p:ext uri="{BB962C8B-B14F-4D97-AF65-F5344CB8AC3E}">
        <p14:creationId xmlns:p14="http://schemas.microsoft.com/office/powerpoint/2010/main" val="119322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F1D75A2-BFD7-4A96-832B-C26D18B0F22C}"/>
              </a:ext>
            </a:extLst>
          </p:cNvPr>
          <p:cNvSpPr txBox="1"/>
          <p:nvPr/>
        </p:nvSpPr>
        <p:spPr>
          <a:xfrm>
            <a:off x="1239078" y="2613392"/>
            <a:ext cx="9713844" cy="1631216"/>
          </a:xfrm>
          <a:prstGeom prst="rect">
            <a:avLst/>
          </a:prstGeom>
          <a:noFill/>
        </p:spPr>
        <p:txBody>
          <a:bodyPr wrap="square" rtlCol="0">
            <a:spAutoFit/>
          </a:bodyPr>
          <a:lstStyle/>
          <a:p>
            <a:pPr algn="just"/>
            <a:r>
              <a:rPr lang="fr-FR" sz="2000" dirty="0"/>
              <a:t>La complexité actuelle du management exige du dirigeant d’entreprise un contrôle de la performance sous plusieurs angles simultanément. C’est pourquoi l’évaluation de la performance d’une entreprise nécessite la définition de critères prenant en compte ce que les différentes parties prenantes attendent de l’entreprise.</a:t>
            </a:r>
          </a:p>
        </p:txBody>
      </p:sp>
    </p:spTree>
    <p:extLst>
      <p:ext uri="{BB962C8B-B14F-4D97-AF65-F5344CB8AC3E}">
        <p14:creationId xmlns:p14="http://schemas.microsoft.com/office/powerpoint/2010/main" val="79784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103120"/>
            <a:ext cx="10058400" cy="3931920"/>
          </a:xfrm>
        </p:spPr>
        <p:txBody>
          <a:bodyPr>
            <a:normAutofit/>
          </a:bodyPr>
          <a:lstStyle/>
          <a:p>
            <a:pPr algn="just"/>
            <a:r>
              <a:rPr lang="fr-FR" dirty="0"/>
              <a:t>Un critère est une </a:t>
            </a:r>
            <a:r>
              <a:rPr lang="fr-FR" b="1" dirty="0"/>
              <a:t>valeur définie qui sert de base à un jugement</a:t>
            </a:r>
            <a:r>
              <a:rPr lang="fr-FR" dirty="0"/>
              <a:t> et qui permet de </a:t>
            </a:r>
            <a:r>
              <a:rPr lang="fr-FR" b="1" dirty="0"/>
              <a:t>mesurer la performance</a:t>
            </a:r>
            <a:r>
              <a:rPr lang="fr-FR" dirty="0"/>
              <a:t>. </a:t>
            </a:r>
          </a:p>
          <a:p>
            <a:pPr marL="0" indent="0" algn="just">
              <a:buNone/>
            </a:pPr>
            <a:endParaRPr lang="fr-FR" dirty="0"/>
          </a:p>
          <a:p>
            <a:pPr algn="just"/>
            <a:r>
              <a:rPr lang="fr-FR" dirty="0"/>
              <a:t>Les critères de performance constituent des repères et permettent à l’entreprise de mener une action en vue d'</a:t>
            </a:r>
            <a:r>
              <a:rPr lang="fr-FR" b="1" dirty="0"/>
              <a:t>atteindre un objectif</a:t>
            </a:r>
            <a:r>
              <a:rPr lang="fr-FR" dirty="0"/>
              <a:t>.</a:t>
            </a:r>
          </a:p>
          <a:p>
            <a:pPr marL="0" indent="0" algn="just">
              <a:buNone/>
            </a:pPr>
            <a:endParaRPr lang="fr-FR" dirty="0"/>
          </a:p>
          <a:p>
            <a:pPr algn="just"/>
            <a:r>
              <a:rPr lang="fr-FR" dirty="0"/>
              <a:t>Les critères de performance doivent intégrer plusieurs dimensions : court terme et long terme ; quantitatif et qualitatif ; individuel et collectif ; local et global…</a:t>
            </a:r>
          </a:p>
          <a:p>
            <a:pPr marL="0" indent="0" algn="just">
              <a:buNone/>
            </a:pPr>
            <a:endParaRPr lang="fr-FR" dirty="0"/>
          </a:p>
          <a:p>
            <a:pPr algn="just"/>
            <a:r>
              <a:rPr lang="fr-FR" dirty="0"/>
              <a:t>La mesure de la performance d’une entreprise, c’est l’évaluation quantitative et qualitative de l’activité. </a:t>
            </a:r>
          </a:p>
          <a:p>
            <a:pPr marL="0" indent="0" algn="just">
              <a:buNone/>
            </a:pPr>
            <a:endParaRPr lang="fr-FR" dirty="0"/>
          </a:p>
        </p:txBody>
      </p:sp>
    </p:spTree>
    <p:extLst>
      <p:ext uri="{BB962C8B-B14F-4D97-AF65-F5344CB8AC3E}">
        <p14:creationId xmlns:p14="http://schemas.microsoft.com/office/powerpoint/2010/main" val="1396997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F6C503A-6A70-4FD8-BC56-456180ED1038}"/>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graphicFrame>
        <p:nvGraphicFramePr>
          <p:cNvPr id="5" name="Tableau 4">
            <a:extLst>
              <a:ext uri="{FF2B5EF4-FFF2-40B4-BE49-F238E27FC236}">
                <a16:creationId xmlns:a16="http://schemas.microsoft.com/office/drawing/2014/main" id="{08997108-439E-4597-B953-93C9143D2302}"/>
              </a:ext>
            </a:extLst>
          </p:cNvPr>
          <p:cNvGraphicFramePr>
            <a:graphicFrameLocks noGrp="1"/>
          </p:cNvGraphicFramePr>
          <p:nvPr>
            <p:extLst>
              <p:ext uri="{D42A27DB-BD31-4B8C-83A1-F6EECF244321}">
                <p14:modId xmlns:p14="http://schemas.microsoft.com/office/powerpoint/2010/main" val="1187362817"/>
              </p:ext>
            </p:extLst>
          </p:nvPr>
        </p:nvGraphicFramePr>
        <p:xfrm>
          <a:off x="1605721" y="2647673"/>
          <a:ext cx="8980558" cy="2600185"/>
        </p:xfrm>
        <a:graphic>
          <a:graphicData uri="http://schemas.openxmlformats.org/drawingml/2006/table">
            <a:tbl>
              <a:tblPr firstRow="1" bandRow="1">
                <a:tableStyleId>{EB344D84-9AFB-497E-A393-DC336BA19D2E}</a:tableStyleId>
              </a:tblPr>
              <a:tblGrid>
                <a:gridCol w="4490279">
                  <a:extLst>
                    <a:ext uri="{9D8B030D-6E8A-4147-A177-3AD203B41FA5}">
                      <a16:colId xmlns:a16="http://schemas.microsoft.com/office/drawing/2014/main" val="3897356386"/>
                    </a:ext>
                  </a:extLst>
                </a:gridCol>
                <a:gridCol w="4490279">
                  <a:extLst>
                    <a:ext uri="{9D8B030D-6E8A-4147-A177-3AD203B41FA5}">
                      <a16:colId xmlns:a16="http://schemas.microsoft.com/office/drawing/2014/main" val="2393147027"/>
                    </a:ext>
                  </a:extLst>
                </a:gridCol>
              </a:tblGrid>
              <a:tr h="520037">
                <a:tc>
                  <a:txBody>
                    <a:bodyPr/>
                    <a:lstStyle/>
                    <a:p>
                      <a:pPr algn="ctr"/>
                      <a:r>
                        <a:rPr lang="fr-FR" dirty="0"/>
                        <a:t>Les critères quantitatifs</a:t>
                      </a:r>
                    </a:p>
                  </a:txBody>
                  <a:tcPr anchor="ctr"/>
                </a:tc>
                <a:tc>
                  <a:txBody>
                    <a:bodyPr/>
                    <a:lstStyle/>
                    <a:p>
                      <a:pPr algn="ctr"/>
                      <a:r>
                        <a:rPr lang="fr-FR" dirty="0"/>
                        <a:t>Les critères qualitatifs</a:t>
                      </a:r>
                    </a:p>
                  </a:txBody>
                  <a:tcPr anchor="ctr"/>
                </a:tc>
                <a:extLst>
                  <a:ext uri="{0D108BD9-81ED-4DB2-BD59-A6C34878D82A}">
                    <a16:rowId xmlns:a16="http://schemas.microsoft.com/office/drawing/2014/main" val="2716474650"/>
                  </a:ext>
                </a:extLst>
              </a:tr>
              <a:tr h="520037">
                <a:tc>
                  <a:txBody>
                    <a:bodyPr/>
                    <a:lstStyle/>
                    <a:p>
                      <a:pPr marL="285750" lvl="0" indent="-285750" algn="l">
                        <a:buFont typeface="Arial" panose="020B0604020202020204" pitchFamily="34" charset="0"/>
                        <a:buChar char="•"/>
                      </a:pPr>
                      <a:r>
                        <a:rPr lang="fr-FR" dirty="0"/>
                        <a:t>La comptabilité </a:t>
                      </a:r>
                    </a:p>
                  </a:txBody>
                  <a:tcPr anchor="ctr"/>
                </a:tc>
                <a:tc>
                  <a:txBody>
                    <a:bodyPr/>
                    <a:lstStyle/>
                    <a:p>
                      <a:pPr marL="285750" lvl="0" indent="-285750" algn="l">
                        <a:buFont typeface="Arial" panose="020B0604020202020204" pitchFamily="34" charset="0"/>
                        <a:buChar char="•"/>
                      </a:pPr>
                      <a:r>
                        <a:rPr lang="fr-FR" dirty="0"/>
                        <a:t>Le climat social </a:t>
                      </a:r>
                    </a:p>
                  </a:txBody>
                  <a:tcPr anchor="ctr"/>
                </a:tc>
                <a:extLst>
                  <a:ext uri="{0D108BD9-81ED-4DB2-BD59-A6C34878D82A}">
                    <a16:rowId xmlns:a16="http://schemas.microsoft.com/office/drawing/2014/main" val="3794201679"/>
                  </a:ext>
                </a:extLst>
              </a:tr>
              <a:tr h="520037">
                <a:tc>
                  <a:txBody>
                    <a:bodyPr/>
                    <a:lstStyle/>
                    <a:p>
                      <a:pPr marL="285750" lvl="0" indent="-285750" algn="l">
                        <a:buFont typeface="Arial" panose="020B0604020202020204" pitchFamily="34" charset="0"/>
                        <a:buChar char="•"/>
                      </a:pPr>
                      <a:r>
                        <a:rPr lang="fr-FR" dirty="0"/>
                        <a:t>La richesse boursière</a:t>
                      </a:r>
                    </a:p>
                  </a:txBody>
                  <a:tcPr anchor="ctr"/>
                </a:tc>
                <a:tc>
                  <a:txBody>
                    <a:bodyPr/>
                    <a:lstStyle/>
                    <a:p>
                      <a:pPr marL="285750" lvl="0" indent="-285750" algn="l">
                        <a:buFont typeface="Arial" panose="020B0604020202020204" pitchFamily="34" charset="0"/>
                        <a:buChar char="•"/>
                      </a:pPr>
                      <a:r>
                        <a:rPr lang="fr-FR" dirty="0"/>
                        <a:t>Les produits </a:t>
                      </a:r>
                    </a:p>
                  </a:txBody>
                  <a:tcPr anchor="ctr"/>
                </a:tc>
                <a:extLst>
                  <a:ext uri="{0D108BD9-81ED-4DB2-BD59-A6C34878D82A}">
                    <a16:rowId xmlns:a16="http://schemas.microsoft.com/office/drawing/2014/main" val="4180465851"/>
                  </a:ext>
                </a:extLst>
              </a:tr>
              <a:tr h="520037">
                <a:tc>
                  <a:txBody>
                    <a:bodyPr/>
                    <a:lstStyle/>
                    <a:p>
                      <a:pPr marL="285750" lvl="0" indent="-285750" algn="l">
                        <a:buFont typeface="Arial" panose="020B0604020202020204" pitchFamily="34" charset="0"/>
                        <a:buChar char="•"/>
                      </a:pPr>
                      <a:r>
                        <a:rPr lang="fr-FR" dirty="0"/>
                        <a:t>La valeur de l’entreprise </a:t>
                      </a:r>
                    </a:p>
                  </a:txBody>
                  <a:tcPr anchor="ctr"/>
                </a:tc>
                <a:tc>
                  <a:txBody>
                    <a:bodyPr/>
                    <a:lstStyle/>
                    <a:p>
                      <a:pPr marL="285750" lvl="0" indent="-285750" algn="l">
                        <a:buFont typeface="Arial" panose="020B0604020202020204" pitchFamily="34" charset="0"/>
                        <a:buChar char="•"/>
                      </a:pPr>
                      <a:r>
                        <a:rPr lang="fr-FR" dirty="0"/>
                        <a:t>L’image de l’entreprise </a:t>
                      </a:r>
                    </a:p>
                  </a:txBody>
                  <a:tcPr anchor="ctr"/>
                </a:tc>
                <a:extLst>
                  <a:ext uri="{0D108BD9-81ED-4DB2-BD59-A6C34878D82A}">
                    <a16:rowId xmlns:a16="http://schemas.microsoft.com/office/drawing/2014/main" val="1487829923"/>
                  </a:ext>
                </a:extLst>
              </a:tr>
              <a:tr h="520037">
                <a:tc>
                  <a:txBody>
                    <a:bodyPr/>
                    <a:lstStyle/>
                    <a:p>
                      <a:pPr marL="285750" lvl="0" indent="-285750" algn="l">
                        <a:buFont typeface="Arial" panose="020B0604020202020204" pitchFamily="34" charset="0"/>
                        <a:buChar char="•"/>
                      </a:pPr>
                      <a:r>
                        <a:rPr lang="fr-FR" dirty="0"/>
                        <a:t>Les données économiques </a:t>
                      </a:r>
                    </a:p>
                  </a:txBody>
                  <a:tcPr anchor="ctr"/>
                </a:tc>
                <a:tc>
                  <a:txBody>
                    <a:bodyPr/>
                    <a:lstStyle/>
                    <a:p>
                      <a:pPr marL="285750" lvl="0" indent="-285750" algn="l">
                        <a:buFont typeface="Arial" panose="020B0604020202020204" pitchFamily="34" charset="0"/>
                        <a:buChar char="•"/>
                      </a:pPr>
                      <a:r>
                        <a:rPr lang="fr-FR" dirty="0"/>
                        <a:t>La technologie</a:t>
                      </a:r>
                    </a:p>
                  </a:txBody>
                  <a:tcPr anchor="ctr"/>
                </a:tc>
                <a:extLst>
                  <a:ext uri="{0D108BD9-81ED-4DB2-BD59-A6C34878D82A}">
                    <a16:rowId xmlns:a16="http://schemas.microsoft.com/office/drawing/2014/main" val="1746791009"/>
                  </a:ext>
                </a:extLst>
              </a:tr>
            </a:tbl>
          </a:graphicData>
        </a:graphic>
      </p:graphicFrame>
    </p:spTree>
    <p:extLst>
      <p:ext uri="{BB962C8B-B14F-4D97-AF65-F5344CB8AC3E}">
        <p14:creationId xmlns:p14="http://schemas.microsoft.com/office/powerpoint/2010/main" val="135076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8BE2D2-C489-4ADA-829E-708B36F4778B}"/>
              </a:ext>
            </a:extLst>
          </p:cNvPr>
          <p:cNvSpPr>
            <a:spLocks noGrp="1"/>
          </p:cNvSpPr>
          <p:nvPr>
            <p:ph idx="1"/>
          </p:nvPr>
        </p:nvSpPr>
        <p:spPr/>
        <p:txBody>
          <a:bodyPr/>
          <a:lstStyle/>
          <a:p>
            <a:pPr algn="just"/>
            <a:r>
              <a:rPr lang="fr-FR" b="1" dirty="0"/>
              <a:t>il est nécessaire d'effectuer des mesures à tous les niveaux </a:t>
            </a:r>
            <a:r>
              <a:rPr lang="fr-FR" dirty="0"/>
              <a:t>: </a:t>
            </a:r>
          </a:p>
          <a:p>
            <a:pPr marL="0" indent="0" algn="just">
              <a:buNone/>
            </a:pPr>
            <a:endParaRPr lang="fr-FR" dirty="0"/>
          </a:p>
          <a:p>
            <a:pPr marL="2060020" lvl="6" indent="-342900" algn="just">
              <a:buClr>
                <a:schemeClr val="accent1"/>
              </a:buClr>
              <a:buSzPct val="102000"/>
              <a:buFont typeface="+mj-lt"/>
              <a:buAutoNum type="arabicPeriod"/>
            </a:pPr>
            <a:r>
              <a:rPr lang="fr-FR" sz="2800" dirty="0">
                <a:solidFill>
                  <a:schemeClr val="tx1"/>
                </a:solidFill>
              </a:rPr>
              <a:t>Financier</a:t>
            </a:r>
          </a:p>
          <a:p>
            <a:pPr marL="2060020" lvl="6" indent="-342900" algn="just">
              <a:buClr>
                <a:schemeClr val="accent1"/>
              </a:buClr>
              <a:buSzPct val="102000"/>
              <a:buFont typeface="+mj-lt"/>
              <a:buAutoNum type="arabicPeriod"/>
            </a:pPr>
            <a:r>
              <a:rPr lang="fr-FR" sz="2800" dirty="0">
                <a:solidFill>
                  <a:schemeClr val="tx1"/>
                </a:solidFill>
              </a:rPr>
              <a:t>Economique</a:t>
            </a:r>
          </a:p>
          <a:p>
            <a:pPr marL="2060020" lvl="6" indent="-342900" algn="just">
              <a:buClr>
                <a:schemeClr val="accent1"/>
              </a:buClr>
              <a:buSzPct val="102000"/>
              <a:buFont typeface="+mj-lt"/>
              <a:buAutoNum type="arabicPeriod"/>
            </a:pPr>
            <a:r>
              <a:rPr lang="fr-FR" sz="2800" dirty="0">
                <a:solidFill>
                  <a:schemeClr val="tx1"/>
                </a:solidFill>
              </a:rPr>
              <a:t>Organisationnel</a:t>
            </a:r>
          </a:p>
          <a:p>
            <a:pPr marL="2060020" lvl="6" indent="-342900" algn="just">
              <a:buClr>
                <a:schemeClr val="accent1"/>
              </a:buClr>
              <a:buSzPct val="102000"/>
              <a:buFont typeface="+mj-lt"/>
              <a:buAutoNum type="arabicPeriod"/>
            </a:pPr>
            <a:r>
              <a:rPr lang="fr-FR" sz="2800" dirty="0">
                <a:solidFill>
                  <a:schemeClr val="tx1"/>
                </a:solidFill>
              </a:rPr>
              <a:t>Social</a:t>
            </a:r>
          </a:p>
          <a:p>
            <a:pPr marL="2060020" lvl="6" indent="-342900" algn="just">
              <a:buClr>
                <a:schemeClr val="accent1"/>
              </a:buClr>
              <a:buSzPct val="102000"/>
              <a:buFont typeface="+mj-lt"/>
              <a:buAutoNum type="arabicPeriod"/>
            </a:pPr>
            <a:r>
              <a:rPr lang="fr-FR" sz="2800" dirty="0">
                <a:solidFill>
                  <a:schemeClr val="tx1"/>
                </a:solidFill>
              </a:rPr>
              <a:t>Sociétal</a:t>
            </a:r>
          </a:p>
          <a:p>
            <a:pPr algn="just"/>
            <a:endParaRPr lang="fr-FR" dirty="0"/>
          </a:p>
        </p:txBody>
      </p:sp>
      <p:sp>
        <p:nvSpPr>
          <p:cNvPr id="4" name="Titre 1">
            <a:extLst>
              <a:ext uri="{FF2B5EF4-FFF2-40B4-BE49-F238E27FC236}">
                <a16:creationId xmlns:a16="http://schemas.microsoft.com/office/drawing/2014/main" id="{5AF448C4-E1DB-4B41-81A8-EF482067A153}"/>
              </a:ext>
            </a:extLst>
          </p:cNvPr>
          <p:cNvSpPr>
            <a:spLocks noGrp="1"/>
          </p:cNvSpPr>
          <p:nvPr>
            <p:ph type="title"/>
          </p:nvPr>
        </p:nvSpPr>
        <p:spPr>
          <a:xfrm>
            <a:off x="1066800" y="642594"/>
            <a:ext cx="10058400" cy="1371600"/>
          </a:xfrm>
        </p:spPr>
        <p:txBody>
          <a:bodyPr>
            <a:normAutofit/>
          </a:bodyPr>
          <a:lstStyle/>
          <a:p>
            <a:r>
              <a:rPr lang="fr-FR" sz="3600" dirty="0">
                <a:solidFill>
                  <a:srgbClr val="92D050"/>
                </a:solidFill>
              </a:rPr>
              <a:t>Critères de performance</a:t>
            </a:r>
          </a:p>
        </p:txBody>
      </p:sp>
    </p:spTree>
    <p:extLst>
      <p:ext uri="{BB962C8B-B14F-4D97-AF65-F5344CB8AC3E}">
        <p14:creationId xmlns:p14="http://schemas.microsoft.com/office/powerpoint/2010/main" val="1383652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219D32C-A1EE-4946-A45E-F7C2FABEC237}"/>
              </a:ext>
            </a:extLst>
          </p:cNvPr>
          <p:cNvSpPr>
            <a:spLocks noGrp="1"/>
          </p:cNvSpPr>
          <p:nvPr>
            <p:ph idx="1"/>
          </p:nvPr>
        </p:nvSpPr>
        <p:spPr>
          <a:xfrm>
            <a:off x="1066800" y="1590261"/>
            <a:ext cx="10157791" cy="4716448"/>
          </a:xfrm>
        </p:spPr>
        <p:txBody>
          <a:bodyPr>
            <a:normAutofit lnSpcReduction="10000"/>
          </a:bodyPr>
          <a:lstStyle/>
          <a:p>
            <a:pPr marL="0" indent="0" algn="just" fontAlgn="base">
              <a:buNone/>
            </a:pPr>
            <a:endParaRPr lang="fr-FR" dirty="0"/>
          </a:p>
          <a:p>
            <a:pPr marL="0" indent="0" algn="just" fontAlgn="base">
              <a:buNone/>
            </a:pPr>
            <a:r>
              <a:rPr lang="fr-FR" dirty="0"/>
              <a:t>Traditionnellement, on mesure la performance financière à l'aide des indicateurs </a:t>
            </a:r>
            <a:r>
              <a:rPr lang="fr-FR" b="1" dirty="0">
                <a:solidFill>
                  <a:schemeClr val="accent1"/>
                </a:solidFill>
              </a:rPr>
              <a:t>ROI</a:t>
            </a:r>
            <a:r>
              <a:rPr lang="fr-FR" dirty="0"/>
              <a:t> et </a:t>
            </a:r>
            <a:r>
              <a:rPr lang="fr-FR" b="1" dirty="0">
                <a:solidFill>
                  <a:schemeClr val="accent1"/>
                </a:solidFill>
              </a:rPr>
              <a:t>ROE</a:t>
            </a:r>
            <a:r>
              <a:rPr lang="fr-FR" dirty="0"/>
              <a:t>. Aujourd'hui, on utilise en plus l'indicateur </a:t>
            </a:r>
            <a:r>
              <a:rPr lang="fr-FR" b="1" dirty="0">
                <a:solidFill>
                  <a:schemeClr val="accent1"/>
                </a:solidFill>
              </a:rPr>
              <a:t>EVA</a:t>
            </a:r>
            <a:r>
              <a:rPr lang="fr-FR" dirty="0"/>
              <a:t>.</a:t>
            </a:r>
          </a:p>
          <a:p>
            <a:pPr marL="0" indent="0" algn="just" fontAlgn="base">
              <a:buNone/>
            </a:pPr>
            <a:endParaRPr lang="fr-FR" sz="1400" dirty="0"/>
          </a:p>
          <a:p>
            <a:pPr lvl="0" algn="just" fontAlgn="base"/>
            <a:r>
              <a:rPr lang="fr-FR" sz="1400" dirty="0"/>
              <a:t>Le</a:t>
            </a:r>
            <a:r>
              <a:rPr lang="fr-FR" sz="1400" b="1" dirty="0"/>
              <a:t> </a:t>
            </a:r>
            <a:r>
              <a:rPr lang="fr-FR" sz="1400" b="1" dirty="0">
                <a:solidFill>
                  <a:schemeClr val="accent1"/>
                </a:solidFill>
              </a:rPr>
              <a:t>ROI</a:t>
            </a:r>
            <a:r>
              <a:rPr lang="fr-FR" sz="1400" dirty="0"/>
              <a:t> ( Return On Investment ) : </a:t>
            </a:r>
          </a:p>
          <a:p>
            <a:pPr marL="0" lvl="0" indent="0" algn="just" fontAlgn="base">
              <a:buNone/>
            </a:pPr>
            <a:r>
              <a:rPr lang="fr-FR" sz="1400" dirty="0"/>
              <a:t>	ce ratio mesure la rentabilité économique du capital utilisé par l'entreprise. </a:t>
            </a:r>
          </a:p>
          <a:p>
            <a:pPr marL="0" lvl="0" indent="0" algn="just" fontAlgn="base">
              <a:buNone/>
            </a:pPr>
            <a:r>
              <a:rPr lang="fr-FR" sz="1400" dirty="0">
                <a:sym typeface="Wingdings" panose="05000000000000000000" pitchFamily="2" charset="2"/>
              </a:rPr>
              <a:t>	 </a:t>
            </a:r>
            <a:r>
              <a:rPr lang="fr-FR" sz="1400" dirty="0"/>
              <a:t>C'est le rapport entre le résultat d'exploitation et les capitaux investis.</a:t>
            </a:r>
          </a:p>
          <a:p>
            <a:pPr marL="0" lvl="0" indent="0" algn="just" fontAlgn="base">
              <a:buNone/>
            </a:pPr>
            <a:endParaRPr lang="fr-FR" sz="1400" dirty="0"/>
          </a:p>
          <a:p>
            <a:pPr lvl="0" algn="just" fontAlgn="base"/>
            <a:r>
              <a:rPr lang="fr-FR" sz="1400" dirty="0"/>
              <a:t>Le </a:t>
            </a:r>
            <a:r>
              <a:rPr lang="fr-FR" sz="1400" b="1" dirty="0">
                <a:solidFill>
                  <a:schemeClr val="accent1"/>
                </a:solidFill>
              </a:rPr>
              <a:t>ROE</a:t>
            </a:r>
            <a:r>
              <a:rPr lang="fr-FR" sz="1400" dirty="0"/>
              <a:t> ( Return On </a:t>
            </a:r>
            <a:r>
              <a:rPr lang="fr-FR" sz="1400" dirty="0" err="1"/>
              <a:t>Equity</a:t>
            </a:r>
            <a:r>
              <a:rPr lang="fr-FR" sz="1400" dirty="0"/>
              <a:t> ) : </a:t>
            </a:r>
          </a:p>
          <a:p>
            <a:pPr marL="0" lvl="0" indent="0" algn="just" fontAlgn="base">
              <a:buNone/>
            </a:pPr>
            <a:r>
              <a:rPr lang="fr-FR" sz="1400" dirty="0"/>
              <a:t>	ce ratio mesure la rentabilité financière des capitaux apportés par les propriétaires de l'entreprise. </a:t>
            </a:r>
          </a:p>
          <a:p>
            <a:pPr marL="0" lvl="0" indent="0" algn="just" fontAlgn="base">
              <a:buNone/>
            </a:pPr>
            <a:r>
              <a:rPr lang="fr-FR" sz="1400" dirty="0">
                <a:sym typeface="Wingdings" panose="05000000000000000000" pitchFamily="2" charset="2"/>
              </a:rPr>
              <a:t>	 </a:t>
            </a:r>
            <a:r>
              <a:rPr lang="fr-FR" sz="1400" dirty="0"/>
              <a:t>C'est le rapport entre le résultat net et les capitaux propres.</a:t>
            </a:r>
          </a:p>
          <a:p>
            <a:pPr marL="0" lvl="0" indent="0" algn="just" fontAlgn="base">
              <a:buNone/>
            </a:pPr>
            <a:endParaRPr lang="fr-FR" sz="1400" dirty="0"/>
          </a:p>
          <a:p>
            <a:pPr lvl="0" algn="just" fontAlgn="base"/>
            <a:r>
              <a:rPr lang="fr-FR" sz="1400" dirty="0"/>
              <a:t>L'</a:t>
            </a:r>
            <a:r>
              <a:rPr lang="fr-FR" sz="1400" b="1" dirty="0">
                <a:solidFill>
                  <a:schemeClr val="accent1"/>
                </a:solidFill>
              </a:rPr>
              <a:t>EVA</a:t>
            </a:r>
            <a:r>
              <a:rPr lang="fr-FR" sz="1400" dirty="0"/>
              <a:t> ( </a:t>
            </a:r>
            <a:r>
              <a:rPr lang="fr-FR" sz="1400" dirty="0" err="1"/>
              <a:t>Economic</a:t>
            </a:r>
            <a:r>
              <a:rPr lang="fr-FR" sz="1400" dirty="0"/>
              <a:t> Value Added ) : </a:t>
            </a:r>
          </a:p>
          <a:p>
            <a:pPr marL="0" lvl="0" indent="0" algn="just" fontAlgn="base">
              <a:buNone/>
            </a:pPr>
            <a:r>
              <a:rPr lang="fr-FR" sz="1400" dirty="0"/>
              <a:t>	ce ratio permet de mesurer la création de valeur pour l'actionnaire. </a:t>
            </a:r>
          </a:p>
          <a:p>
            <a:pPr marL="0" lvl="0" indent="0" algn="just" fontAlgn="base">
              <a:buNone/>
            </a:pPr>
            <a:r>
              <a:rPr lang="fr-FR" sz="1400" dirty="0">
                <a:sym typeface="Wingdings" panose="05000000000000000000" pitchFamily="2" charset="2"/>
              </a:rPr>
              <a:t>	 </a:t>
            </a:r>
            <a:r>
              <a:rPr lang="fr-FR" sz="1400" dirty="0"/>
              <a:t>C'est la différence entre le résultat opérationnel et les capitaux investis.</a:t>
            </a:r>
          </a:p>
          <a:p>
            <a:pPr marL="0" indent="0" algn="just">
              <a:buNone/>
            </a:pPr>
            <a:endParaRPr lang="fr-FR" sz="1400" dirty="0"/>
          </a:p>
        </p:txBody>
      </p:sp>
      <p:sp>
        <p:nvSpPr>
          <p:cNvPr id="4" name="Titre 1">
            <a:extLst>
              <a:ext uri="{FF2B5EF4-FFF2-40B4-BE49-F238E27FC236}">
                <a16:creationId xmlns:a16="http://schemas.microsoft.com/office/drawing/2014/main" id="{0A90979F-00AD-4713-89D9-42FDB7DADD1C}"/>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financière</a:t>
            </a:r>
            <a:r>
              <a:rPr lang="fr-FR" sz="3600" dirty="0">
                <a:solidFill>
                  <a:schemeClr val="accent1"/>
                </a:solidFill>
              </a:rPr>
              <a:t> : </a:t>
            </a:r>
            <a:endParaRPr lang="fr-FR" sz="3600" dirty="0">
              <a:solidFill>
                <a:srgbClr val="92D050"/>
              </a:solidFill>
            </a:endParaRPr>
          </a:p>
        </p:txBody>
      </p:sp>
    </p:spTree>
    <p:extLst>
      <p:ext uri="{BB962C8B-B14F-4D97-AF65-F5344CB8AC3E}">
        <p14:creationId xmlns:p14="http://schemas.microsoft.com/office/powerpoint/2010/main" val="343486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3C707C9-EA10-4971-88D2-97AFE467C4CD}"/>
              </a:ext>
            </a:extLst>
          </p:cNvPr>
          <p:cNvSpPr>
            <a:spLocks noGrp="1"/>
          </p:cNvSpPr>
          <p:nvPr>
            <p:ph idx="1"/>
          </p:nvPr>
        </p:nvSpPr>
        <p:spPr>
          <a:xfrm>
            <a:off x="1066800" y="2103120"/>
            <a:ext cx="10058400" cy="3931920"/>
          </a:xfrm>
        </p:spPr>
        <p:txBody>
          <a:bodyPr>
            <a:normAutofit/>
          </a:bodyPr>
          <a:lstStyle/>
          <a:p>
            <a:pPr marL="0" indent="0" algn="just" fontAlgn="base">
              <a:buNone/>
            </a:pPr>
            <a:r>
              <a:rPr lang="fr-FR" dirty="0"/>
              <a:t>il s'agit de mesurer les composantes de la compétitivité de l'entreprise : </a:t>
            </a:r>
          </a:p>
          <a:p>
            <a:pPr marL="0" indent="0" algn="just" fontAlgn="base">
              <a:buNone/>
            </a:pPr>
            <a:endParaRPr lang="fr-FR" b="1" dirty="0"/>
          </a:p>
          <a:p>
            <a:pPr algn="just" fontAlgn="base"/>
            <a:r>
              <a:rPr lang="fr-FR" b="1" dirty="0">
                <a:solidFill>
                  <a:schemeClr val="accent1"/>
                </a:solidFill>
              </a:rPr>
              <a:t>La compétitivité-prix</a:t>
            </a:r>
            <a:r>
              <a:rPr lang="fr-FR" dirty="0"/>
              <a:t> : </a:t>
            </a:r>
          </a:p>
          <a:p>
            <a:pPr marL="0" indent="0" algn="just" fontAlgn="base">
              <a:buNone/>
            </a:pPr>
            <a:r>
              <a:rPr lang="fr-FR" dirty="0"/>
              <a:t>Désigne la capacité d'un produit à attirer des clients au détriment des produits concurrents du fait de son prix. Sa mesure permet de situer la place de l'entreprise sur le marché par rapport à ses concurrents.</a:t>
            </a:r>
          </a:p>
          <a:p>
            <a:pPr marL="0" lvl="0" indent="0" algn="just" fontAlgn="base">
              <a:buNone/>
            </a:pPr>
            <a:endParaRPr lang="fr-FR" b="1" dirty="0"/>
          </a:p>
          <a:p>
            <a:pPr lvl="0" algn="just" fontAlgn="base"/>
            <a:r>
              <a:rPr lang="fr-FR" b="1" dirty="0">
                <a:solidFill>
                  <a:schemeClr val="accent1"/>
                </a:solidFill>
              </a:rPr>
              <a:t>La compétitivité hors-prix</a:t>
            </a:r>
            <a:r>
              <a:rPr lang="fr-FR" dirty="0"/>
              <a:t> : </a:t>
            </a:r>
          </a:p>
          <a:p>
            <a:pPr marL="0" lvl="0" indent="0" algn="just" fontAlgn="base">
              <a:buNone/>
            </a:pPr>
            <a:r>
              <a:rPr lang="fr-FR" dirty="0"/>
              <a:t>Désigne la capacité d'un produit à attirer des clients au détriment des produits concurrents du fait des éléments indépendants du prix. Elle est obtenue grâce à des éléments comme la qualité des produits, l'innovation, le service, le design…</a:t>
            </a:r>
          </a:p>
          <a:p>
            <a:pPr algn="just"/>
            <a:endParaRPr lang="fr-FR" dirty="0"/>
          </a:p>
        </p:txBody>
      </p:sp>
      <p:sp>
        <p:nvSpPr>
          <p:cNvPr id="4" name="Titre 1">
            <a:extLst>
              <a:ext uri="{FF2B5EF4-FFF2-40B4-BE49-F238E27FC236}">
                <a16:creationId xmlns:a16="http://schemas.microsoft.com/office/drawing/2014/main" id="{7424C810-95B7-49BF-BAA5-6F1A48B7FADA}"/>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économique</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1789147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DD2902A-FBA2-46AA-B521-08A90E51A05D}"/>
              </a:ext>
            </a:extLst>
          </p:cNvPr>
          <p:cNvSpPr>
            <a:spLocks noGrp="1"/>
          </p:cNvSpPr>
          <p:nvPr>
            <p:ph idx="1"/>
          </p:nvPr>
        </p:nvSpPr>
        <p:spPr/>
        <p:txBody>
          <a:bodyPr/>
          <a:lstStyle/>
          <a:p>
            <a:pPr algn="just"/>
            <a:endParaRPr lang="fr-FR" dirty="0"/>
          </a:p>
          <a:p>
            <a:pPr algn="just"/>
            <a:endParaRPr lang="fr-FR" dirty="0"/>
          </a:p>
          <a:p>
            <a:pPr marL="0" indent="0" algn="just">
              <a:buNone/>
            </a:pPr>
            <a:endParaRPr lang="fr-FR" dirty="0"/>
          </a:p>
          <a:p>
            <a:pPr algn="just"/>
            <a:r>
              <a:rPr lang="fr-FR" dirty="0"/>
              <a:t>Il s'agit de mesurer la performance de l'entreprise au niveau de la qualité de la production, de la flexibilité, des délais…</a:t>
            </a:r>
          </a:p>
          <a:p>
            <a:pPr marL="0" indent="0" algn="just">
              <a:buNone/>
            </a:pPr>
            <a:endParaRPr lang="fr-FR" dirty="0"/>
          </a:p>
        </p:txBody>
      </p:sp>
      <p:sp>
        <p:nvSpPr>
          <p:cNvPr id="6" name="Titre 1">
            <a:extLst>
              <a:ext uri="{FF2B5EF4-FFF2-40B4-BE49-F238E27FC236}">
                <a16:creationId xmlns:a16="http://schemas.microsoft.com/office/drawing/2014/main" id="{EF96B584-1ABD-40D3-A837-270578A1796C}"/>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organisationnelle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32633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3A368F2-E479-4878-84D2-5D29E8F088E8}"/>
              </a:ext>
            </a:extLst>
          </p:cNvPr>
          <p:cNvSpPr>
            <a:spLocks noGrp="1"/>
          </p:cNvSpPr>
          <p:nvPr>
            <p:ph idx="1"/>
          </p:nvPr>
        </p:nvSpPr>
        <p:spPr/>
        <p:txBody>
          <a:bodyPr/>
          <a:lstStyle/>
          <a:p>
            <a:pPr marL="0" indent="0" algn="just">
              <a:buNone/>
            </a:pPr>
            <a:endParaRPr lang="fr-FR" dirty="0"/>
          </a:p>
          <a:p>
            <a:pPr algn="just"/>
            <a:r>
              <a:rPr lang="fr-FR" dirty="0"/>
              <a:t>Le bilan social récapitule les principales données chiffrées permettant d'apprécier la performance sociale et les rapports sociaux au sein d'une entreprise.</a:t>
            </a:r>
          </a:p>
          <a:p>
            <a:pPr marL="0" indent="0" algn="just">
              <a:buNone/>
            </a:pPr>
            <a:endParaRPr lang="fr-FR" dirty="0"/>
          </a:p>
          <a:p>
            <a:pPr algn="just"/>
            <a:r>
              <a:rPr lang="fr-FR" dirty="0"/>
              <a:t>Parmi les nombreux indicateurs sociaux, on peut citer : le montant des rémunérations, le nombre d'accidents de travail, les maladies professionnelles …</a:t>
            </a:r>
          </a:p>
          <a:p>
            <a:pPr algn="just"/>
            <a:endParaRPr lang="fr-FR" dirty="0"/>
          </a:p>
        </p:txBody>
      </p:sp>
      <p:sp>
        <p:nvSpPr>
          <p:cNvPr id="4" name="Titre 1">
            <a:extLst>
              <a:ext uri="{FF2B5EF4-FFF2-40B4-BE49-F238E27FC236}">
                <a16:creationId xmlns:a16="http://schemas.microsoft.com/office/drawing/2014/main" id="{FFF9A426-70FE-4305-82E1-C07F018DEFCE}"/>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sociale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343985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p:txBody>
          <a:bodyPr/>
          <a:lstStyle/>
          <a:p>
            <a:r>
              <a:rPr lang="fr-FR" dirty="0">
                <a:solidFill>
                  <a:schemeClr val="accent1"/>
                </a:solidFill>
              </a:rPr>
              <a:t>PLAN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014194"/>
            <a:ext cx="10058400" cy="3931920"/>
          </a:xfrm>
        </p:spPr>
        <p:txBody>
          <a:bodyPr>
            <a:normAutofit/>
          </a:bodyPr>
          <a:lstStyle/>
          <a:p>
            <a:r>
              <a:rPr lang="fr-FR" sz="2800" dirty="0">
                <a:solidFill>
                  <a:srgbClr val="FFFF00"/>
                </a:solidFill>
              </a:rPr>
              <a:t>Introduction</a:t>
            </a:r>
            <a:endParaRPr lang="fr-FR" sz="2800" b="1" dirty="0">
              <a:solidFill>
                <a:srgbClr val="FFFF00"/>
              </a:solidFill>
            </a:endParaRPr>
          </a:p>
          <a:p>
            <a:r>
              <a:rPr lang="fr-FR" sz="2800" dirty="0">
                <a:solidFill>
                  <a:srgbClr val="FFFF00"/>
                </a:solidFill>
              </a:rPr>
              <a:t>Qu'est-ce que la performance ?</a:t>
            </a:r>
          </a:p>
          <a:p>
            <a:r>
              <a:rPr lang="fr-FR" sz="2800" b="1" dirty="0">
                <a:solidFill>
                  <a:srgbClr val="FF0000"/>
                </a:solidFill>
              </a:rPr>
              <a:t>SOUKAYNA</a:t>
            </a:r>
          </a:p>
          <a:p>
            <a:r>
              <a:rPr lang="fr-FR" sz="2800" dirty="0"/>
              <a:t>Les liens entre performance et stratégie</a:t>
            </a:r>
          </a:p>
          <a:p>
            <a:r>
              <a:rPr lang="fr-FR" sz="2800" dirty="0"/>
              <a:t>Critères de performance</a:t>
            </a:r>
          </a:p>
          <a:p>
            <a:r>
              <a:rPr lang="fr-FR" sz="2800" b="1" dirty="0">
                <a:solidFill>
                  <a:srgbClr val="FF0000"/>
                </a:solidFill>
              </a:rPr>
              <a:t>IMANE</a:t>
            </a:r>
          </a:p>
          <a:p>
            <a:r>
              <a:rPr lang="fr-FR" sz="2800" dirty="0">
                <a:solidFill>
                  <a:srgbClr val="FFFF00"/>
                </a:solidFill>
              </a:rPr>
              <a:t>Conclusion</a:t>
            </a:r>
          </a:p>
        </p:txBody>
      </p:sp>
    </p:spTree>
    <p:extLst>
      <p:ext uri="{BB962C8B-B14F-4D97-AF65-F5344CB8AC3E}">
        <p14:creationId xmlns:p14="http://schemas.microsoft.com/office/powerpoint/2010/main" val="15105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E15E69D-A835-49FB-9CB4-CD9F804DC424}"/>
              </a:ext>
            </a:extLst>
          </p:cNvPr>
          <p:cNvSpPr>
            <a:spLocks noGrp="1"/>
          </p:cNvSpPr>
          <p:nvPr>
            <p:ph idx="1"/>
          </p:nvPr>
        </p:nvSpPr>
        <p:spPr/>
        <p:txBody>
          <a:bodyPr/>
          <a:lstStyle/>
          <a:p>
            <a:pPr algn="just"/>
            <a:endParaRPr lang="fr-FR" dirty="0"/>
          </a:p>
          <a:p>
            <a:pPr algn="just"/>
            <a:r>
              <a:rPr lang="fr-FR" dirty="0"/>
              <a:t>Elle indique l'engagement de l'entreprise dans les domaines environnementaux, humanitaires, culturels. </a:t>
            </a:r>
          </a:p>
          <a:p>
            <a:pPr algn="just"/>
            <a:endParaRPr lang="fr-FR" dirty="0"/>
          </a:p>
          <a:p>
            <a:pPr algn="just"/>
            <a:r>
              <a:rPr lang="fr-FR" dirty="0"/>
              <a:t>Les outils de la responsabilité sociétale de l’entreprise (RSE) peuvent être utilisés pour apprécier le niveau de  performance de l'entreprise.</a:t>
            </a:r>
          </a:p>
          <a:p>
            <a:pPr algn="just"/>
            <a:endParaRPr lang="fr-FR" dirty="0"/>
          </a:p>
        </p:txBody>
      </p:sp>
      <p:sp>
        <p:nvSpPr>
          <p:cNvPr id="4" name="Titre 1">
            <a:extLst>
              <a:ext uri="{FF2B5EF4-FFF2-40B4-BE49-F238E27FC236}">
                <a16:creationId xmlns:a16="http://schemas.microsoft.com/office/drawing/2014/main" id="{CE322FF2-8375-4FF2-B01D-1DEBC0B4BA1D}"/>
              </a:ext>
            </a:extLst>
          </p:cNvPr>
          <p:cNvSpPr txBox="1">
            <a:spLocks/>
          </p:cNvSpPr>
          <p:nvPr/>
        </p:nvSpPr>
        <p:spPr>
          <a:xfrm>
            <a:off x="1066800" y="551291"/>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a:lstStyle>
          <a:p>
            <a:r>
              <a:rPr lang="fr-FR" sz="3600" b="1" dirty="0">
                <a:solidFill>
                  <a:schemeClr val="accent1"/>
                </a:solidFill>
              </a:rPr>
              <a:t>La performance sociétale :</a:t>
            </a:r>
            <a:r>
              <a:rPr lang="fr-FR" sz="3600" dirty="0">
                <a:solidFill>
                  <a:schemeClr val="accent1"/>
                </a:solidFill>
              </a:rPr>
              <a:t> </a:t>
            </a:r>
            <a:endParaRPr lang="fr-FR" sz="3600" dirty="0">
              <a:solidFill>
                <a:srgbClr val="92D050"/>
              </a:solidFill>
            </a:endParaRPr>
          </a:p>
        </p:txBody>
      </p:sp>
    </p:spTree>
    <p:extLst>
      <p:ext uri="{BB962C8B-B14F-4D97-AF65-F5344CB8AC3E}">
        <p14:creationId xmlns:p14="http://schemas.microsoft.com/office/powerpoint/2010/main" val="26560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IMANE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751815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Conclusion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125437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98A2A-42EE-4DC1-AAC8-5B2623C4CDA5}"/>
              </a:ext>
            </a:extLst>
          </p:cNvPr>
          <p:cNvSpPr>
            <a:spLocks noGrp="1"/>
          </p:cNvSpPr>
          <p:nvPr>
            <p:ph type="ctrTitle"/>
          </p:nvPr>
        </p:nvSpPr>
        <p:spPr/>
        <p:txBody>
          <a:bodyPr/>
          <a:lstStyle/>
          <a:p>
            <a:r>
              <a:rPr lang="fr-FR" sz="5400" dirty="0">
                <a:latin typeface="+mn-lt"/>
              </a:rPr>
              <a:t>Merci pour votre attention</a:t>
            </a:r>
          </a:p>
        </p:txBody>
      </p:sp>
      <p:pic>
        <p:nvPicPr>
          <p:cNvPr id="5" name="Graphique 4" descr="Visage souriant blanc">
            <a:extLst>
              <a:ext uri="{FF2B5EF4-FFF2-40B4-BE49-F238E27FC236}">
                <a16:creationId xmlns:a16="http://schemas.microsoft.com/office/drawing/2014/main" id="{37E7444C-9A62-4B95-8E72-88890FDF68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224863"/>
            <a:ext cx="914400" cy="914400"/>
          </a:xfrm>
          <a:prstGeom prst="rect">
            <a:avLst/>
          </a:prstGeom>
        </p:spPr>
      </p:pic>
    </p:spTree>
    <p:extLst>
      <p:ext uri="{BB962C8B-B14F-4D97-AF65-F5344CB8AC3E}">
        <p14:creationId xmlns:p14="http://schemas.microsoft.com/office/powerpoint/2010/main" val="80677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Introduction</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96744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1E5907-91D7-462D-8AB6-BBEB399FEE39}"/>
              </a:ext>
            </a:extLst>
          </p:cNvPr>
          <p:cNvSpPr>
            <a:spLocks noGrp="1"/>
          </p:cNvSpPr>
          <p:nvPr>
            <p:ph type="title"/>
          </p:nvPr>
        </p:nvSpPr>
        <p:spPr>
          <a:xfrm>
            <a:off x="1066800" y="642594"/>
            <a:ext cx="10058400" cy="1371600"/>
          </a:xfrm>
        </p:spPr>
        <p:txBody>
          <a:bodyPr/>
          <a:lstStyle/>
          <a:p>
            <a:r>
              <a:rPr lang="fr-FR" dirty="0">
                <a:solidFill>
                  <a:schemeClr val="accent1"/>
                </a:solidFill>
              </a:rPr>
              <a:t>Qu'est-ce que la performance ?</a:t>
            </a:r>
          </a:p>
        </p:txBody>
      </p:sp>
      <p:sp>
        <p:nvSpPr>
          <p:cNvPr id="3" name="Espace réservé du contenu 2">
            <a:extLst>
              <a:ext uri="{FF2B5EF4-FFF2-40B4-BE49-F238E27FC236}">
                <a16:creationId xmlns:a16="http://schemas.microsoft.com/office/drawing/2014/main" id="{3FE9A606-C89F-4614-B61F-BAA7BA7FBE21}"/>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576778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lstStyle/>
          <a:p>
            <a:r>
              <a:rPr lang="fr-FR" dirty="0">
                <a:solidFill>
                  <a:schemeClr val="accent1"/>
                </a:solidFill>
              </a:rPr>
              <a:t>SOUKAYNA</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18592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2743200"/>
            <a:ext cx="10058400" cy="1371600"/>
          </a:xfrm>
        </p:spPr>
        <p:txBody>
          <a:bodyPr>
            <a:noAutofit/>
          </a:bodyPr>
          <a:lstStyle/>
          <a:p>
            <a:pPr algn="ctr"/>
            <a:r>
              <a:rPr lang="fr-FR" sz="6000" dirty="0">
                <a:solidFill>
                  <a:schemeClr val="accent1"/>
                </a:solidFill>
              </a:rPr>
              <a:t>Les liens entre performance et stratégie</a:t>
            </a:r>
            <a:endParaRPr lang="fr-FR" sz="6000" dirty="0">
              <a:solidFill>
                <a:srgbClr val="92D050"/>
              </a:solidFill>
            </a:endParaRPr>
          </a:p>
        </p:txBody>
      </p:sp>
    </p:spTree>
    <p:extLst>
      <p:ext uri="{BB962C8B-B14F-4D97-AF65-F5344CB8AC3E}">
        <p14:creationId xmlns:p14="http://schemas.microsoft.com/office/powerpoint/2010/main" val="381827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4000" dirty="0">
                <a:solidFill>
                  <a:schemeClr val="accent1"/>
                </a:solidFill>
              </a:rPr>
              <a:t>Les liens entre performance et stratégie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La relation entre la planification stratégique et la performance de l'entreprise a intéressé les chercheurs en management stratégique depuis longtemps. Les résultats montrent une association positive et significative entre le système de la planification stratégique rationnelle et la performance financière et non financière.</a:t>
            </a:r>
          </a:p>
          <a:p>
            <a:pPr algn="just"/>
            <a:r>
              <a:rPr lang="fr-FR" dirty="0"/>
              <a:t> Sur le plan pratique, la recherche indique aux dirigeants que le système de planification stratégique rationnel améliore effectivement la performance financière et non financière des entreprises.</a:t>
            </a:r>
          </a:p>
          <a:p>
            <a:pPr algn="just"/>
            <a:endParaRPr lang="fr-FR" dirty="0"/>
          </a:p>
        </p:txBody>
      </p:sp>
    </p:spTree>
    <p:extLst>
      <p:ext uri="{BB962C8B-B14F-4D97-AF65-F5344CB8AC3E}">
        <p14:creationId xmlns:p14="http://schemas.microsoft.com/office/powerpoint/2010/main" val="175826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Pas de mesure de la performance sans stratégie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a:xfrm>
            <a:off x="1066800" y="2103120"/>
            <a:ext cx="10058400" cy="3931920"/>
          </a:xfrm>
        </p:spPr>
        <p:txBody>
          <a:bodyPr/>
          <a:lstStyle/>
          <a:p>
            <a:pPr algn="just"/>
            <a:endParaRPr lang="fr-FR" dirty="0"/>
          </a:p>
          <a:p>
            <a:pPr algn="just"/>
            <a:r>
              <a:rPr lang="fr-FR" dirty="0"/>
              <a:t>La mesure de la performance n'a de sens que si elle évalue une progression selon un ou plusieurs axes choisis au préalable. Tout commence donc impérativement par l'élaboration d'une solide stratégie afin de fixer les axes de développement les plus opportuns pour un succès réel et durable. Une fois la stratégie déployée dans l'entreprise, on peut alors se consacrer pleinement au thème de la mesure de la performance</a:t>
            </a:r>
          </a:p>
          <a:p>
            <a:pPr algn="just"/>
            <a:endParaRPr lang="fr-FR" dirty="0"/>
          </a:p>
        </p:txBody>
      </p:sp>
    </p:spTree>
    <p:extLst>
      <p:ext uri="{BB962C8B-B14F-4D97-AF65-F5344CB8AC3E}">
        <p14:creationId xmlns:p14="http://schemas.microsoft.com/office/powerpoint/2010/main" val="56209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5DF0BC-B80E-411B-8C52-0CDC49299377}"/>
              </a:ext>
            </a:extLst>
          </p:cNvPr>
          <p:cNvSpPr>
            <a:spLocks noGrp="1"/>
          </p:cNvSpPr>
          <p:nvPr>
            <p:ph type="title"/>
          </p:nvPr>
        </p:nvSpPr>
        <p:spPr>
          <a:xfrm>
            <a:off x="1066800" y="642594"/>
            <a:ext cx="10058400" cy="1371600"/>
          </a:xfrm>
        </p:spPr>
        <p:txBody>
          <a:bodyPr>
            <a:normAutofit/>
          </a:bodyPr>
          <a:lstStyle/>
          <a:p>
            <a:r>
              <a:rPr lang="fr-FR" sz="3200" dirty="0">
                <a:solidFill>
                  <a:schemeClr val="accent1"/>
                </a:solidFill>
              </a:rPr>
              <a:t>L’articulation stratégie / performance</a:t>
            </a:r>
          </a:p>
        </p:txBody>
      </p:sp>
      <p:sp>
        <p:nvSpPr>
          <p:cNvPr id="3" name="Espace réservé du contenu 2">
            <a:extLst>
              <a:ext uri="{FF2B5EF4-FFF2-40B4-BE49-F238E27FC236}">
                <a16:creationId xmlns:a16="http://schemas.microsoft.com/office/drawing/2014/main" id="{1B2D4087-7175-4FBE-A0A2-4569BB9836C3}"/>
              </a:ext>
            </a:extLst>
          </p:cNvPr>
          <p:cNvSpPr>
            <a:spLocks noGrp="1"/>
          </p:cNvSpPr>
          <p:nvPr>
            <p:ph idx="1"/>
          </p:nvPr>
        </p:nvSpPr>
        <p:spPr/>
        <p:txBody>
          <a:bodyPr/>
          <a:lstStyle/>
          <a:p>
            <a:pPr algn="just"/>
            <a:endParaRPr lang="fr-FR" dirty="0"/>
          </a:p>
          <a:p>
            <a:pPr algn="just"/>
            <a:r>
              <a:rPr lang="fr-FR" dirty="0"/>
              <a:t>Dans une entreprise, la performance mesure l’adéquation entre les objectifs stratégiques initialement définis et les résultats effectivement atteints.</a:t>
            </a:r>
          </a:p>
          <a:p>
            <a:pPr algn="just"/>
            <a:r>
              <a:rPr lang="fr-FR" dirty="0"/>
              <a:t>Mais la performance constitue également le critère d’évaluation de la stratégie de l’entreprise puisqu’elle prend en compte les ressources mobilisées pour atteindre les objectifs stratégiques. Le plus souvent, les objectifs de performance précèdent la stratégie, mais la stratégie peut parfois précéder les objectifs de performance.</a:t>
            </a:r>
          </a:p>
          <a:p>
            <a:pPr algn="just"/>
            <a:endParaRPr lang="fr-FR" dirty="0"/>
          </a:p>
        </p:txBody>
      </p:sp>
    </p:spTree>
    <p:extLst>
      <p:ext uri="{BB962C8B-B14F-4D97-AF65-F5344CB8AC3E}">
        <p14:creationId xmlns:p14="http://schemas.microsoft.com/office/powerpoint/2010/main" val="1838851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Vert jaun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docProps/app.xml><?xml version="1.0" encoding="utf-8"?>
<Properties xmlns="http://schemas.openxmlformats.org/officeDocument/2006/extended-properties" xmlns:vt="http://schemas.openxmlformats.org/officeDocument/2006/docPropsVTypes">
  <Template>TM03457510[[fn=Savon]]</Template>
  <TotalTime>340</TotalTime>
  <Words>645</Words>
  <Application>Microsoft Office PowerPoint</Application>
  <PresentationFormat>Grand écran</PresentationFormat>
  <Paragraphs>99</Paragraphs>
  <Slides>23</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23</vt:i4>
      </vt:variant>
    </vt:vector>
  </HeadingPairs>
  <TitlesOfParts>
    <vt:vector size="26" baseType="lpstr">
      <vt:lpstr>Arial</vt:lpstr>
      <vt:lpstr>Century Gothic</vt:lpstr>
      <vt:lpstr>Savon</vt:lpstr>
      <vt:lpstr>EVALUATION  DE  LA PERFORMANCE  DE L’ENTREPRISE</vt:lpstr>
      <vt:lpstr>PLAN</vt:lpstr>
      <vt:lpstr>Introduction</vt:lpstr>
      <vt:lpstr>Qu'est-ce que la performance ?</vt:lpstr>
      <vt:lpstr>SOUKAYNA</vt:lpstr>
      <vt:lpstr>Les liens entre performance et stratégie</vt:lpstr>
      <vt:lpstr>Les liens entre performance et stratégie</vt:lpstr>
      <vt:lpstr>Pas de mesure de la performance sans stratégie</vt:lpstr>
      <vt:lpstr>L’articulation stratégie / performance</vt:lpstr>
      <vt:lpstr>Le rôle du management</vt:lpstr>
      <vt:lpstr>Critères de performance</vt:lpstr>
      <vt:lpstr>Présentation PowerPoint</vt:lpstr>
      <vt:lpstr>Critères de performance</vt:lpstr>
      <vt:lpstr>Critères de performance</vt:lpstr>
      <vt:lpstr>Critères de performance</vt:lpstr>
      <vt:lpstr>Présentation PowerPoint</vt:lpstr>
      <vt:lpstr>Présentation PowerPoint</vt:lpstr>
      <vt:lpstr>Présentation PowerPoint</vt:lpstr>
      <vt:lpstr>Présentation PowerPoint</vt:lpstr>
      <vt:lpstr>Présentation PowerPoint</vt:lpstr>
      <vt:lpstr>IMANE</vt:lpstr>
      <vt:lpstr>Conclusion</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DE  LA PERFORMANCE  DE L’ENTREPRISE</dc:title>
  <dc:creator>Fatima-Zahra CHANIGUI</dc:creator>
  <cp:lastModifiedBy>Fatima-Zahra CHANIGUI</cp:lastModifiedBy>
  <cp:revision>32</cp:revision>
  <dcterms:created xsi:type="dcterms:W3CDTF">2018-12-26T17:35:09Z</dcterms:created>
  <dcterms:modified xsi:type="dcterms:W3CDTF">2018-12-27T22:44:25Z</dcterms:modified>
</cp:coreProperties>
</file>