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6523" autoAdjust="0"/>
    <p:restoredTop sz="93428" autoAdjust="0"/>
  </p:normalViewPr>
  <p:slideViewPr>
    <p:cSldViewPr snapToGrid="0">
      <p:cViewPr varScale="1">
        <p:scale>
          <a:sx n="120" d="100"/>
          <a:sy n="120" d="100"/>
        </p:scale>
        <p:origin x="1152"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EF140-6712-FE4C-B81E-02A43DAFA19D}" type="datetimeFigureOut">
              <a:rPr lang="fr-FR" smtClean="0"/>
              <a:pPr/>
              <a:t>27/10/2019</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Cliquez pour modifier les styles du texte du masque</a:t>
            </a:r>
          </a:p>
          <a:p>
            <a:pPr lvl="1"/>
            <a:r>
              <a:rPr lang="x-none" smtClean="0"/>
              <a:t>Deuxième niveau</a:t>
            </a:r>
          </a:p>
          <a:p>
            <a:pPr lvl="2"/>
            <a:r>
              <a:rPr lang="x-none" smtClean="0"/>
              <a:t>Troisième niveau</a:t>
            </a:r>
          </a:p>
          <a:p>
            <a:pPr lvl="3"/>
            <a:r>
              <a:rPr lang="x-none" smtClean="0"/>
              <a:t>Quatrième niveau</a:t>
            </a:r>
          </a:p>
          <a:p>
            <a:pPr lvl="4"/>
            <a:r>
              <a:rPr lang="x-none"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CC0E2-1CC6-1642-81A9-2AAC0280920E}" type="slidenum">
              <a:rPr lang="fr-FR" smtClean="0"/>
              <a:pPr/>
              <a:t>‹#›</a:t>
            </a:fld>
            <a:endParaRPr lang="fr-FR"/>
          </a:p>
        </p:txBody>
      </p:sp>
    </p:spTree>
    <p:extLst>
      <p:ext uri="{BB962C8B-B14F-4D97-AF65-F5344CB8AC3E}">
        <p14:creationId xmlns:p14="http://schemas.microsoft.com/office/powerpoint/2010/main" val="23068016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smtClean="0"/>
              <a:t>Rollup</a:t>
            </a:r>
            <a:r>
              <a:rPr lang="en-US" dirty="0" smtClean="0"/>
              <a:t>: moving from finer-granularity data to coarser granularity</a:t>
            </a:r>
          </a:p>
          <a:p>
            <a:r>
              <a:rPr lang="en-US" b="1" dirty="0" smtClean="0"/>
              <a:t>Drill-down</a:t>
            </a:r>
            <a:r>
              <a:rPr lang="en-US" dirty="0" smtClean="0"/>
              <a:t>: opposite to Rollup</a:t>
            </a:r>
          </a:p>
          <a:p>
            <a:endParaRPr lang="fr-FR" dirty="0"/>
          </a:p>
        </p:txBody>
      </p:sp>
      <p:sp>
        <p:nvSpPr>
          <p:cNvPr id="4" name="Espace réservé du numéro de diapositive 3"/>
          <p:cNvSpPr>
            <a:spLocks noGrp="1"/>
          </p:cNvSpPr>
          <p:nvPr>
            <p:ph type="sldNum" sz="quarter" idx="10"/>
          </p:nvPr>
        </p:nvSpPr>
        <p:spPr/>
        <p:txBody>
          <a:bodyPr/>
          <a:lstStyle/>
          <a:p>
            <a:fld id="{525175E2-7002-41FF-89AC-FFB3241BC34C}" type="slidenum">
              <a:rPr lang="en-US" smtClean="0"/>
              <a:pPr/>
              <a:t>7</a:t>
            </a:fld>
            <a:endParaRPr lang="en-US"/>
          </a:p>
        </p:txBody>
      </p:sp>
    </p:spTree>
    <p:extLst>
      <p:ext uri="{BB962C8B-B14F-4D97-AF65-F5344CB8AC3E}">
        <p14:creationId xmlns:p14="http://schemas.microsoft.com/office/powerpoint/2010/main" val="413524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latin typeface="+mn-lt"/>
                <a:ea typeface="+mn-ea"/>
                <a:cs typeface="+mn-cs"/>
              </a:rPr>
              <a:t>les </a:t>
            </a:r>
            <a:r>
              <a:rPr lang="fr-FR" sz="1200" b="1" kern="1200" dirty="0" smtClean="0">
                <a:solidFill>
                  <a:schemeClr val="tx1"/>
                </a:solidFill>
                <a:latin typeface="+mn-lt"/>
                <a:ea typeface="+mn-ea"/>
                <a:cs typeface="+mn-cs"/>
              </a:rPr>
              <a:t>données agrégées </a:t>
            </a:r>
            <a:r>
              <a:rPr lang="fr-FR" sz="1200" kern="1200" dirty="0" smtClean="0">
                <a:solidFill>
                  <a:schemeClr val="tx1"/>
                </a:solidFill>
                <a:latin typeface="+mn-lt"/>
                <a:ea typeface="+mn-ea"/>
                <a:cs typeface="+mn-cs"/>
              </a:rPr>
              <a:t>sont mises à la disponibilité des usagers après qu'elles aient été traitées au niveau statistique. En effet, les données agrégées sont constituées à partir d'un fichier de </a:t>
            </a:r>
            <a:r>
              <a:rPr lang="fr-FR" sz="1200" kern="1200" dirty="0" err="1" smtClean="0">
                <a:solidFill>
                  <a:schemeClr val="tx1"/>
                </a:solidFill>
                <a:latin typeface="+mn-lt"/>
                <a:ea typeface="+mn-ea"/>
                <a:cs typeface="+mn-cs"/>
              </a:rPr>
              <a:t>microdonnées</a:t>
            </a:r>
            <a:r>
              <a:rPr lang="fr-FR" sz="1200" kern="1200" dirty="0" smtClean="0">
                <a:solidFill>
                  <a:schemeClr val="tx1"/>
                </a:solidFill>
                <a:latin typeface="+mn-lt"/>
                <a:ea typeface="+mn-ea"/>
                <a:cs typeface="+mn-cs"/>
              </a:rPr>
              <a:t> et sont le résultat d'une combinaison de différentes mesures. On les obtient en faisant une addition ou une moyenne des valeurs individuelles obtenues. Elles permettent d'obtenir de l'information sur des groupes qui ont des caractéristiques communes. On peut agréger par lieux géographiques, par caractéristiques ou par temps. </a:t>
            </a:r>
          </a:p>
          <a:p>
            <a:endParaRPr lang="fr-FR"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Normalisation</a:t>
            </a:r>
            <a:r>
              <a:rPr lang="fr-FR" sz="1200" b="0"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Le processus qui consiste à affiner les tables, les clés, les colonnes et les relations pour créer une base de données efficace</a:t>
            </a:r>
            <a:endParaRPr lang="fr-FR" b="1" dirty="0"/>
          </a:p>
        </p:txBody>
      </p:sp>
      <p:sp>
        <p:nvSpPr>
          <p:cNvPr id="4" name="Espace réservé du numéro de diapositive 3"/>
          <p:cNvSpPr>
            <a:spLocks noGrp="1"/>
          </p:cNvSpPr>
          <p:nvPr>
            <p:ph type="sldNum" sz="quarter" idx="10"/>
          </p:nvPr>
        </p:nvSpPr>
        <p:spPr/>
        <p:txBody>
          <a:bodyPr/>
          <a:lstStyle/>
          <a:p>
            <a:fld id="{525175E2-7002-41FF-89AC-FFB3241BC34C}" type="slidenum">
              <a:rPr lang="en-US" smtClean="0"/>
              <a:pPr/>
              <a:t>9</a:t>
            </a:fld>
            <a:endParaRPr lang="en-US"/>
          </a:p>
        </p:txBody>
      </p:sp>
    </p:spTree>
    <p:extLst>
      <p:ext uri="{BB962C8B-B14F-4D97-AF65-F5344CB8AC3E}">
        <p14:creationId xmlns:p14="http://schemas.microsoft.com/office/powerpoint/2010/main" val="411898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5923F103-BC34-4FE4-A40E-EDDEECFDA5D0}" type="datetimeFigureOut">
              <a:rPr lang="en-US" smtClean="0"/>
              <a:pPr/>
              <a:t>10/27/19</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smtClean="0"/>
              <a:t>
              </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00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10/27/19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77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10/27/19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97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10/27/19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093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10/27/19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606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10/27/19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126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10/27/19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160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10/27/19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2765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10/27/19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986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l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x-none" smtClean="0"/>
              <a:t>Cliquez et modifiez le titre</a:t>
            </a:r>
            <a:endParaRPr lang="fr-FR"/>
          </a:p>
        </p:txBody>
      </p:sp>
      <p:sp>
        <p:nvSpPr>
          <p:cNvPr id="3" name="Espace réservé du pied de page 2"/>
          <p:cNvSpPr>
            <a:spLocks noGrp="1"/>
          </p:cNvSpPr>
          <p:nvPr>
            <p:ph type="ftr" sz="quarter" idx="10"/>
          </p:nvPr>
        </p:nvSpPr>
        <p:spPr/>
        <p:txBody>
          <a:bodyPr/>
          <a:lstStyle/>
          <a:p>
            <a:r>
              <a:rPr lang="fr-BE" smtClean="0"/>
              <a:t>Business Intelligence</a:t>
            </a:r>
            <a:endParaRPr lang="fr-BE" dirty="0"/>
          </a:p>
        </p:txBody>
      </p:sp>
      <p:sp>
        <p:nvSpPr>
          <p:cNvPr id="4" name="Espace réservé du numéro de diapositive 3"/>
          <p:cNvSpPr>
            <a:spLocks noGrp="1"/>
          </p:cNvSpPr>
          <p:nvPr>
            <p:ph type="sldNum" sz="quarter" idx="11"/>
          </p:nvPr>
        </p:nvSpPr>
        <p:spPr/>
        <p:txBody>
          <a:bodyPr/>
          <a:lstStyle/>
          <a:p>
            <a:fld id="{CF4668DC-857F-487D-BFFA-8C0CA5037977}" type="slidenum">
              <a:rPr lang="fr-BE" smtClean="0"/>
              <a:pPr/>
              <a:t>‹#›</a:t>
            </a:fld>
            <a:endParaRPr lang="fr-BE" dirty="0"/>
          </a:p>
        </p:txBody>
      </p:sp>
      <p:sp>
        <p:nvSpPr>
          <p:cNvPr id="5" name="Espace réservé de la date 4"/>
          <p:cNvSpPr>
            <a:spLocks noGrp="1"/>
          </p:cNvSpPr>
          <p:nvPr>
            <p:ph type="dt" sz="half" idx="12"/>
          </p:nvPr>
        </p:nvSpPr>
        <p:spPr/>
        <p:txBody>
          <a:bodyPr/>
          <a:lstStyle/>
          <a:p>
            <a:r>
              <a:rPr lang="x-none" smtClean="0"/>
              <a:t>22/10/12</a:t>
            </a:r>
            <a:endParaRPr lang="fr-BE" dirty="0"/>
          </a:p>
        </p:txBody>
      </p:sp>
      <p:sp>
        <p:nvSpPr>
          <p:cNvPr id="7" name="Espace réservé du contenu 6"/>
          <p:cNvSpPr>
            <a:spLocks noGrp="1"/>
          </p:cNvSpPr>
          <p:nvPr>
            <p:ph sz="quarter" idx="13"/>
          </p:nvPr>
        </p:nvSpPr>
        <p:spPr>
          <a:xfrm>
            <a:off x="1311031" y="1628776"/>
            <a:ext cx="10634784" cy="4608513"/>
          </a:xfrm>
        </p:spPr>
        <p:txBody>
          <a:bodyPr/>
          <a:lstStyle/>
          <a:p>
            <a:pPr lvl="0"/>
            <a:r>
              <a:rPr lang="x-none" smtClean="0"/>
              <a:t>Cliquez pour modifier les styles du texte du masque</a:t>
            </a:r>
          </a:p>
          <a:p>
            <a:pPr lvl="1"/>
            <a:r>
              <a:rPr lang="x-none" smtClean="0"/>
              <a:t>Deuxième niveau</a:t>
            </a:r>
          </a:p>
          <a:p>
            <a:pPr lvl="2"/>
            <a:r>
              <a:rPr lang="x-none" smtClean="0"/>
              <a:t>Troisième niveau</a:t>
            </a:r>
          </a:p>
          <a:p>
            <a:pPr lvl="3"/>
            <a:r>
              <a:rPr lang="x-none" smtClean="0"/>
              <a:t>Quatrième niveau</a:t>
            </a:r>
          </a:p>
          <a:p>
            <a:pPr lvl="4"/>
            <a:r>
              <a:rPr lang="x-none" smtClean="0"/>
              <a:t>Cinquième niveau</a:t>
            </a:r>
            <a:endParaRPr lang="fr-FR"/>
          </a:p>
        </p:txBody>
      </p:sp>
      <p:pic>
        <p:nvPicPr>
          <p:cNvPr id="8" name="Image 7"/>
          <p:cNvPicPr>
            <a:picLocks noChangeAspect="1"/>
          </p:cNvPicPr>
          <p:nvPr userDrawn="1"/>
        </p:nvPicPr>
        <p:blipFill>
          <a:blip r:embed="rId2">
            <a:alphaModFix amt="23000"/>
          </a:blip>
          <a:stretch>
            <a:fillRect/>
          </a:stretch>
        </p:blipFill>
        <p:spPr>
          <a:xfrm flipH="1">
            <a:off x="6184626" y="1988840"/>
            <a:ext cx="5700063" cy="3888432"/>
          </a:xfrm>
          <a:prstGeom prst="rect">
            <a:avLst/>
          </a:prstGeom>
        </p:spPr>
      </p:pic>
    </p:spTree>
    <p:extLst>
      <p:ext uri="{BB962C8B-B14F-4D97-AF65-F5344CB8AC3E}">
        <p14:creationId xmlns:p14="http://schemas.microsoft.com/office/powerpoint/2010/main" val="111947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10/27/19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14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10/27/19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37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10/27/19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13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10/27/19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13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10/27/19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383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10/27/19</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132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10/27/19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20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10/27/19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94586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0">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9978713" cy="34163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
              </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pPr/>
              <a:t>10/27/19</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47002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charset="2"/>
        <a:buChar char="Ø"/>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Courier New"/>
        <a:buChar char="o"/>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charset="2"/>
        <a:buChar char="ü"/>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charset="2"/>
        <a:buChar char="v"/>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microsoft.com/office/2007/relationships/hdphoto" Target="../media/hdphoto2.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595491" cy="2677648"/>
          </a:xfrm>
        </p:spPr>
        <p:txBody>
          <a:bodyPr/>
          <a:lstStyle/>
          <a:p>
            <a:r>
              <a:rPr lang="fr-FR" sz="6000" dirty="0" smtClean="0">
                <a:effectLst>
                  <a:outerShdw blurRad="38100" dist="38100" dir="2700000" algn="tl">
                    <a:srgbClr val="000000">
                      <a:alpha val="43137"/>
                    </a:srgbClr>
                  </a:outerShdw>
                </a:effectLst>
              </a:rPr>
              <a:t>Business Intelligence</a:t>
            </a:r>
            <a:r>
              <a:rPr lang="fr-FR" dirty="0" smtClean="0"/>
              <a:t/>
            </a:r>
            <a:br>
              <a:rPr lang="fr-FR" dirty="0" smtClean="0"/>
            </a:br>
            <a:r>
              <a:rPr lang="fr-FR" sz="2800" dirty="0" smtClean="0"/>
              <a:t>Chp2 – Les Entrepôts de Données (Data </a:t>
            </a:r>
            <a:r>
              <a:rPr lang="fr-FR" sz="2800" dirty="0" err="1" smtClean="0"/>
              <a:t>Warehouses</a:t>
            </a:r>
            <a:r>
              <a:rPr lang="fr-FR" sz="2800" dirty="0" smtClean="0"/>
              <a:t>)</a:t>
            </a:r>
            <a:br>
              <a:rPr lang="fr-FR" sz="2800" dirty="0" smtClean="0"/>
            </a:br>
            <a:endParaRPr lang="fr-FR" dirty="0"/>
          </a:p>
        </p:txBody>
      </p:sp>
    </p:spTree>
    <p:extLst>
      <p:ext uri="{BB962C8B-B14F-4D97-AF65-F5344CB8AC3E}">
        <p14:creationId xmlns:p14="http://schemas.microsoft.com/office/powerpoint/2010/main" val="2353949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Technologies</a:t>
            </a:r>
            <a:endParaRPr lang="fr-FR"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1878407824"/>
              </p:ext>
            </p:extLst>
          </p:nvPr>
        </p:nvGraphicFramePr>
        <p:xfrm>
          <a:off x="1155700" y="2603500"/>
          <a:ext cx="9237241" cy="4493097"/>
        </p:xfrm>
        <a:graphic>
          <a:graphicData uri="http://schemas.openxmlformats.org/drawingml/2006/table">
            <a:tbl>
              <a:tblPr firstRow="1" bandRow="1">
                <a:tableStyleId>{2D5ABB26-0587-4C30-8999-92F81FD0307C}</a:tableStyleId>
              </a:tblPr>
              <a:tblGrid>
                <a:gridCol w="2932155"/>
                <a:gridCol w="921882"/>
                <a:gridCol w="3764352"/>
                <a:gridCol w="1618852"/>
              </a:tblGrid>
              <a:tr h="1497699">
                <a:tc>
                  <a:txBody>
                    <a:bodyPr/>
                    <a:lstStyle/>
                    <a:p>
                      <a:pPr algn="ctr"/>
                      <a:r>
                        <a:rPr lang="fr-FR" sz="2000" b="1" dirty="0" smtClean="0"/>
                        <a:t>Stockage et Gestion Efficace des Gros Volumes</a:t>
                      </a:r>
                      <a:endParaRPr lang="fr-FR" sz="2000" b="1" dirty="0"/>
                    </a:p>
                  </a:txBody>
                  <a:tcPr marL="105367" marR="105367"/>
                </a:tc>
                <a:tc>
                  <a:txBody>
                    <a:bodyPr/>
                    <a:lstStyle/>
                    <a:p>
                      <a:pPr algn="r"/>
                      <a:endParaRPr lang="fr-FR" sz="2400" b="1" dirty="0">
                        <a:solidFill>
                          <a:srgbClr val="9BBB59"/>
                        </a:solidFill>
                      </a:endParaRPr>
                    </a:p>
                  </a:txBody>
                  <a:tcPr marL="105367" marR="105367"/>
                </a:tc>
                <a:tc>
                  <a:txBody>
                    <a:bodyPr/>
                    <a:lstStyle/>
                    <a:p>
                      <a:pPr algn="ctr"/>
                      <a:r>
                        <a:rPr lang="fr-FR" sz="2000" b="1" dirty="0" smtClean="0">
                          <a:solidFill>
                            <a:srgbClr val="9BBB59"/>
                          </a:solidFill>
                        </a:rPr>
                        <a:t>Entrepôt de Données </a:t>
                      </a:r>
                    </a:p>
                    <a:p>
                      <a:pPr algn="ctr"/>
                      <a:r>
                        <a:rPr lang="fr-FR" sz="2000" b="1" dirty="0" smtClean="0">
                          <a:solidFill>
                            <a:srgbClr val="9BBB59"/>
                          </a:solidFill>
                        </a:rPr>
                        <a:t>(Data </a:t>
                      </a:r>
                      <a:r>
                        <a:rPr lang="fr-FR" sz="2000" b="1" dirty="0" err="1" smtClean="0">
                          <a:solidFill>
                            <a:srgbClr val="9BBB59"/>
                          </a:solidFill>
                        </a:rPr>
                        <a:t>Warehouse</a:t>
                      </a:r>
                      <a:r>
                        <a:rPr lang="fr-FR" sz="2000" b="1" dirty="0" smtClean="0">
                          <a:solidFill>
                            <a:srgbClr val="9BBB59"/>
                          </a:solidFill>
                        </a:rPr>
                        <a:t>)</a:t>
                      </a:r>
                      <a:endParaRPr lang="fr-FR" sz="2000" b="1" dirty="0">
                        <a:solidFill>
                          <a:srgbClr val="9BBB59"/>
                        </a:solidFill>
                      </a:endParaRPr>
                    </a:p>
                  </a:txBody>
                  <a:tcPr marL="105367" marR="105367"/>
                </a:tc>
                <a:tc>
                  <a:txBody>
                    <a:bodyPr/>
                    <a:lstStyle/>
                    <a:p>
                      <a:endParaRPr lang="fr-FR" dirty="0"/>
                    </a:p>
                  </a:txBody>
                  <a:tcPr marL="105367" marR="105367"/>
                </a:tc>
              </a:tr>
              <a:tr h="1497699">
                <a:tc>
                  <a:txBody>
                    <a:bodyPr/>
                    <a:lstStyle/>
                    <a:p>
                      <a:pPr algn="ctr"/>
                      <a:r>
                        <a:rPr lang="fr-FR" sz="2000" b="1" dirty="0" smtClean="0"/>
                        <a:t>Traitements Complexes sur ces Volumes</a:t>
                      </a:r>
                      <a:endParaRPr lang="fr-FR" sz="2000" b="1" dirty="0"/>
                    </a:p>
                  </a:txBody>
                  <a:tcPr marL="105367" marR="105367"/>
                </a:tc>
                <a:tc>
                  <a:txBody>
                    <a:bodyPr/>
                    <a:lstStyle/>
                    <a:p>
                      <a:pPr algn="r"/>
                      <a:endParaRPr lang="fr-FR" sz="2400" b="1" dirty="0">
                        <a:solidFill>
                          <a:srgbClr val="9BBB59"/>
                        </a:solidFill>
                      </a:endParaRPr>
                    </a:p>
                  </a:txBody>
                  <a:tcPr marL="105367" marR="105367"/>
                </a:tc>
                <a:tc>
                  <a:txBody>
                    <a:bodyPr/>
                    <a:lstStyle/>
                    <a:p>
                      <a:pPr algn="ctr"/>
                      <a:r>
                        <a:rPr lang="fr-FR" sz="2000" b="1" dirty="0" smtClean="0">
                          <a:solidFill>
                            <a:srgbClr val="9BBB59"/>
                          </a:solidFill>
                        </a:rPr>
                        <a:t>Serveur OLAP</a:t>
                      </a:r>
                      <a:endParaRPr lang="fr-FR" sz="2000" b="1" dirty="0">
                        <a:solidFill>
                          <a:srgbClr val="9BBB59"/>
                        </a:solidFill>
                      </a:endParaRPr>
                    </a:p>
                  </a:txBody>
                  <a:tcPr marL="105367" marR="105367"/>
                </a:tc>
                <a:tc>
                  <a:txBody>
                    <a:bodyPr/>
                    <a:lstStyle/>
                    <a:p>
                      <a:endParaRPr lang="fr-FR" dirty="0"/>
                    </a:p>
                  </a:txBody>
                  <a:tcPr marL="105367" marR="105367"/>
                </a:tc>
              </a:tr>
              <a:tr h="1497699">
                <a:tc>
                  <a:txBody>
                    <a:bodyPr/>
                    <a:lstStyle/>
                    <a:p>
                      <a:pPr algn="ctr"/>
                      <a:r>
                        <a:rPr lang="fr-FR" sz="2000" b="1" dirty="0" smtClean="0"/>
                        <a:t>Application Cliente</a:t>
                      </a:r>
                      <a:endParaRPr lang="fr-FR" sz="2000" b="1" dirty="0"/>
                    </a:p>
                  </a:txBody>
                  <a:tcPr marL="105367" marR="105367"/>
                </a:tc>
                <a:tc>
                  <a:txBody>
                    <a:bodyPr/>
                    <a:lstStyle/>
                    <a:p>
                      <a:pPr algn="r"/>
                      <a:endParaRPr lang="fr-FR" sz="2400" b="1" dirty="0">
                        <a:solidFill>
                          <a:srgbClr val="9BBB59"/>
                        </a:solidFill>
                      </a:endParaRPr>
                    </a:p>
                  </a:txBody>
                  <a:tcPr marL="105367" marR="105367"/>
                </a:tc>
                <a:tc>
                  <a:txBody>
                    <a:bodyPr/>
                    <a:lstStyle/>
                    <a:p>
                      <a:pPr algn="ctr"/>
                      <a:r>
                        <a:rPr lang="fr-FR" sz="2000" b="1" dirty="0" smtClean="0">
                          <a:solidFill>
                            <a:srgbClr val="9BBB59"/>
                          </a:solidFill>
                        </a:rPr>
                        <a:t>Fouille</a:t>
                      </a:r>
                      <a:r>
                        <a:rPr lang="fr-FR" sz="2000" b="1" baseline="0" dirty="0" smtClean="0">
                          <a:solidFill>
                            <a:srgbClr val="9BBB59"/>
                          </a:solidFill>
                        </a:rPr>
                        <a:t> de Données</a:t>
                      </a:r>
                    </a:p>
                    <a:p>
                      <a:pPr algn="ctr"/>
                      <a:r>
                        <a:rPr lang="fr-FR" sz="2000" b="1" baseline="0" dirty="0" smtClean="0">
                          <a:solidFill>
                            <a:srgbClr val="9BBB59"/>
                          </a:solidFill>
                        </a:rPr>
                        <a:t>(Data </a:t>
                      </a:r>
                      <a:r>
                        <a:rPr lang="fr-FR" sz="2000" b="1" baseline="0" dirty="0" err="1" smtClean="0">
                          <a:solidFill>
                            <a:srgbClr val="9BBB59"/>
                          </a:solidFill>
                        </a:rPr>
                        <a:t>Mining</a:t>
                      </a:r>
                      <a:r>
                        <a:rPr lang="fr-FR" sz="2000" b="1" baseline="0" dirty="0" smtClean="0">
                          <a:solidFill>
                            <a:srgbClr val="9BBB59"/>
                          </a:solidFill>
                        </a:rPr>
                        <a:t>)</a:t>
                      </a:r>
                      <a:endParaRPr lang="fr-FR" sz="2000" b="1" dirty="0">
                        <a:solidFill>
                          <a:srgbClr val="9BBB59"/>
                        </a:solidFill>
                      </a:endParaRPr>
                    </a:p>
                  </a:txBody>
                  <a:tcPr marL="105367" marR="105367"/>
                </a:tc>
                <a:tc>
                  <a:txBody>
                    <a:bodyPr/>
                    <a:lstStyle/>
                    <a:p>
                      <a:endParaRPr lang="fr-FR" dirty="0"/>
                    </a:p>
                  </a:txBody>
                  <a:tcPr marL="105367" marR="105367"/>
                </a:tc>
              </a:tr>
            </a:tbl>
          </a:graphicData>
        </a:graphic>
      </p:graphicFrame>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10</a:t>
            </a:fld>
            <a:endParaRPr lang="fr-BE"/>
          </a:p>
        </p:txBody>
      </p:sp>
      <p:sp>
        <p:nvSpPr>
          <p:cNvPr id="9" name="Flèche vers la droite 8"/>
          <p:cNvSpPr/>
          <p:nvPr/>
        </p:nvSpPr>
        <p:spPr>
          <a:xfrm>
            <a:off x="4372507" y="2691582"/>
            <a:ext cx="797627" cy="3600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0" name="Flèche vers la droite 9"/>
          <p:cNvSpPr/>
          <p:nvPr/>
        </p:nvSpPr>
        <p:spPr>
          <a:xfrm>
            <a:off x="4372507" y="4131742"/>
            <a:ext cx="797627" cy="3600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1" name="Flèche vers la droite 10"/>
          <p:cNvSpPr/>
          <p:nvPr/>
        </p:nvSpPr>
        <p:spPr>
          <a:xfrm>
            <a:off x="4372507" y="5715918"/>
            <a:ext cx="797627" cy="3600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8702636" y="2199160"/>
            <a:ext cx="2747382" cy="1264941"/>
          </a:xfrm>
          <a:prstGeom prst="rect">
            <a:avLst/>
          </a:prstGeom>
        </p:spPr>
      </p:pic>
      <p:pic>
        <p:nvPicPr>
          <p:cNvPr id="13" name="Image 12"/>
          <p:cNvPicPr>
            <a:picLocks noChangeAspect="1"/>
          </p:cNvPicPr>
          <p:nvPr/>
        </p:nvPicPr>
        <p:blipFill>
          <a:blip r:embed="rId4"/>
          <a:stretch>
            <a:fillRect/>
          </a:stretch>
        </p:blipFill>
        <p:spPr>
          <a:xfrm>
            <a:off x="9101174" y="3495303"/>
            <a:ext cx="2082969" cy="1591444"/>
          </a:xfrm>
          <a:prstGeom prst="rect">
            <a:avLst/>
          </a:prstGeom>
        </p:spPr>
      </p:pic>
      <p:pic>
        <p:nvPicPr>
          <p:cNvPr id="14" name="Image 13"/>
          <p:cNvPicPr>
            <a:picLocks noChangeAspect="1"/>
          </p:cNvPicPr>
          <p:nvPr/>
        </p:nvPicPr>
        <p:blipFill>
          <a:blip r:embed="rId5"/>
          <a:stretch>
            <a:fillRect/>
          </a:stretch>
        </p:blipFill>
        <p:spPr>
          <a:xfrm>
            <a:off x="9377747" y="5079479"/>
            <a:ext cx="1629146" cy="1569864"/>
          </a:xfrm>
          <a:prstGeom prst="rect">
            <a:avLst/>
          </a:prstGeom>
        </p:spPr>
      </p:pic>
    </p:spTree>
    <p:extLst>
      <p:ext uri="{BB962C8B-B14F-4D97-AF65-F5344CB8AC3E}">
        <p14:creationId xmlns:p14="http://schemas.microsoft.com/office/powerpoint/2010/main" val="782325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11</a:t>
            </a:fld>
            <a:endParaRPr lang="fr-BE"/>
          </a:p>
        </p:txBody>
      </p:sp>
      <p:sp>
        <p:nvSpPr>
          <p:cNvPr id="7" name="Titre 6"/>
          <p:cNvSpPr>
            <a:spLocks noGrp="1"/>
          </p:cNvSpPr>
          <p:nvPr>
            <p:ph type="title" idx="4294967295"/>
          </p:nvPr>
        </p:nvSpPr>
        <p:spPr>
          <a:xfrm>
            <a:off x="686051" y="465963"/>
            <a:ext cx="8761413" cy="728662"/>
          </a:xfrm>
        </p:spPr>
        <p:txBody>
          <a:bodyPr/>
          <a:lstStyle/>
          <a:p>
            <a:r>
              <a:rPr lang="fr-FR" dirty="0" smtClean="0">
                <a:solidFill>
                  <a:srgbClr val="EE5818"/>
                </a:solidFill>
              </a:rPr>
              <a:t>Structure d’un Système Décisionnel</a:t>
            </a:r>
            <a:endParaRPr lang="fr-FR" dirty="0">
              <a:solidFill>
                <a:srgbClr val="EE5818"/>
              </a:solidFill>
            </a:endParaRPr>
          </a:p>
        </p:txBody>
      </p:sp>
      <p:pic>
        <p:nvPicPr>
          <p:cNvPr id="8" name="Image 7"/>
          <p:cNvPicPr>
            <a:picLocks noChangeAspect="1"/>
          </p:cNvPicPr>
          <p:nvPr/>
        </p:nvPicPr>
        <p:blipFill>
          <a:blip r:embed="rId2"/>
          <a:stretch>
            <a:fillRect/>
          </a:stretch>
        </p:blipFill>
        <p:spPr>
          <a:xfrm>
            <a:off x="950226" y="1484785"/>
            <a:ext cx="10184453" cy="4868547"/>
          </a:xfrm>
          <a:prstGeom prst="rect">
            <a:avLst/>
          </a:prstGeom>
          <a:noFill/>
          <a:ln>
            <a:noFill/>
          </a:ln>
        </p:spPr>
      </p:pic>
    </p:spTree>
    <p:extLst>
      <p:ext uri="{BB962C8B-B14F-4D97-AF65-F5344CB8AC3E}">
        <p14:creationId xmlns:p14="http://schemas.microsoft.com/office/powerpoint/2010/main" val="1665499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sz="3600" dirty="0"/>
              <a:t>Structures de Stockage de Données dans un Système Décisionnel</a:t>
            </a:r>
          </a:p>
        </p:txBody>
      </p:sp>
      <p:sp>
        <p:nvSpPr>
          <p:cNvPr id="3" name="Espace réservé du pied de page 2"/>
          <p:cNvSpPr>
            <a:spLocks noGrp="1"/>
          </p:cNvSpPr>
          <p:nvPr>
            <p:ph type="ftr" sz="quarter" idx="11"/>
          </p:nvPr>
        </p:nvSpPr>
        <p:spPr/>
        <p:txBody>
          <a:bodyPr/>
          <a:lstStyle/>
          <a:p>
            <a:r>
              <a:rPr lang="fr-BE" smtClean="0"/>
              <a:t>Business Intelligence</a:t>
            </a:r>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dirty="0"/>
          </a:p>
        </p:txBody>
      </p:sp>
      <p:pic>
        <p:nvPicPr>
          <p:cNvPr id="9" name="Image 8"/>
          <p:cNvPicPr>
            <a:picLocks noChangeAspect="1"/>
          </p:cNvPicPr>
          <p:nvPr/>
        </p:nvPicPr>
        <p:blipFill>
          <a:blip r:embed="rId2"/>
          <a:stretch>
            <a:fillRect/>
          </a:stretch>
        </p:blipFill>
        <p:spPr>
          <a:xfrm>
            <a:off x="7796468" y="1191420"/>
            <a:ext cx="4385733" cy="2463800"/>
          </a:xfrm>
          <a:prstGeom prst="rect">
            <a:avLst/>
          </a:prstGeom>
        </p:spPr>
      </p:pic>
      <p:sp>
        <p:nvSpPr>
          <p:cNvPr id="10" name="Espace réservé du texte 7"/>
          <p:cNvSpPr txBox="1">
            <a:spLocks/>
          </p:cNvSpPr>
          <p:nvPr/>
        </p:nvSpPr>
        <p:spPr>
          <a:xfrm>
            <a:off x="6917838" y="3970135"/>
            <a:ext cx="5090363" cy="2283824"/>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charset="2"/>
              <a:buNone/>
              <a:defRPr sz="2000" b="0" i="0" kern="1200" cap="all">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Courier New"/>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r>
              <a:rPr lang="fr-FR" b="1" dirty="0" smtClean="0"/>
              <a:t>Chapitre 2</a:t>
            </a:r>
            <a:r>
              <a:rPr lang="fr-FR" dirty="0" smtClean="0"/>
              <a:t>: </a:t>
            </a:r>
          </a:p>
          <a:p>
            <a:r>
              <a:rPr lang="en-US" dirty="0" err="1" smtClean="0"/>
              <a:t>Entrepôts</a:t>
            </a:r>
            <a:r>
              <a:rPr lang="en-US" dirty="0" smtClean="0"/>
              <a:t> de </a:t>
            </a:r>
            <a:r>
              <a:rPr lang="en-US" dirty="0" err="1" smtClean="0"/>
              <a:t>Données</a:t>
            </a:r>
            <a:r>
              <a:rPr lang="en-US" dirty="0" smtClean="0"/>
              <a:t> </a:t>
            </a:r>
            <a:r>
              <a:rPr lang="fr-FR" dirty="0" smtClean="0"/>
              <a:t>–</a:t>
            </a:r>
            <a:r>
              <a:rPr lang="en-US" dirty="0" smtClean="0"/>
              <a:t> Data Warehouse</a:t>
            </a:r>
            <a:endParaRPr lang="fr-FR" dirty="0"/>
          </a:p>
        </p:txBody>
      </p:sp>
    </p:spTree>
    <p:extLst>
      <p:ext uri="{BB962C8B-B14F-4D97-AF65-F5344CB8AC3E}">
        <p14:creationId xmlns:p14="http://schemas.microsoft.com/office/powerpoint/2010/main" val="132627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a:xfrm>
            <a:off x="10367137" y="262593"/>
            <a:ext cx="838199" cy="767687"/>
          </a:xfrm>
        </p:spPr>
        <p:txBody>
          <a:bodyPr/>
          <a:lstStyle/>
          <a:p>
            <a:fld id="{CF4668DC-857F-487D-BFFA-8C0CA5037977}" type="slidenum">
              <a:rPr lang="fr-BE" smtClean="0"/>
              <a:pPr/>
              <a:t>13</a:t>
            </a:fld>
            <a:endParaRPr lang="fr-BE"/>
          </a:p>
        </p:txBody>
      </p:sp>
      <p:sp>
        <p:nvSpPr>
          <p:cNvPr id="2" name="Titre 1"/>
          <p:cNvSpPr>
            <a:spLocks noGrp="1"/>
          </p:cNvSpPr>
          <p:nvPr>
            <p:ph type="title" idx="4294967295"/>
          </p:nvPr>
        </p:nvSpPr>
        <p:spPr>
          <a:xfrm>
            <a:off x="206802" y="-102193"/>
            <a:ext cx="10656887" cy="1143001"/>
          </a:xfrm>
        </p:spPr>
        <p:txBody>
          <a:bodyPr/>
          <a:lstStyle/>
          <a:p>
            <a:r>
              <a:rPr lang="fr-FR" sz="2400" dirty="0" smtClean="0">
                <a:solidFill>
                  <a:srgbClr val="EE5818"/>
                </a:solidFill>
              </a:rPr>
              <a:t>Structures de Stockage de Données dans un Système Décisionnel</a:t>
            </a:r>
            <a:endParaRPr lang="fr-FR" sz="2400" dirty="0">
              <a:solidFill>
                <a:srgbClr val="EE5818"/>
              </a:solidFill>
            </a:endParaRPr>
          </a:p>
        </p:txBody>
      </p:sp>
      <p:grpSp>
        <p:nvGrpSpPr>
          <p:cNvPr id="3" name="Grouper 2"/>
          <p:cNvGrpSpPr/>
          <p:nvPr/>
        </p:nvGrpSpPr>
        <p:grpSpPr>
          <a:xfrm>
            <a:off x="415654" y="1010927"/>
            <a:ext cx="11159218" cy="5616624"/>
            <a:chOff x="415654" y="1010927"/>
            <a:chExt cx="11159218" cy="5616624"/>
          </a:xfrm>
        </p:grpSpPr>
        <p:sp>
          <p:nvSpPr>
            <p:cNvPr id="8" name="Cylindre 7"/>
            <p:cNvSpPr/>
            <p:nvPr/>
          </p:nvSpPr>
          <p:spPr>
            <a:xfrm>
              <a:off x="3466578" y="5835463"/>
              <a:ext cx="1240753" cy="79208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9" name="Cylindre 8"/>
            <p:cNvSpPr/>
            <p:nvPr/>
          </p:nvSpPr>
          <p:spPr>
            <a:xfrm>
              <a:off x="5150457" y="5835463"/>
              <a:ext cx="1240753" cy="79208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Cylindre 9"/>
            <p:cNvSpPr/>
            <p:nvPr/>
          </p:nvSpPr>
          <p:spPr>
            <a:xfrm>
              <a:off x="6834337" y="5835463"/>
              <a:ext cx="1240753" cy="79208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2" name="Cylindre 11"/>
            <p:cNvSpPr/>
            <p:nvPr/>
          </p:nvSpPr>
          <p:spPr>
            <a:xfrm>
              <a:off x="3606162" y="4683335"/>
              <a:ext cx="974878" cy="79208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3" name="Cylindre 12"/>
            <p:cNvSpPr/>
            <p:nvPr/>
          </p:nvSpPr>
          <p:spPr>
            <a:xfrm>
              <a:off x="5290041" y="4683335"/>
              <a:ext cx="974878" cy="79208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4" name="Cylindre 13"/>
            <p:cNvSpPr/>
            <p:nvPr/>
          </p:nvSpPr>
          <p:spPr>
            <a:xfrm>
              <a:off x="6973920" y="4683335"/>
              <a:ext cx="974878" cy="79208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5" name="Cylindre 14"/>
            <p:cNvSpPr/>
            <p:nvPr/>
          </p:nvSpPr>
          <p:spPr>
            <a:xfrm>
              <a:off x="7505672" y="2811127"/>
              <a:ext cx="1329378" cy="2880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Cylindre 15"/>
            <p:cNvSpPr/>
            <p:nvPr/>
          </p:nvSpPr>
          <p:spPr>
            <a:xfrm>
              <a:off x="5112791" y="2811127"/>
              <a:ext cx="1329378" cy="2880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Cylindre 16"/>
            <p:cNvSpPr/>
            <p:nvPr/>
          </p:nvSpPr>
          <p:spPr>
            <a:xfrm>
              <a:off x="2719910" y="2811127"/>
              <a:ext cx="1329378" cy="2880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ZoneTexte 17"/>
            <p:cNvSpPr txBox="1"/>
            <p:nvPr/>
          </p:nvSpPr>
          <p:spPr>
            <a:xfrm>
              <a:off x="8896860" y="2559100"/>
              <a:ext cx="2653472" cy="646331"/>
            </a:xfrm>
            <a:prstGeom prst="rect">
              <a:avLst/>
            </a:prstGeom>
            <a:noFill/>
          </p:spPr>
          <p:txBody>
            <a:bodyPr wrap="none" rtlCol="0">
              <a:spAutoFit/>
            </a:bodyPr>
            <a:lstStyle/>
            <a:p>
              <a:pPr algn="ctr"/>
              <a:r>
                <a:rPr lang="fr-FR" sz="2000" b="1" dirty="0" smtClean="0">
                  <a:solidFill>
                    <a:schemeClr val="tx1">
                      <a:lumMod val="65000"/>
                      <a:lumOff val="35000"/>
                    </a:schemeClr>
                  </a:solidFill>
                </a:rPr>
                <a:t>Data </a:t>
              </a:r>
              <a:r>
                <a:rPr lang="fr-FR" sz="2000" b="1" dirty="0" err="1" smtClean="0">
                  <a:solidFill>
                    <a:schemeClr val="tx1">
                      <a:lumMod val="65000"/>
                      <a:lumOff val="35000"/>
                    </a:schemeClr>
                  </a:solidFill>
                </a:rPr>
                <a:t>Marts</a:t>
              </a:r>
              <a:endParaRPr lang="fr-FR" sz="2000" b="1" dirty="0" smtClean="0">
                <a:solidFill>
                  <a:schemeClr val="tx1">
                    <a:lumMod val="65000"/>
                    <a:lumOff val="35000"/>
                  </a:schemeClr>
                </a:solidFill>
              </a:endParaRPr>
            </a:p>
            <a:p>
              <a:pPr lvl="0" algn="ctr"/>
              <a:r>
                <a:rPr lang="fr-FR" sz="1600" i="1" dirty="0" smtClean="0">
                  <a:solidFill>
                    <a:prstClr val="black">
                      <a:lumMod val="65000"/>
                      <a:lumOff val="35000"/>
                    </a:prstClr>
                  </a:solidFill>
                </a:rPr>
                <a:t>(Magasins de </a:t>
              </a:r>
              <a:r>
                <a:rPr lang="fr-FR" sz="1600" i="1" dirty="0">
                  <a:solidFill>
                    <a:prstClr val="black">
                      <a:lumMod val="65000"/>
                      <a:lumOff val="35000"/>
                    </a:prstClr>
                  </a:solidFill>
                </a:rPr>
                <a:t>données</a:t>
              </a:r>
              <a:r>
                <a:rPr lang="fr-FR" sz="1600" i="1" dirty="0" smtClean="0">
                  <a:solidFill>
                    <a:prstClr val="black">
                      <a:lumMod val="65000"/>
                      <a:lumOff val="35000"/>
                    </a:prstClr>
                  </a:solidFill>
                </a:rPr>
                <a:t>)</a:t>
              </a:r>
              <a:endParaRPr lang="fr-FR" sz="1600" i="1" dirty="0">
                <a:solidFill>
                  <a:prstClr val="black">
                    <a:lumMod val="65000"/>
                    <a:lumOff val="35000"/>
                  </a:prstClr>
                </a:solidFill>
              </a:endParaRPr>
            </a:p>
          </p:txBody>
        </p:sp>
        <p:pic>
          <p:nvPicPr>
            <p:cNvPr id="20" name="Image 19"/>
            <p:cNvPicPr>
              <a:picLocks noChangeAspect="1"/>
            </p:cNvPicPr>
            <p:nvPr/>
          </p:nvPicPr>
          <p:blipFill>
            <a:blip r:embed="rId2"/>
            <a:stretch>
              <a:fillRect/>
            </a:stretch>
          </p:blipFill>
          <p:spPr>
            <a:xfrm>
              <a:off x="4758290" y="1010927"/>
              <a:ext cx="2400398" cy="1290464"/>
            </a:xfrm>
            <a:prstGeom prst="rect">
              <a:avLst/>
            </a:prstGeom>
          </p:spPr>
        </p:pic>
        <p:sp>
          <p:nvSpPr>
            <p:cNvPr id="21" name="ZoneTexte 20"/>
            <p:cNvSpPr txBox="1"/>
            <p:nvPr/>
          </p:nvSpPr>
          <p:spPr>
            <a:xfrm>
              <a:off x="8947294" y="3819240"/>
              <a:ext cx="2552607" cy="646331"/>
            </a:xfrm>
            <a:prstGeom prst="rect">
              <a:avLst/>
            </a:prstGeom>
            <a:noFill/>
          </p:spPr>
          <p:txBody>
            <a:bodyPr wrap="none" rtlCol="0">
              <a:spAutoFit/>
            </a:bodyPr>
            <a:lstStyle/>
            <a:p>
              <a:pPr algn="ctr"/>
              <a:r>
                <a:rPr lang="fr-FR" sz="2000" b="1" dirty="0" smtClean="0">
                  <a:solidFill>
                    <a:schemeClr val="tx1">
                      <a:lumMod val="65000"/>
                      <a:lumOff val="35000"/>
                    </a:schemeClr>
                  </a:solidFill>
                </a:rPr>
                <a:t>Data </a:t>
              </a:r>
              <a:r>
                <a:rPr lang="fr-FR" sz="2000" b="1" dirty="0" err="1" smtClean="0">
                  <a:solidFill>
                    <a:schemeClr val="tx1">
                      <a:lumMod val="65000"/>
                      <a:lumOff val="35000"/>
                    </a:schemeClr>
                  </a:solidFill>
                </a:rPr>
                <a:t>Warehouse</a:t>
              </a:r>
              <a:endParaRPr lang="fr-FR" sz="2000" b="1" dirty="0" smtClean="0">
                <a:solidFill>
                  <a:schemeClr val="tx1">
                    <a:lumMod val="65000"/>
                    <a:lumOff val="35000"/>
                  </a:schemeClr>
                </a:solidFill>
              </a:endParaRPr>
            </a:p>
            <a:p>
              <a:pPr lvl="0" algn="ctr"/>
              <a:r>
                <a:rPr lang="fr-FR" sz="1600" i="1" dirty="0" smtClean="0">
                  <a:solidFill>
                    <a:prstClr val="black">
                      <a:lumMod val="65000"/>
                      <a:lumOff val="35000"/>
                    </a:prstClr>
                  </a:solidFill>
                </a:rPr>
                <a:t>(Entrepôt de </a:t>
              </a:r>
              <a:r>
                <a:rPr lang="fr-FR" sz="1600" i="1" dirty="0">
                  <a:solidFill>
                    <a:prstClr val="black">
                      <a:lumMod val="65000"/>
                      <a:lumOff val="35000"/>
                    </a:prstClr>
                  </a:solidFill>
                </a:rPr>
                <a:t>données</a:t>
              </a:r>
              <a:r>
                <a:rPr lang="fr-FR" sz="1600" i="1" dirty="0" smtClean="0">
                  <a:solidFill>
                    <a:prstClr val="black">
                      <a:lumMod val="65000"/>
                      <a:lumOff val="35000"/>
                    </a:prstClr>
                  </a:solidFill>
                </a:rPr>
                <a:t>)</a:t>
              </a:r>
              <a:endParaRPr lang="fr-FR" sz="1600" i="1" dirty="0">
                <a:solidFill>
                  <a:prstClr val="black">
                    <a:lumMod val="65000"/>
                    <a:lumOff val="35000"/>
                  </a:prstClr>
                </a:solidFill>
              </a:endParaRPr>
            </a:p>
          </p:txBody>
        </p:sp>
        <p:sp>
          <p:nvSpPr>
            <p:cNvPr id="22" name="ZoneTexte 21"/>
            <p:cNvSpPr txBox="1"/>
            <p:nvPr/>
          </p:nvSpPr>
          <p:spPr>
            <a:xfrm>
              <a:off x="8877324" y="4899360"/>
              <a:ext cx="2692543" cy="646331"/>
            </a:xfrm>
            <a:prstGeom prst="rect">
              <a:avLst/>
            </a:prstGeom>
            <a:noFill/>
          </p:spPr>
          <p:txBody>
            <a:bodyPr wrap="none" rtlCol="0">
              <a:spAutoFit/>
            </a:bodyPr>
            <a:lstStyle/>
            <a:p>
              <a:pPr algn="ctr"/>
              <a:r>
                <a:rPr lang="fr-FR" sz="2000" b="1" dirty="0" smtClean="0">
                  <a:solidFill>
                    <a:schemeClr val="tx1">
                      <a:lumMod val="65000"/>
                      <a:lumOff val="35000"/>
                    </a:schemeClr>
                  </a:solidFill>
                </a:rPr>
                <a:t>ODS</a:t>
              </a:r>
            </a:p>
            <a:p>
              <a:pPr lvl="0" algn="ctr"/>
              <a:r>
                <a:rPr lang="fr-FR" sz="1600" i="1" dirty="0" smtClean="0">
                  <a:solidFill>
                    <a:prstClr val="black">
                      <a:lumMod val="65000"/>
                      <a:lumOff val="35000"/>
                    </a:prstClr>
                  </a:solidFill>
                </a:rPr>
                <a:t>(</a:t>
              </a:r>
              <a:r>
                <a:rPr lang="fr-FR" sz="1600" i="1" dirty="0" err="1" smtClean="0">
                  <a:solidFill>
                    <a:prstClr val="black">
                      <a:lumMod val="65000"/>
                      <a:lumOff val="35000"/>
                    </a:prstClr>
                  </a:solidFill>
                </a:rPr>
                <a:t>Operational</a:t>
              </a:r>
              <a:r>
                <a:rPr lang="fr-FR" sz="1600" i="1" dirty="0" smtClean="0">
                  <a:solidFill>
                    <a:prstClr val="black">
                      <a:lumMod val="65000"/>
                      <a:lumOff val="35000"/>
                    </a:prstClr>
                  </a:solidFill>
                </a:rPr>
                <a:t> Data Store)</a:t>
              </a:r>
              <a:endParaRPr lang="fr-FR" sz="1600" i="1" dirty="0">
                <a:solidFill>
                  <a:prstClr val="black">
                    <a:lumMod val="65000"/>
                    <a:lumOff val="35000"/>
                  </a:prstClr>
                </a:solidFill>
              </a:endParaRPr>
            </a:p>
          </p:txBody>
        </p:sp>
        <p:sp>
          <p:nvSpPr>
            <p:cNvPr id="23" name="ZoneTexte 22"/>
            <p:cNvSpPr txBox="1"/>
            <p:nvPr/>
          </p:nvSpPr>
          <p:spPr>
            <a:xfrm>
              <a:off x="9256686" y="5835463"/>
              <a:ext cx="1933818" cy="707886"/>
            </a:xfrm>
            <a:prstGeom prst="rect">
              <a:avLst/>
            </a:prstGeom>
            <a:noFill/>
          </p:spPr>
          <p:txBody>
            <a:bodyPr wrap="none" rtlCol="0">
              <a:spAutoFit/>
            </a:bodyPr>
            <a:lstStyle/>
            <a:p>
              <a:pPr algn="ctr"/>
              <a:r>
                <a:rPr lang="fr-FR" sz="2000" b="1" dirty="0" smtClean="0">
                  <a:solidFill>
                    <a:schemeClr val="tx1">
                      <a:lumMod val="65000"/>
                      <a:lumOff val="35000"/>
                    </a:schemeClr>
                  </a:solidFill>
                </a:rPr>
                <a:t>Systèmes </a:t>
              </a:r>
            </a:p>
            <a:p>
              <a:pPr algn="ctr"/>
              <a:r>
                <a:rPr lang="fr-FR" sz="2000" b="1" dirty="0" smtClean="0">
                  <a:solidFill>
                    <a:schemeClr val="tx1">
                      <a:lumMod val="65000"/>
                      <a:lumOff val="35000"/>
                    </a:schemeClr>
                  </a:solidFill>
                </a:rPr>
                <a:t>Opérationnels</a:t>
              </a:r>
              <a:endParaRPr lang="fr-FR" sz="2000" b="1" dirty="0">
                <a:solidFill>
                  <a:schemeClr val="tx1">
                    <a:lumMod val="65000"/>
                    <a:lumOff val="35000"/>
                  </a:schemeClr>
                </a:solidFill>
              </a:endParaRPr>
            </a:p>
          </p:txBody>
        </p:sp>
        <p:sp>
          <p:nvSpPr>
            <p:cNvPr id="24" name="ZoneTexte 23"/>
            <p:cNvSpPr txBox="1"/>
            <p:nvPr/>
          </p:nvSpPr>
          <p:spPr>
            <a:xfrm>
              <a:off x="8872323" y="1226952"/>
              <a:ext cx="2702549" cy="646331"/>
            </a:xfrm>
            <a:prstGeom prst="rect">
              <a:avLst/>
            </a:prstGeom>
            <a:noFill/>
          </p:spPr>
          <p:txBody>
            <a:bodyPr wrap="none" rtlCol="0">
              <a:spAutoFit/>
            </a:bodyPr>
            <a:lstStyle/>
            <a:p>
              <a:pPr algn="ctr"/>
              <a:r>
                <a:rPr lang="fr-FR" sz="2000" b="1" dirty="0" smtClean="0">
                  <a:solidFill>
                    <a:schemeClr val="tx1">
                      <a:lumMod val="65000"/>
                      <a:lumOff val="35000"/>
                    </a:schemeClr>
                  </a:solidFill>
                </a:rPr>
                <a:t>Data </a:t>
              </a:r>
              <a:r>
                <a:rPr lang="fr-FR" sz="2000" b="1" dirty="0" err="1" smtClean="0">
                  <a:solidFill>
                    <a:schemeClr val="tx1">
                      <a:lumMod val="65000"/>
                      <a:lumOff val="35000"/>
                    </a:schemeClr>
                  </a:solidFill>
                </a:rPr>
                <a:t>Mining</a:t>
              </a:r>
              <a:endParaRPr lang="fr-FR" sz="2000" b="1" dirty="0" smtClean="0">
                <a:solidFill>
                  <a:schemeClr val="tx1">
                    <a:lumMod val="65000"/>
                    <a:lumOff val="35000"/>
                  </a:schemeClr>
                </a:solidFill>
              </a:endParaRPr>
            </a:p>
            <a:p>
              <a:pPr algn="ctr"/>
              <a:r>
                <a:rPr lang="fr-FR" sz="1600" i="1" dirty="0" smtClean="0">
                  <a:solidFill>
                    <a:schemeClr val="tx1">
                      <a:lumMod val="65000"/>
                      <a:lumOff val="35000"/>
                    </a:schemeClr>
                  </a:solidFill>
                </a:rPr>
                <a:t>(Extraction de données)</a:t>
              </a:r>
              <a:endParaRPr lang="fr-FR" sz="1600" i="1" dirty="0">
                <a:solidFill>
                  <a:schemeClr val="tx1">
                    <a:lumMod val="65000"/>
                    <a:lumOff val="35000"/>
                  </a:schemeClr>
                </a:solidFill>
              </a:endParaRPr>
            </a:p>
          </p:txBody>
        </p:sp>
        <p:sp>
          <p:nvSpPr>
            <p:cNvPr id="26" name="Flèche courbée vers la droite 25"/>
            <p:cNvSpPr/>
            <p:nvPr/>
          </p:nvSpPr>
          <p:spPr>
            <a:xfrm flipV="1">
              <a:off x="2276784" y="3099159"/>
              <a:ext cx="531751" cy="720080"/>
            </a:xfrm>
            <a:prstGeom prst="curv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solidFill>
                  <a:schemeClr val="tx1"/>
                </a:solidFill>
              </a:endParaRPr>
            </a:p>
          </p:txBody>
        </p:sp>
        <p:sp>
          <p:nvSpPr>
            <p:cNvPr id="27" name="Flèche courbée vers la droite 26"/>
            <p:cNvSpPr/>
            <p:nvPr/>
          </p:nvSpPr>
          <p:spPr>
            <a:xfrm flipV="1">
              <a:off x="2276784" y="4179279"/>
              <a:ext cx="531751" cy="720080"/>
            </a:xfrm>
            <a:prstGeom prst="curv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solidFill>
                  <a:schemeClr val="tx1"/>
                </a:solidFill>
              </a:endParaRPr>
            </a:p>
          </p:txBody>
        </p:sp>
        <p:sp>
          <p:nvSpPr>
            <p:cNvPr id="28" name="Flèche courbée vers la droite 27"/>
            <p:cNvSpPr/>
            <p:nvPr/>
          </p:nvSpPr>
          <p:spPr>
            <a:xfrm flipV="1">
              <a:off x="2276784" y="5331407"/>
              <a:ext cx="531751" cy="720080"/>
            </a:xfrm>
            <a:prstGeom prst="curv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solidFill>
                  <a:schemeClr val="tx1"/>
                </a:solidFill>
              </a:endParaRPr>
            </a:p>
          </p:txBody>
        </p:sp>
        <p:sp>
          <p:nvSpPr>
            <p:cNvPr id="29" name="ZoneTexte 28"/>
            <p:cNvSpPr txBox="1"/>
            <p:nvPr/>
          </p:nvSpPr>
          <p:spPr>
            <a:xfrm>
              <a:off x="415654" y="5501534"/>
              <a:ext cx="1325663" cy="369332"/>
            </a:xfrm>
            <a:prstGeom prst="rect">
              <a:avLst/>
            </a:prstGeom>
            <a:noFill/>
          </p:spPr>
          <p:txBody>
            <a:bodyPr wrap="none" rtlCol="0">
              <a:spAutoFit/>
            </a:bodyPr>
            <a:lstStyle/>
            <a:p>
              <a:r>
                <a:rPr lang="fr-FR" b="1" i="1" dirty="0" smtClean="0">
                  <a:solidFill>
                    <a:schemeClr val="accent3">
                      <a:lumMod val="50000"/>
                    </a:schemeClr>
                  </a:solidFill>
                  <a:effectLst/>
                </a:rPr>
                <a:t>Extraction</a:t>
              </a:r>
              <a:endParaRPr lang="fr-FR" b="1" i="1" dirty="0">
                <a:solidFill>
                  <a:schemeClr val="accent3">
                    <a:lumMod val="50000"/>
                  </a:schemeClr>
                </a:solidFill>
                <a:effectLst/>
              </a:endParaRPr>
            </a:p>
          </p:txBody>
        </p:sp>
        <p:sp>
          <p:nvSpPr>
            <p:cNvPr id="30" name="ZoneTexte 29"/>
            <p:cNvSpPr txBox="1"/>
            <p:nvPr/>
          </p:nvSpPr>
          <p:spPr>
            <a:xfrm>
              <a:off x="415654" y="4395304"/>
              <a:ext cx="1857886" cy="646331"/>
            </a:xfrm>
            <a:prstGeom prst="rect">
              <a:avLst/>
            </a:prstGeom>
            <a:noFill/>
          </p:spPr>
          <p:txBody>
            <a:bodyPr wrap="none" rtlCol="0">
              <a:spAutoFit/>
            </a:bodyPr>
            <a:lstStyle>
              <a:defPPr>
                <a:defRPr lang="fr-FR"/>
              </a:defPPr>
              <a:lvl1pPr>
                <a:defRPr>
                  <a:solidFill>
                    <a:schemeClr val="accent3">
                      <a:lumMod val="50000"/>
                    </a:schemeClr>
                  </a:solidFill>
                  <a:effectLst/>
                </a:defRPr>
              </a:lvl1pPr>
            </a:lstStyle>
            <a:p>
              <a:r>
                <a:rPr lang="fr-FR" b="1" i="1" dirty="0"/>
                <a:t>Alimentation</a:t>
              </a:r>
            </a:p>
            <a:p>
              <a:r>
                <a:rPr lang="fr-FR" b="1" i="1" dirty="0"/>
                <a:t>Transformation</a:t>
              </a:r>
            </a:p>
          </p:txBody>
        </p:sp>
        <p:sp>
          <p:nvSpPr>
            <p:cNvPr id="31" name="ZoneTexte 30"/>
            <p:cNvSpPr txBox="1"/>
            <p:nvPr/>
          </p:nvSpPr>
          <p:spPr>
            <a:xfrm>
              <a:off x="559725" y="3243175"/>
              <a:ext cx="1225577" cy="369332"/>
            </a:xfrm>
            <a:prstGeom prst="rect">
              <a:avLst/>
            </a:prstGeom>
            <a:noFill/>
          </p:spPr>
          <p:txBody>
            <a:bodyPr wrap="none" rtlCol="0">
              <a:spAutoFit/>
            </a:bodyPr>
            <a:lstStyle>
              <a:defPPr>
                <a:defRPr lang="fr-FR"/>
              </a:defPPr>
              <a:lvl1pPr>
                <a:defRPr>
                  <a:solidFill>
                    <a:schemeClr val="accent3">
                      <a:lumMod val="50000"/>
                    </a:schemeClr>
                  </a:solidFill>
                  <a:effectLst/>
                </a:defRPr>
              </a:lvl1pPr>
            </a:lstStyle>
            <a:p>
              <a:r>
                <a:rPr lang="fr-FR" b="1" i="1" dirty="0"/>
                <a:t>Synthèse</a:t>
              </a:r>
            </a:p>
          </p:txBody>
        </p:sp>
        <p:cxnSp>
          <p:nvCxnSpPr>
            <p:cNvPr id="33" name="Connecteur droit avec flèche 32"/>
            <p:cNvCxnSpPr/>
            <p:nvPr/>
          </p:nvCxnSpPr>
          <p:spPr>
            <a:xfrm flipV="1">
              <a:off x="3606162" y="2163055"/>
              <a:ext cx="1152128" cy="576064"/>
            </a:xfrm>
            <a:prstGeom prst="straightConnector1">
              <a:avLst/>
            </a:prstGeom>
            <a:ln w="28575" cmpd="sng">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cxnSp>
          <p:nvCxnSpPr>
            <p:cNvPr id="34" name="Connecteur droit avec flèche 33"/>
            <p:cNvCxnSpPr/>
            <p:nvPr/>
          </p:nvCxnSpPr>
          <p:spPr>
            <a:xfrm flipH="1" flipV="1">
              <a:off x="6973920" y="2163055"/>
              <a:ext cx="974878" cy="576064"/>
            </a:xfrm>
            <a:prstGeom prst="straightConnector1">
              <a:avLst/>
            </a:prstGeom>
            <a:ln w="28575" cmpd="sng">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cxnSp>
          <p:nvCxnSpPr>
            <p:cNvPr id="36" name="Connecteur droit avec flèche 35"/>
            <p:cNvCxnSpPr/>
            <p:nvPr/>
          </p:nvCxnSpPr>
          <p:spPr>
            <a:xfrm flipV="1">
              <a:off x="5821793" y="2235063"/>
              <a:ext cx="0" cy="570384"/>
            </a:xfrm>
            <a:prstGeom prst="straightConnector1">
              <a:avLst/>
            </a:prstGeom>
            <a:ln w="28575" cmpd="sng">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cxnSp>
          <p:nvCxnSpPr>
            <p:cNvPr id="47" name="Connecteur en arc 46"/>
            <p:cNvCxnSpPr/>
            <p:nvPr/>
          </p:nvCxnSpPr>
          <p:spPr>
            <a:xfrm rot="16200000" flipV="1">
              <a:off x="6059973" y="2777893"/>
              <a:ext cx="1296144" cy="354501"/>
            </a:xfrm>
            <a:prstGeom prst="curvedConnector3">
              <a:avLst/>
            </a:prstGeom>
            <a:ln w="28575" cmpd="sng">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cxnSp>
          <p:nvCxnSpPr>
            <p:cNvPr id="48" name="Connecteur en arc 47"/>
            <p:cNvCxnSpPr/>
            <p:nvPr/>
          </p:nvCxnSpPr>
          <p:spPr>
            <a:xfrm rot="5400000" flipH="1" flipV="1">
              <a:off x="4331781" y="2822205"/>
              <a:ext cx="1296144" cy="265876"/>
            </a:xfrm>
            <a:prstGeom prst="curvedConnector3">
              <a:avLst/>
            </a:prstGeom>
            <a:ln w="28575" cmpd="sng">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sp>
          <p:nvSpPr>
            <p:cNvPr id="11" name="Cylindre 10"/>
            <p:cNvSpPr/>
            <p:nvPr/>
          </p:nvSpPr>
          <p:spPr>
            <a:xfrm>
              <a:off x="4492414" y="3531207"/>
              <a:ext cx="2658757"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3160799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Définitions</a:t>
            </a:r>
            <a:endParaRPr lang="fr-FR" dirty="0"/>
          </a:p>
        </p:txBody>
      </p:sp>
      <p:sp>
        <p:nvSpPr>
          <p:cNvPr id="8" name="Espace réservé du contenu 7"/>
          <p:cNvSpPr>
            <a:spLocks noGrp="1"/>
          </p:cNvSpPr>
          <p:nvPr>
            <p:ph idx="1"/>
          </p:nvPr>
        </p:nvSpPr>
        <p:spPr>
          <a:xfrm>
            <a:off x="642260" y="2292081"/>
            <a:ext cx="11151976" cy="4219185"/>
          </a:xfrm>
        </p:spPr>
        <p:txBody>
          <a:bodyPr>
            <a:noAutofit/>
          </a:bodyPr>
          <a:lstStyle/>
          <a:p>
            <a:r>
              <a:rPr lang="fr-FR" sz="1300" b="1" dirty="0" smtClean="0"/>
              <a:t>ODS</a:t>
            </a:r>
            <a:r>
              <a:rPr lang="fr-FR" sz="1300" dirty="0" smtClean="0"/>
              <a:t>: </a:t>
            </a:r>
            <a:r>
              <a:rPr lang="fr-FR" sz="1300" b="1" dirty="0" err="1" smtClean="0"/>
              <a:t>O</a:t>
            </a:r>
            <a:r>
              <a:rPr lang="fr-FR" sz="1300" dirty="0" err="1" smtClean="0"/>
              <a:t>perational</a:t>
            </a:r>
            <a:r>
              <a:rPr lang="fr-FR" sz="1300" dirty="0" smtClean="0"/>
              <a:t> </a:t>
            </a:r>
            <a:r>
              <a:rPr lang="fr-FR" sz="1300" b="1" dirty="0" smtClean="0"/>
              <a:t>D</a:t>
            </a:r>
            <a:r>
              <a:rPr lang="fr-FR" sz="1300" dirty="0" smtClean="0"/>
              <a:t>ata </a:t>
            </a:r>
            <a:r>
              <a:rPr lang="fr-FR" sz="1300" b="1" dirty="0" smtClean="0"/>
              <a:t>S</a:t>
            </a:r>
            <a:r>
              <a:rPr lang="fr-FR" sz="1300" dirty="0" smtClean="0"/>
              <a:t>tore</a:t>
            </a:r>
          </a:p>
          <a:p>
            <a:pPr lvl="1"/>
            <a:r>
              <a:rPr lang="fr-FR" sz="1300" dirty="0" smtClean="0"/>
              <a:t>Collection de données orientées sujet, volatiles, organisées pour le support d’un processus de décision ponctuel, en support à une activité opérationnelle particulière</a:t>
            </a:r>
          </a:p>
          <a:p>
            <a:pPr lvl="1"/>
            <a:r>
              <a:rPr lang="fr-FR" sz="1300" dirty="0" smtClean="0"/>
              <a:t>Donne la vision immédiate et intégrée de l’état d’un ou plusieurs systèmes opérants</a:t>
            </a:r>
          </a:p>
          <a:p>
            <a:r>
              <a:rPr lang="fr-FR" sz="1300" b="1" dirty="0" smtClean="0"/>
              <a:t>Data </a:t>
            </a:r>
            <a:r>
              <a:rPr lang="fr-FR" sz="1300" b="1" dirty="0" err="1" smtClean="0"/>
              <a:t>Warehouse</a:t>
            </a:r>
            <a:endParaRPr lang="fr-FR" sz="1300" b="1" dirty="0" smtClean="0"/>
          </a:p>
          <a:p>
            <a:pPr lvl="1"/>
            <a:r>
              <a:rPr lang="fr-FR" sz="1300" dirty="0" smtClean="0"/>
              <a:t>Entrepôt de données spécifique au monde décisionnel, destiné principalement à analyser les leviers business potentiels</a:t>
            </a:r>
          </a:p>
          <a:p>
            <a:pPr lvl="1"/>
            <a:r>
              <a:rPr lang="fr-FR" sz="1300" dirty="0" smtClean="0"/>
              <a:t>Collection de données orientées sujet, intégrées, non volatiles et </a:t>
            </a:r>
            <a:r>
              <a:rPr lang="fr-FR" sz="1300" dirty="0" err="1" smtClean="0"/>
              <a:t>historisées</a:t>
            </a:r>
            <a:r>
              <a:rPr lang="fr-FR" sz="1300" dirty="0" smtClean="0"/>
              <a:t>, organisées pour le support d’un processus d’aide à la décision</a:t>
            </a:r>
          </a:p>
          <a:p>
            <a:r>
              <a:rPr lang="fr-FR" sz="1300" b="1" dirty="0" smtClean="0"/>
              <a:t>Data </a:t>
            </a:r>
            <a:r>
              <a:rPr lang="fr-FR" sz="1300" b="1" dirty="0" err="1" smtClean="0"/>
              <a:t>Mart</a:t>
            </a:r>
            <a:endParaRPr lang="fr-FR" sz="1300" dirty="0" smtClean="0"/>
          </a:p>
          <a:p>
            <a:pPr lvl="1"/>
            <a:r>
              <a:rPr lang="fr-FR" sz="1300" dirty="0" smtClean="0"/>
              <a:t>Magasin de données orienté sujet, non volatile, mis à la disposition des utilisateurs dans un contexte décisionnel décentralisé, ciblé pour un usage particulier</a:t>
            </a:r>
          </a:p>
          <a:p>
            <a:r>
              <a:rPr lang="fr-FR" sz="1300" b="1" dirty="0" smtClean="0"/>
              <a:t>Data </a:t>
            </a:r>
            <a:r>
              <a:rPr lang="fr-FR" sz="1300" b="1" dirty="0" err="1" smtClean="0"/>
              <a:t>Mining</a:t>
            </a:r>
            <a:endParaRPr lang="fr-FR" sz="1300" b="1" dirty="0" smtClean="0"/>
          </a:p>
          <a:p>
            <a:pPr lvl="1"/>
            <a:r>
              <a:rPr lang="fr-FR" sz="1300" dirty="0" smtClean="0"/>
              <a:t>Ensemble d’outils, méthodes et technologies d’analyse mises en œuvre pour définir des tendances, pour segmenter l’information ou pour établir des corrélations entre les données</a:t>
            </a:r>
          </a:p>
        </p:txBody>
      </p:sp>
      <p:sp>
        <p:nvSpPr>
          <p:cNvPr id="3" name="Espace réservé du pied de page 2"/>
          <p:cNvSpPr>
            <a:spLocks noGrp="1"/>
          </p:cNvSpPr>
          <p:nvPr>
            <p:ph type="ftr" sz="quarter" idx="11"/>
          </p:nvPr>
        </p:nvSpPr>
        <p:spPr/>
        <p:txBody>
          <a:bodyPr/>
          <a:lstStyle/>
          <a:p>
            <a:r>
              <a:rPr lang="fr-BE" smtClean="0"/>
              <a:t>Business Intelligence</a:t>
            </a:r>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spTree>
    <p:extLst>
      <p:ext uri="{BB962C8B-B14F-4D97-AF65-F5344CB8AC3E}">
        <p14:creationId xmlns:p14="http://schemas.microsoft.com/office/powerpoint/2010/main" val="1997032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Warehouse</a:t>
            </a:r>
            <a:r>
              <a:rPr lang="fr-FR" dirty="0" smtClean="0"/>
              <a:t> vs. ODS</a:t>
            </a:r>
            <a:endParaRPr lang="fr-FR" dirty="0"/>
          </a:p>
        </p:txBody>
      </p:sp>
      <p:sp>
        <p:nvSpPr>
          <p:cNvPr id="3" name="Espace réservé du contenu 2"/>
          <p:cNvSpPr>
            <a:spLocks noGrp="1"/>
          </p:cNvSpPr>
          <p:nvPr>
            <p:ph idx="1"/>
          </p:nvPr>
        </p:nvSpPr>
        <p:spPr>
          <a:xfrm>
            <a:off x="1154954" y="2321281"/>
            <a:ext cx="9978713" cy="3883401"/>
          </a:xfrm>
        </p:spPr>
        <p:txBody>
          <a:bodyPr>
            <a:normAutofit fontScale="92500" lnSpcReduction="10000"/>
          </a:bodyPr>
          <a:lstStyle/>
          <a:p>
            <a:r>
              <a:rPr lang="fr-FR" dirty="0" smtClean="0"/>
              <a:t>Data </a:t>
            </a:r>
            <a:r>
              <a:rPr lang="fr-FR" dirty="0" err="1" smtClean="0"/>
              <a:t>Warehouse</a:t>
            </a:r>
            <a:endParaRPr lang="fr-FR" dirty="0" smtClean="0"/>
          </a:p>
          <a:p>
            <a:pPr lvl="1"/>
            <a:r>
              <a:rPr lang="fr-FR" dirty="0" smtClean="0"/>
              <a:t>Intégration des données </a:t>
            </a:r>
            <a:r>
              <a:rPr lang="fr-FR" b="1" dirty="0" smtClean="0"/>
              <a:t>hors ligne</a:t>
            </a:r>
          </a:p>
          <a:p>
            <a:r>
              <a:rPr lang="fr-FR" dirty="0" smtClean="0"/>
              <a:t>ODS</a:t>
            </a:r>
          </a:p>
          <a:p>
            <a:pPr lvl="1"/>
            <a:r>
              <a:rPr lang="fr-FR" dirty="0" smtClean="0"/>
              <a:t>Intégration des données </a:t>
            </a:r>
            <a:r>
              <a:rPr lang="fr-FR" b="1" dirty="0" smtClean="0"/>
              <a:t>en ligne</a:t>
            </a:r>
          </a:p>
          <a:p>
            <a:pPr lvl="1"/>
            <a:r>
              <a:rPr lang="fr-FR" dirty="0" smtClean="0"/>
              <a:t>Sauvegarde des données récentes</a:t>
            </a:r>
          </a:p>
          <a:p>
            <a:pPr lvl="1"/>
            <a:r>
              <a:rPr lang="fr-FR" dirty="0" smtClean="0"/>
              <a:t>Utilisé quand les données sont dispersées sur plusieurs supports de stockage, et on a besoin de les rassembler</a:t>
            </a:r>
          </a:p>
          <a:p>
            <a:r>
              <a:rPr lang="fr-FR" i="1" dirty="0" smtClean="0"/>
              <a:t>Exemple</a:t>
            </a:r>
            <a:r>
              <a:rPr lang="fr-FR" dirty="0" smtClean="0"/>
              <a:t>:</a:t>
            </a:r>
          </a:p>
          <a:p>
            <a:pPr lvl="1"/>
            <a:r>
              <a:rPr lang="fr-FR" dirty="0" smtClean="0"/>
              <a:t>On veut avoir une vue unique sur un patient qu’on pourra modifier en ligne</a:t>
            </a:r>
          </a:p>
          <a:p>
            <a:pPr lvl="1"/>
            <a:r>
              <a:rPr lang="fr-FR" dirty="0" smtClean="0"/>
              <a:t>Les données de ce patient sont disposées dans plusieurs bases de données (liste des hospitalisations, liste des diagnostics, liste des achats pharmaceutiques…)</a:t>
            </a:r>
          </a:p>
          <a:p>
            <a:pPr lvl="1"/>
            <a:r>
              <a:rPr lang="fr-FR" dirty="0" smtClean="0"/>
              <a:t>ODS peut être utilisé pour extraire ces données et les afficher </a:t>
            </a:r>
            <a:endParaRPr lang="fr-FR"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15</a:t>
            </a:fld>
            <a:endParaRPr lang="fr-BE"/>
          </a:p>
        </p:txBody>
      </p:sp>
    </p:spTree>
    <p:extLst>
      <p:ext uri="{BB962C8B-B14F-4D97-AF65-F5344CB8AC3E}">
        <p14:creationId xmlns:p14="http://schemas.microsoft.com/office/powerpoint/2010/main" val="354436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Warehouse</a:t>
            </a:r>
            <a:r>
              <a:rPr lang="fr-FR" dirty="0" smtClean="0"/>
              <a:t> vs. Data </a:t>
            </a:r>
            <a:r>
              <a:rPr lang="fr-FR" dirty="0" err="1" smtClean="0"/>
              <a:t>Mart</a:t>
            </a:r>
            <a:endParaRPr lang="fr-FR" dirty="0"/>
          </a:p>
        </p:txBody>
      </p:sp>
      <p:sp>
        <p:nvSpPr>
          <p:cNvPr id="3" name="Espace réservé du contenu 2"/>
          <p:cNvSpPr>
            <a:spLocks noGrp="1"/>
          </p:cNvSpPr>
          <p:nvPr>
            <p:ph idx="1"/>
          </p:nvPr>
        </p:nvSpPr>
        <p:spPr>
          <a:xfrm>
            <a:off x="1154954" y="2340718"/>
            <a:ext cx="9978713" cy="3416300"/>
          </a:xfrm>
        </p:spPr>
        <p:txBody>
          <a:bodyPr>
            <a:noAutofit/>
          </a:bodyPr>
          <a:lstStyle/>
          <a:p>
            <a:r>
              <a:rPr lang="fr-FR" sz="1600" dirty="0" smtClean="0"/>
              <a:t>Data </a:t>
            </a:r>
            <a:r>
              <a:rPr lang="fr-FR" sz="1600" dirty="0" err="1" smtClean="0"/>
              <a:t>Warehouse</a:t>
            </a:r>
            <a:endParaRPr lang="fr-FR" sz="1600" dirty="0" smtClean="0"/>
          </a:p>
          <a:p>
            <a:pPr lvl="1"/>
            <a:r>
              <a:rPr lang="fr-FR" sz="1400" dirty="0" smtClean="0"/>
              <a:t>Dépôt de données au niveau entreprise</a:t>
            </a:r>
          </a:p>
          <a:p>
            <a:pPr lvl="1"/>
            <a:r>
              <a:rPr lang="fr-FR" sz="1400" dirty="0" smtClean="0"/>
              <a:t>Combinaison de plusieurs Data </a:t>
            </a:r>
            <a:r>
              <a:rPr lang="fr-FR" sz="1400" dirty="0" err="1" smtClean="0"/>
              <a:t>Marts</a:t>
            </a:r>
            <a:endParaRPr lang="fr-FR" sz="1400" dirty="0" smtClean="0"/>
          </a:p>
          <a:p>
            <a:pPr lvl="1"/>
            <a:r>
              <a:rPr lang="fr-FR" sz="1400" dirty="0" smtClean="0"/>
              <a:t>Contient toutes les mesures et dimensions nécessaires</a:t>
            </a:r>
          </a:p>
          <a:p>
            <a:pPr lvl="1"/>
            <a:r>
              <a:rPr lang="fr-FR" sz="1400" dirty="0" smtClean="0"/>
              <a:t>Assure l’intégrité de ces mêmes dimensions à travers tous les Data </a:t>
            </a:r>
            <a:r>
              <a:rPr lang="fr-FR" sz="1400" dirty="0" err="1" smtClean="0"/>
              <a:t>Marts</a:t>
            </a:r>
            <a:endParaRPr lang="fr-FR" sz="1400" dirty="0" smtClean="0"/>
          </a:p>
          <a:p>
            <a:r>
              <a:rPr lang="fr-FR" sz="1600" dirty="0" smtClean="0"/>
              <a:t>Data </a:t>
            </a:r>
            <a:r>
              <a:rPr lang="fr-FR" sz="1600" dirty="0" err="1" smtClean="0"/>
              <a:t>Mart</a:t>
            </a:r>
            <a:endParaRPr lang="fr-FR" sz="1600" dirty="0" smtClean="0"/>
          </a:p>
          <a:p>
            <a:pPr lvl="1"/>
            <a:r>
              <a:rPr lang="fr-FR" sz="1400" dirty="0" smtClean="0"/>
              <a:t>Ensemble de dimensions et mesures limitées</a:t>
            </a:r>
          </a:p>
          <a:p>
            <a:pPr lvl="1"/>
            <a:r>
              <a:rPr lang="fr-FR" sz="1400" dirty="0" smtClean="0"/>
              <a:t>Utilisées pour des thèmes métier spécifiques</a:t>
            </a:r>
          </a:p>
          <a:p>
            <a:pPr lvl="1"/>
            <a:r>
              <a:rPr lang="fr-FR" sz="1400" dirty="0" smtClean="0"/>
              <a:t>Construites à partir des données des entrepôts</a:t>
            </a:r>
          </a:p>
          <a:p>
            <a:r>
              <a:rPr lang="fr-FR" sz="1600" i="1" dirty="0" smtClean="0"/>
              <a:t>Exemple</a:t>
            </a:r>
          </a:p>
          <a:p>
            <a:pPr lvl="1"/>
            <a:r>
              <a:rPr lang="fr-FR" sz="1400" dirty="0" smtClean="0"/>
              <a:t>Dans une entreprise, il existe un seul entrepôt de données mais plusieurs magasins de données : Finance, Vente…</a:t>
            </a:r>
            <a:endParaRPr lang="fr-FR" sz="1400" dirty="0"/>
          </a:p>
          <a:p>
            <a:pPr lvl="1"/>
            <a:endParaRPr lang="fr-FR" sz="1400" dirty="0"/>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16</a:t>
            </a:fld>
            <a:endParaRPr lang="fr-BE"/>
          </a:p>
        </p:txBody>
      </p:sp>
    </p:spTree>
    <p:extLst>
      <p:ext uri="{BB962C8B-B14F-4D97-AF65-F5344CB8AC3E}">
        <p14:creationId xmlns:p14="http://schemas.microsoft.com/office/powerpoint/2010/main" val="4064887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Les Entrepôts de Données</a:t>
            </a:r>
            <a:endParaRPr lang="fr-FR" sz="3600" dirty="0"/>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17</a:t>
            </a:fld>
            <a:endParaRPr lang="fr-BE"/>
          </a:p>
        </p:txBody>
      </p:sp>
      <p:pic>
        <p:nvPicPr>
          <p:cNvPr id="8" name="Image 7"/>
          <p:cNvPicPr>
            <a:picLocks noChangeAspect="1"/>
          </p:cNvPicPr>
          <p:nvPr/>
        </p:nvPicPr>
        <p:blipFill>
          <a:blip r:embed="rId2"/>
          <a:stretch>
            <a:fillRect/>
          </a:stretch>
        </p:blipFill>
        <p:spPr>
          <a:xfrm>
            <a:off x="7796468" y="1191420"/>
            <a:ext cx="4385733" cy="2463800"/>
          </a:xfrm>
          <a:prstGeom prst="rect">
            <a:avLst/>
          </a:prstGeom>
        </p:spPr>
      </p:pic>
      <p:sp>
        <p:nvSpPr>
          <p:cNvPr id="9" name="Espace réservé du texte 7"/>
          <p:cNvSpPr txBox="1">
            <a:spLocks/>
          </p:cNvSpPr>
          <p:nvPr/>
        </p:nvSpPr>
        <p:spPr>
          <a:xfrm>
            <a:off x="6917838" y="3970135"/>
            <a:ext cx="5090363" cy="2283824"/>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charset="2"/>
              <a:buNone/>
              <a:defRPr sz="2000" b="0" i="0" kern="1200" cap="all">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Courier New"/>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r>
              <a:rPr lang="fr-FR" b="1" dirty="0" smtClean="0"/>
              <a:t>Chapitre 2</a:t>
            </a:r>
            <a:r>
              <a:rPr lang="fr-FR" dirty="0" smtClean="0"/>
              <a:t>: </a:t>
            </a:r>
          </a:p>
          <a:p>
            <a:r>
              <a:rPr lang="en-US" dirty="0" err="1" smtClean="0"/>
              <a:t>Entrepôts</a:t>
            </a:r>
            <a:r>
              <a:rPr lang="en-US" dirty="0" smtClean="0"/>
              <a:t> de </a:t>
            </a:r>
            <a:r>
              <a:rPr lang="en-US" dirty="0" err="1" smtClean="0"/>
              <a:t>Données</a:t>
            </a:r>
            <a:r>
              <a:rPr lang="en-US" dirty="0" smtClean="0"/>
              <a:t> </a:t>
            </a:r>
            <a:r>
              <a:rPr lang="fr-FR" dirty="0" smtClean="0"/>
              <a:t>–</a:t>
            </a:r>
            <a:r>
              <a:rPr lang="en-US" dirty="0" smtClean="0"/>
              <a:t> Data Warehouse</a:t>
            </a:r>
            <a:endParaRPr lang="fr-FR" dirty="0"/>
          </a:p>
        </p:txBody>
      </p:sp>
    </p:spTree>
    <p:extLst>
      <p:ext uri="{BB962C8B-B14F-4D97-AF65-F5344CB8AC3E}">
        <p14:creationId xmlns:p14="http://schemas.microsoft.com/office/powerpoint/2010/main" val="3470180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ne pas utiliser un SGBD?	</a:t>
            </a:r>
            <a:endParaRPr lang="fr-FR" dirty="0"/>
          </a:p>
        </p:txBody>
      </p:sp>
      <p:sp>
        <p:nvSpPr>
          <p:cNvPr id="3" name="Espace réservé du contenu 2"/>
          <p:cNvSpPr>
            <a:spLocks noGrp="1"/>
          </p:cNvSpPr>
          <p:nvPr>
            <p:ph idx="1"/>
          </p:nvPr>
        </p:nvSpPr>
        <p:spPr>
          <a:xfrm>
            <a:off x="1154954" y="2233685"/>
            <a:ext cx="9978713" cy="4014795"/>
          </a:xfrm>
        </p:spPr>
        <p:txBody>
          <a:bodyPr>
            <a:normAutofit fontScale="85000" lnSpcReduction="10000"/>
          </a:bodyPr>
          <a:lstStyle/>
          <a:p>
            <a:r>
              <a:rPr lang="fr-FR" sz="2000" dirty="0" smtClean="0"/>
              <a:t>SGBD et DW</a:t>
            </a:r>
          </a:p>
          <a:p>
            <a:pPr lvl="1"/>
            <a:r>
              <a:rPr lang="fr-FR" sz="1700" dirty="0" smtClean="0"/>
              <a:t>Ont des objectifs différents et font des traitement différents</a:t>
            </a:r>
          </a:p>
          <a:p>
            <a:pPr lvl="1"/>
            <a:r>
              <a:rPr lang="fr-FR" sz="1700" dirty="0" smtClean="0"/>
              <a:t>Stockent des données différentes</a:t>
            </a:r>
          </a:p>
          <a:p>
            <a:pPr lvl="1"/>
            <a:r>
              <a:rPr lang="fr-FR" sz="1700" dirty="0" smtClean="0"/>
              <a:t>Font l’objet de requêtes différentes</a:t>
            </a:r>
          </a:p>
          <a:p>
            <a:pPr lvl="1">
              <a:buFont typeface="Wingdings" charset="2"/>
              <a:buChar char="Ø"/>
            </a:pPr>
            <a:r>
              <a:rPr lang="fr-FR" sz="1700" dirty="0" smtClean="0">
                <a:solidFill>
                  <a:schemeClr val="accent3"/>
                </a:solidFill>
              </a:rPr>
              <a:t>Besoin d’une organisation différente des données </a:t>
            </a:r>
          </a:p>
          <a:p>
            <a:pPr lvl="1">
              <a:buFont typeface="Wingdings" charset="2"/>
              <a:buChar char="Ø"/>
            </a:pPr>
            <a:r>
              <a:rPr lang="fr-FR" sz="1700" dirty="0" smtClean="0">
                <a:solidFill>
                  <a:schemeClr val="accent3"/>
                </a:solidFill>
              </a:rPr>
              <a:t>Doivent être physiquement séparés</a:t>
            </a:r>
          </a:p>
          <a:p>
            <a:pPr>
              <a:buFont typeface="Wingdings" charset="2"/>
              <a:buChar char="§"/>
            </a:pPr>
            <a:r>
              <a:rPr lang="fr-FR" sz="2000" dirty="0" smtClean="0"/>
              <a:t>SGBD</a:t>
            </a:r>
          </a:p>
          <a:p>
            <a:pPr lvl="1">
              <a:buFont typeface="Wingdings" charset="2"/>
              <a:buChar char="ü"/>
            </a:pPr>
            <a:r>
              <a:rPr lang="fr-FR" sz="1700" dirty="0" smtClean="0"/>
              <a:t>Mode de travail transactionnel (OLTP)</a:t>
            </a:r>
          </a:p>
          <a:p>
            <a:pPr lvl="1">
              <a:buFont typeface="Wingdings" charset="2"/>
              <a:buChar char="ü"/>
            </a:pPr>
            <a:r>
              <a:rPr lang="fr-FR" sz="1700" dirty="0" smtClean="0"/>
              <a:t>Permettent d’insérer, modifier, interroger des informations rapidement, efficacement et en sécurité</a:t>
            </a:r>
          </a:p>
          <a:p>
            <a:pPr marL="0" indent="0">
              <a:spcBef>
                <a:spcPts val="1728"/>
              </a:spcBef>
              <a:buNone/>
            </a:pPr>
            <a:r>
              <a:rPr lang="fr-FR" sz="1900" b="1" dirty="0" smtClean="0"/>
              <a:t>Objectifs</a:t>
            </a:r>
            <a:r>
              <a:rPr lang="fr-FR" dirty="0" smtClean="0"/>
              <a:t>: </a:t>
            </a:r>
          </a:p>
          <a:p>
            <a:pPr marL="457200" indent="-457200">
              <a:buFont typeface="+mj-lt"/>
              <a:buAutoNum type="arabicPeriod"/>
            </a:pPr>
            <a:r>
              <a:rPr lang="fr-FR" sz="1600" dirty="0" smtClean="0"/>
              <a:t>Sélectionner, ajouter, mettre à jour et supprimer des </a:t>
            </a:r>
            <a:r>
              <a:rPr lang="fr-FR" sz="1600" dirty="0" err="1" smtClean="0"/>
              <a:t>tuples</a:t>
            </a:r>
            <a:endParaRPr lang="fr-FR" sz="1600" dirty="0" smtClean="0"/>
          </a:p>
          <a:p>
            <a:pPr marL="457200" indent="-457200">
              <a:buFont typeface="+mj-lt"/>
              <a:buAutoNum type="arabicPeriod"/>
            </a:pPr>
            <a:r>
              <a:rPr lang="fr-FR" sz="1600" dirty="0" smtClean="0"/>
              <a:t>Opérations rapides, faites par plusieurs utilisateurs simultanément</a:t>
            </a:r>
            <a:endParaRPr lang="fr-FR" sz="1300"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a:p>
        </p:txBody>
      </p:sp>
      <p:sp>
        <p:nvSpPr>
          <p:cNvPr id="7" name="Rectangle 6"/>
          <p:cNvSpPr/>
          <p:nvPr/>
        </p:nvSpPr>
        <p:spPr>
          <a:xfrm>
            <a:off x="875809" y="5306143"/>
            <a:ext cx="10557517" cy="9861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113454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Entrepôt de Données : Objectifs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Regrouper, organiser des informations provenant de sources diverses</a:t>
            </a:r>
          </a:p>
          <a:p>
            <a:r>
              <a:rPr lang="fr-FR" dirty="0" smtClean="0"/>
              <a:t>Les intégrer et les stocker pour donner à l’utilisateur une vue orientée métier</a:t>
            </a:r>
          </a:p>
          <a:p>
            <a:r>
              <a:rPr lang="fr-FR" dirty="0" smtClean="0"/>
              <a:t>Retrouver et analyser l’information selon plusieurs critères</a:t>
            </a:r>
          </a:p>
          <a:p>
            <a:r>
              <a:rPr lang="fr-FR" dirty="0" smtClean="0"/>
              <a:t>Transformer un système d’information qui avait une vocation de production en un SI décisionnel</a:t>
            </a:r>
          </a:p>
          <a:p>
            <a:r>
              <a:rPr lang="fr-FR" dirty="0" smtClean="0"/>
              <a:t>Doit contenir des informations cohérentes</a:t>
            </a:r>
          </a:p>
          <a:p>
            <a:r>
              <a:rPr lang="fr-FR" dirty="0" smtClean="0"/>
              <a:t>Les données doivent pouvoir être séparées et combinées au moyen de toutes les mesures possibles de l’activité</a:t>
            </a:r>
          </a:p>
          <a:p>
            <a:r>
              <a:rPr lang="fr-FR" dirty="0" smtClean="0"/>
              <a:t>Le DW ne contient pas uniquement des données, mais aussi un ensemble d’outils de requêtes, d’analyse et de présentation de l’information.</a:t>
            </a:r>
            <a:endParaRPr lang="fr-FR" dirty="0"/>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19</a:t>
            </a:fld>
            <a:endParaRPr lang="fr-BE"/>
          </a:p>
        </p:txBody>
      </p:sp>
    </p:spTree>
    <p:extLst>
      <p:ext uri="{BB962C8B-B14F-4D97-AF65-F5344CB8AC3E}">
        <p14:creationId xmlns:p14="http://schemas.microsoft.com/office/powerpoint/2010/main" val="3221384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Plan du Chapitre</a:t>
            </a:r>
            <a:endParaRPr lang="fr-FR" dirty="0"/>
          </a:p>
        </p:txBody>
      </p:sp>
      <p:sp>
        <p:nvSpPr>
          <p:cNvPr id="8" name="Espace réservé du contenu 7"/>
          <p:cNvSpPr>
            <a:spLocks noGrp="1"/>
          </p:cNvSpPr>
          <p:nvPr>
            <p:ph idx="1"/>
          </p:nvPr>
        </p:nvSpPr>
        <p:spPr/>
        <p:txBody>
          <a:bodyPr/>
          <a:lstStyle/>
          <a:p>
            <a:pPr>
              <a:lnSpc>
                <a:spcPct val="140000"/>
              </a:lnSpc>
            </a:pPr>
            <a:endParaRPr lang="fr-FR" dirty="0" smtClean="0"/>
          </a:p>
          <a:p>
            <a:pPr>
              <a:lnSpc>
                <a:spcPct val="140000"/>
              </a:lnSpc>
            </a:pPr>
            <a:r>
              <a:rPr lang="fr-FR" dirty="0" smtClean="0"/>
              <a:t>Problématique </a:t>
            </a:r>
            <a:r>
              <a:rPr lang="fr-FR" dirty="0"/>
              <a:t>des données dans un système </a:t>
            </a:r>
            <a:r>
              <a:rPr lang="fr-FR" dirty="0" smtClean="0"/>
              <a:t>décisionnel</a:t>
            </a:r>
          </a:p>
          <a:p>
            <a:pPr>
              <a:lnSpc>
                <a:spcPct val="140000"/>
              </a:lnSpc>
            </a:pPr>
            <a:r>
              <a:rPr lang="fr-FR" dirty="0"/>
              <a:t>Architecture fonctionnelle d’un système </a:t>
            </a:r>
            <a:r>
              <a:rPr lang="fr-FR" dirty="0" smtClean="0"/>
              <a:t>décisionnel</a:t>
            </a:r>
          </a:p>
          <a:p>
            <a:pPr>
              <a:lnSpc>
                <a:spcPct val="140000"/>
              </a:lnSpc>
            </a:pPr>
            <a:r>
              <a:rPr lang="fr-FR" dirty="0" smtClean="0"/>
              <a:t>Les entrepôts de données</a:t>
            </a:r>
          </a:p>
          <a:p>
            <a:pPr>
              <a:lnSpc>
                <a:spcPct val="140000"/>
              </a:lnSpc>
            </a:pPr>
            <a:endParaRPr lang="fr-FR"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a:t>
            </a:fld>
            <a:endParaRPr lang="fr-BE"/>
          </a:p>
        </p:txBody>
      </p:sp>
    </p:spTree>
    <p:extLst>
      <p:ext uri="{BB962C8B-B14F-4D97-AF65-F5344CB8AC3E}">
        <p14:creationId xmlns:p14="http://schemas.microsoft.com/office/powerpoint/2010/main" val="2054532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Entrepôt de Données : Définition</a:t>
            </a:r>
            <a:br>
              <a:rPr lang="fr-FR" dirty="0" smtClean="0"/>
            </a:br>
            <a:r>
              <a:rPr lang="fr-FR" i="1" dirty="0" smtClean="0"/>
              <a:t>(Bill </a:t>
            </a:r>
            <a:r>
              <a:rPr lang="fr-FR" i="1" dirty="0" err="1" smtClean="0"/>
              <a:t>Inmon</a:t>
            </a:r>
            <a:r>
              <a:rPr lang="fr-FR" i="1" dirty="0" smtClean="0"/>
              <a:t>)</a:t>
            </a:r>
            <a:endParaRPr lang="fr-FR" i="1" dirty="0"/>
          </a:p>
        </p:txBody>
      </p:sp>
      <p:sp>
        <p:nvSpPr>
          <p:cNvPr id="3" name="Espace réservé du contenu 2"/>
          <p:cNvSpPr>
            <a:spLocks noGrp="1"/>
          </p:cNvSpPr>
          <p:nvPr>
            <p:ph idx="1"/>
          </p:nvPr>
        </p:nvSpPr>
        <p:spPr/>
        <p:txBody>
          <a:bodyPr>
            <a:normAutofit/>
          </a:bodyPr>
          <a:lstStyle/>
          <a:p>
            <a:pPr marL="0" indent="0" algn="ctr">
              <a:buNone/>
            </a:pPr>
            <a:endParaRPr lang="fr-FR" sz="2800" dirty="0" smtClean="0"/>
          </a:p>
          <a:p>
            <a:pPr marL="0" indent="0" algn="ctr">
              <a:lnSpc>
                <a:spcPct val="150000"/>
              </a:lnSpc>
              <a:buNone/>
            </a:pPr>
            <a:r>
              <a:rPr lang="fr-FR" sz="2800" dirty="0" smtClean="0"/>
              <a:t>Le Data </a:t>
            </a:r>
            <a:r>
              <a:rPr lang="fr-FR" sz="2800" dirty="0" err="1" smtClean="0"/>
              <a:t>Warehouse</a:t>
            </a:r>
            <a:r>
              <a:rPr lang="fr-FR" sz="2800" dirty="0" smtClean="0"/>
              <a:t> est une collection de données </a:t>
            </a:r>
            <a:r>
              <a:rPr lang="fr-FR" sz="2800" b="1" dirty="0" smtClean="0"/>
              <a:t>orientées sujet</a:t>
            </a:r>
            <a:r>
              <a:rPr lang="fr-FR" sz="2800" dirty="0" smtClean="0"/>
              <a:t>, </a:t>
            </a:r>
            <a:r>
              <a:rPr lang="fr-FR" sz="2800" b="1" dirty="0" smtClean="0"/>
              <a:t>intégrées</a:t>
            </a:r>
            <a:r>
              <a:rPr lang="fr-FR" sz="2800" dirty="0" smtClean="0"/>
              <a:t>, </a:t>
            </a:r>
            <a:r>
              <a:rPr lang="fr-FR" sz="2800" b="1" dirty="0" smtClean="0"/>
              <a:t>non volatiles </a:t>
            </a:r>
            <a:r>
              <a:rPr lang="fr-FR" sz="2800" dirty="0" smtClean="0"/>
              <a:t>et </a:t>
            </a:r>
            <a:r>
              <a:rPr lang="fr-FR" sz="2800" b="1" dirty="0" err="1"/>
              <a:t>historisées</a:t>
            </a:r>
            <a:r>
              <a:rPr lang="fr-FR" sz="2800" dirty="0" smtClean="0"/>
              <a:t>, organisées pour la prise de décision.</a:t>
            </a:r>
            <a:endParaRPr lang="fr-FR" dirty="0" smtClean="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20</a:t>
            </a:fld>
            <a:endParaRPr lang="fr-BE"/>
          </a:p>
        </p:txBody>
      </p:sp>
    </p:spTree>
    <p:extLst>
      <p:ext uri="{BB962C8B-B14F-4D97-AF65-F5344CB8AC3E}">
        <p14:creationId xmlns:p14="http://schemas.microsoft.com/office/powerpoint/2010/main" val="3049569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d’un DW</a:t>
            </a:r>
            <a:br>
              <a:rPr lang="fr-FR" dirty="0" smtClean="0"/>
            </a:br>
            <a:r>
              <a:rPr lang="fr-FR" sz="3200" dirty="0" smtClean="0"/>
              <a:t>Données Orientées Sujet</a:t>
            </a:r>
            <a:endParaRPr lang="fr-FR" dirty="0"/>
          </a:p>
        </p:txBody>
      </p:sp>
      <p:sp>
        <p:nvSpPr>
          <p:cNvPr id="3" name="Espace réservé du contenu 2"/>
          <p:cNvSpPr>
            <a:spLocks noGrp="1"/>
          </p:cNvSpPr>
          <p:nvPr>
            <p:ph idx="1"/>
          </p:nvPr>
        </p:nvSpPr>
        <p:spPr>
          <a:xfrm>
            <a:off x="1154954" y="2399114"/>
            <a:ext cx="9978713" cy="3416300"/>
          </a:xfrm>
        </p:spPr>
        <p:txBody>
          <a:bodyPr/>
          <a:lstStyle/>
          <a:p>
            <a:pPr marL="342900" lvl="1" indent="-342900">
              <a:buClr>
                <a:schemeClr val="accent2"/>
              </a:buClr>
              <a:buFont typeface="Wingdings" pitchFamily="2" charset="2"/>
              <a:buChar char="§"/>
            </a:pPr>
            <a:r>
              <a:rPr lang="fr-FR" sz="2000" dirty="0"/>
              <a:t>Le DW est orienté </a:t>
            </a:r>
            <a:r>
              <a:rPr lang="fr-FR" sz="2000" b="1" i="1" dirty="0"/>
              <a:t>sujets</a:t>
            </a:r>
            <a:r>
              <a:rPr lang="fr-FR" sz="2000" dirty="0"/>
              <a:t>, ce qui signifie que les données collectées doivent être orientées </a:t>
            </a:r>
            <a:r>
              <a:rPr lang="fr-FR" sz="2000" i="1" dirty="0"/>
              <a:t>métier</a:t>
            </a:r>
            <a:r>
              <a:rPr lang="fr-FR" sz="2000" dirty="0"/>
              <a:t>, et donc triées par thème</a:t>
            </a:r>
          </a:p>
          <a:p>
            <a:endParaRPr lang="fr-FR"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21</a:t>
            </a:fld>
            <a:endParaRPr lang="fr-BE"/>
          </a:p>
        </p:txBody>
      </p:sp>
      <p:pic>
        <p:nvPicPr>
          <p:cNvPr id="7" name="Image 6"/>
          <p:cNvPicPr>
            <a:picLocks noChangeAspect="1"/>
          </p:cNvPicPr>
          <p:nvPr/>
        </p:nvPicPr>
        <p:blipFill rotWithShape="1">
          <a:blip r:embed="rId2">
            <a:duotone>
              <a:schemeClr val="accent1">
                <a:shade val="45000"/>
                <a:satMod val="135000"/>
              </a:schemeClr>
              <a:prstClr val="white"/>
            </a:duotone>
          </a:blip>
          <a:srcRect b="8285"/>
          <a:stretch/>
        </p:blipFill>
        <p:spPr>
          <a:xfrm>
            <a:off x="2550991" y="3118680"/>
            <a:ext cx="7424615" cy="3238095"/>
          </a:xfrm>
          <a:prstGeom prst="rect">
            <a:avLst/>
          </a:prstGeom>
        </p:spPr>
      </p:pic>
      <p:sp>
        <p:nvSpPr>
          <p:cNvPr id="10" name="ZoneTexte 9"/>
          <p:cNvSpPr txBox="1"/>
          <p:nvPr/>
        </p:nvSpPr>
        <p:spPr>
          <a:xfrm>
            <a:off x="2951902" y="6373638"/>
            <a:ext cx="2452164" cy="400110"/>
          </a:xfrm>
          <a:prstGeom prst="rect">
            <a:avLst/>
          </a:prstGeom>
          <a:noFill/>
        </p:spPr>
        <p:txBody>
          <a:bodyPr wrap="none" rtlCol="0">
            <a:spAutoFit/>
          </a:bodyPr>
          <a:lstStyle/>
          <a:p>
            <a:r>
              <a:rPr lang="fr-FR" sz="2000" b="1" dirty="0" smtClean="0">
                <a:solidFill>
                  <a:srgbClr val="3944AD"/>
                </a:solidFill>
              </a:rPr>
              <a:t>Bases de données</a:t>
            </a:r>
            <a:endParaRPr lang="fr-FR" sz="2000" b="1" dirty="0">
              <a:solidFill>
                <a:srgbClr val="3944AD"/>
              </a:solidFill>
            </a:endParaRPr>
          </a:p>
        </p:txBody>
      </p:sp>
      <p:sp>
        <p:nvSpPr>
          <p:cNvPr id="11" name="ZoneTexte 10"/>
          <p:cNvSpPr txBox="1"/>
          <p:nvPr/>
        </p:nvSpPr>
        <p:spPr>
          <a:xfrm>
            <a:off x="7425379" y="6373638"/>
            <a:ext cx="2765000" cy="400110"/>
          </a:xfrm>
          <a:prstGeom prst="rect">
            <a:avLst/>
          </a:prstGeom>
          <a:noFill/>
        </p:spPr>
        <p:txBody>
          <a:bodyPr wrap="none" rtlCol="0">
            <a:spAutoFit/>
          </a:bodyPr>
          <a:lstStyle/>
          <a:p>
            <a:r>
              <a:rPr lang="fr-FR" sz="2000" b="1" dirty="0" smtClean="0">
                <a:solidFill>
                  <a:srgbClr val="3944AD"/>
                </a:solidFill>
              </a:rPr>
              <a:t>Entrepôt de données</a:t>
            </a:r>
            <a:endParaRPr lang="fr-FR" sz="2000" b="1" dirty="0">
              <a:solidFill>
                <a:srgbClr val="3944AD"/>
              </a:solidFill>
            </a:endParaRPr>
          </a:p>
        </p:txBody>
      </p:sp>
    </p:spTree>
    <p:extLst>
      <p:ext uri="{BB962C8B-B14F-4D97-AF65-F5344CB8AC3E}">
        <p14:creationId xmlns:p14="http://schemas.microsoft.com/office/powerpoint/2010/main" val="694732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Caractéristiques d’un DW</a:t>
            </a:r>
            <a:br>
              <a:rPr lang="fr-FR" dirty="0"/>
            </a:br>
            <a:r>
              <a:rPr lang="fr-FR" sz="3200" dirty="0"/>
              <a:t>Données </a:t>
            </a:r>
            <a:r>
              <a:rPr lang="fr-FR" sz="3200" dirty="0" smtClean="0"/>
              <a:t>Intégrées</a:t>
            </a:r>
            <a:endParaRPr lang="fr-FR" dirty="0"/>
          </a:p>
        </p:txBody>
      </p:sp>
      <p:sp>
        <p:nvSpPr>
          <p:cNvPr id="3" name="Espace réservé du contenu 2"/>
          <p:cNvSpPr>
            <a:spLocks noGrp="1"/>
          </p:cNvSpPr>
          <p:nvPr>
            <p:ph idx="1"/>
          </p:nvPr>
        </p:nvSpPr>
        <p:spPr>
          <a:xfrm>
            <a:off x="1154954" y="2292084"/>
            <a:ext cx="9978713" cy="3654721"/>
          </a:xfrm>
        </p:spPr>
        <p:txBody>
          <a:bodyPr>
            <a:normAutofit/>
          </a:bodyPr>
          <a:lstStyle/>
          <a:p>
            <a:pPr marL="342900" lvl="1" indent="-342900">
              <a:buClr>
                <a:schemeClr val="accent2"/>
              </a:buClr>
              <a:buFont typeface="Wingdings" pitchFamily="2" charset="2"/>
              <a:buChar char="§"/>
            </a:pPr>
            <a:r>
              <a:rPr lang="fr-FR" sz="2000" dirty="0"/>
              <a:t>Le DW est composé de </a:t>
            </a:r>
            <a:r>
              <a:rPr lang="fr-FR" sz="2000" b="1" i="1" dirty="0"/>
              <a:t>données intégrées</a:t>
            </a:r>
            <a:r>
              <a:rPr lang="fr-FR" sz="2000" dirty="0"/>
              <a:t>, c’est à dire qu’un « nettoyage » préalable des données est nécessaire dans un souci de rationalisation et de </a:t>
            </a:r>
            <a:r>
              <a:rPr lang="fr-FR" sz="2000" dirty="0" smtClean="0"/>
              <a:t>normalisation</a:t>
            </a:r>
            <a:endParaRPr lang="fr-FR" sz="2000"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22</a:t>
            </a:fld>
            <a:endParaRPr lang="fr-BE"/>
          </a:p>
        </p:txBody>
      </p:sp>
      <p:pic>
        <p:nvPicPr>
          <p:cNvPr id="7" name="Image 6"/>
          <p:cNvPicPr>
            <a:picLocks noChangeAspect="1"/>
          </p:cNvPicPr>
          <p:nvPr/>
        </p:nvPicPr>
        <p:blipFill>
          <a:blip r:embed="rId2">
            <a:duotone>
              <a:schemeClr val="accent1">
                <a:shade val="45000"/>
                <a:satMod val="135000"/>
              </a:schemeClr>
              <a:prstClr val="white"/>
            </a:duotone>
          </a:blip>
          <a:stretch>
            <a:fillRect/>
          </a:stretch>
        </p:blipFill>
        <p:spPr>
          <a:xfrm>
            <a:off x="2815980" y="3269575"/>
            <a:ext cx="7090905" cy="3083881"/>
          </a:xfrm>
          <a:prstGeom prst="rect">
            <a:avLst/>
          </a:prstGeom>
        </p:spPr>
      </p:pic>
      <p:sp>
        <p:nvSpPr>
          <p:cNvPr id="10" name="ZoneTexte 9"/>
          <p:cNvSpPr txBox="1"/>
          <p:nvPr/>
        </p:nvSpPr>
        <p:spPr>
          <a:xfrm>
            <a:off x="2951902" y="6373638"/>
            <a:ext cx="2452164" cy="400110"/>
          </a:xfrm>
          <a:prstGeom prst="rect">
            <a:avLst/>
          </a:prstGeom>
          <a:noFill/>
        </p:spPr>
        <p:txBody>
          <a:bodyPr wrap="none" rtlCol="0">
            <a:spAutoFit/>
          </a:bodyPr>
          <a:lstStyle/>
          <a:p>
            <a:r>
              <a:rPr lang="fr-FR" sz="2000" b="1" dirty="0" smtClean="0">
                <a:solidFill>
                  <a:srgbClr val="3944AD"/>
                </a:solidFill>
              </a:rPr>
              <a:t>Bases de données</a:t>
            </a:r>
            <a:endParaRPr lang="fr-FR" sz="2000" b="1" dirty="0">
              <a:solidFill>
                <a:srgbClr val="3944AD"/>
              </a:solidFill>
            </a:endParaRPr>
          </a:p>
        </p:txBody>
      </p:sp>
      <p:sp>
        <p:nvSpPr>
          <p:cNvPr id="11" name="ZoneTexte 10"/>
          <p:cNvSpPr txBox="1"/>
          <p:nvPr/>
        </p:nvSpPr>
        <p:spPr>
          <a:xfrm>
            <a:off x="7425379" y="6373638"/>
            <a:ext cx="2765000" cy="400110"/>
          </a:xfrm>
          <a:prstGeom prst="rect">
            <a:avLst/>
          </a:prstGeom>
          <a:noFill/>
        </p:spPr>
        <p:txBody>
          <a:bodyPr wrap="none" rtlCol="0">
            <a:spAutoFit/>
          </a:bodyPr>
          <a:lstStyle/>
          <a:p>
            <a:r>
              <a:rPr lang="fr-FR" sz="2000" b="1" dirty="0" smtClean="0">
                <a:solidFill>
                  <a:srgbClr val="3944AD"/>
                </a:solidFill>
              </a:rPr>
              <a:t>Entrepôt de données</a:t>
            </a:r>
            <a:endParaRPr lang="fr-FR" sz="2000" b="1" dirty="0">
              <a:solidFill>
                <a:srgbClr val="3944AD"/>
              </a:solidFill>
            </a:endParaRPr>
          </a:p>
        </p:txBody>
      </p:sp>
    </p:spTree>
    <p:extLst>
      <p:ext uri="{BB962C8B-B14F-4D97-AF65-F5344CB8AC3E}">
        <p14:creationId xmlns:p14="http://schemas.microsoft.com/office/powerpoint/2010/main" val="4026507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Caractéristiques d’un DW</a:t>
            </a:r>
            <a:br>
              <a:rPr lang="fr-FR" dirty="0"/>
            </a:br>
            <a:r>
              <a:rPr lang="fr-FR" sz="3200" dirty="0"/>
              <a:t>Données </a:t>
            </a:r>
            <a:r>
              <a:rPr lang="fr-FR" sz="3200" dirty="0" err="1" smtClean="0"/>
              <a:t>Historisées</a:t>
            </a:r>
            <a:r>
              <a:rPr lang="fr-FR" sz="3200" dirty="0" smtClean="0"/>
              <a:t> et Non Volatiles</a:t>
            </a:r>
            <a:endParaRPr lang="fr-FR" dirty="0"/>
          </a:p>
        </p:txBody>
      </p:sp>
      <p:sp>
        <p:nvSpPr>
          <p:cNvPr id="3" name="Espace réservé du contenu 2"/>
          <p:cNvSpPr>
            <a:spLocks noGrp="1"/>
          </p:cNvSpPr>
          <p:nvPr>
            <p:ph idx="1"/>
          </p:nvPr>
        </p:nvSpPr>
        <p:spPr>
          <a:xfrm>
            <a:off x="1154954" y="2501307"/>
            <a:ext cx="9978713" cy="3416300"/>
          </a:xfrm>
        </p:spPr>
        <p:txBody>
          <a:bodyPr>
            <a:normAutofit/>
          </a:bodyPr>
          <a:lstStyle/>
          <a:p>
            <a:r>
              <a:rPr lang="fr-FR" sz="2000" dirty="0"/>
              <a:t>Les données du DW sont </a:t>
            </a:r>
            <a:r>
              <a:rPr lang="fr-FR" sz="2000" b="1" i="1" dirty="0"/>
              <a:t>non volatiles</a:t>
            </a:r>
            <a:r>
              <a:rPr lang="fr-FR" sz="2000" dirty="0"/>
              <a:t>, ce qui signifie qu’une donnée entrée dans l’entrepôt l’est pour de bon et n’a pas vocation à être supprimée</a:t>
            </a:r>
          </a:p>
          <a:p>
            <a:r>
              <a:rPr lang="fr-FR" sz="2000" dirty="0"/>
              <a:t>Les données du DW doivent être </a:t>
            </a:r>
            <a:r>
              <a:rPr lang="fr-FR" sz="2000" b="1" i="1" dirty="0" err="1"/>
              <a:t>historisées</a:t>
            </a:r>
            <a:r>
              <a:rPr lang="fr-FR" sz="2000" i="1" dirty="0"/>
              <a:t>, </a:t>
            </a:r>
            <a:r>
              <a:rPr lang="fr-FR" sz="2000" dirty="0"/>
              <a:t>donc datées</a:t>
            </a:r>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23</a:t>
            </a:fld>
            <a:endParaRPr lang="fr-BE"/>
          </a:p>
        </p:txBody>
      </p:sp>
      <p:pic>
        <p:nvPicPr>
          <p:cNvPr id="7" name="Image 6"/>
          <p:cNvPicPr>
            <a:picLocks noChangeAspect="1"/>
          </p:cNvPicPr>
          <p:nvPr/>
        </p:nvPicPr>
        <p:blipFill>
          <a:blip r:embed="rId2">
            <a:duotone>
              <a:schemeClr val="accent1">
                <a:shade val="45000"/>
                <a:satMod val="135000"/>
              </a:schemeClr>
              <a:prstClr val="white"/>
            </a:duotone>
          </a:blip>
          <a:stretch>
            <a:fillRect/>
          </a:stretch>
        </p:blipFill>
        <p:spPr>
          <a:xfrm>
            <a:off x="1766216" y="3794860"/>
            <a:ext cx="7963418" cy="2443321"/>
          </a:xfrm>
          <a:prstGeom prst="rect">
            <a:avLst/>
          </a:prstGeom>
        </p:spPr>
      </p:pic>
      <p:sp>
        <p:nvSpPr>
          <p:cNvPr id="8" name="ZoneTexte 7"/>
          <p:cNvSpPr txBox="1"/>
          <p:nvPr/>
        </p:nvSpPr>
        <p:spPr>
          <a:xfrm>
            <a:off x="2951902" y="6373638"/>
            <a:ext cx="2452164" cy="400110"/>
          </a:xfrm>
          <a:prstGeom prst="rect">
            <a:avLst/>
          </a:prstGeom>
          <a:noFill/>
        </p:spPr>
        <p:txBody>
          <a:bodyPr wrap="none" rtlCol="0">
            <a:spAutoFit/>
          </a:bodyPr>
          <a:lstStyle/>
          <a:p>
            <a:r>
              <a:rPr lang="fr-FR" sz="2000" b="1" dirty="0" smtClean="0">
                <a:solidFill>
                  <a:srgbClr val="3944AD"/>
                </a:solidFill>
              </a:rPr>
              <a:t>Bases de données</a:t>
            </a:r>
            <a:endParaRPr lang="fr-FR" sz="2000" b="1" dirty="0">
              <a:solidFill>
                <a:srgbClr val="3944AD"/>
              </a:solidFill>
            </a:endParaRPr>
          </a:p>
        </p:txBody>
      </p:sp>
      <p:sp>
        <p:nvSpPr>
          <p:cNvPr id="9" name="ZoneTexte 8"/>
          <p:cNvSpPr txBox="1"/>
          <p:nvPr/>
        </p:nvSpPr>
        <p:spPr>
          <a:xfrm>
            <a:off x="7425379" y="6373638"/>
            <a:ext cx="2765000" cy="400110"/>
          </a:xfrm>
          <a:prstGeom prst="rect">
            <a:avLst/>
          </a:prstGeom>
          <a:noFill/>
        </p:spPr>
        <p:txBody>
          <a:bodyPr wrap="none" rtlCol="0">
            <a:spAutoFit/>
          </a:bodyPr>
          <a:lstStyle/>
          <a:p>
            <a:r>
              <a:rPr lang="fr-FR" sz="2000" b="1" dirty="0" smtClean="0">
                <a:solidFill>
                  <a:srgbClr val="3944AD"/>
                </a:solidFill>
              </a:rPr>
              <a:t>Entrepôt de données</a:t>
            </a:r>
            <a:endParaRPr lang="fr-FR" sz="2000" b="1" dirty="0">
              <a:solidFill>
                <a:srgbClr val="3944AD"/>
              </a:solidFill>
            </a:endParaRPr>
          </a:p>
        </p:txBody>
      </p:sp>
    </p:spTree>
    <p:extLst>
      <p:ext uri="{BB962C8B-B14F-4D97-AF65-F5344CB8AC3E}">
        <p14:creationId xmlns:p14="http://schemas.microsoft.com/office/powerpoint/2010/main" val="887315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Warehouse</a:t>
            </a:r>
            <a:r>
              <a:rPr lang="fr-FR" dirty="0" smtClean="0"/>
              <a:t> : ETL</a:t>
            </a:r>
            <a:endParaRPr lang="fr-FR" dirty="0"/>
          </a:p>
        </p:txBody>
      </p:sp>
      <p:sp>
        <p:nvSpPr>
          <p:cNvPr id="3" name="Espace réservé du contenu 2"/>
          <p:cNvSpPr>
            <a:spLocks noGrp="1"/>
          </p:cNvSpPr>
          <p:nvPr>
            <p:ph idx="1"/>
          </p:nvPr>
        </p:nvSpPr>
        <p:spPr/>
        <p:txBody>
          <a:bodyPr/>
          <a:lstStyle/>
          <a:p>
            <a:r>
              <a:rPr lang="fr-FR" dirty="0" smtClean="0"/>
              <a:t>Outils d’alimentation pour</a:t>
            </a:r>
          </a:p>
          <a:p>
            <a:pPr lvl="1"/>
            <a:r>
              <a:rPr lang="fr-FR" dirty="0" smtClean="0"/>
              <a:t>Extraire</a:t>
            </a:r>
          </a:p>
          <a:p>
            <a:pPr lvl="1"/>
            <a:r>
              <a:rPr lang="fr-FR" dirty="0" smtClean="0"/>
              <a:t>Transformer</a:t>
            </a:r>
          </a:p>
          <a:p>
            <a:pPr lvl="1"/>
            <a:r>
              <a:rPr lang="fr-FR" dirty="0" smtClean="0"/>
              <a:t>Charger dans un DW</a:t>
            </a:r>
            <a:endParaRPr lang="fr-FR" dirty="0"/>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a:p>
        </p:txBody>
      </p:sp>
      <p:sp>
        <p:nvSpPr>
          <p:cNvPr id="9" name="Accolade fermante 8"/>
          <p:cNvSpPr/>
          <p:nvPr/>
        </p:nvSpPr>
        <p:spPr>
          <a:xfrm>
            <a:off x="4146245" y="3068960"/>
            <a:ext cx="265876" cy="648072"/>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fr-FR"/>
          </a:p>
        </p:txBody>
      </p:sp>
      <p:sp>
        <p:nvSpPr>
          <p:cNvPr id="10" name="ZoneTexte 9"/>
          <p:cNvSpPr txBox="1"/>
          <p:nvPr/>
        </p:nvSpPr>
        <p:spPr>
          <a:xfrm>
            <a:off x="4500746" y="3212976"/>
            <a:ext cx="2168683" cy="338554"/>
          </a:xfrm>
          <a:prstGeom prst="rect">
            <a:avLst/>
          </a:prstGeom>
          <a:noFill/>
        </p:spPr>
        <p:txBody>
          <a:bodyPr wrap="none" rtlCol="0">
            <a:spAutoFit/>
          </a:bodyPr>
          <a:lstStyle/>
          <a:p>
            <a:r>
              <a:rPr lang="fr-FR" sz="1600" dirty="0">
                <a:solidFill>
                  <a:schemeClr val="tx1">
                    <a:lumMod val="65000"/>
                    <a:lumOff val="35000"/>
                  </a:schemeClr>
                </a:solidFill>
                <a:latin typeface="Century Gothic" pitchFamily="34" charset="0"/>
              </a:rPr>
              <a:t>les données sources</a:t>
            </a:r>
          </a:p>
        </p:txBody>
      </p:sp>
      <p:grpSp>
        <p:nvGrpSpPr>
          <p:cNvPr id="30" name="Grouper 29"/>
          <p:cNvGrpSpPr/>
          <p:nvPr/>
        </p:nvGrpSpPr>
        <p:grpSpPr>
          <a:xfrm>
            <a:off x="7868505" y="2415172"/>
            <a:ext cx="3633634" cy="3888432"/>
            <a:chOff x="6393160" y="1772816"/>
            <a:chExt cx="2952328" cy="3888432"/>
          </a:xfrm>
        </p:grpSpPr>
        <p:sp>
          <p:nvSpPr>
            <p:cNvPr id="11" name="Cylindre 10"/>
            <p:cNvSpPr/>
            <p:nvPr/>
          </p:nvSpPr>
          <p:spPr>
            <a:xfrm>
              <a:off x="7401272" y="1772816"/>
              <a:ext cx="936104" cy="36004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BD</a:t>
              </a:r>
              <a:endParaRPr lang="fr-FR" dirty="0"/>
            </a:p>
          </p:txBody>
        </p:sp>
        <p:sp>
          <p:nvSpPr>
            <p:cNvPr id="12" name="Cylindre 11"/>
            <p:cNvSpPr/>
            <p:nvPr/>
          </p:nvSpPr>
          <p:spPr>
            <a:xfrm>
              <a:off x="6393160" y="1772816"/>
              <a:ext cx="936104" cy="36004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BD</a:t>
              </a:r>
              <a:endParaRPr lang="fr-FR" dirty="0"/>
            </a:p>
          </p:txBody>
        </p:sp>
        <p:sp>
          <p:nvSpPr>
            <p:cNvPr id="13" name="Cylindre 12"/>
            <p:cNvSpPr/>
            <p:nvPr/>
          </p:nvSpPr>
          <p:spPr>
            <a:xfrm>
              <a:off x="8409384" y="1772816"/>
              <a:ext cx="936104" cy="36004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BD</a:t>
              </a:r>
              <a:endParaRPr lang="fr-FR" dirty="0"/>
            </a:p>
          </p:txBody>
        </p:sp>
        <p:sp>
          <p:nvSpPr>
            <p:cNvPr id="14" name="Rectangle avec flèche vers le bas 13"/>
            <p:cNvSpPr/>
            <p:nvPr/>
          </p:nvSpPr>
          <p:spPr>
            <a:xfrm>
              <a:off x="6393160" y="2492896"/>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smtClean="0"/>
                <a:t>Extraction</a:t>
              </a:r>
              <a:endParaRPr lang="fr-FR" dirty="0"/>
            </a:p>
          </p:txBody>
        </p:sp>
        <p:sp>
          <p:nvSpPr>
            <p:cNvPr id="15" name="Rectangle à coins arrondis 14"/>
            <p:cNvSpPr/>
            <p:nvPr/>
          </p:nvSpPr>
          <p:spPr>
            <a:xfrm>
              <a:off x="6393160" y="3212976"/>
              <a:ext cx="2952328" cy="1008112"/>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t" anchorCtr="0"/>
            <a:lstStyle/>
            <a:p>
              <a:pPr algn="ctr"/>
              <a:r>
                <a:rPr lang="fr-FR" dirty="0" smtClean="0"/>
                <a:t>Transformation</a:t>
              </a:r>
              <a:endParaRPr lang="fr-FR" dirty="0"/>
            </a:p>
          </p:txBody>
        </p:sp>
        <p:sp>
          <p:nvSpPr>
            <p:cNvPr id="16" name="Rectangle avec flèche vers le bas 15"/>
            <p:cNvSpPr/>
            <p:nvPr/>
          </p:nvSpPr>
          <p:spPr>
            <a:xfrm>
              <a:off x="6393160" y="4365104"/>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smtClean="0"/>
                <a:t>Chargement</a:t>
              </a:r>
              <a:endParaRPr lang="fr-FR" dirty="0"/>
            </a:p>
          </p:txBody>
        </p:sp>
        <p:sp>
          <p:nvSpPr>
            <p:cNvPr id="17" name="Cylindre 16"/>
            <p:cNvSpPr/>
            <p:nvPr/>
          </p:nvSpPr>
          <p:spPr>
            <a:xfrm>
              <a:off x="7041232" y="5157192"/>
              <a:ext cx="1728192" cy="50405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DW</a:t>
              </a:r>
              <a:endParaRPr lang="fr-FR" dirty="0"/>
            </a:p>
          </p:txBody>
        </p:sp>
        <p:cxnSp>
          <p:nvCxnSpPr>
            <p:cNvPr id="19" name="Connecteur droit avec flèche 18"/>
            <p:cNvCxnSpPr>
              <a:stCxn id="12" idx="3"/>
            </p:cNvCxnSpPr>
            <p:nvPr/>
          </p:nvCxnSpPr>
          <p:spPr>
            <a:xfrm>
              <a:off x="6861212" y="2132856"/>
              <a:ext cx="756084" cy="360040"/>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21" name="Connecteur droit avec flèche 20"/>
            <p:cNvCxnSpPr>
              <a:stCxn id="11" idx="3"/>
              <a:endCxn id="14" idx="0"/>
            </p:cNvCxnSpPr>
            <p:nvPr/>
          </p:nvCxnSpPr>
          <p:spPr>
            <a:xfrm>
              <a:off x="7869324" y="2132856"/>
              <a:ext cx="0" cy="360040"/>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23" name="Connecteur droit avec flèche 22"/>
            <p:cNvCxnSpPr>
              <a:stCxn id="13" idx="3"/>
            </p:cNvCxnSpPr>
            <p:nvPr/>
          </p:nvCxnSpPr>
          <p:spPr>
            <a:xfrm flipH="1">
              <a:off x="8121352" y="2132856"/>
              <a:ext cx="756084" cy="360040"/>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24" name="Document 23"/>
            <p:cNvSpPr/>
            <p:nvPr/>
          </p:nvSpPr>
          <p:spPr>
            <a:xfrm>
              <a:off x="6537176" y="3573016"/>
              <a:ext cx="432048" cy="504056"/>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5" name="Multidocument 24"/>
            <p:cNvSpPr/>
            <p:nvPr/>
          </p:nvSpPr>
          <p:spPr>
            <a:xfrm>
              <a:off x="7473280" y="3573016"/>
              <a:ext cx="504056" cy="504056"/>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6" name="Cylindre 25"/>
            <p:cNvSpPr/>
            <p:nvPr/>
          </p:nvSpPr>
          <p:spPr>
            <a:xfrm>
              <a:off x="8481392" y="3645024"/>
              <a:ext cx="648072" cy="36004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cxnSp>
          <p:nvCxnSpPr>
            <p:cNvPr id="28" name="Connecteur droit avec flèche 27"/>
            <p:cNvCxnSpPr>
              <a:stCxn id="24" idx="3"/>
              <a:endCxn id="25" idx="1"/>
            </p:cNvCxnSpPr>
            <p:nvPr/>
          </p:nvCxnSpPr>
          <p:spPr>
            <a:xfrm>
              <a:off x="6969224" y="3825044"/>
              <a:ext cx="504056" cy="0"/>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29" name="Connecteur droit avec flèche 28"/>
            <p:cNvCxnSpPr/>
            <p:nvPr/>
          </p:nvCxnSpPr>
          <p:spPr>
            <a:xfrm>
              <a:off x="7977336" y="3789040"/>
              <a:ext cx="504056" cy="0"/>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grpSp>
    </p:spTree>
    <p:extLst>
      <p:ext uri="{BB962C8B-B14F-4D97-AF65-F5344CB8AC3E}">
        <p14:creationId xmlns:p14="http://schemas.microsoft.com/office/powerpoint/2010/main" val="1957925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ETL </a:t>
            </a:r>
            <a:r>
              <a:rPr lang="fr-FR" dirty="0"/>
              <a:t>:</a:t>
            </a:r>
            <a:r>
              <a:rPr lang="fr-FR" dirty="0" smtClean="0"/>
              <a:t> Extraction</a:t>
            </a:r>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dirty="0" smtClean="0"/>
              <a:t>Extraction des données de leur environnement d’origine (base de données relationnelles, fichiers plats…)</a:t>
            </a:r>
          </a:p>
          <a:p>
            <a:r>
              <a:rPr lang="fr-FR" dirty="0" smtClean="0"/>
              <a:t>Besoin </a:t>
            </a:r>
            <a:r>
              <a:rPr lang="fr-FR" dirty="0"/>
              <a:t>d’outils spécifiques </a:t>
            </a:r>
            <a:r>
              <a:rPr lang="fr-FR" dirty="0" smtClean="0"/>
              <a:t>pour accéder </a:t>
            </a:r>
            <a:r>
              <a:rPr lang="fr-FR" dirty="0"/>
              <a:t>aux bases de production (requêtes sur des BD hétérogènes</a:t>
            </a:r>
            <a:r>
              <a:rPr lang="fr-FR" dirty="0" smtClean="0"/>
              <a:t>)</a:t>
            </a:r>
          </a:p>
          <a:p>
            <a:r>
              <a:rPr lang="fr-FR" dirty="0" smtClean="0"/>
              <a:t>Besoin d’une technique appropriée pour n’extraire que les données nécessaires</a:t>
            </a:r>
          </a:p>
          <a:p>
            <a:pPr lvl="1"/>
            <a:r>
              <a:rPr lang="fr-FR" dirty="0" smtClean="0"/>
              <a:t>Données créées ou modifiées depuis la dernière opération d’extraction</a:t>
            </a:r>
          </a:p>
          <a:p>
            <a:r>
              <a:rPr lang="fr-FR" dirty="0" smtClean="0"/>
              <a:t>Attention:</a:t>
            </a:r>
          </a:p>
          <a:p>
            <a:pPr lvl="1"/>
            <a:r>
              <a:rPr lang="fr-FR" dirty="0" smtClean="0"/>
              <a:t>L’extraction ne doit pas perturber l’activité de production</a:t>
            </a:r>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25</a:t>
            </a:fld>
            <a:endParaRPr lang="fr-BE"/>
          </a:p>
        </p:txBody>
      </p:sp>
      <p:grpSp>
        <p:nvGrpSpPr>
          <p:cNvPr id="7" name="Grouper 6"/>
          <p:cNvGrpSpPr/>
          <p:nvPr/>
        </p:nvGrpSpPr>
        <p:grpSpPr>
          <a:xfrm>
            <a:off x="8094790" y="539022"/>
            <a:ext cx="2038380" cy="1728192"/>
            <a:chOff x="6393160" y="1772816"/>
            <a:chExt cx="2952328" cy="3888432"/>
          </a:xfrm>
        </p:grpSpPr>
        <p:sp>
          <p:nvSpPr>
            <p:cNvPr id="8" name="Cylindre 7"/>
            <p:cNvSpPr/>
            <p:nvPr/>
          </p:nvSpPr>
          <p:spPr>
            <a:xfrm>
              <a:off x="7401272"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9" name="Cylindre 8"/>
            <p:cNvSpPr/>
            <p:nvPr/>
          </p:nvSpPr>
          <p:spPr>
            <a:xfrm>
              <a:off x="6393160"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0" name="Cylindre 9"/>
            <p:cNvSpPr/>
            <p:nvPr/>
          </p:nvSpPr>
          <p:spPr>
            <a:xfrm>
              <a:off x="8409384"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1" name="Rectangle avec flèche vers le bas 10"/>
            <p:cNvSpPr/>
            <p:nvPr/>
          </p:nvSpPr>
          <p:spPr>
            <a:xfrm>
              <a:off x="6393160" y="2492896"/>
              <a:ext cx="2952328" cy="648072"/>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Extraction</a:t>
              </a:r>
              <a:endParaRPr lang="fr-FR" sz="900" dirty="0"/>
            </a:p>
          </p:txBody>
        </p:sp>
        <p:sp>
          <p:nvSpPr>
            <p:cNvPr id="12" name="Rectangle à coins arrondis 11"/>
            <p:cNvSpPr/>
            <p:nvPr/>
          </p:nvSpPr>
          <p:spPr>
            <a:xfrm>
              <a:off x="6393160" y="3212976"/>
              <a:ext cx="2952328" cy="1008112"/>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t" anchorCtr="0"/>
            <a:lstStyle/>
            <a:p>
              <a:pPr algn="ctr"/>
              <a:r>
                <a:rPr lang="fr-FR" sz="900" dirty="0" smtClean="0"/>
                <a:t>Transformation</a:t>
              </a:r>
              <a:endParaRPr lang="fr-FR" sz="900" dirty="0"/>
            </a:p>
          </p:txBody>
        </p:sp>
        <p:sp>
          <p:nvSpPr>
            <p:cNvPr id="13" name="Rectangle avec flèche vers le bas 12"/>
            <p:cNvSpPr/>
            <p:nvPr/>
          </p:nvSpPr>
          <p:spPr>
            <a:xfrm>
              <a:off x="6393160" y="4365104"/>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900" dirty="0" smtClean="0"/>
                <a:t>Chargement</a:t>
              </a:r>
              <a:endParaRPr lang="fr-FR" sz="900" dirty="0"/>
            </a:p>
          </p:txBody>
        </p:sp>
        <p:sp>
          <p:nvSpPr>
            <p:cNvPr id="14" name="Cylindre 13"/>
            <p:cNvSpPr/>
            <p:nvPr/>
          </p:nvSpPr>
          <p:spPr>
            <a:xfrm>
              <a:off x="7041232" y="5157192"/>
              <a:ext cx="1728192" cy="50405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DW</a:t>
              </a:r>
              <a:endParaRPr lang="fr-FR" sz="900" dirty="0"/>
            </a:p>
          </p:txBody>
        </p:sp>
        <p:cxnSp>
          <p:nvCxnSpPr>
            <p:cNvPr id="15" name="Connecteur droit avec flèche 14"/>
            <p:cNvCxnSpPr>
              <a:stCxn id="9" idx="3"/>
            </p:cNvCxnSpPr>
            <p:nvPr/>
          </p:nvCxnSpPr>
          <p:spPr>
            <a:xfrm>
              <a:off x="686121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6" name="Connecteur droit avec flèche 15"/>
            <p:cNvCxnSpPr>
              <a:stCxn id="8" idx="3"/>
              <a:endCxn id="11" idx="0"/>
            </p:cNvCxnSpPr>
            <p:nvPr/>
          </p:nvCxnSpPr>
          <p:spPr>
            <a:xfrm>
              <a:off x="7869324" y="2132856"/>
              <a:ext cx="0"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7" name="Connecteur droit avec flèche 16"/>
            <p:cNvCxnSpPr>
              <a:stCxn id="10" idx="3"/>
            </p:cNvCxnSpPr>
            <p:nvPr/>
          </p:nvCxnSpPr>
          <p:spPr>
            <a:xfrm flipH="1">
              <a:off x="812135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8" name="Document 17"/>
            <p:cNvSpPr/>
            <p:nvPr/>
          </p:nvSpPr>
          <p:spPr>
            <a:xfrm>
              <a:off x="6537176" y="3573016"/>
              <a:ext cx="432048" cy="50405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19" name="Multidocument 18"/>
            <p:cNvSpPr/>
            <p:nvPr/>
          </p:nvSpPr>
          <p:spPr>
            <a:xfrm>
              <a:off x="7473280" y="3573016"/>
              <a:ext cx="504056" cy="504056"/>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20" name="Cylindre 19"/>
            <p:cNvSpPr/>
            <p:nvPr/>
          </p:nvSpPr>
          <p:spPr>
            <a:xfrm>
              <a:off x="8481392" y="3645024"/>
              <a:ext cx="648072"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dirty="0"/>
            </a:p>
          </p:txBody>
        </p:sp>
        <p:cxnSp>
          <p:nvCxnSpPr>
            <p:cNvPr id="21" name="Connecteur droit avec flèche 20"/>
            <p:cNvCxnSpPr>
              <a:stCxn id="18" idx="3"/>
              <a:endCxn id="19" idx="1"/>
            </p:cNvCxnSpPr>
            <p:nvPr/>
          </p:nvCxnSpPr>
          <p:spPr>
            <a:xfrm>
              <a:off x="6969224" y="3825044"/>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2" name="Connecteur droit avec flèche 21"/>
            <p:cNvCxnSpPr/>
            <p:nvPr/>
          </p:nvCxnSpPr>
          <p:spPr>
            <a:xfrm>
              <a:off x="7977336" y="3789040"/>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4059207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ETL </a:t>
            </a:r>
            <a:r>
              <a:rPr lang="fr-FR" dirty="0"/>
              <a:t>:</a:t>
            </a:r>
            <a:r>
              <a:rPr lang="fr-FR" dirty="0" smtClean="0"/>
              <a:t> Transformation</a:t>
            </a:r>
            <a:endParaRPr lang="fr-FR" dirty="0"/>
          </a:p>
        </p:txBody>
      </p:sp>
      <p:sp>
        <p:nvSpPr>
          <p:cNvPr id="3" name="Espace réservé du contenu 2"/>
          <p:cNvSpPr>
            <a:spLocks noGrp="1"/>
          </p:cNvSpPr>
          <p:nvPr>
            <p:ph idx="1"/>
          </p:nvPr>
        </p:nvSpPr>
        <p:spPr/>
        <p:txBody>
          <a:bodyPr/>
          <a:lstStyle/>
          <a:p>
            <a:r>
              <a:rPr lang="fr-FR" dirty="0" smtClean="0"/>
              <a:t>Intégration des données</a:t>
            </a:r>
          </a:p>
          <a:p>
            <a:pPr lvl="1"/>
            <a:r>
              <a:rPr lang="fr-FR" dirty="0" smtClean="0"/>
              <a:t>Homogénéisation du vocabulaire, structures, valeurs</a:t>
            </a:r>
          </a:p>
          <a:p>
            <a:pPr lvl="1"/>
            <a:r>
              <a:rPr lang="fr-FR" dirty="0" smtClean="0"/>
              <a:t>Suppression et fusion des redondances</a:t>
            </a:r>
          </a:p>
          <a:p>
            <a:pPr lvl="1"/>
            <a:r>
              <a:rPr lang="fr-FR" dirty="0" smtClean="0"/>
              <a:t>Épuration des données (suppression des données incohérentes)</a:t>
            </a:r>
          </a:p>
          <a:p>
            <a:pPr lvl="1"/>
            <a:r>
              <a:rPr lang="fr-FR" dirty="0" smtClean="0"/>
              <a:t>Transformation des données dans un format cible</a:t>
            </a:r>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26</a:t>
            </a:fld>
            <a:endParaRPr lang="fr-BE"/>
          </a:p>
        </p:txBody>
      </p:sp>
      <p:grpSp>
        <p:nvGrpSpPr>
          <p:cNvPr id="7" name="Grouper 6"/>
          <p:cNvGrpSpPr/>
          <p:nvPr/>
        </p:nvGrpSpPr>
        <p:grpSpPr>
          <a:xfrm>
            <a:off x="8094791" y="524423"/>
            <a:ext cx="2038380" cy="1728192"/>
            <a:chOff x="6393160" y="1772816"/>
            <a:chExt cx="2952328" cy="3888432"/>
          </a:xfrm>
        </p:grpSpPr>
        <p:sp>
          <p:nvSpPr>
            <p:cNvPr id="8" name="Cylindre 7"/>
            <p:cNvSpPr/>
            <p:nvPr/>
          </p:nvSpPr>
          <p:spPr>
            <a:xfrm>
              <a:off x="7401272"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9" name="Cylindre 8"/>
            <p:cNvSpPr/>
            <p:nvPr/>
          </p:nvSpPr>
          <p:spPr>
            <a:xfrm>
              <a:off x="6393160"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0" name="Cylindre 9"/>
            <p:cNvSpPr/>
            <p:nvPr/>
          </p:nvSpPr>
          <p:spPr>
            <a:xfrm>
              <a:off x="8409384"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1" name="Rectangle avec flèche vers le bas 10"/>
            <p:cNvSpPr/>
            <p:nvPr/>
          </p:nvSpPr>
          <p:spPr>
            <a:xfrm>
              <a:off x="6393160" y="2492896"/>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900" dirty="0" smtClean="0"/>
                <a:t>Extraction</a:t>
              </a:r>
              <a:endParaRPr lang="fr-FR" sz="900" dirty="0"/>
            </a:p>
          </p:txBody>
        </p:sp>
        <p:sp>
          <p:nvSpPr>
            <p:cNvPr id="12" name="Rectangle à coins arrondis 11"/>
            <p:cNvSpPr/>
            <p:nvPr/>
          </p:nvSpPr>
          <p:spPr>
            <a:xfrm>
              <a:off x="6393160" y="3212976"/>
              <a:ext cx="2952328"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t" anchorCtr="0"/>
            <a:lstStyle/>
            <a:p>
              <a:pPr algn="ctr"/>
              <a:r>
                <a:rPr lang="fr-FR" sz="900" dirty="0" smtClean="0"/>
                <a:t>Transformation</a:t>
              </a:r>
              <a:endParaRPr lang="fr-FR" sz="900" dirty="0"/>
            </a:p>
          </p:txBody>
        </p:sp>
        <p:sp>
          <p:nvSpPr>
            <p:cNvPr id="13" name="Rectangle avec flèche vers le bas 12"/>
            <p:cNvSpPr/>
            <p:nvPr/>
          </p:nvSpPr>
          <p:spPr>
            <a:xfrm>
              <a:off x="6393160" y="4365104"/>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900" dirty="0" smtClean="0"/>
                <a:t>Chargement</a:t>
              </a:r>
              <a:endParaRPr lang="fr-FR" sz="900" dirty="0"/>
            </a:p>
          </p:txBody>
        </p:sp>
        <p:sp>
          <p:nvSpPr>
            <p:cNvPr id="14" name="Cylindre 13"/>
            <p:cNvSpPr/>
            <p:nvPr/>
          </p:nvSpPr>
          <p:spPr>
            <a:xfrm>
              <a:off x="7041232" y="5157192"/>
              <a:ext cx="1728192" cy="50405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DW</a:t>
              </a:r>
              <a:endParaRPr lang="fr-FR" sz="900" dirty="0"/>
            </a:p>
          </p:txBody>
        </p:sp>
        <p:cxnSp>
          <p:nvCxnSpPr>
            <p:cNvPr id="15" name="Connecteur droit avec flèche 14"/>
            <p:cNvCxnSpPr>
              <a:stCxn id="9" idx="3"/>
            </p:cNvCxnSpPr>
            <p:nvPr/>
          </p:nvCxnSpPr>
          <p:spPr>
            <a:xfrm>
              <a:off x="686121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6" name="Connecteur droit avec flèche 15"/>
            <p:cNvCxnSpPr>
              <a:stCxn id="8" idx="3"/>
              <a:endCxn id="11" idx="0"/>
            </p:cNvCxnSpPr>
            <p:nvPr/>
          </p:nvCxnSpPr>
          <p:spPr>
            <a:xfrm>
              <a:off x="7869324" y="2132856"/>
              <a:ext cx="0"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7" name="Connecteur droit avec flèche 16"/>
            <p:cNvCxnSpPr>
              <a:stCxn id="10" idx="3"/>
            </p:cNvCxnSpPr>
            <p:nvPr/>
          </p:nvCxnSpPr>
          <p:spPr>
            <a:xfrm flipH="1">
              <a:off x="812135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8" name="Document 17"/>
            <p:cNvSpPr/>
            <p:nvPr/>
          </p:nvSpPr>
          <p:spPr>
            <a:xfrm>
              <a:off x="6537176" y="3573016"/>
              <a:ext cx="432048" cy="50405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19" name="Multidocument 18"/>
            <p:cNvSpPr/>
            <p:nvPr/>
          </p:nvSpPr>
          <p:spPr>
            <a:xfrm>
              <a:off x="7473280" y="3573016"/>
              <a:ext cx="504056" cy="504056"/>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20" name="Cylindre 19"/>
            <p:cNvSpPr/>
            <p:nvPr/>
          </p:nvSpPr>
          <p:spPr>
            <a:xfrm>
              <a:off x="8481392" y="3645024"/>
              <a:ext cx="648072"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dirty="0"/>
            </a:p>
          </p:txBody>
        </p:sp>
        <p:cxnSp>
          <p:nvCxnSpPr>
            <p:cNvPr id="21" name="Connecteur droit avec flèche 20"/>
            <p:cNvCxnSpPr>
              <a:stCxn id="18" idx="3"/>
              <a:endCxn id="19" idx="1"/>
            </p:cNvCxnSpPr>
            <p:nvPr/>
          </p:nvCxnSpPr>
          <p:spPr>
            <a:xfrm>
              <a:off x="6969224" y="3825044"/>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2" name="Connecteur droit avec flèche 21"/>
            <p:cNvCxnSpPr/>
            <p:nvPr/>
          </p:nvCxnSpPr>
          <p:spPr>
            <a:xfrm>
              <a:off x="7977336" y="3789040"/>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25" name="Grouper 24"/>
          <p:cNvGrpSpPr/>
          <p:nvPr/>
        </p:nvGrpSpPr>
        <p:grpSpPr>
          <a:xfrm>
            <a:off x="3171367" y="4616248"/>
            <a:ext cx="6026516" cy="1896492"/>
            <a:chOff x="2576736" y="2932066"/>
            <a:chExt cx="5202436" cy="2289297"/>
          </a:xfrm>
        </p:grpSpPr>
        <p:pic>
          <p:nvPicPr>
            <p:cNvPr id="23" name="Image 22"/>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b="30958"/>
            <a:stretch/>
          </p:blipFill>
          <p:spPr>
            <a:xfrm>
              <a:off x="2576736" y="2932066"/>
              <a:ext cx="5202436" cy="2289297"/>
            </a:xfrm>
            <a:prstGeom prst="rect">
              <a:avLst/>
            </a:prstGeom>
          </p:spPr>
        </p:pic>
        <p:sp>
          <p:nvSpPr>
            <p:cNvPr id="24" name="Rectangle 23"/>
            <p:cNvSpPr/>
            <p:nvPr/>
          </p:nvSpPr>
          <p:spPr>
            <a:xfrm>
              <a:off x="4304928" y="2940243"/>
              <a:ext cx="1224136" cy="216024"/>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377269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ETL </a:t>
            </a:r>
            <a:r>
              <a:rPr lang="fr-FR" dirty="0"/>
              <a:t>:</a:t>
            </a:r>
            <a:r>
              <a:rPr lang="fr-FR" dirty="0" smtClean="0"/>
              <a:t> Chargement</a:t>
            </a:r>
            <a:endParaRPr lang="fr-FR" dirty="0"/>
          </a:p>
        </p:txBody>
      </p:sp>
      <p:sp>
        <p:nvSpPr>
          <p:cNvPr id="3" name="Espace réservé du contenu 2"/>
          <p:cNvSpPr>
            <a:spLocks noGrp="1"/>
          </p:cNvSpPr>
          <p:nvPr>
            <p:ph idx="1"/>
          </p:nvPr>
        </p:nvSpPr>
        <p:spPr/>
        <p:txBody>
          <a:bodyPr>
            <a:normAutofit fontScale="92500" lnSpcReduction="10000"/>
          </a:bodyPr>
          <a:lstStyle/>
          <a:p>
            <a:endParaRPr lang="fr-FR" dirty="0" smtClean="0"/>
          </a:p>
          <a:p>
            <a:r>
              <a:rPr lang="fr-FR" dirty="0" smtClean="0"/>
              <a:t>Opérations de calcul et d’agrégation des données</a:t>
            </a:r>
          </a:p>
          <a:p>
            <a:pPr lvl="1"/>
            <a:r>
              <a:rPr lang="fr-FR" dirty="0" smtClean="0"/>
              <a:t>Remplacement de certaines bases si aucune solution d’extraction satisfaisante n’est possible</a:t>
            </a:r>
          </a:p>
          <a:p>
            <a:r>
              <a:rPr lang="fr-FR" dirty="0" smtClean="0"/>
              <a:t>Mise en place de procédures de chargement (nocturne?) et de restauration (en cas de problème)</a:t>
            </a:r>
          </a:p>
          <a:p>
            <a:pPr lvl="1"/>
            <a:r>
              <a:rPr lang="fr-FR" dirty="0" smtClean="0"/>
              <a:t>Envisager la mise en place de systèmes redondants si la disponibilité du système ne peut être interrompue</a:t>
            </a:r>
          </a:p>
          <a:p>
            <a:r>
              <a:rPr lang="fr-FR" dirty="0" smtClean="0"/>
              <a:t>Prise en compte de la notion de </a:t>
            </a:r>
            <a:r>
              <a:rPr lang="fr-FR" b="1" dirty="0" smtClean="0"/>
              <a:t>granularité</a:t>
            </a:r>
          </a:p>
          <a:p>
            <a:pPr lvl="1"/>
            <a:r>
              <a:rPr lang="fr-FR" dirty="0" smtClean="0"/>
              <a:t>Conservation des données détaillées</a:t>
            </a:r>
          </a:p>
          <a:p>
            <a:pPr lvl="1"/>
            <a:r>
              <a:rPr lang="fr-FR" dirty="0" smtClean="0"/>
              <a:t>Possibilité d’agrégation des données pour la synthèse</a:t>
            </a:r>
            <a:endParaRPr lang="fr-FR" dirty="0"/>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27</a:t>
            </a:fld>
            <a:endParaRPr lang="fr-BE"/>
          </a:p>
        </p:txBody>
      </p:sp>
      <p:grpSp>
        <p:nvGrpSpPr>
          <p:cNvPr id="7" name="Grouper 6"/>
          <p:cNvGrpSpPr/>
          <p:nvPr/>
        </p:nvGrpSpPr>
        <p:grpSpPr>
          <a:xfrm>
            <a:off x="8094790" y="553622"/>
            <a:ext cx="2038380" cy="1728192"/>
            <a:chOff x="6393160" y="1772816"/>
            <a:chExt cx="2952328" cy="3888432"/>
          </a:xfrm>
        </p:grpSpPr>
        <p:sp>
          <p:nvSpPr>
            <p:cNvPr id="8" name="Cylindre 7"/>
            <p:cNvSpPr/>
            <p:nvPr/>
          </p:nvSpPr>
          <p:spPr>
            <a:xfrm>
              <a:off x="7401272"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9" name="Cylindre 8"/>
            <p:cNvSpPr/>
            <p:nvPr/>
          </p:nvSpPr>
          <p:spPr>
            <a:xfrm>
              <a:off x="6393160"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0" name="Cylindre 9"/>
            <p:cNvSpPr/>
            <p:nvPr/>
          </p:nvSpPr>
          <p:spPr>
            <a:xfrm>
              <a:off x="8409384"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1" name="Rectangle avec flèche vers le bas 10"/>
            <p:cNvSpPr/>
            <p:nvPr/>
          </p:nvSpPr>
          <p:spPr>
            <a:xfrm>
              <a:off x="6393160" y="2492896"/>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900" dirty="0" smtClean="0"/>
                <a:t>Extraction</a:t>
              </a:r>
              <a:endParaRPr lang="fr-FR" sz="900" dirty="0"/>
            </a:p>
          </p:txBody>
        </p:sp>
        <p:sp>
          <p:nvSpPr>
            <p:cNvPr id="12" name="Rectangle à coins arrondis 11"/>
            <p:cNvSpPr/>
            <p:nvPr/>
          </p:nvSpPr>
          <p:spPr>
            <a:xfrm>
              <a:off x="6393160" y="3212976"/>
              <a:ext cx="2952328" cy="1008112"/>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t" anchorCtr="0"/>
            <a:lstStyle/>
            <a:p>
              <a:pPr algn="ctr"/>
              <a:r>
                <a:rPr lang="fr-FR" sz="900" dirty="0" smtClean="0"/>
                <a:t>Transformation</a:t>
              </a:r>
              <a:endParaRPr lang="fr-FR" sz="900" dirty="0"/>
            </a:p>
          </p:txBody>
        </p:sp>
        <p:sp>
          <p:nvSpPr>
            <p:cNvPr id="13" name="Rectangle avec flèche vers le bas 12"/>
            <p:cNvSpPr/>
            <p:nvPr/>
          </p:nvSpPr>
          <p:spPr>
            <a:xfrm>
              <a:off x="6393160" y="4365104"/>
              <a:ext cx="2952328" cy="648072"/>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Chargement</a:t>
              </a:r>
              <a:endParaRPr lang="fr-FR" sz="900" dirty="0"/>
            </a:p>
          </p:txBody>
        </p:sp>
        <p:sp>
          <p:nvSpPr>
            <p:cNvPr id="14" name="Cylindre 13"/>
            <p:cNvSpPr/>
            <p:nvPr/>
          </p:nvSpPr>
          <p:spPr>
            <a:xfrm>
              <a:off x="7041232" y="5157192"/>
              <a:ext cx="1728192" cy="50405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DW</a:t>
              </a:r>
              <a:endParaRPr lang="fr-FR" sz="900" dirty="0"/>
            </a:p>
          </p:txBody>
        </p:sp>
        <p:cxnSp>
          <p:nvCxnSpPr>
            <p:cNvPr id="15" name="Connecteur droit avec flèche 14"/>
            <p:cNvCxnSpPr>
              <a:stCxn id="9" idx="3"/>
            </p:cNvCxnSpPr>
            <p:nvPr/>
          </p:nvCxnSpPr>
          <p:spPr>
            <a:xfrm>
              <a:off x="686121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6" name="Connecteur droit avec flèche 15"/>
            <p:cNvCxnSpPr>
              <a:stCxn id="8" idx="3"/>
              <a:endCxn id="11" idx="0"/>
            </p:cNvCxnSpPr>
            <p:nvPr/>
          </p:nvCxnSpPr>
          <p:spPr>
            <a:xfrm>
              <a:off x="7869324" y="2132856"/>
              <a:ext cx="0"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7" name="Connecteur droit avec flèche 16"/>
            <p:cNvCxnSpPr>
              <a:stCxn id="10" idx="3"/>
            </p:cNvCxnSpPr>
            <p:nvPr/>
          </p:nvCxnSpPr>
          <p:spPr>
            <a:xfrm flipH="1">
              <a:off x="812135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8" name="Document 17"/>
            <p:cNvSpPr/>
            <p:nvPr/>
          </p:nvSpPr>
          <p:spPr>
            <a:xfrm>
              <a:off x="6537176" y="3573016"/>
              <a:ext cx="432048" cy="50405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19" name="Multidocument 18"/>
            <p:cNvSpPr/>
            <p:nvPr/>
          </p:nvSpPr>
          <p:spPr>
            <a:xfrm>
              <a:off x="7473280" y="3573016"/>
              <a:ext cx="504056" cy="504056"/>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20" name="Cylindre 19"/>
            <p:cNvSpPr/>
            <p:nvPr/>
          </p:nvSpPr>
          <p:spPr>
            <a:xfrm>
              <a:off x="8481392" y="3645024"/>
              <a:ext cx="648072"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dirty="0"/>
            </a:p>
          </p:txBody>
        </p:sp>
        <p:cxnSp>
          <p:nvCxnSpPr>
            <p:cNvPr id="21" name="Connecteur droit avec flèche 20"/>
            <p:cNvCxnSpPr>
              <a:stCxn id="18" idx="3"/>
              <a:endCxn id="19" idx="1"/>
            </p:cNvCxnSpPr>
            <p:nvPr/>
          </p:nvCxnSpPr>
          <p:spPr>
            <a:xfrm>
              <a:off x="6969224" y="3825044"/>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2" name="Connecteur droit avec flèche 21"/>
            <p:cNvCxnSpPr/>
            <p:nvPr/>
          </p:nvCxnSpPr>
          <p:spPr>
            <a:xfrm>
              <a:off x="7977336" y="3789040"/>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591409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DW : </a:t>
            </a:r>
            <a:r>
              <a:rPr lang="fr-FR" dirty="0" err="1" smtClean="0"/>
              <a:t>Métabase</a:t>
            </a:r>
            <a:r>
              <a:rPr lang="fr-FR" dirty="0" smtClean="0"/>
              <a:t> de Données</a:t>
            </a:r>
            <a:endParaRPr lang="fr-FR" dirty="0"/>
          </a:p>
        </p:txBody>
      </p:sp>
      <p:sp>
        <p:nvSpPr>
          <p:cNvPr id="3" name="Espace réservé du contenu 2"/>
          <p:cNvSpPr>
            <a:spLocks noGrp="1"/>
          </p:cNvSpPr>
          <p:nvPr>
            <p:ph idx="1"/>
          </p:nvPr>
        </p:nvSpPr>
        <p:spPr/>
        <p:txBody>
          <a:bodyPr>
            <a:normAutofit lnSpcReduction="10000"/>
          </a:bodyPr>
          <a:lstStyle/>
          <a:p>
            <a:endParaRPr lang="fr-FR" dirty="0" smtClean="0"/>
          </a:p>
          <a:p>
            <a:r>
              <a:rPr lang="fr-FR" dirty="0" smtClean="0"/>
              <a:t>Existence d’une </a:t>
            </a:r>
            <a:r>
              <a:rPr lang="fr-FR" b="1" dirty="0" err="1" smtClean="0"/>
              <a:t>métabase</a:t>
            </a:r>
            <a:r>
              <a:rPr lang="fr-FR" b="1" dirty="0" smtClean="0"/>
              <a:t> de données</a:t>
            </a:r>
            <a:r>
              <a:rPr lang="fr-FR" dirty="0" smtClean="0"/>
              <a:t> ou </a:t>
            </a:r>
            <a:r>
              <a:rPr lang="fr-FR" b="1" dirty="0" smtClean="0"/>
              <a:t>catalogue de métadonnées</a:t>
            </a:r>
            <a:r>
              <a:rPr lang="fr-FR" dirty="0" smtClean="0"/>
              <a:t>:</a:t>
            </a:r>
          </a:p>
          <a:p>
            <a:pPr lvl="1"/>
            <a:r>
              <a:rPr lang="fr-FR" dirty="0" smtClean="0"/>
              <a:t>Contient des métadonnées du DW</a:t>
            </a:r>
          </a:p>
          <a:p>
            <a:pPr lvl="1"/>
            <a:r>
              <a:rPr lang="fr-FR" i="1" dirty="0" smtClean="0"/>
              <a:t>Idéalement</a:t>
            </a:r>
            <a:r>
              <a:rPr lang="fr-FR" dirty="0" smtClean="0"/>
              <a:t>: Lieu de stockage unique des informations qui pilotent des processus dans l’entrepôt</a:t>
            </a:r>
          </a:p>
          <a:p>
            <a:pPr lvl="1"/>
            <a:r>
              <a:rPr lang="fr-FR" dirty="0" smtClean="0"/>
              <a:t>Détails sur :</a:t>
            </a:r>
          </a:p>
          <a:p>
            <a:pPr lvl="2"/>
            <a:r>
              <a:rPr lang="fr-FR" dirty="0" smtClean="0"/>
              <a:t>Les données entreposées, leur format, leur signification, leur degré d’exactitude</a:t>
            </a:r>
          </a:p>
          <a:p>
            <a:pPr lvl="2"/>
            <a:r>
              <a:rPr lang="fr-FR" dirty="0" smtClean="0"/>
              <a:t>Les processus de récupération/extraction dans les bases sources</a:t>
            </a:r>
          </a:p>
          <a:p>
            <a:pPr lvl="2"/>
            <a:r>
              <a:rPr lang="fr-FR" dirty="0" smtClean="0"/>
              <a:t>La date du dernier chargement de l’entrepôt</a:t>
            </a:r>
          </a:p>
          <a:p>
            <a:pPr lvl="2"/>
            <a:r>
              <a:rPr lang="fr-FR" dirty="0" smtClean="0"/>
              <a:t>L’historique des données sources et de celles de l’entrepôt</a:t>
            </a:r>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28</a:t>
            </a:fld>
            <a:endParaRPr lang="fr-BE"/>
          </a:p>
        </p:txBody>
      </p:sp>
      <p:grpSp>
        <p:nvGrpSpPr>
          <p:cNvPr id="9" name="Grouper 8"/>
          <p:cNvGrpSpPr/>
          <p:nvPr/>
        </p:nvGrpSpPr>
        <p:grpSpPr>
          <a:xfrm>
            <a:off x="8094791" y="539022"/>
            <a:ext cx="2038380" cy="1728192"/>
            <a:chOff x="6393160" y="1772816"/>
            <a:chExt cx="2952328" cy="3888432"/>
          </a:xfrm>
        </p:grpSpPr>
        <p:sp>
          <p:nvSpPr>
            <p:cNvPr id="10" name="Cylindre 9"/>
            <p:cNvSpPr/>
            <p:nvPr/>
          </p:nvSpPr>
          <p:spPr>
            <a:xfrm>
              <a:off x="7401272"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1" name="Cylindre 10"/>
            <p:cNvSpPr/>
            <p:nvPr/>
          </p:nvSpPr>
          <p:spPr>
            <a:xfrm>
              <a:off x="6393160"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2" name="Cylindre 11"/>
            <p:cNvSpPr/>
            <p:nvPr/>
          </p:nvSpPr>
          <p:spPr>
            <a:xfrm>
              <a:off x="8409384" y="17728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900" dirty="0" smtClean="0"/>
                <a:t>BD</a:t>
              </a:r>
              <a:endParaRPr lang="fr-FR" sz="900" dirty="0"/>
            </a:p>
          </p:txBody>
        </p:sp>
        <p:sp>
          <p:nvSpPr>
            <p:cNvPr id="13" name="Rectangle avec flèche vers le bas 12"/>
            <p:cNvSpPr/>
            <p:nvPr/>
          </p:nvSpPr>
          <p:spPr>
            <a:xfrm>
              <a:off x="6393160" y="2492896"/>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900" dirty="0" smtClean="0"/>
                <a:t>Extraction</a:t>
              </a:r>
              <a:endParaRPr lang="fr-FR" sz="900" dirty="0"/>
            </a:p>
          </p:txBody>
        </p:sp>
        <p:sp>
          <p:nvSpPr>
            <p:cNvPr id="14" name="Rectangle à coins arrondis 13"/>
            <p:cNvSpPr/>
            <p:nvPr/>
          </p:nvSpPr>
          <p:spPr>
            <a:xfrm>
              <a:off x="6393160" y="3212976"/>
              <a:ext cx="2952328" cy="1008112"/>
            </a:xfrm>
            <a:prstGeom prst="roundRect">
              <a:avLst/>
            </a:prstGeom>
          </p:spPr>
          <p:style>
            <a:lnRef idx="2">
              <a:schemeClr val="accent3"/>
            </a:lnRef>
            <a:fillRef idx="1">
              <a:schemeClr val="lt1"/>
            </a:fillRef>
            <a:effectRef idx="0">
              <a:schemeClr val="accent3"/>
            </a:effectRef>
            <a:fontRef idx="minor">
              <a:schemeClr val="dk1"/>
            </a:fontRef>
          </p:style>
          <p:txBody>
            <a:bodyPr lIns="0" tIns="0" rIns="0" bIns="0" rtlCol="0" anchor="t" anchorCtr="0"/>
            <a:lstStyle/>
            <a:p>
              <a:pPr algn="ctr"/>
              <a:r>
                <a:rPr lang="fr-FR" sz="900" dirty="0" smtClean="0"/>
                <a:t>Transformation</a:t>
              </a:r>
              <a:endParaRPr lang="fr-FR" sz="900" dirty="0"/>
            </a:p>
          </p:txBody>
        </p:sp>
        <p:sp>
          <p:nvSpPr>
            <p:cNvPr id="15" name="Rectangle avec flèche vers le bas 14"/>
            <p:cNvSpPr/>
            <p:nvPr/>
          </p:nvSpPr>
          <p:spPr>
            <a:xfrm>
              <a:off x="6393160" y="4365104"/>
              <a:ext cx="2952328" cy="648072"/>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900" dirty="0" smtClean="0"/>
                <a:t>Chargement</a:t>
              </a:r>
              <a:endParaRPr lang="fr-FR" sz="900" dirty="0"/>
            </a:p>
          </p:txBody>
        </p:sp>
        <p:sp>
          <p:nvSpPr>
            <p:cNvPr id="16" name="Cylindre 15"/>
            <p:cNvSpPr/>
            <p:nvPr/>
          </p:nvSpPr>
          <p:spPr>
            <a:xfrm>
              <a:off x="7041232" y="5157192"/>
              <a:ext cx="1728192" cy="504056"/>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DW</a:t>
              </a:r>
              <a:endParaRPr lang="fr-FR" sz="900" dirty="0"/>
            </a:p>
          </p:txBody>
        </p:sp>
        <p:cxnSp>
          <p:nvCxnSpPr>
            <p:cNvPr id="17" name="Connecteur droit avec flèche 16"/>
            <p:cNvCxnSpPr>
              <a:stCxn id="11" idx="3"/>
            </p:cNvCxnSpPr>
            <p:nvPr/>
          </p:nvCxnSpPr>
          <p:spPr>
            <a:xfrm>
              <a:off x="686121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8" name="Connecteur droit avec flèche 17"/>
            <p:cNvCxnSpPr>
              <a:stCxn id="10" idx="3"/>
              <a:endCxn id="13" idx="0"/>
            </p:cNvCxnSpPr>
            <p:nvPr/>
          </p:nvCxnSpPr>
          <p:spPr>
            <a:xfrm>
              <a:off x="7869324" y="2132856"/>
              <a:ext cx="0"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9" name="Connecteur droit avec flèche 18"/>
            <p:cNvCxnSpPr>
              <a:stCxn id="12" idx="3"/>
            </p:cNvCxnSpPr>
            <p:nvPr/>
          </p:nvCxnSpPr>
          <p:spPr>
            <a:xfrm flipH="1">
              <a:off x="8121352" y="2132856"/>
              <a:ext cx="756084" cy="36004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20" name="Document 19"/>
            <p:cNvSpPr/>
            <p:nvPr/>
          </p:nvSpPr>
          <p:spPr>
            <a:xfrm>
              <a:off x="6537176" y="3573016"/>
              <a:ext cx="432048" cy="50405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21" name="Multidocument 20"/>
            <p:cNvSpPr/>
            <p:nvPr/>
          </p:nvSpPr>
          <p:spPr>
            <a:xfrm>
              <a:off x="7473280" y="3573016"/>
              <a:ext cx="504056" cy="504056"/>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a:p>
          </p:txBody>
        </p:sp>
        <p:sp>
          <p:nvSpPr>
            <p:cNvPr id="22" name="Cylindre 21"/>
            <p:cNvSpPr/>
            <p:nvPr/>
          </p:nvSpPr>
          <p:spPr>
            <a:xfrm>
              <a:off x="8481392" y="3645024"/>
              <a:ext cx="648072"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900" dirty="0"/>
            </a:p>
          </p:txBody>
        </p:sp>
        <p:cxnSp>
          <p:nvCxnSpPr>
            <p:cNvPr id="23" name="Connecteur droit avec flèche 22"/>
            <p:cNvCxnSpPr>
              <a:stCxn id="20" idx="3"/>
              <a:endCxn id="21" idx="1"/>
            </p:cNvCxnSpPr>
            <p:nvPr/>
          </p:nvCxnSpPr>
          <p:spPr>
            <a:xfrm>
              <a:off x="6969224" y="3825044"/>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Connecteur droit avec flèche 23"/>
            <p:cNvCxnSpPr/>
            <p:nvPr/>
          </p:nvCxnSpPr>
          <p:spPr>
            <a:xfrm>
              <a:off x="7977336" y="3789040"/>
              <a:ext cx="50405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4260510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Problématique des données dans un système décisionnel</a:t>
            </a:r>
            <a:endParaRPr lang="fr-FR" sz="3600"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a:p>
        </p:txBody>
      </p:sp>
      <p:pic>
        <p:nvPicPr>
          <p:cNvPr id="7" name="Image 6"/>
          <p:cNvPicPr>
            <a:picLocks noChangeAspect="1"/>
          </p:cNvPicPr>
          <p:nvPr/>
        </p:nvPicPr>
        <p:blipFill>
          <a:blip r:embed="rId2"/>
          <a:stretch>
            <a:fillRect/>
          </a:stretch>
        </p:blipFill>
        <p:spPr>
          <a:xfrm>
            <a:off x="7796468" y="1191420"/>
            <a:ext cx="4385733" cy="2463800"/>
          </a:xfrm>
          <a:prstGeom prst="rect">
            <a:avLst/>
          </a:prstGeom>
        </p:spPr>
      </p:pic>
      <p:sp>
        <p:nvSpPr>
          <p:cNvPr id="8" name="Espace réservé du texte 7"/>
          <p:cNvSpPr txBox="1">
            <a:spLocks/>
          </p:cNvSpPr>
          <p:nvPr/>
        </p:nvSpPr>
        <p:spPr>
          <a:xfrm>
            <a:off x="6917838" y="3970135"/>
            <a:ext cx="5090363" cy="2283824"/>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charset="2"/>
              <a:buNone/>
              <a:defRPr sz="2000" b="0" i="0" kern="1200" cap="all">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Courier New"/>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r>
              <a:rPr lang="fr-FR" b="1" dirty="0" smtClean="0"/>
              <a:t>Chapitre 2</a:t>
            </a:r>
            <a:r>
              <a:rPr lang="fr-FR" dirty="0" smtClean="0"/>
              <a:t>: </a:t>
            </a:r>
          </a:p>
          <a:p>
            <a:r>
              <a:rPr lang="en-US" dirty="0" err="1" smtClean="0"/>
              <a:t>Entrepôts</a:t>
            </a:r>
            <a:r>
              <a:rPr lang="en-US" dirty="0" smtClean="0"/>
              <a:t> de </a:t>
            </a:r>
            <a:r>
              <a:rPr lang="en-US" dirty="0" err="1" smtClean="0"/>
              <a:t>Données</a:t>
            </a:r>
            <a:r>
              <a:rPr lang="en-US" dirty="0" smtClean="0"/>
              <a:t> </a:t>
            </a:r>
            <a:r>
              <a:rPr lang="fr-FR" dirty="0" smtClean="0"/>
              <a:t>–</a:t>
            </a:r>
            <a:r>
              <a:rPr lang="en-US" dirty="0" smtClean="0"/>
              <a:t> Data Warehouse</a:t>
            </a:r>
            <a:endParaRPr lang="fr-FR" dirty="0"/>
          </a:p>
        </p:txBody>
      </p:sp>
    </p:spTree>
    <p:extLst>
      <p:ext uri="{BB962C8B-B14F-4D97-AF65-F5344CB8AC3E}">
        <p14:creationId xmlns:p14="http://schemas.microsoft.com/office/powerpoint/2010/main" val="97149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Systèmes </a:t>
            </a:r>
            <a:br>
              <a:rPr lang="fr-FR" dirty="0" smtClean="0"/>
            </a:br>
            <a:r>
              <a:rPr lang="fr-FR" dirty="0" smtClean="0"/>
              <a:t>Opérationnels vs. Décisionnels</a:t>
            </a:r>
            <a:endParaRPr lang="fr-FR" dirty="0"/>
          </a:p>
        </p:txBody>
      </p:sp>
      <p:sp>
        <p:nvSpPr>
          <p:cNvPr id="7" name="Espace réservé du texte 6"/>
          <p:cNvSpPr>
            <a:spLocks noGrp="1"/>
          </p:cNvSpPr>
          <p:nvPr>
            <p:ph type="body" idx="1"/>
          </p:nvPr>
        </p:nvSpPr>
        <p:spPr/>
        <p:txBody>
          <a:bodyPr/>
          <a:lstStyle/>
          <a:p>
            <a:r>
              <a:rPr lang="fr-FR" dirty="0"/>
              <a:t>Systèmes </a:t>
            </a:r>
            <a:r>
              <a:rPr lang="fr-FR" i="1" dirty="0" smtClean="0"/>
              <a:t>opérationnels</a:t>
            </a:r>
            <a:endParaRPr lang="fr-FR" i="1" dirty="0"/>
          </a:p>
        </p:txBody>
      </p:sp>
      <p:sp>
        <p:nvSpPr>
          <p:cNvPr id="3" name="Espace réservé du contenu 2"/>
          <p:cNvSpPr>
            <a:spLocks noGrp="1"/>
          </p:cNvSpPr>
          <p:nvPr>
            <p:ph sz="half" idx="2"/>
          </p:nvPr>
        </p:nvSpPr>
        <p:spPr>
          <a:xfrm>
            <a:off x="1154954" y="3270046"/>
            <a:ext cx="4825158" cy="2807476"/>
          </a:xfrm>
        </p:spPr>
        <p:txBody>
          <a:bodyPr>
            <a:normAutofit fontScale="92500" lnSpcReduction="10000"/>
          </a:bodyPr>
          <a:lstStyle/>
          <a:p>
            <a:r>
              <a:rPr lang="fr-FR" dirty="0" smtClean="0"/>
              <a:t>Appelés </a:t>
            </a:r>
            <a:r>
              <a:rPr lang="fr-FR" b="1" dirty="0" smtClean="0"/>
              <a:t>OLTP</a:t>
            </a:r>
            <a:r>
              <a:rPr lang="fr-FR" dirty="0" smtClean="0"/>
              <a:t> (</a:t>
            </a:r>
            <a:r>
              <a:rPr lang="fr-FR" b="1" dirty="0" smtClean="0"/>
              <a:t>O</a:t>
            </a:r>
            <a:r>
              <a:rPr lang="fr-FR" dirty="0" smtClean="0"/>
              <a:t>n-</a:t>
            </a:r>
            <a:r>
              <a:rPr lang="fr-FR" b="1" dirty="0" smtClean="0"/>
              <a:t>L</a:t>
            </a:r>
            <a:r>
              <a:rPr lang="fr-FR" dirty="0" smtClean="0"/>
              <a:t>ine </a:t>
            </a:r>
            <a:r>
              <a:rPr lang="fr-FR" b="1" dirty="0" smtClean="0"/>
              <a:t>T</a:t>
            </a:r>
            <a:r>
              <a:rPr lang="fr-FR" dirty="0" smtClean="0"/>
              <a:t>ransaction </a:t>
            </a:r>
            <a:r>
              <a:rPr lang="fr-FR" b="1" dirty="0" err="1" smtClean="0"/>
              <a:t>P</a:t>
            </a:r>
            <a:r>
              <a:rPr lang="fr-FR" dirty="0" err="1" smtClean="0"/>
              <a:t>rocessing</a:t>
            </a:r>
            <a:r>
              <a:rPr lang="fr-FR" dirty="0" smtClean="0"/>
              <a:t>) ou systèmes </a:t>
            </a:r>
            <a:r>
              <a:rPr lang="fr-FR" i="1" dirty="0" smtClean="0"/>
              <a:t>de</a:t>
            </a:r>
            <a:r>
              <a:rPr lang="fr-FR" dirty="0" smtClean="0"/>
              <a:t> </a:t>
            </a:r>
            <a:r>
              <a:rPr lang="fr-FR" i="1" dirty="0" smtClean="0"/>
              <a:t>gestion</a:t>
            </a:r>
            <a:endParaRPr lang="fr-FR" dirty="0" smtClean="0"/>
          </a:p>
          <a:p>
            <a:endParaRPr lang="fr-FR" dirty="0" smtClean="0"/>
          </a:p>
          <a:p>
            <a:r>
              <a:rPr lang="fr-FR" dirty="0" smtClean="0"/>
              <a:t>Dédiés aux métiers de l’entreprise pour les assister dans leurs tâches de gestion quotidiennes </a:t>
            </a:r>
          </a:p>
          <a:p>
            <a:endParaRPr lang="fr-FR" dirty="0" smtClean="0"/>
          </a:p>
          <a:p>
            <a:r>
              <a:rPr lang="fr-FR" dirty="0" smtClean="0"/>
              <a:t>Utilisation des </a:t>
            </a:r>
            <a:r>
              <a:rPr lang="fr-FR" b="1" dirty="0" smtClean="0"/>
              <a:t>PGI</a:t>
            </a:r>
            <a:r>
              <a:rPr lang="fr-FR" dirty="0" smtClean="0"/>
              <a:t> (ou </a:t>
            </a:r>
            <a:r>
              <a:rPr lang="fr-FR" b="1" dirty="0" smtClean="0"/>
              <a:t>ERP</a:t>
            </a:r>
            <a:r>
              <a:rPr lang="fr-FR" dirty="0" smtClean="0"/>
              <a:t>) pour la gestion des données</a:t>
            </a:r>
          </a:p>
        </p:txBody>
      </p:sp>
      <p:sp>
        <p:nvSpPr>
          <p:cNvPr id="8" name="Espace réservé du texte 7"/>
          <p:cNvSpPr>
            <a:spLocks noGrp="1"/>
          </p:cNvSpPr>
          <p:nvPr>
            <p:ph type="body" sz="quarter" idx="3"/>
          </p:nvPr>
        </p:nvSpPr>
        <p:spPr/>
        <p:txBody>
          <a:bodyPr/>
          <a:lstStyle/>
          <a:p>
            <a:r>
              <a:rPr lang="fr-FR" dirty="0" smtClean="0"/>
              <a:t>Systèmes décisionnels</a:t>
            </a:r>
            <a:endParaRPr lang="fr-FR" dirty="0"/>
          </a:p>
        </p:txBody>
      </p:sp>
      <p:sp>
        <p:nvSpPr>
          <p:cNvPr id="9" name="Espace réservé du contenu 8"/>
          <p:cNvSpPr>
            <a:spLocks noGrp="1"/>
          </p:cNvSpPr>
          <p:nvPr>
            <p:ph sz="quarter" idx="4"/>
          </p:nvPr>
        </p:nvSpPr>
        <p:spPr/>
        <p:txBody>
          <a:bodyPr>
            <a:normAutofit fontScale="92500"/>
          </a:bodyPr>
          <a:lstStyle/>
          <a:p>
            <a:r>
              <a:rPr lang="fr-FR" dirty="0" smtClean="0"/>
              <a:t>Appelés </a:t>
            </a:r>
            <a:r>
              <a:rPr lang="fr-FR" b="1" dirty="0" smtClean="0"/>
              <a:t>OLAP</a:t>
            </a:r>
            <a:r>
              <a:rPr lang="fr-FR" dirty="0" smtClean="0"/>
              <a:t> (</a:t>
            </a:r>
            <a:r>
              <a:rPr lang="fr-FR" b="1" dirty="0"/>
              <a:t>O</a:t>
            </a:r>
            <a:r>
              <a:rPr lang="fr-FR" dirty="0"/>
              <a:t>n-</a:t>
            </a:r>
            <a:r>
              <a:rPr lang="fr-FR" b="1" dirty="0"/>
              <a:t>L</a:t>
            </a:r>
            <a:r>
              <a:rPr lang="fr-FR" dirty="0"/>
              <a:t>ine </a:t>
            </a:r>
            <a:r>
              <a:rPr lang="fr-FR" b="1" dirty="0" err="1" smtClean="0"/>
              <a:t>A</a:t>
            </a:r>
            <a:r>
              <a:rPr lang="fr-FR" dirty="0" err="1" smtClean="0"/>
              <a:t>nalytical</a:t>
            </a:r>
            <a:r>
              <a:rPr lang="fr-FR" b="1" dirty="0" smtClean="0"/>
              <a:t> </a:t>
            </a:r>
            <a:r>
              <a:rPr lang="fr-FR" b="1" dirty="0" err="1" smtClean="0"/>
              <a:t>P</a:t>
            </a:r>
            <a:r>
              <a:rPr lang="fr-FR" dirty="0" err="1" smtClean="0"/>
              <a:t>rocessing</a:t>
            </a:r>
            <a:r>
              <a:rPr lang="fr-FR" dirty="0" smtClean="0"/>
              <a:t>)</a:t>
            </a:r>
          </a:p>
          <a:p>
            <a:endParaRPr lang="fr-FR" dirty="0"/>
          </a:p>
          <a:p>
            <a:r>
              <a:rPr lang="fr-FR" dirty="0" smtClean="0"/>
              <a:t>Dédiés à la gestion de l’entreprise pour l’aider au pilotage de l’activité pour une vision transversale de l’entreprise</a:t>
            </a:r>
          </a:p>
          <a:p>
            <a:endParaRPr lang="fr-FR" dirty="0" smtClean="0"/>
          </a:p>
          <a:p>
            <a:r>
              <a:rPr lang="fr-FR" dirty="0" smtClean="0"/>
              <a:t>Utilisation des </a:t>
            </a:r>
            <a:r>
              <a:rPr lang="fr-FR" b="1" dirty="0" smtClean="0"/>
              <a:t>Entrepôts de données</a:t>
            </a:r>
            <a:endParaRPr lang="fr-FR" dirty="0" smtClean="0"/>
          </a:p>
          <a:p>
            <a:endParaRPr lang="fr-FR" dirty="0"/>
          </a:p>
          <a:p>
            <a:endParaRPr lang="fr-FR" dirty="0"/>
          </a:p>
        </p:txBody>
      </p:sp>
      <p:sp>
        <p:nvSpPr>
          <p:cNvPr id="5" name="Espace réservé du pied de page 4"/>
          <p:cNvSpPr>
            <a:spLocks noGrp="1"/>
          </p:cNvSpPr>
          <p:nvPr>
            <p:ph type="ftr" sz="quarter" idx="11"/>
          </p:nvPr>
        </p:nvSpPr>
        <p:spPr/>
        <p:txBody>
          <a:bodyPr/>
          <a:lstStyle/>
          <a:p>
            <a:r>
              <a:rPr lang="fr-BE" dirty="0"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a:p>
        </p:txBody>
      </p:sp>
    </p:spTree>
    <p:extLst>
      <p:ext uri="{BB962C8B-B14F-4D97-AF65-F5344CB8AC3E}">
        <p14:creationId xmlns:p14="http://schemas.microsoft.com/office/powerpoint/2010/main" val="1484101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Données </a:t>
            </a:r>
            <a:br>
              <a:rPr lang="fr-FR" dirty="0" smtClean="0"/>
            </a:br>
            <a:r>
              <a:rPr lang="fr-FR" dirty="0" smtClean="0"/>
              <a:t>Opérationnelles vs. Décisionnelles</a:t>
            </a:r>
            <a:endParaRPr lang="fr-FR" dirty="0"/>
          </a:p>
        </p:txBody>
      </p:sp>
      <p:sp>
        <p:nvSpPr>
          <p:cNvPr id="8" name="Espace réservé du texte 7"/>
          <p:cNvSpPr>
            <a:spLocks noGrp="1"/>
          </p:cNvSpPr>
          <p:nvPr>
            <p:ph type="body" idx="1"/>
          </p:nvPr>
        </p:nvSpPr>
        <p:spPr/>
        <p:txBody>
          <a:bodyPr/>
          <a:lstStyle/>
          <a:p>
            <a:r>
              <a:rPr lang="fr-FR" dirty="0" smtClean="0"/>
              <a:t>Données Opérationnelles</a:t>
            </a:r>
            <a:endParaRPr lang="fr-FR" dirty="0"/>
          </a:p>
        </p:txBody>
      </p:sp>
      <p:sp>
        <p:nvSpPr>
          <p:cNvPr id="9" name="Espace réservé du contenu 8"/>
          <p:cNvSpPr>
            <a:spLocks noGrp="1"/>
          </p:cNvSpPr>
          <p:nvPr>
            <p:ph sz="half" idx="2"/>
          </p:nvPr>
        </p:nvSpPr>
        <p:spPr/>
        <p:txBody>
          <a:bodyPr>
            <a:normAutofit fontScale="85000" lnSpcReduction="20000"/>
          </a:bodyPr>
          <a:lstStyle/>
          <a:p>
            <a:endParaRPr lang="fr-FR" dirty="0" smtClean="0"/>
          </a:p>
          <a:p>
            <a:pPr>
              <a:spcAft>
                <a:spcPts val="1200"/>
              </a:spcAft>
            </a:pPr>
            <a:r>
              <a:rPr lang="fr-FR" dirty="0" smtClean="0"/>
              <a:t>Données détaillées</a:t>
            </a:r>
            <a:endParaRPr lang="fr-FR" dirty="0"/>
          </a:p>
          <a:p>
            <a:pPr>
              <a:spcAft>
                <a:spcPts val="1200"/>
              </a:spcAft>
            </a:pPr>
            <a:r>
              <a:rPr lang="fr-FR" dirty="0" smtClean="0"/>
              <a:t>Données récentes</a:t>
            </a:r>
            <a:endParaRPr lang="fr-FR" dirty="0"/>
          </a:p>
          <a:p>
            <a:pPr>
              <a:spcAft>
                <a:spcPts val="1200"/>
              </a:spcAft>
            </a:pPr>
            <a:r>
              <a:rPr lang="fr-FR" dirty="0" smtClean="0"/>
              <a:t>Structure compréhensible et optimisée pour l’informaticien</a:t>
            </a:r>
            <a:endParaRPr lang="fr-FR" dirty="0"/>
          </a:p>
          <a:p>
            <a:pPr>
              <a:spcAft>
                <a:spcPts val="1200"/>
              </a:spcAft>
            </a:pPr>
            <a:r>
              <a:rPr lang="fr-FR" dirty="0" smtClean="0"/>
              <a:t>Données réparties et non homogènes</a:t>
            </a:r>
            <a:endParaRPr lang="fr-FR" dirty="0"/>
          </a:p>
          <a:p>
            <a:pPr>
              <a:spcAft>
                <a:spcPts val="1200"/>
              </a:spcAft>
            </a:pPr>
            <a:r>
              <a:rPr lang="fr-FR" b="1" dirty="0" smtClean="0"/>
              <a:t>Utilisateurs</a:t>
            </a:r>
            <a:r>
              <a:rPr lang="fr-FR" dirty="0" smtClean="0"/>
              <a:t>: Agents opérationnels, nombreux, et concurrents</a:t>
            </a:r>
            <a:endParaRPr lang="fr-FR" dirty="0"/>
          </a:p>
        </p:txBody>
      </p:sp>
      <p:sp>
        <p:nvSpPr>
          <p:cNvPr id="10" name="Espace réservé du texte 9"/>
          <p:cNvSpPr>
            <a:spLocks noGrp="1"/>
          </p:cNvSpPr>
          <p:nvPr>
            <p:ph type="body" sz="quarter" idx="3"/>
          </p:nvPr>
        </p:nvSpPr>
        <p:spPr/>
        <p:txBody>
          <a:bodyPr/>
          <a:lstStyle/>
          <a:p>
            <a:r>
              <a:rPr lang="fr-FR" dirty="0" smtClean="0"/>
              <a:t>Données Décisionnelles</a:t>
            </a:r>
            <a:endParaRPr lang="fr-FR" dirty="0"/>
          </a:p>
        </p:txBody>
      </p:sp>
      <p:sp>
        <p:nvSpPr>
          <p:cNvPr id="11" name="Espace réservé du contenu 10"/>
          <p:cNvSpPr>
            <a:spLocks noGrp="1"/>
          </p:cNvSpPr>
          <p:nvPr>
            <p:ph sz="quarter" idx="4"/>
          </p:nvPr>
        </p:nvSpPr>
        <p:spPr/>
        <p:txBody>
          <a:bodyPr>
            <a:normAutofit fontScale="85000" lnSpcReduction="10000"/>
          </a:bodyPr>
          <a:lstStyle/>
          <a:p>
            <a:endParaRPr lang="fr-FR" dirty="0" smtClean="0"/>
          </a:p>
          <a:p>
            <a:pPr>
              <a:spcAft>
                <a:spcPts val="1200"/>
              </a:spcAft>
            </a:pPr>
            <a:r>
              <a:rPr lang="fr-FR" dirty="0" smtClean="0"/>
              <a:t>Données globalisées</a:t>
            </a:r>
            <a:endParaRPr lang="fr-FR" dirty="0"/>
          </a:p>
          <a:p>
            <a:pPr>
              <a:spcAft>
                <a:spcPts val="1200"/>
              </a:spcAft>
            </a:pPr>
            <a:r>
              <a:rPr lang="fr-FR" dirty="0" smtClean="0"/>
              <a:t>Données historiques</a:t>
            </a:r>
            <a:endParaRPr lang="fr-FR" dirty="0"/>
          </a:p>
          <a:p>
            <a:pPr>
              <a:spcAft>
                <a:spcPts val="1200"/>
              </a:spcAft>
            </a:pPr>
            <a:r>
              <a:rPr lang="fr-FR" dirty="0" smtClean="0"/>
              <a:t>Structure compréhensible par le décideur</a:t>
            </a:r>
          </a:p>
          <a:p>
            <a:pPr>
              <a:spcAft>
                <a:spcPts val="1200"/>
              </a:spcAft>
            </a:pPr>
            <a:r>
              <a:rPr lang="fr-FR" dirty="0" smtClean="0"/>
              <a:t>Données centralisées, intégrées</a:t>
            </a:r>
            <a:endParaRPr lang="fr-FR" dirty="0"/>
          </a:p>
          <a:p>
            <a:pPr>
              <a:spcAft>
                <a:spcPts val="1200"/>
              </a:spcAft>
            </a:pPr>
            <a:r>
              <a:rPr lang="fr-FR" b="1" dirty="0" smtClean="0"/>
              <a:t>Utilisateurs</a:t>
            </a:r>
            <a:r>
              <a:rPr lang="fr-FR" dirty="0" smtClean="0"/>
              <a:t>: Décideurs, analystes, peu nombreux et non concurrents</a:t>
            </a:r>
            <a:endParaRPr lang="fr-FR"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a:p>
        </p:txBody>
      </p:sp>
    </p:spTree>
    <p:extLst>
      <p:ext uri="{BB962C8B-B14F-4D97-AF65-F5344CB8AC3E}">
        <p14:creationId xmlns:p14="http://schemas.microsoft.com/office/powerpoint/2010/main" val="3386988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fr-FR" dirty="0" smtClean="0"/>
              <a:t>Charge du Serveur de Données</a:t>
            </a:r>
            <a:endParaRPr lang="fr-FR" dirty="0"/>
          </a:p>
        </p:txBody>
      </p:sp>
      <p:sp>
        <p:nvSpPr>
          <p:cNvPr id="8" name="Espace réservé du pied de page 7"/>
          <p:cNvSpPr>
            <a:spLocks noGrp="1"/>
          </p:cNvSpPr>
          <p:nvPr>
            <p:ph type="ftr" sz="quarter" idx="11"/>
          </p:nvPr>
        </p:nvSpPr>
        <p:spPr/>
        <p:txBody>
          <a:bodyPr/>
          <a:lstStyle/>
          <a:p>
            <a:r>
              <a:rPr lang="fr-BE" smtClean="0"/>
              <a:t>Business Intelligence</a:t>
            </a:r>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6</a:t>
            </a:fld>
            <a:endParaRPr lang="fr-BE"/>
          </a:p>
        </p:txBody>
      </p:sp>
      <p:pic>
        <p:nvPicPr>
          <p:cNvPr id="14" name="Image 13"/>
          <p:cNvPicPr>
            <a:picLocks noChangeAspect="1"/>
          </p:cNvPicPr>
          <p:nvPr/>
        </p:nvPicPr>
        <p:blipFill>
          <a:blip r:embed="rId2"/>
          <a:stretch>
            <a:fillRect/>
          </a:stretch>
        </p:blipFill>
        <p:spPr>
          <a:xfrm>
            <a:off x="1372090" y="2320636"/>
            <a:ext cx="9571646" cy="4069341"/>
          </a:xfrm>
          <a:prstGeom prst="rect">
            <a:avLst/>
          </a:prstGeom>
        </p:spPr>
      </p:pic>
    </p:spTree>
    <p:extLst>
      <p:ext uri="{BB962C8B-B14F-4D97-AF65-F5344CB8AC3E}">
        <p14:creationId xmlns:p14="http://schemas.microsoft.com/office/powerpoint/2010/main" val="3600792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Solutions</a:t>
            </a:r>
            <a:endParaRPr lang="fr-FR" dirty="0"/>
          </a:p>
        </p:txBody>
      </p:sp>
      <p:sp>
        <p:nvSpPr>
          <p:cNvPr id="7" name="Espace réservé du contenu 6"/>
          <p:cNvSpPr>
            <a:spLocks noGrp="1"/>
          </p:cNvSpPr>
          <p:nvPr>
            <p:ph idx="1"/>
          </p:nvPr>
        </p:nvSpPr>
        <p:spPr>
          <a:xfrm>
            <a:off x="1154954" y="2292083"/>
            <a:ext cx="9978713" cy="4116989"/>
          </a:xfrm>
        </p:spPr>
        <p:txBody>
          <a:bodyPr>
            <a:normAutofit fontScale="85000" lnSpcReduction="20000"/>
          </a:bodyPr>
          <a:lstStyle/>
          <a:p>
            <a:r>
              <a:rPr lang="fr-FR" b="1" dirty="0" smtClean="0"/>
              <a:t>Stockage de données</a:t>
            </a:r>
            <a:r>
              <a:rPr lang="fr-FR" dirty="0" smtClean="0"/>
              <a:t> : Data </a:t>
            </a:r>
            <a:r>
              <a:rPr lang="fr-FR" dirty="0" err="1" smtClean="0"/>
              <a:t>Warehouse</a:t>
            </a:r>
            <a:endParaRPr lang="fr-FR" dirty="0" smtClean="0"/>
          </a:p>
          <a:p>
            <a:pPr lvl="1"/>
            <a:r>
              <a:rPr lang="fr-FR" dirty="0" smtClean="0"/>
              <a:t>Base de données unique - vocabulaire unique</a:t>
            </a:r>
          </a:p>
          <a:p>
            <a:pPr lvl="1"/>
            <a:r>
              <a:rPr lang="fr-FR" dirty="0" smtClean="0"/>
              <a:t>Contenu adapté aux besoins des décideurs</a:t>
            </a:r>
          </a:p>
          <a:p>
            <a:pPr lvl="2"/>
            <a:r>
              <a:rPr lang="fr-FR" dirty="0" smtClean="0"/>
              <a:t>Structure </a:t>
            </a:r>
            <a:r>
              <a:rPr lang="fr-FR" dirty="0" err="1" smtClean="0"/>
              <a:t>multidimentionnelle</a:t>
            </a:r>
            <a:r>
              <a:rPr lang="fr-FR" dirty="0" smtClean="0"/>
              <a:t> spéciale</a:t>
            </a:r>
          </a:p>
          <a:p>
            <a:pPr lvl="2"/>
            <a:r>
              <a:rPr lang="fr-FR" dirty="0" smtClean="0"/>
              <a:t>Niveau de détail bien étudié</a:t>
            </a:r>
          </a:p>
          <a:p>
            <a:pPr lvl="2"/>
            <a:r>
              <a:rPr lang="fr-FR" dirty="0" smtClean="0"/>
              <a:t>Données historiques</a:t>
            </a:r>
          </a:p>
          <a:p>
            <a:r>
              <a:rPr lang="fr-FR" b="1" dirty="0" smtClean="0"/>
              <a:t>Interrogation des données</a:t>
            </a:r>
            <a:r>
              <a:rPr lang="fr-FR" dirty="0" smtClean="0"/>
              <a:t> : </a:t>
            </a:r>
          </a:p>
          <a:p>
            <a:pPr lvl="1"/>
            <a:r>
              <a:rPr lang="fr-FR" dirty="0" smtClean="0"/>
              <a:t>Outil interactif, convivial</a:t>
            </a:r>
          </a:p>
          <a:p>
            <a:pPr lvl="1"/>
            <a:r>
              <a:rPr lang="fr-FR" dirty="0" smtClean="0"/>
              <a:t>Outil offrant des fonctions d’analyse</a:t>
            </a:r>
          </a:p>
          <a:p>
            <a:pPr lvl="2"/>
            <a:r>
              <a:rPr lang="fr-FR" dirty="0" smtClean="0"/>
              <a:t>Tri des données</a:t>
            </a:r>
          </a:p>
          <a:p>
            <a:pPr lvl="2"/>
            <a:r>
              <a:rPr lang="fr-FR" dirty="0" smtClean="0"/>
              <a:t>Roll-up, Drill-down</a:t>
            </a:r>
          </a:p>
          <a:p>
            <a:pPr lvl="2"/>
            <a:r>
              <a:rPr lang="fr-FR" dirty="0" smtClean="0"/>
              <a:t>Calcul et comparaison</a:t>
            </a:r>
          </a:p>
          <a:p>
            <a:pPr lvl="2"/>
            <a:r>
              <a:rPr lang="fr-FR" dirty="0" smtClean="0"/>
              <a:t>Analyse des tendances, relations et exceptions</a:t>
            </a:r>
          </a:p>
          <a:p>
            <a:pPr lvl="2"/>
            <a:r>
              <a:rPr lang="fr-FR" dirty="0" smtClean="0"/>
              <a:t>Simulation</a:t>
            </a:r>
          </a:p>
        </p:txBody>
      </p:sp>
      <p:sp>
        <p:nvSpPr>
          <p:cNvPr id="4" name="Espace réservé du pied de page 3"/>
          <p:cNvSpPr>
            <a:spLocks noGrp="1"/>
          </p:cNvSpPr>
          <p:nvPr>
            <p:ph type="ftr" sz="quarter" idx="11"/>
          </p:nvPr>
        </p:nvSpPr>
        <p:spPr/>
        <p:txBody>
          <a:bodyPr/>
          <a:lstStyle/>
          <a:p>
            <a:r>
              <a:rPr lang="fr-BE" smtClean="0"/>
              <a:t>Business Intelligence</a:t>
            </a:r>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7</a:t>
            </a:fld>
            <a:endParaRPr lang="fr-BE"/>
          </a:p>
        </p:txBody>
      </p:sp>
    </p:spTree>
    <p:extLst>
      <p:ext uri="{BB962C8B-B14F-4D97-AF65-F5344CB8AC3E}">
        <p14:creationId xmlns:p14="http://schemas.microsoft.com/office/powerpoint/2010/main" val="4143740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OLTP vs. OLAP</a:t>
            </a:r>
            <a:endParaRPr lang="fr-FR" dirty="0"/>
          </a:p>
        </p:txBody>
      </p:sp>
      <p:sp>
        <p:nvSpPr>
          <p:cNvPr id="3" name="Espace réservé du contenu 2"/>
          <p:cNvSpPr>
            <a:spLocks noGrp="1"/>
          </p:cNvSpPr>
          <p:nvPr>
            <p:ph idx="1"/>
          </p:nvPr>
        </p:nvSpPr>
        <p:spPr>
          <a:xfrm>
            <a:off x="817422" y="2248285"/>
            <a:ext cx="10787056" cy="3771515"/>
          </a:xfrm>
        </p:spPr>
        <p:txBody>
          <a:bodyPr>
            <a:normAutofit/>
          </a:bodyPr>
          <a:lstStyle/>
          <a:p>
            <a:r>
              <a:rPr lang="fr-FR" b="1" dirty="0" smtClean="0"/>
              <a:t>OLTP </a:t>
            </a:r>
            <a:r>
              <a:rPr lang="fr-FR" dirty="0" smtClean="0"/>
              <a:t>: </a:t>
            </a:r>
            <a:r>
              <a:rPr lang="fr-FR" b="1" dirty="0" smtClean="0"/>
              <a:t>O</a:t>
            </a:r>
            <a:r>
              <a:rPr lang="fr-FR" dirty="0" smtClean="0"/>
              <a:t>n </a:t>
            </a:r>
            <a:r>
              <a:rPr lang="fr-FR" b="1" dirty="0" smtClean="0"/>
              <a:t>L</a:t>
            </a:r>
            <a:r>
              <a:rPr lang="fr-FR" dirty="0" smtClean="0"/>
              <a:t>ine </a:t>
            </a:r>
            <a:r>
              <a:rPr lang="fr-FR" b="1" dirty="0" smtClean="0"/>
              <a:t>T</a:t>
            </a:r>
            <a:r>
              <a:rPr lang="fr-FR" dirty="0" smtClean="0"/>
              <a:t>ransaction </a:t>
            </a:r>
            <a:r>
              <a:rPr lang="fr-FR" b="1" dirty="0" err="1" smtClean="0"/>
              <a:t>P</a:t>
            </a:r>
            <a:r>
              <a:rPr lang="fr-FR" dirty="0" err="1" smtClean="0"/>
              <a:t>rocessing</a:t>
            </a:r>
            <a:r>
              <a:rPr lang="fr-FR" dirty="0" smtClean="0"/>
              <a:t> </a:t>
            </a:r>
          </a:p>
          <a:p>
            <a:pPr lvl="1"/>
            <a:r>
              <a:rPr lang="fr-FR" dirty="0" smtClean="0">
                <a:effectLst/>
              </a:rPr>
              <a:t>Système destiné à offrir le moyen à une application d’utiliser de façon transactionnelle un serveur de base de données. C’est un ensemble logiciel que l’utilisateur peut employer de façon interactive pour accéder aux données de la manière la plus rapide et simple possible.</a:t>
            </a:r>
          </a:p>
          <a:p>
            <a:pPr lvl="1"/>
            <a:r>
              <a:rPr lang="fr-FR" i="1" dirty="0" smtClean="0">
                <a:effectLst/>
              </a:rPr>
              <a:t>Exemple</a:t>
            </a:r>
            <a:r>
              <a:rPr lang="fr-FR" dirty="0" smtClean="0">
                <a:effectLst/>
              </a:rPr>
              <a:t> : Le 15/01/2012 à 13h12, le client X a retiré 500dt du compte Y</a:t>
            </a:r>
          </a:p>
          <a:p>
            <a:r>
              <a:rPr lang="fr-FR" b="1" dirty="0" smtClean="0"/>
              <a:t>OLAP </a:t>
            </a:r>
            <a:r>
              <a:rPr lang="fr-FR" dirty="0" smtClean="0"/>
              <a:t>: </a:t>
            </a:r>
            <a:r>
              <a:rPr lang="fr-FR" b="1" dirty="0" smtClean="0"/>
              <a:t>O</a:t>
            </a:r>
            <a:r>
              <a:rPr lang="fr-FR" dirty="0" smtClean="0"/>
              <a:t>n </a:t>
            </a:r>
            <a:r>
              <a:rPr lang="fr-FR" b="1" dirty="0" smtClean="0"/>
              <a:t>L</a:t>
            </a:r>
            <a:r>
              <a:rPr lang="fr-FR" dirty="0" smtClean="0"/>
              <a:t>ine </a:t>
            </a:r>
            <a:r>
              <a:rPr lang="fr-FR" b="1" dirty="0" err="1" smtClean="0"/>
              <a:t>A</a:t>
            </a:r>
            <a:r>
              <a:rPr lang="fr-FR" dirty="0" err="1" smtClean="0"/>
              <a:t>nalytical</a:t>
            </a:r>
            <a:r>
              <a:rPr lang="fr-FR" dirty="0" smtClean="0"/>
              <a:t> </a:t>
            </a:r>
            <a:r>
              <a:rPr lang="fr-FR" b="1" dirty="0" err="1" smtClean="0"/>
              <a:t>P</a:t>
            </a:r>
            <a:r>
              <a:rPr lang="fr-FR" dirty="0" err="1" smtClean="0"/>
              <a:t>rocessing</a:t>
            </a:r>
            <a:r>
              <a:rPr lang="fr-FR" dirty="0" smtClean="0"/>
              <a:t> </a:t>
            </a:r>
          </a:p>
          <a:p>
            <a:pPr lvl="1"/>
            <a:r>
              <a:rPr lang="fr-FR" dirty="0" smtClean="0">
                <a:effectLst/>
              </a:rPr>
              <a:t>Catégorie de technologie logicielle permettant aux analystes, managers et décideurs d’accéder de manière rapide, consistante et interactive à une large variété d’information, transformée pour refléter la dimension réelle d’une entreprise.</a:t>
            </a:r>
          </a:p>
          <a:p>
            <a:pPr lvl="1"/>
            <a:r>
              <a:rPr lang="fr-FR" i="1" dirty="0" smtClean="0"/>
              <a:t>Exemple</a:t>
            </a:r>
            <a:r>
              <a:rPr lang="fr-FR" dirty="0"/>
              <a:t> </a:t>
            </a:r>
            <a:r>
              <a:rPr lang="fr-FR" dirty="0" smtClean="0"/>
              <a:t>: Quel est le volume des ventes par produit et par région durant le deuxième trimestre de 2012?</a:t>
            </a:r>
            <a:endParaRPr lang="fr-FR" i="1" dirty="0">
              <a:effectLst/>
            </a:endParaRPr>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a:p>
        </p:txBody>
      </p:sp>
    </p:spTree>
    <p:extLst>
      <p:ext uri="{BB962C8B-B14F-4D97-AF65-F5344CB8AC3E}">
        <p14:creationId xmlns:p14="http://schemas.microsoft.com/office/powerpoint/2010/main" val="2758217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9</a:t>
            </a:fld>
            <a:endParaRPr lang="fr-BE"/>
          </a:p>
        </p:txBody>
      </p:sp>
      <p:graphicFrame>
        <p:nvGraphicFramePr>
          <p:cNvPr id="10" name="Espace réservé du contenu 9"/>
          <p:cNvGraphicFramePr>
            <a:graphicFrameLocks noGrp="1"/>
          </p:cNvGraphicFramePr>
          <p:nvPr>
            <p:ph idx="4294967295"/>
            <p:extLst>
              <p:ext uri="{D42A27DB-BD31-4B8C-83A1-F6EECF244321}">
                <p14:modId xmlns:p14="http://schemas.microsoft.com/office/powerpoint/2010/main" val="269985500"/>
              </p:ext>
            </p:extLst>
          </p:nvPr>
        </p:nvGraphicFramePr>
        <p:xfrm>
          <a:off x="1153150" y="1354356"/>
          <a:ext cx="9914498" cy="4976949"/>
        </p:xfrm>
        <a:graphic>
          <a:graphicData uri="http://schemas.openxmlformats.org/drawingml/2006/table">
            <a:tbl>
              <a:tblPr firstRow="1" bandRow="1">
                <a:tableStyleId>{6E25E649-3F16-4E02-A733-19D2CDBF48F0}</a:tableStyleId>
              </a:tblPr>
              <a:tblGrid>
                <a:gridCol w="1662925"/>
                <a:gridCol w="4122803"/>
                <a:gridCol w="4128770"/>
              </a:tblGrid>
              <a:tr h="312529">
                <a:tc>
                  <a:txBody>
                    <a:bodyPr/>
                    <a:lstStyle/>
                    <a:p>
                      <a:pPr algn="ctr"/>
                      <a:endParaRPr lang="fr-FR" sz="1400" b="1" dirty="0"/>
                    </a:p>
                  </a:txBody>
                  <a:tcPr marL="112542" marR="112542"/>
                </a:tc>
                <a:tc>
                  <a:txBody>
                    <a:bodyPr/>
                    <a:lstStyle/>
                    <a:p>
                      <a:pPr algn="ctr"/>
                      <a:r>
                        <a:rPr lang="fr-FR" sz="1400" dirty="0" smtClean="0"/>
                        <a:t>OLTP</a:t>
                      </a:r>
                      <a:endParaRPr lang="fr-FR" sz="1400" dirty="0"/>
                    </a:p>
                  </a:txBody>
                  <a:tcPr marL="112542" marR="112542"/>
                </a:tc>
                <a:tc>
                  <a:txBody>
                    <a:bodyPr/>
                    <a:lstStyle/>
                    <a:p>
                      <a:pPr algn="ctr"/>
                      <a:r>
                        <a:rPr lang="fr-FR" sz="1400" dirty="0" smtClean="0"/>
                        <a:t>OLAP</a:t>
                      </a:r>
                      <a:endParaRPr lang="fr-FR" sz="1400" dirty="0"/>
                    </a:p>
                  </a:txBody>
                  <a:tcPr marL="112542" marR="112542"/>
                </a:tc>
              </a:tr>
              <a:tr h="750069">
                <a:tc>
                  <a:txBody>
                    <a:bodyPr/>
                    <a:lstStyle/>
                    <a:p>
                      <a:r>
                        <a:rPr lang="fr-FR" sz="1400" b="1" dirty="0" smtClean="0"/>
                        <a:t>Conception</a:t>
                      </a:r>
                      <a:endParaRPr lang="fr-FR" sz="1400" b="1" dirty="0"/>
                    </a:p>
                  </a:txBody>
                  <a:tcPr marL="112542" marR="112542"/>
                </a:tc>
                <a:tc>
                  <a:txBody>
                    <a:bodyPr/>
                    <a:lstStyle/>
                    <a:p>
                      <a:pPr marL="285750" indent="-285750">
                        <a:buFontTx/>
                        <a:buChar char="-"/>
                      </a:pPr>
                      <a:r>
                        <a:rPr lang="fr-FR" sz="1400" dirty="0" smtClean="0"/>
                        <a:t>Orientée application (Application</a:t>
                      </a:r>
                      <a:r>
                        <a:rPr lang="fr-FR" sz="1400" baseline="0" dirty="0" smtClean="0"/>
                        <a:t> de production, de facturation…)</a:t>
                      </a:r>
                    </a:p>
                    <a:p>
                      <a:pPr marL="285750" indent="-285750">
                        <a:buFontTx/>
                        <a:buChar char="-"/>
                      </a:pPr>
                      <a:r>
                        <a:rPr lang="fr-FR" sz="1400" baseline="0" dirty="0" smtClean="0"/>
                        <a:t>Structure statique (E/R)</a:t>
                      </a:r>
                      <a:endParaRPr lang="fr-FR" sz="1400" dirty="0"/>
                    </a:p>
                  </a:txBody>
                  <a:tcPr marL="112542" marR="112542"/>
                </a:tc>
                <a:tc>
                  <a:txBody>
                    <a:bodyPr/>
                    <a:lstStyle/>
                    <a:p>
                      <a:pPr marL="285750" indent="-285750">
                        <a:buFontTx/>
                        <a:buChar char="-"/>
                      </a:pPr>
                      <a:r>
                        <a:rPr lang="fr-FR" sz="1400" dirty="0" smtClean="0"/>
                        <a:t>Orientée sujet (Client, produit, vendeur…)</a:t>
                      </a:r>
                    </a:p>
                    <a:p>
                      <a:pPr marL="285750" indent="-285750">
                        <a:buFontTx/>
                        <a:buChar char="-"/>
                      </a:pPr>
                      <a:r>
                        <a:rPr lang="fr-FR" sz="1400" dirty="0" smtClean="0"/>
                        <a:t>Structure évolutive (en étoile,</a:t>
                      </a:r>
                      <a:r>
                        <a:rPr lang="fr-FR" sz="1400" baseline="0" dirty="0" smtClean="0"/>
                        <a:t> en flocon)</a:t>
                      </a:r>
                      <a:endParaRPr lang="fr-FR" sz="1400" dirty="0"/>
                    </a:p>
                  </a:txBody>
                  <a:tcPr marL="112542" marR="112542"/>
                </a:tc>
              </a:tr>
              <a:tr h="987719">
                <a:tc>
                  <a:txBody>
                    <a:bodyPr/>
                    <a:lstStyle/>
                    <a:p>
                      <a:r>
                        <a:rPr lang="fr-FR" sz="1400" b="1" dirty="0" smtClean="0"/>
                        <a:t>Données</a:t>
                      </a:r>
                      <a:endParaRPr lang="fr-FR" sz="1400" b="1" dirty="0"/>
                    </a:p>
                  </a:txBody>
                  <a:tcPr marL="112542" marR="112542"/>
                </a:tc>
                <a:tc>
                  <a:txBody>
                    <a:bodyPr/>
                    <a:lstStyle/>
                    <a:p>
                      <a:pPr marL="285750" indent="-285750">
                        <a:buFontTx/>
                        <a:buChar char="-"/>
                      </a:pPr>
                      <a:r>
                        <a:rPr lang="fr-FR" sz="1400" dirty="0" smtClean="0"/>
                        <a:t>Détaillées, non agrégées</a:t>
                      </a:r>
                    </a:p>
                    <a:p>
                      <a:pPr marL="285750" indent="-285750">
                        <a:buFontTx/>
                        <a:buChar char="-"/>
                      </a:pPr>
                      <a:r>
                        <a:rPr lang="fr-FR" sz="1400" dirty="0" smtClean="0"/>
                        <a:t>Récentes, mises à jour</a:t>
                      </a:r>
                    </a:p>
                    <a:p>
                      <a:pPr marL="285750" indent="-285750">
                        <a:buFontTx/>
                        <a:buChar char="-"/>
                      </a:pPr>
                      <a:r>
                        <a:rPr lang="fr-FR" sz="1400" dirty="0" smtClean="0"/>
                        <a:t>Accessibles de façon individuelle</a:t>
                      </a:r>
                    </a:p>
                    <a:p>
                      <a:pPr marL="285750" indent="-285750">
                        <a:buFontTx/>
                        <a:buChar char="-"/>
                      </a:pPr>
                      <a:r>
                        <a:rPr lang="fr-FR" sz="1400" dirty="0" smtClean="0"/>
                        <a:t>Normalisées</a:t>
                      </a:r>
                      <a:endParaRPr lang="fr-FR" sz="1400" dirty="0"/>
                    </a:p>
                  </a:txBody>
                  <a:tcPr marL="112542" marR="112542"/>
                </a:tc>
                <a:tc>
                  <a:txBody>
                    <a:bodyPr/>
                    <a:lstStyle/>
                    <a:p>
                      <a:pPr marL="285750" indent="-285750">
                        <a:buFontTx/>
                        <a:buChar char="-"/>
                      </a:pPr>
                      <a:r>
                        <a:rPr lang="fr-FR" sz="1400" dirty="0" smtClean="0"/>
                        <a:t>Résumées, recalculées, agrégées</a:t>
                      </a:r>
                    </a:p>
                    <a:p>
                      <a:pPr marL="285750" indent="-285750">
                        <a:buFontTx/>
                        <a:buChar char="-"/>
                      </a:pPr>
                      <a:r>
                        <a:rPr lang="fr-FR" sz="1400" dirty="0" smtClean="0"/>
                        <a:t>Historiques</a:t>
                      </a:r>
                    </a:p>
                    <a:p>
                      <a:pPr marL="285750" indent="-285750">
                        <a:buFontTx/>
                        <a:buChar char="-"/>
                      </a:pPr>
                      <a:r>
                        <a:rPr lang="fr-FR" sz="1400" dirty="0" smtClean="0"/>
                        <a:t>Accessibles de façon ensembliste</a:t>
                      </a:r>
                    </a:p>
                    <a:p>
                      <a:pPr marL="285750" indent="-285750">
                        <a:buFontTx/>
                        <a:buChar char="-"/>
                      </a:pPr>
                      <a:r>
                        <a:rPr lang="fr-FR" sz="1400" dirty="0" err="1" smtClean="0"/>
                        <a:t>Dénormalisées</a:t>
                      </a:r>
                      <a:endParaRPr lang="fr-FR" sz="1400" dirty="0" smtClean="0"/>
                    </a:p>
                  </a:txBody>
                  <a:tcPr marL="112542" marR="112542"/>
                </a:tc>
              </a:tr>
              <a:tr h="312529">
                <a:tc>
                  <a:txBody>
                    <a:bodyPr/>
                    <a:lstStyle/>
                    <a:p>
                      <a:r>
                        <a:rPr lang="fr-FR" sz="1400" b="1" dirty="0" smtClean="0"/>
                        <a:t>Vue</a:t>
                      </a:r>
                      <a:endParaRPr lang="fr-FR" sz="1400" b="1" dirty="0"/>
                    </a:p>
                  </a:txBody>
                  <a:tcPr marL="112542" marR="112542"/>
                </a:tc>
                <a:tc>
                  <a:txBody>
                    <a:bodyPr/>
                    <a:lstStyle/>
                    <a:p>
                      <a:pPr marL="285750" indent="-285750">
                        <a:buFontTx/>
                        <a:buChar char="-"/>
                      </a:pPr>
                      <a:r>
                        <a:rPr lang="fr-FR" sz="1400" dirty="0" smtClean="0"/>
                        <a:t>Relationnelle</a:t>
                      </a:r>
                      <a:endParaRPr lang="fr-FR" sz="1400" dirty="0"/>
                    </a:p>
                  </a:txBody>
                  <a:tcPr marL="112542" marR="112542"/>
                </a:tc>
                <a:tc>
                  <a:txBody>
                    <a:bodyPr/>
                    <a:lstStyle/>
                    <a:p>
                      <a:pPr marL="285750" indent="-285750">
                        <a:buFontTx/>
                        <a:buChar char="-"/>
                      </a:pPr>
                      <a:r>
                        <a:rPr lang="fr-FR" sz="1400" dirty="0" smtClean="0"/>
                        <a:t>Multidimensionnelle</a:t>
                      </a:r>
                      <a:endParaRPr lang="fr-FR" sz="1400" dirty="0"/>
                    </a:p>
                  </a:txBody>
                  <a:tcPr marL="112542" marR="112542"/>
                </a:tc>
              </a:tr>
              <a:tr h="1187609">
                <a:tc>
                  <a:txBody>
                    <a:bodyPr/>
                    <a:lstStyle/>
                    <a:p>
                      <a:r>
                        <a:rPr lang="fr-FR" sz="1400" b="1" dirty="0" smtClean="0"/>
                        <a:t>Requêtes/Utilisation</a:t>
                      </a:r>
                      <a:endParaRPr lang="fr-FR" sz="1400" b="1" dirty="0"/>
                    </a:p>
                  </a:txBody>
                  <a:tcPr marL="112542" marR="112542"/>
                </a:tc>
                <a:tc>
                  <a:txBody>
                    <a:bodyPr/>
                    <a:lstStyle/>
                    <a:p>
                      <a:pPr marL="285750" indent="-285750">
                        <a:buFontTx/>
                        <a:buChar char="-"/>
                      </a:pPr>
                      <a:r>
                        <a:rPr lang="fr-FR" sz="1400" dirty="0" smtClean="0"/>
                        <a:t>Simples, nombreuses, régulières, prévisibles, répétitives</a:t>
                      </a:r>
                    </a:p>
                    <a:p>
                      <a:pPr marL="285750" indent="-285750">
                        <a:buFontTx/>
                        <a:buChar char="-"/>
                      </a:pPr>
                      <a:r>
                        <a:rPr lang="fr-FR" sz="1400" dirty="0" smtClean="0"/>
                        <a:t>Sensibles aux performances (réponses immédiates)</a:t>
                      </a:r>
                    </a:p>
                    <a:p>
                      <a:pPr marL="285750" indent="-285750">
                        <a:buFontTx/>
                        <a:buChar char="-"/>
                      </a:pPr>
                      <a:r>
                        <a:rPr lang="fr-FR" sz="1400" dirty="0" smtClean="0"/>
                        <a:t>Accès à beaucoup</a:t>
                      </a:r>
                      <a:r>
                        <a:rPr lang="fr-FR" sz="1400" baseline="0" dirty="0" smtClean="0"/>
                        <a:t> de données</a:t>
                      </a:r>
                      <a:endParaRPr lang="fr-FR" sz="1400" dirty="0"/>
                    </a:p>
                  </a:txBody>
                  <a:tcPr marL="112542" marR="112542"/>
                </a:tc>
                <a:tc>
                  <a:txBody>
                    <a:bodyPr/>
                    <a:lstStyle/>
                    <a:p>
                      <a:pPr marL="285750" indent="-285750">
                        <a:buFontTx/>
                        <a:buChar char="-"/>
                      </a:pPr>
                      <a:r>
                        <a:rPr lang="fr-FR" sz="1400" dirty="0" smtClean="0"/>
                        <a:t>Complexes,</a:t>
                      </a:r>
                      <a:r>
                        <a:rPr lang="fr-FR" sz="1400" baseline="0" dirty="0" smtClean="0"/>
                        <a:t> peu nombreuses, irrégulières, non prévisibles</a:t>
                      </a:r>
                    </a:p>
                    <a:p>
                      <a:pPr marL="285750" indent="-285750">
                        <a:buFontTx/>
                        <a:buChar char="-"/>
                      </a:pPr>
                      <a:r>
                        <a:rPr lang="fr-FR" sz="1400" dirty="0" smtClean="0"/>
                        <a:t>Non sensibles aux performances</a:t>
                      </a:r>
                      <a:r>
                        <a:rPr lang="fr-FR" sz="1400" baseline="0" dirty="0" smtClean="0"/>
                        <a:t> (réponses moins rapides)</a:t>
                      </a:r>
                    </a:p>
                    <a:p>
                      <a:pPr marL="285750" indent="-285750">
                        <a:buFontTx/>
                        <a:buChar char="-"/>
                      </a:pPr>
                      <a:r>
                        <a:rPr lang="fr-FR" sz="1400" baseline="0" dirty="0" smtClean="0"/>
                        <a:t>Accès à beaucoup d’informations</a:t>
                      </a:r>
                      <a:endParaRPr lang="fr-FR" sz="1400" dirty="0"/>
                    </a:p>
                  </a:txBody>
                  <a:tcPr marL="112542" marR="112542"/>
                </a:tc>
              </a:tr>
              <a:tr h="750069">
                <a:tc>
                  <a:txBody>
                    <a:bodyPr/>
                    <a:lstStyle/>
                    <a:p>
                      <a:r>
                        <a:rPr lang="fr-FR" sz="1400" b="1" dirty="0" smtClean="0"/>
                        <a:t>Utilisateurs</a:t>
                      </a:r>
                      <a:endParaRPr lang="fr-FR" sz="1400" b="1" dirty="0"/>
                    </a:p>
                  </a:txBody>
                  <a:tcPr marL="112542" marR="112542"/>
                </a:tc>
                <a:tc>
                  <a:txBody>
                    <a:bodyPr/>
                    <a:lstStyle/>
                    <a:p>
                      <a:pPr marL="285750" indent="-285750">
                        <a:buFontTx/>
                        <a:buChar char="-"/>
                      </a:pPr>
                      <a:r>
                        <a:rPr lang="fr-FR" sz="1400" dirty="0" smtClean="0"/>
                        <a:t>Agents opérationnels</a:t>
                      </a:r>
                    </a:p>
                    <a:p>
                      <a:pPr marL="285750" indent="-285750">
                        <a:buFontTx/>
                        <a:buChar char="-"/>
                      </a:pPr>
                      <a:r>
                        <a:rPr lang="fr-FR" sz="1400" dirty="0" smtClean="0"/>
                        <a:t>Nombreux (par milliers)</a:t>
                      </a:r>
                    </a:p>
                    <a:p>
                      <a:pPr marL="285750" indent="-285750">
                        <a:buFontTx/>
                        <a:buChar char="-"/>
                      </a:pPr>
                      <a:r>
                        <a:rPr lang="fr-FR" sz="1400" dirty="0" smtClean="0"/>
                        <a:t>Concurrents </a:t>
                      </a:r>
                      <a:endParaRPr lang="fr-FR" sz="1400" dirty="0"/>
                    </a:p>
                  </a:txBody>
                  <a:tcPr marL="112542" marR="112542"/>
                </a:tc>
                <a:tc>
                  <a:txBody>
                    <a:bodyPr/>
                    <a:lstStyle/>
                    <a:p>
                      <a:pPr marL="285750" indent="-285750">
                        <a:buFontTx/>
                        <a:buChar char="-"/>
                      </a:pPr>
                      <a:r>
                        <a:rPr lang="fr-FR" sz="1400" dirty="0" smtClean="0"/>
                        <a:t>Managers / Analystes</a:t>
                      </a:r>
                    </a:p>
                    <a:p>
                      <a:pPr marL="285750" indent="-285750">
                        <a:buFontTx/>
                        <a:buChar char="-"/>
                      </a:pPr>
                      <a:r>
                        <a:rPr lang="fr-FR" sz="1400" dirty="0" smtClean="0"/>
                        <a:t>Peu (par dizaines,</a:t>
                      </a:r>
                      <a:r>
                        <a:rPr lang="fr-FR" sz="1400" baseline="0" dirty="0" smtClean="0"/>
                        <a:t> centaines)</a:t>
                      </a:r>
                    </a:p>
                    <a:p>
                      <a:pPr marL="285750" indent="-285750">
                        <a:buFontTx/>
                        <a:buChar char="-"/>
                      </a:pPr>
                      <a:r>
                        <a:rPr lang="fr-FR" sz="1400" baseline="0" dirty="0" smtClean="0"/>
                        <a:t>Non concurrents</a:t>
                      </a:r>
                    </a:p>
                  </a:txBody>
                  <a:tcPr marL="112542" marR="112542"/>
                </a:tc>
              </a:tr>
              <a:tr h="312529">
                <a:tc>
                  <a:txBody>
                    <a:bodyPr/>
                    <a:lstStyle/>
                    <a:p>
                      <a:r>
                        <a:rPr lang="fr-FR" sz="1400" b="1" dirty="0" smtClean="0"/>
                        <a:t>Accès</a:t>
                      </a:r>
                      <a:endParaRPr lang="fr-FR" sz="1400" b="1" dirty="0"/>
                    </a:p>
                  </a:txBody>
                  <a:tcPr marL="112542" marR="112542"/>
                </a:tc>
                <a:tc>
                  <a:txBody>
                    <a:bodyPr/>
                    <a:lstStyle/>
                    <a:p>
                      <a:pPr marL="285750" indent="-285750">
                        <a:buFontTx/>
                        <a:buChar char="-"/>
                      </a:pPr>
                      <a:r>
                        <a:rPr lang="fr-FR" sz="1400" dirty="0" smtClean="0"/>
                        <a:t>Lecture / Écriture</a:t>
                      </a:r>
                      <a:endParaRPr lang="fr-FR" sz="1400" dirty="0"/>
                    </a:p>
                  </a:txBody>
                  <a:tcPr marL="112542" marR="112542"/>
                </a:tc>
                <a:tc>
                  <a:txBody>
                    <a:bodyPr/>
                    <a:lstStyle/>
                    <a:p>
                      <a:pPr marL="285750" indent="-285750">
                        <a:buFontTx/>
                        <a:buChar char="-"/>
                      </a:pPr>
                      <a:r>
                        <a:rPr lang="fr-FR" sz="1400" dirty="0" smtClean="0"/>
                        <a:t>Lecture</a:t>
                      </a:r>
                      <a:endParaRPr lang="fr-FR" sz="1400" dirty="0"/>
                    </a:p>
                  </a:txBody>
                  <a:tcPr marL="112542" marR="112542"/>
                </a:tc>
              </a:tr>
              <a:tr h="363896">
                <a:tc>
                  <a:txBody>
                    <a:bodyPr/>
                    <a:lstStyle/>
                    <a:p>
                      <a:r>
                        <a:rPr lang="fr-FR" sz="1400" b="1" dirty="0" smtClean="0"/>
                        <a:t>Taille de la base </a:t>
                      </a:r>
                      <a:endParaRPr lang="fr-FR" sz="1400" b="1" dirty="0"/>
                    </a:p>
                  </a:txBody>
                  <a:tcPr marL="112542" marR="112542"/>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400" dirty="0" smtClean="0"/>
                        <a:t>100 MB à 1 GB</a:t>
                      </a:r>
                      <a:endParaRPr lang="fr-FR" sz="1400" dirty="0"/>
                    </a:p>
                  </a:txBody>
                  <a:tcPr marL="112542" marR="112542"/>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400" dirty="0" smtClean="0"/>
                        <a:t>100 GB à 1 TB</a:t>
                      </a:r>
                      <a:endParaRPr lang="fr-FR" sz="1400" dirty="0"/>
                    </a:p>
                  </a:txBody>
                  <a:tcPr marL="112542" marR="112542"/>
                </a:tc>
              </a:tr>
            </a:tbl>
          </a:graphicData>
        </a:graphic>
      </p:graphicFrame>
      <p:sp>
        <p:nvSpPr>
          <p:cNvPr id="8" name="Titre 7"/>
          <p:cNvSpPr>
            <a:spLocks noGrp="1"/>
          </p:cNvSpPr>
          <p:nvPr>
            <p:ph type="title" idx="4294967295"/>
          </p:nvPr>
        </p:nvSpPr>
        <p:spPr>
          <a:xfrm>
            <a:off x="1153149" y="248188"/>
            <a:ext cx="8761413" cy="728662"/>
          </a:xfrm>
        </p:spPr>
        <p:txBody>
          <a:bodyPr/>
          <a:lstStyle/>
          <a:p>
            <a:r>
              <a:rPr lang="fr-FR" dirty="0" smtClean="0">
                <a:solidFill>
                  <a:schemeClr val="tx2"/>
                </a:solidFill>
              </a:rPr>
              <a:t>OLTP vs. OLAP</a:t>
            </a:r>
            <a:endParaRPr lang="fr-FR" dirty="0">
              <a:solidFill>
                <a:schemeClr val="tx2"/>
              </a:solidFill>
            </a:endParaRPr>
          </a:p>
        </p:txBody>
      </p:sp>
    </p:spTree>
    <p:extLst>
      <p:ext uri="{BB962C8B-B14F-4D97-AF65-F5344CB8AC3E}">
        <p14:creationId xmlns:p14="http://schemas.microsoft.com/office/powerpoint/2010/main" val="3750870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Lilia_BI">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14563</TotalTime>
  <Words>1745</Words>
  <Application>Microsoft Macintosh PowerPoint</Application>
  <PresentationFormat>Grand écran</PresentationFormat>
  <Paragraphs>337</Paragraphs>
  <Slides>28</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Century Gothic</vt:lpstr>
      <vt:lpstr>Courier New</vt:lpstr>
      <vt:lpstr>Wingdings</vt:lpstr>
      <vt:lpstr>Wingdings 3</vt:lpstr>
      <vt:lpstr>Ion Boardroom</vt:lpstr>
      <vt:lpstr>Business Intelligence Chp2 – Les Entrepôts de Données (Data Warehouses) </vt:lpstr>
      <vt:lpstr>Plan du Chapitre</vt:lpstr>
      <vt:lpstr>Problématique des données dans un système décisionnel</vt:lpstr>
      <vt:lpstr>Systèmes  Opérationnels vs. Décisionnels</vt:lpstr>
      <vt:lpstr>Données  Opérationnelles vs. Décisionnelles</vt:lpstr>
      <vt:lpstr>Charge du Serveur de Données</vt:lpstr>
      <vt:lpstr>Solutions</vt:lpstr>
      <vt:lpstr>OLTP vs. OLAP</vt:lpstr>
      <vt:lpstr>OLTP vs. OLAP</vt:lpstr>
      <vt:lpstr>Technologies</vt:lpstr>
      <vt:lpstr>Structure d’un Système Décisionnel</vt:lpstr>
      <vt:lpstr>Structures de Stockage de Données dans un Système Décisionnel</vt:lpstr>
      <vt:lpstr>Structures de Stockage de Données dans un Système Décisionnel</vt:lpstr>
      <vt:lpstr>Définitions</vt:lpstr>
      <vt:lpstr>Data Warehouse vs. ODS</vt:lpstr>
      <vt:lpstr>Data Warehouse vs. Data Mart</vt:lpstr>
      <vt:lpstr>Les Entrepôts de Données</vt:lpstr>
      <vt:lpstr>Pourquoi ne pas utiliser un SGBD? </vt:lpstr>
      <vt:lpstr>Entrepôt de Données : Objectifs</vt:lpstr>
      <vt:lpstr>Entrepôt de Données : Définition (Bill Inmon)</vt:lpstr>
      <vt:lpstr>Caractéristiques d’un DW Données Orientées Sujet</vt:lpstr>
      <vt:lpstr>Caractéristiques d’un DW Données Intégrées</vt:lpstr>
      <vt:lpstr>Caractéristiques d’un DW Données Historisées et Non Volatiles</vt:lpstr>
      <vt:lpstr>Data Warehouse : ETL</vt:lpstr>
      <vt:lpstr>ETL : Extraction</vt:lpstr>
      <vt:lpstr>ETL : Transformation</vt:lpstr>
      <vt:lpstr>ETL : Chargement</vt:lpstr>
      <vt:lpstr>DW : Métabase de Données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E-Services</dc:title>
  <dc:creator>W8VPC</dc:creator>
  <cp:lastModifiedBy>Utilisateur de Microsoft Office</cp:lastModifiedBy>
  <cp:revision>45</cp:revision>
  <cp:lastPrinted>2013-09-30T05:29:18Z</cp:lastPrinted>
  <dcterms:created xsi:type="dcterms:W3CDTF">2013-09-20T13:41:47Z</dcterms:created>
  <dcterms:modified xsi:type="dcterms:W3CDTF">2019-10-27T15:38:02Z</dcterms:modified>
</cp:coreProperties>
</file>