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8" r:id="rId1"/>
  </p:sldMasterIdLst>
  <p:notesMasterIdLst>
    <p:notesMasterId r:id="rId75"/>
  </p:notesMasterIdLst>
  <p:handoutMasterIdLst>
    <p:handoutMasterId r:id="rId7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03" r:id="rId42"/>
    <p:sldId id="315" r:id="rId43"/>
    <p:sldId id="319" r:id="rId44"/>
    <p:sldId id="320" r:id="rId45"/>
    <p:sldId id="321" r:id="rId46"/>
    <p:sldId id="322" r:id="rId47"/>
    <p:sldId id="323" r:id="rId48"/>
    <p:sldId id="324" r:id="rId49"/>
    <p:sldId id="325" r:id="rId50"/>
    <p:sldId id="304" r:id="rId51"/>
    <p:sldId id="316" r:id="rId52"/>
    <p:sldId id="309" r:id="rId53"/>
    <p:sldId id="318" r:id="rId54"/>
    <p:sldId id="305" r:id="rId55"/>
    <p:sldId id="327" r:id="rId56"/>
    <p:sldId id="307" r:id="rId57"/>
    <p:sldId id="308" r:id="rId58"/>
    <p:sldId id="310" r:id="rId59"/>
    <p:sldId id="311" r:id="rId60"/>
    <p:sldId id="312" r:id="rId61"/>
    <p:sldId id="328" r:id="rId62"/>
    <p:sldId id="329" r:id="rId63"/>
    <p:sldId id="330" r:id="rId64"/>
    <p:sldId id="332" r:id="rId65"/>
    <p:sldId id="331" r:id="rId66"/>
    <p:sldId id="314" r:id="rId67"/>
    <p:sldId id="296" r:id="rId68"/>
    <p:sldId id="297" r:id="rId69"/>
    <p:sldId id="298" r:id="rId70"/>
    <p:sldId id="299" r:id="rId71"/>
    <p:sldId id="300" r:id="rId72"/>
    <p:sldId id="301" r:id="rId73"/>
    <p:sldId id="302"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848" autoAdjust="0"/>
    <p:restoredTop sz="79174" autoAdjust="0"/>
  </p:normalViewPr>
  <p:slideViewPr>
    <p:cSldViewPr snapToGrid="0">
      <p:cViewPr varScale="1">
        <p:scale>
          <a:sx n="59" d="100"/>
          <a:sy n="59" d="100"/>
        </p:scale>
        <p:origin x="1548"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DF27A5-F084-8E49-89FB-963DB7EA332C}" type="datetimeFigureOut">
              <a:rPr lang="fr-FR" smtClean="0"/>
              <a:pPr/>
              <a:t>08/11/2019</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680C9-141F-D842-B2FA-93EF7ADDEA17}" type="slidenum">
              <a:rPr lang="fr-FR" smtClean="0"/>
              <a:pPr/>
              <a:t>‹N°›</a:t>
            </a:fld>
            <a:endParaRPr lang="fr-FR"/>
          </a:p>
        </p:txBody>
      </p:sp>
    </p:spTree>
    <p:extLst>
      <p:ext uri="{BB962C8B-B14F-4D97-AF65-F5344CB8AC3E}">
        <p14:creationId xmlns:p14="http://schemas.microsoft.com/office/powerpoint/2010/main" val="16132319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9EF140-6712-FE4C-B81E-02A43DAFA19D}" type="datetimeFigureOut">
              <a:rPr lang="fr-FR" smtClean="0"/>
              <a:pPr/>
              <a:t>08/11/2019</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Cliquez pour modifier les styles du texte du masque</a:t>
            </a:r>
          </a:p>
          <a:p>
            <a:pPr lvl="1"/>
            <a:r>
              <a:rPr lang="x-none" smtClean="0"/>
              <a:t>Deuxième niveau</a:t>
            </a:r>
          </a:p>
          <a:p>
            <a:pPr lvl="2"/>
            <a:r>
              <a:rPr lang="x-none" smtClean="0"/>
              <a:t>Troisième niveau</a:t>
            </a:r>
          </a:p>
          <a:p>
            <a:pPr lvl="3"/>
            <a:r>
              <a:rPr lang="x-none" smtClean="0"/>
              <a:t>Quatrième niveau</a:t>
            </a:r>
          </a:p>
          <a:p>
            <a:pPr lvl="4"/>
            <a:r>
              <a:rPr lang="x-none"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2CC0E2-1CC6-1642-81A9-2AAC0280920E}" type="slidenum">
              <a:rPr lang="fr-FR" smtClean="0"/>
              <a:pPr/>
              <a:t>‹N°›</a:t>
            </a:fld>
            <a:endParaRPr lang="fr-FR"/>
          </a:p>
        </p:txBody>
      </p:sp>
    </p:spTree>
    <p:extLst>
      <p:ext uri="{BB962C8B-B14F-4D97-AF65-F5344CB8AC3E}">
        <p14:creationId xmlns:p14="http://schemas.microsoft.com/office/powerpoint/2010/main" val="230680165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laurent-audibert.developpez.com/Cours-BD/?page=conception-des-bases-de-donnees-modele-a#fig2_3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La </a:t>
            </a:r>
            <a:r>
              <a:rPr lang="fr-FR" sz="1200" b="0" u="none" strike="noStrike" kern="1200" dirty="0" smtClean="0">
                <a:solidFill>
                  <a:schemeClr val="tx1"/>
                </a:solidFill>
                <a:effectLst/>
                <a:latin typeface="+mn-lt"/>
                <a:ea typeface="+mn-ea"/>
                <a:cs typeface="+mn-cs"/>
                <a:hlinkClick r:id="rId3"/>
              </a:rPr>
              <a:t>figure 2.31</a:t>
            </a:r>
            <a:r>
              <a:rPr lang="fr-FR" sz="1200" b="0" i="0" kern="1200" dirty="0" smtClean="0">
                <a:solidFill>
                  <a:schemeClr val="tx1"/>
                </a:solidFill>
                <a:effectLst/>
                <a:latin typeface="+mn-lt"/>
                <a:ea typeface="+mn-ea"/>
                <a:cs typeface="+mn-cs"/>
              </a:rPr>
              <a:t> montre un </a:t>
            </a:r>
            <a:r>
              <a:rPr lang="fr-FR" sz="1200" b="0" i="1" kern="1200" dirty="0" smtClean="0">
                <a:solidFill>
                  <a:schemeClr val="tx1"/>
                </a:solidFill>
                <a:effectLst/>
                <a:latin typeface="+mn-lt"/>
                <a:ea typeface="+mn-ea"/>
                <a:cs typeface="+mn-cs"/>
              </a:rPr>
              <a:t>type entité</a:t>
            </a:r>
            <a:r>
              <a:rPr lang="fr-FR" sz="1200" b="0" i="0" kern="1200" dirty="0" smtClean="0">
                <a:solidFill>
                  <a:schemeClr val="tx1"/>
                </a:solidFill>
                <a:effectLst/>
                <a:latin typeface="+mn-lt"/>
                <a:ea typeface="+mn-ea"/>
                <a:cs typeface="+mn-cs"/>
              </a:rPr>
              <a:t> </a:t>
            </a:r>
            <a:r>
              <a:rPr lang="fr-FR" sz="1200" b="0" i="1" kern="1200" dirty="0" smtClean="0">
                <a:solidFill>
                  <a:schemeClr val="tx1"/>
                </a:solidFill>
                <a:effectLst/>
                <a:latin typeface="+mn-lt"/>
                <a:ea typeface="+mn-ea"/>
                <a:cs typeface="+mn-cs"/>
              </a:rPr>
              <a:t>Article</a:t>
            </a:r>
            <a:r>
              <a:rPr lang="fr-FR" sz="1200" b="0" i="0" kern="1200" dirty="0" smtClean="0">
                <a:solidFill>
                  <a:schemeClr val="tx1"/>
                </a:solidFill>
                <a:effectLst/>
                <a:latin typeface="+mn-lt"/>
                <a:ea typeface="+mn-ea"/>
                <a:cs typeface="+mn-cs"/>
              </a:rPr>
              <a:t> décrivant des produits provenant de différents fournisseurs. On suppose qu'un même fournisseur peut fournir plusieurs produits et qu'un même produit peut être fourni par différents fournisseurs. Dans ce cas, les attributs </a:t>
            </a:r>
            <a:r>
              <a:rPr lang="fr-FR" sz="1200" b="0" i="1" kern="1200" dirty="0" smtClean="0">
                <a:solidFill>
                  <a:schemeClr val="tx1"/>
                </a:solidFill>
                <a:effectLst/>
                <a:latin typeface="+mn-lt"/>
                <a:ea typeface="+mn-ea"/>
                <a:cs typeface="+mn-cs"/>
              </a:rPr>
              <a:t>Produit</a:t>
            </a:r>
            <a:r>
              <a:rPr lang="fr-FR" sz="1200" b="0" i="0" kern="1200" dirty="0" smtClean="0">
                <a:solidFill>
                  <a:schemeClr val="tx1"/>
                </a:solidFill>
                <a:effectLst/>
                <a:latin typeface="+mn-lt"/>
                <a:ea typeface="+mn-ea"/>
                <a:cs typeface="+mn-cs"/>
              </a:rPr>
              <a:t> ou </a:t>
            </a:r>
            <a:r>
              <a:rPr lang="fr-FR" sz="1200" b="0" i="1" kern="1200" dirty="0" smtClean="0">
                <a:solidFill>
                  <a:schemeClr val="tx1"/>
                </a:solidFill>
                <a:effectLst/>
                <a:latin typeface="+mn-lt"/>
                <a:ea typeface="+mn-ea"/>
                <a:cs typeface="+mn-cs"/>
              </a:rPr>
              <a:t>Fournisseur</a:t>
            </a:r>
            <a:r>
              <a:rPr lang="fr-FR" sz="1200" b="0" i="0" kern="1200" dirty="0" smtClean="0">
                <a:solidFill>
                  <a:schemeClr val="tx1"/>
                </a:solidFill>
                <a:effectLst/>
                <a:latin typeface="+mn-lt"/>
                <a:ea typeface="+mn-ea"/>
                <a:cs typeface="+mn-cs"/>
              </a:rPr>
              <a:t> ne peuvent constituer un identifiant du </a:t>
            </a:r>
            <a:r>
              <a:rPr lang="fr-FR" sz="1200" b="0" i="1" kern="1200" dirty="0" smtClean="0">
                <a:solidFill>
                  <a:schemeClr val="tx1"/>
                </a:solidFill>
                <a:effectLst/>
                <a:latin typeface="+mn-lt"/>
                <a:ea typeface="+mn-ea"/>
                <a:cs typeface="+mn-cs"/>
              </a:rPr>
              <a:t>type entité</a:t>
            </a:r>
            <a:r>
              <a:rPr lang="fr-FR" sz="1200" b="0" i="0" kern="1200" dirty="0" smtClean="0">
                <a:solidFill>
                  <a:schemeClr val="tx1"/>
                </a:solidFill>
                <a:effectLst/>
                <a:latin typeface="+mn-lt"/>
                <a:ea typeface="+mn-ea"/>
                <a:cs typeface="+mn-cs"/>
              </a:rPr>
              <a:t> </a:t>
            </a:r>
            <a:r>
              <a:rPr lang="fr-FR" sz="1200" b="0" i="1" kern="1200" dirty="0" smtClean="0">
                <a:solidFill>
                  <a:schemeClr val="tx1"/>
                </a:solidFill>
                <a:effectLst/>
                <a:latin typeface="+mn-lt"/>
                <a:ea typeface="+mn-ea"/>
                <a:cs typeface="+mn-cs"/>
              </a:rPr>
              <a:t>Article</a:t>
            </a:r>
            <a:r>
              <a:rPr lang="fr-FR" sz="1200" b="0" i="0" kern="1200" dirty="0" smtClean="0">
                <a:solidFill>
                  <a:schemeClr val="tx1"/>
                </a:solidFill>
                <a:effectLst/>
                <a:latin typeface="+mn-lt"/>
                <a:ea typeface="+mn-ea"/>
                <a:cs typeface="+mn-cs"/>
              </a:rPr>
              <a:t>. Par contre, le couple </a:t>
            </a:r>
            <a:r>
              <a:rPr lang="fr-FR" sz="1200" b="0" i="1" kern="1200" dirty="0" smtClean="0">
                <a:solidFill>
                  <a:schemeClr val="tx1"/>
                </a:solidFill>
                <a:effectLst/>
                <a:latin typeface="+mn-lt"/>
                <a:ea typeface="+mn-ea"/>
                <a:cs typeface="+mn-cs"/>
              </a:rPr>
              <a:t>Produit/Fournisseur</a:t>
            </a:r>
            <a:r>
              <a:rPr lang="fr-FR" sz="1200" b="0" i="0" kern="1200" dirty="0" smtClean="0">
                <a:solidFill>
                  <a:schemeClr val="tx1"/>
                </a:solidFill>
                <a:effectLst/>
                <a:latin typeface="+mn-lt"/>
                <a:ea typeface="+mn-ea"/>
                <a:cs typeface="+mn-cs"/>
              </a:rPr>
              <a:t> constitue bien un identifiant du </a:t>
            </a:r>
            <a:r>
              <a:rPr lang="fr-FR" sz="1200" b="0" i="1" kern="1200" dirty="0" smtClean="0">
                <a:solidFill>
                  <a:schemeClr val="tx1"/>
                </a:solidFill>
                <a:effectLst/>
                <a:latin typeface="+mn-lt"/>
                <a:ea typeface="+mn-ea"/>
                <a:cs typeface="+mn-cs"/>
              </a:rPr>
              <a:t>type entité</a:t>
            </a:r>
            <a:r>
              <a:rPr lang="fr-FR" sz="1200" b="0" i="0" kern="1200" dirty="0" smtClean="0">
                <a:solidFill>
                  <a:schemeClr val="tx1"/>
                </a:solidFill>
                <a:effectLst/>
                <a:latin typeface="+mn-lt"/>
                <a:ea typeface="+mn-ea"/>
                <a:cs typeface="+mn-cs"/>
              </a:rPr>
              <a:t> </a:t>
            </a:r>
            <a:r>
              <a:rPr lang="fr-FR" sz="1200" b="0" i="1" kern="1200" dirty="0" smtClean="0">
                <a:solidFill>
                  <a:schemeClr val="tx1"/>
                </a:solidFill>
                <a:effectLst/>
                <a:latin typeface="+mn-lt"/>
                <a:ea typeface="+mn-ea"/>
                <a:cs typeface="+mn-cs"/>
              </a:rPr>
              <a:t>Article</a:t>
            </a:r>
            <a:r>
              <a:rPr lang="fr-FR" sz="1200" b="0" i="0" kern="1200" dirty="0" smtClean="0">
                <a:solidFill>
                  <a:schemeClr val="tx1"/>
                </a:solidFill>
                <a:effectLst/>
                <a:latin typeface="+mn-lt"/>
                <a:ea typeface="+mn-ea"/>
                <a:cs typeface="+mn-cs"/>
              </a:rPr>
              <a:t>. Cependant, l'attribut </a:t>
            </a:r>
            <a:r>
              <a:rPr lang="fr-FR" sz="1200" b="0" i="1" kern="1200" dirty="0" smtClean="0">
                <a:solidFill>
                  <a:schemeClr val="tx1"/>
                </a:solidFill>
                <a:effectLst/>
                <a:latin typeface="+mn-lt"/>
                <a:ea typeface="+mn-ea"/>
                <a:cs typeface="+mn-cs"/>
              </a:rPr>
              <a:t>Adresse fournisseur</a:t>
            </a:r>
            <a:r>
              <a:rPr lang="fr-FR" sz="1200" b="0" i="0" kern="1200" dirty="0" smtClean="0">
                <a:solidFill>
                  <a:schemeClr val="tx1"/>
                </a:solidFill>
                <a:effectLst/>
                <a:latin typeface="+mn-lt"/>
                <a:ea typeface="+mn-ea"/>
                <a:cs typeface="+mn-cs"/>
              </a:rPr>
              <a:t> ne dépend maintenant que d'une partie de la clé (</a:t>
            </a:r>
            <a:r>
              <a:rPr lang="fr-FR" sz="1200" b="0" i="1" kern="1200" dirty="0" smtClean="0">
                <a:solidFill>
                  <a:schemeClr val="tx1"/>
                </a:solidFill>
                <a:effectLst/>
                <a:latin typeface="+mn-lt"/>
                <a:ea typeface="+mn-ea"/>
                <a:cs typeface="+mn-cs"/>
              </a:rPr>
              <a:t>Fournisseur</a:t>
            </a:r>
            <a:r>
              <a:rPr lang="fr-FR" sz="1200" b="0" i="0" kern="1200" dirty="0" smtClean="0">
                <a:solidFill>
                  <a:schemeClr val="tx1"/>
                </a:solidFill>
                <a:effectLst/>
                <a:latin typeface="+mn-lt"/>
                <a:ea typeface="+mn-ea"/>
                <a:cs typeface="+mn-cs"/>
              </a:rPr>
              <a:t>). Opter pour une nouvelle clé arbitraire réduite à un seul attribut </a:t>
            </a:r>
            <a:r>
              <a:rPr lang="fr-FR" sz="1200" b="0" i="1" kern="1200" dirty="0" smtClean="0">
                <a:solidFill>
                  <a:schemeClr val="tx1"/>
                </a:solidFill>
                <a:effectLst/>
                <a:latin typeface="+mn-lt"/>
                <a:ea typeface="+mn-ea"/>
                <a:cs typeface="+mn-cs"/>
              </a:rPr>
              <a:t>N° article</a:t>
            </a:r>
            <a:r>
              <a:rPr lang="fr-FR" sz="1200" b="0" i="0" kern="1200" dirty="0" smtClean="0">
                <a:solidFill>
                  <a:schemeClr val="tx1"/>
                </a:solidFill>
                <a:effectLst/>
                <a:latin typeface="+mn-lt"/>
                <a:ea typeface="+mn-ea"/>
                <a:cs typeface="+mn-cs"/>
              </a:rPr>
              <a:t> permet d'obtenir un </a:t>
            </a:r>
            <a:r>
              <a:rPr lang="fr-FR" sz="1200" b="0" i="1" kern="1200" dirty="0" smtClean="0">
                <a:solidFill>
                  <a:schemeClr val="tx1"/>
                </a:solidFill>
                <a:effectLst/>
                <a:latin typeface="+mn-lt"/>
                <a:ea typeface="+mn-ea"/>
                <a:cs typeface="+mn-cs"/>
              </a:rPr>
              <a:t>type entité</a:t>
            </a:r>
            <a:r>
              <a:rPr lang="fr-FR" sz="1200" b="0" i="0" kern="1200" dirty="0" smtClean="0">
                <a:solidFill>
                  <a:schemeClr val="tx1"/>
                </a:solidFill>
                <a:effectLst/>
                <a:latin typeface="+mn-lt"/>
                <a:ea typeface="+mn-ea"/>
                <a:cs typeface="+mn-cs"/>
              </a:rPr>
              <a:t> </a:t>
            </a:r>
            <a:r>
              <a:rPr lang="fr-FR" sz="1200" b="0" i="1" kern="1200" dirty="0" smtClean="0">
                <a:solidFill>
                  <a:schemeClr val="tx1"/>
                </a:solidFill>
                <a:effectLst/>
                <a:latin typeface="+mn-lt"/>
                <a:ea typeface="+mn-ea"/>
                <a:cs typeface="+mn-cs"/>
              </a:rPr>
              <a:t>Article</a:t>
            </a:r>
            <a:r>
              <a:rPr lang="fr-FR" sz="1200" b="0" i="0" kern="1200" dirty="0" smtClean="0">
                <a:solidFill>
                  <a:schemeClr val="tx1"/>
                </a:solidFill>
                <a:effectLst/>
                <a:latin typeface="+mn-lt"/>
                <a:ea typeface="+mn-ea"/>
                <a:cs typeface="+mn-cs"/>
              </a:rPr>
              <a:t> en deuxième forme normale. On va voir dans ce qui suit que cette solution n'a fait que déplacer le problème.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E2CC0E2-1CC6-1642-81A9-2AAC0280920E}" type="slidenum">
              <a:rPr lang="fr-FR" smtClean="0"/>
              <a:pPr/>
              <a:t>9</a:t>
            </a:fld>
            <a:endParaRPr lang="fr-FR"/>
          </a:p>
        </p:txBody>
      </p:sp>
    </p:spTree>
    <p:extLst>
      <p:ext uri="{BB962C8B-B14F-4D97-AF65-F5344CB8AC3E}">
        <p14:creationId xmlns:p14="http://schemas.microsoft.com/office/powerpoint/2010/main" val="2800160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E2CC0E2-1CC6-1642-81A9-2AAC0280920E}" type="slidenum">
              <a:rPr lang="fr-FR" smtClean="0"/>
              <a:pPr/>
              <a:t>10</a:t>
            </a:fld>
            <a:endParaRPr lang="fr-FR"/>
          </a:p>
        </p:txBody>
      </p:sp>
    </p:spTree>
    <p:extLst>
      <p:ext uri="{BB962C8B-B14F-4D97-AF65-F5344CB8AC3E}">
        <p14:creationId xmlns:p14="http://schemas.microsoft.com/office/powerpoint/2010/main" val="1799788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25175E2-7002-41FF-89AC-FFB3241BC34C}" type="slidenum">
              <a:rPr lang="en-US" smtClean="0"/>
              <a:pPr/>
              <a:t>20</a:t>
            </a:fld>
            <a:endParaRPr lang="en-US"/>
          </a:p>
        </p:txBody>
      </p:sp>
    </p:spTree>
    <p:extLst>
      <p:ext uri="{BB962C8B-B14F-4D97-AF65-F5344CB8AC3E}">
        <p14:creationId xmlns:p14="http://schemas.microsoft.com/office/powerpoint/2010/main" val="27479211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2CE7A634-A98B-3E41-937E-FEF6B8DDC136}" type="datetime1">
              <a:rPr lang="fr-FR" smtClean="0"/>
              <a:pPr/>
              <a:t>08/11/2019</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da-DK" smtClean="0"/>
              <a:t>Business Intelligence</a:t>
            </a:r>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21001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A439E2-465E-E94E-8994-2344410BE7DD}" type="datetime1">
              <a:rPr lang="fr-FR" smtClean="0"/>
              <a:pPr/>
              <a:t>08/11/2019</a:t>
            </a:fld>
            <a:endParaRPr lang="en-US" dirty="0"/>
          </a:p>
        </p:txBody>
      </p:sp>
      <p:sp>
        <p:nvSpPr>
          <p:cNvPr id="6" name="Footer Placeholder 5"/>
          <p:cNvSpPr>
            <a:spLocks noGrp="1"/>
          </p:cNvSpPr>
          <p:nvPr>
            <p:ph type="ftr" sz="quarter" idx="11"/>
          </p:nvPr>
        </p:nvSpPr>
        <p:spPr/>
        <p:txBody>
          <a:bodyPr/>
          <a:lstStyle/>
          <a:p>
            <a:r>
              <a:rPr lang="en-US" dirty="0" smtClean="0"/>
              <a:t>Business Intelligence</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63773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A8A75E-F779-3644-BD7A-0D5B70218066}" type="datetime1">
              <a:rPr lang="fr-FR" smtClean="0"/>
              <a:pPr/>
              <a:t>08/11/2019</a:t>
            </a:fld>
            <a:endParaRPr lang="en-US" dirty="0"/>
          </a:p>
        </p:txBody>
      </p:sp>
      <p:sp>
        <p:nvSpPr>
          <p:cNvPr id="5" name="Footer Placeholder 4"/>
          <p:cNvSpPr>
            <a:spLocks noGrp="1"/>
          </p:cNvSpPr>
          <p:nvPr>
            <p:ph type="ftr" sz="quarter" idx="11"/>
          </p:nvPr>
        </p:nvSpPr>
        <p:spPr/>
        <p:txBody>
          <a:bodyPr/>
          <a:lstStyle/>
          <a:p>
            <a:r>
              <a:rPr lang="en-US" dirty="0" smtClean="0"/>
              <a:t>Business Intelligence</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7697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045B15-A07F-B348-BDE2-CA4DA05F422F}" type="datetime1">
              <a:rPr lang="fr-FR" smtClean="0"/>
              <a:pPr/>
              <a:t>08/11/2019</a:t>
            </a:fld>
            <a:endParaRPr lang="en-US" dirty="0"/>
          </a:p>
        </p:txBody>
      </p:sp>
      <p:sp>
        <p:nvSpPr>
          <p:cNvPr id="5" name="Footer Placeholder 4"/>
          <p:cNvSpPr>
            <a:spLocks noGrp="1"/>
          </p:cNvSpPr>
          <p:nvPr>
            <p:ph type="ftr" sz="quarter" idx="11"/>
          </p:nvPr>
        </p:nvSpPr>
        <p:spPr/>
        <p:txBody>
          <a:bodyPr/>
          <a:lstStyle/>
          <a:p>
            <a:r>
              <a:rPr lang="en-US" dirty="0" smtClean="0"/>
              <a:t>Business Intelligence</a:t>
            </a:r>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60093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97DA36-3F4E-584B-BB87-41D954003799}" type="datetime1">
              <a:rPr lang="fr-FR" smtClean="0"/>
              <a:pPr/>
              <a:t>08/11/2019</a:t>
            </a:fld>
            <a:endParaRPr lang="en-US" dirty="0"/>
          </a:p>
        </p:txBody>
      </p:sp>
      <p:sp>
        <p:nvSpPr>
          <p:cNvPr id="5" name="Footer Placeholder 4"/>
          <p:cNvSpPr>
            <a:spLocks noGrp="1"/>
          </p:cNvSpPr>
          <p:nvPr>
            <p:ph type="ftr" sz="quarter" idx="11"/>
          </p:nvPr>
        </p:nvSpPr>
        <p:spPr/>
        <p:txBody>
          <a:bodyPr/>
          <a:lstStyle/>
          <a:p>
            <a:r>
              <a:rPr lang="en-US" dirty="0" smtClean="0"/>
              <a:t>Business Intelligence</a:t>
            </a:r>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46063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8C14CD2-3586-2C44-A59E-08BD81532AD4}" type="datetime1">
              <a:rPr lang="fr-FR" smtClean="0"/>
              <a:pPr/>
              <a:t>08/11/2019</a:t>
            </a:fld>
            <a:endParaRPr lang="en-US" dirty="0"/>
          </a:p>
        </p:txBody>
      </p:sp>
      <p:sp>
        <p:nvSpPr>
          <p:cNvPr id="8" name="Footer Placeholder 7"/>
          <p:cNvSpPr>
            <a:spLocks noGrp="1"/>
          </p:cNvSpPr>
          <p:nvPr>
            <p:ph type="ftr" sz="quarter" idx="11"/>
          </p:nvPr>
        </p:nvSpPr>
        <p:spPr/>
        <p:txBody>
          <a:bodyPr/>
          <a:lstStyle/>
          <a:p>
            <a:r>
              <a:rPr lang="en-US" dirty="0" smtClean="0"/>
              <a:t>Business Intelligence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50126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B44323C-2238-9B43-813D-A1C0C2039D9A}" type="datetime1">
              <a:rPr lang="fr-FR" smtClean="0"/>
              <a:pPr/>
              <a:t>08/11/2019</a:t>
            </a:fld>
            <a:endParaRPr lang="en-US" dirty="0"/>
          </a:p>
        </p:txBody>
      </p:sp>
      <p:sp>
        <p:nvSpPr>
          <p:cNvPr id="8" name="Footer Placeholder 7"/>
          <p:cNvSpPr>
            <a:spLocks noGrp="1"/>
          </p:cNvSpPr>
          <p:nvPr>
            <p:ph type="ftr" sz="quarter" idx="11"/>
          </p:nvPr>
        </p:nvSpPr>
        <p:spPr/>
        <p:txBody>
          <a:bodyPr/>
          <a:lstStyle/>
          <a:p>
            <a:r>
              <a:rPr lang="en-US" dirty="0" smtClean="0"/>
              <a:t>Business Intelligence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28160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7E3AF3-502B-6C41-B127-460D000DA4CF}" type="datetime1">
              <a:rPr lang="fr-FR" smtClean="0"/>
              <a:pPr/>
              <a:t>08/11/2019</a:t>
            </a:fld>
            <a:endParaRPr lang="en-US" dirty="0"/>
          </a:p>
        </p:txBody>
      </p:sp>
      <p:sp>
        <p:nvSpPr>
          <p:cNvPr id="5" name="Footer Placeholder 4"/>
          <p:cNvSpPr>
            <a:spLocks noGrp="1"/>
          </p:cNvSpPr>
          <p:nvPr>
            <p:ph type="ftr" sz="quarter" idx="11"/>
          </p:nvPr>
        </p:nvSpPr>
        <p:spPr/>
        <p:txBody>
          <a:bodyPr/>
          <a:lstStyle/>
          <a:p>
            <a:r>
              <a:rPr lang="en-US" dirty="0" smtClean="0"/>
              <a:t>Business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62765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1F731-DDA3-9C46-A4D5-133320AC86A1}" type="datetime1">
              <a:rPr lang="fr-FR" smtClean="0"/>
              <a:pPr/>
              <a:t>08/11/2019</a:t>
            </a:fld>
            <a:endParaRPr lang="en-US" dirty="0"/>
          </a:p>
        </p:txBody>
      </p:sp>
      <p:sp>
        <p:nvSpPr>
          <p:cNvPr id="5" name="Footer Placeholder 4"/>
          <p:cNvSpPr>
            <a:spLocks noGrp="1"/>
          </p:cNvSpPr>
          <p:nvPr>
            <p:ph type="ftr" sz="quarter" idx="11"/>
          </p:nvPr>
        </p:nvSpPr>
        <p:spPr/>
        <p:txBody>
          <a:bodyPr/>
          <a:lstStyle/>
          <a:p>
            <a:r>
              <a:rPr lang="en-US" dirty="0" smtClean="0"/>
              <a:t>Business Intelligence</a:t>
            </a:r>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87986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l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x-none" smtClean="0"/>
              <a:t>Cliquez et modifiez le titre</a:t>
            </a:r>
            <a:endParaRPr lang="fr-FR"/>
          </a:p>
        </p:txBody>
      </p:sp>
      <p:sp>
        <p:nvSpPr>
          <p:cNvPr id="3" name="Espace réservé du pied de page 2"/>
          <p:cNvSpPr>
            <a:spLocks noGrp="1"/>
          </p:cNvSpPr>
          <p:nvPr>
            <p:ph type="ftr" sz="quarter" idx="10"/>
          </p:nvPr>
        </p:nvSpPr>
        <p:spPr>
          <a:xfrm>
            <a:off x="561110" y="6304245"/>
            <a:ext cx="3859795" cy="304801"/>
          </a:xfrm>
        </p:spPr>
        <p:txBody>
          <a:bodyPr/>
          <a:lstStyle/>
          <a:p>
            <a:r>
              <a:rPr lang="fr-BE" smtClean="0"/>
              <a:t>Business Intelligence</a:t>
            </a:r>
            <a:endParaRPr lang="fr-BE" dirty="0"/>
          </a:p>
        </p:txBody>
      </p:sp>
      <p:sp>
        <p:nvSpPr>
          <p:cNvPr id="4" name="Espace réservé du numéro de diapositive 3"/>
          <p:cNvSpPr>
            <a:spLocks noGrp="1"/>
          </p:cNvSpPr>
          <p:nvPr>
            <p:ph type="sldNum" sz="quarter" idx="11"/>
          </p:nvPr>
        </p:nvSpPr>
        <p:spPr/>
        <p:txBody>
          <a:bodyPr/>
          <a:lstStyle/>
          <a:p>
            <a:fld id="{CF4668DC-857F-487D-BFFA-8C0CA5037977}" type="slidenum">
              <a:rPr lang="fr-BE" smtClean="0"/>
              <a:pPr/>
              <a:t>‹N°›</a:t>
            </a:fld>
            <a:endParaRPr lang="fr-BE" dirty="0"/>
          </a:p>
        </p:txBody>
      </p:sp>
      <p:sp>
        <p:nvSpPr>
          <p:cNvPr id="5" name="Espace réservé de la date 4"/>
          <p:cNvSpPr>
            <a:spLocks noGrp="1"/>
          </p:cNvSpPr>
          <p:nvPr>
            <p:ph type="dt" sz="half" idx="12"/>
          </p:nvPr>
        </p:nvSpPr>
        <p:spPr/>
        <p:txBody>
          <a:bodyPr/>
          <a:lstStyle/>
          <a:p>
            <a:fld id="{1BBAC0A2-5E6B-FB46-96BD-05DBDC048F2A}" type="datetime1">
              <a:rPr lang="fr-FR" smtClean="0"/>
              <a:pPr/>
              <a:t>08/11/2019</a:t>
            </a:fld>
            <a:endParaRPr lang="fr-BE" dirty="0"/>
          </a:p>
        </p:txBody>
      </p:sp>
      <p:sp>
        <p:nvSpPr>
          <p:cNvPr id="7" name="Espace réservé du contenu 6"/>
          <p:cNvSpPr>
            <a:spLocks noGrp="1"/>
          </p:cNvSpPr>
          <p:nvPr>
            <p:ph sz="quarter" idx="13"/>
          </p:nvPr>
        </p:nvSpPr>
        <p:spPr>
          <a:xfrm>
            <a:off x="1311031" y="1628776"/>
            <a:ext cx="10634784" cy="4608513"/>
          </a:xfrm>
        </p:spPr>
        <p:txBody>
          <a:bodyPr/>
          <a:lstStyle/>
          <a:p>
            <a:pPr lvl="0"/>
            <a:r>
              <a:rPr lang="x-none" smtClean="0"/>
              <a:t>Cliquez pour modifier les styles du texte du masque</a:t>
            </a:r>
          </a:p>
          <a:p>
            <a:pPr lvl="1"/>
            <a:r>
              <a:rPr lang="x-none" smtClean="0"/>
              <a:t>Deuxième niveau</a:t>
            </a:r>
          </a:p>
          <a:p>
            <a:pPr lvl="2"/>
            <a:r>
              <a:rPr lang="x-none" smtClean="0"/>
              <a:t>Troisième niveau</a:t>
            </a:r>
          </a:p>
          <a:p>
            <a:pPr lvl="3"/>
            <a:r>
              <a:rPr lang="x-none" smtClean="0"/>
              <a:t>Quatrième niveau</a:t>
            </a:r>
          </a:p>
          <a:p>
            <a:pPr lvl="4"/>
            <a:r>
              <a:rPr lang="x-none" smtClean="0"/>
              <a:t>Cinquième niveau</a:t>
            </a:r>
            <a:endParaRPr lang="fr-FR"/>
          </a:p>
        </p:txBody>
      </p:sp>
    </p:spTree>
    <p:extLst>
      <p:ext uri="{BB962C8B-B14F-4D97-AF65-F5344CB8AC3E}">
        <p14:creationId xmlns:p14="http://schemas.microsoft.com/office/powerpoint/2010/main" val="111947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Footer Placeholder 4"/>
          <p:cNvSpPr>
            <a:spLocks noGrp="1"/>
          </p:cNvSpPr>
          <p:nvPr>
            <p:ph type="ftr" sz="quarter" idx="11"/>
          </p:nvPr>
        </p:nvSpPr>
        <p:spPr/>
        <p:txBody>
          <a:bodyPr/>
          <a:lstStyle/>
          <a:p>
            <a:r>
              <a:rPr lang="en-US" dirty="0" smtClean="0"/>
              <a:t>Business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80141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BBB6C4-6196-2C4B-9F30-28E8FD338BC7}" type="datetime1">
              <a:rPr lang="fr-FR" smtClean="0"/>
              <a:pPr/>
              <a:t>08/11/2019</a:t>
            </a:fld>
            <a:endParaRPr lang="en-US" dirty="0"/>
          </a:p>
        </p:txBody>
      </p:sp>
      <p:sp>
        <p:nvSpPr>
          <p:cNvPr id="5" name="Footer Placeholder 4"/>
          <p:cNvSpPr>
            <a:spLocks noGrp="1"/>
          </p:cNvSpPr>
          <p:nvPr>
            <p:ph type="ftr" sz="quarter" idx="11"/>
          </p:nvPr>
        </p:nvSpPr>
        <p:spPr/>
        <p:txBody>
          <a:bodyPr/>
          <a:lstStyle/>
          <a:p>
            <a:r>
              <a:rPr lang="en-US" dirty="0" smtClean="0"/>
              <a:t>Business Intelligence</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4637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9BDF7E-8A8F-DA40-B790-CB0E86727DE1}" type="datetime1">
              <a:rPr lang="fr-FR" smtClean="0"/>
              <a:pPr/>
              <a:t>08/11/2019</a:t>
            </a:fld>
            <a:endParaRPr lang="en-US" dirty="0"/>
          </a:p>
        </p:txBody>
      </p:sp>
      <p:sp>
        <p:nvSpPr>
          <p:cNvPr id="6" name="Footer Placeholder 5"/>
          <p:cNvSpPr>
            <a:spLocks noGrp="1"/>
          </p:cNvSpPr>
          <p:nvPr>
            <p:ph type="ftr" sz="quarter" idx="11"/>
          </p:nvPr>
        </p:nvSpPr>
        <p:spPr/>
        <p:txBody>
          <a:bodyPr/>
          <a:lstStyle/>
          <a:p>
            <a:r>
              <a:rPr lang="en-US" dirty="0" smtClean="0"/>
              <a:t>Business Intelligence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5213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AC1E53-E82B-D54C-BEC8-ACF2093B62EC}" type="datetime1">
              <a:rPr lang="fr-FR" smtClean="0"/>
              <a:pPr/>
              <a:t>08/11/2019</a:t>
            </a:fld>
            <a:endParaRPr lang="en-US" dirty="0"/>
          </a:p>
        </p:txBody>
      </p:sp>
      <p:sp>
        <p:nvSpPr>
          <p:cNvPr id="8" name="Footer Placeholder 7"/>
          <p:cNvSpPr>
            <a:spLocks noGrp="1"/>
          </p:cNvSpPr>
          <p:nvPr>
            <p:ph type="ftr" sz="quarter" idx="11"/>
          </p:nvPr>
        </p:nvSpPr>
        <p:spPr/>
        <p:txBody>
          <a:bodyPr/>
          <a:lstStyle/>
          <a:p>
            <a:r>
              <a:rPr lang="en-US" dirty="0" smtClean="0"/>
              <a:t>Business Intelligence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91135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4E75CA-A4A2-A043-ADF2-AAFD2972C810}" type="datetime1">
              <a:rPr lang="fr-FR" smtClean="0"/>
              <a:pPr/>
              <a:t>08/11/2019</a:t>
            </a:fld>
            <a:endParaRPr lang="en-US" dirty="0"/>
          </a:p>
        </p:txBody>
      </p:sp>
      <p:sp>
        <p:nvSpPr>
          <p:cNvPr id="4" name="Footer Placeholder 3"/>
          <p:cNvSpPr>
            <a:spLocks noGrp="1"/>
          </p:cNvSpPr>
          <p:nvPr>
            <p:ph type="ftr" sz="quarter" idx="11"/>
          </p:nvPr>
        </p:nvSpPr>
        <p:spPr/>
        <p:txBody>
          <a:bodyPr/>
          <a:lstStyle/>
          <a:p>
            <a:r>
              <a:rPr lang="en-US" dirty="0" smtClean="0"/>
              <a:t>Business Intelligence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3383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294CF-828D-024F-8046-554D2E8BA136}" type="datetime1">
              <a:rPr lang="fr-FR" smtClean="0"/>
              <a:pPr/>
              <a:t>08/11/2019</a:t>
            </a:fld>
            <a:endParaRPr lang="en-US" dirty="0"/>
          </a:p>
        </p:txBody>
      </p:sp>
      <p:sp>
        <p:nvSpPr>
          <p:cNvPr id="3" name="Footer Placeholder 2"/>
          <p:cNvSpPr>
            <a:spLocks noGrp="1"/>
          </p:cNvSpPr>
          <p:nvPr>
            <p:ph type="ftr" sz="quarter" idx="11"/>
          </p:nvPr>
        </p:nvSpPr>
        <p:spPr/>
        <p:txBody>
          <a:bodyPr/>
          <a:lstStyle>
            <a:lvl1pPr>
              <a:defRPr b="1"/>
            </a:lvl1pPr>
          </a:lstStyle>
          <a:p>
            <a:r>
              <a:rPr lang="en-US" dirty="0" smtClean="0"/>
              <a:t>Business Intelligence</a:t>
            </a:r>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41324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6B52B-773E-5240-8EAB-9F868B76B843}" type="datetime1">
              <a:rPr lang="fr-FR" smtClean="0"/>
              <a:pPr/>
              <a:t>08/11/2019</a:t>
            </a:fld>
            <a:endParaRPr lang="en-US" dirty="0"/>
          </a:p>
        </p:txBody>
      </p:sp>
      <p:sp>
        <p:nvSpPr>
          <p:cNvPr id="6" name="Footer Placeholder 5"/>
          <p:cNvSpPr>
            <a:spLocks noGrp="1"/>
          </p:cNvSpPr>
          <p:nvPr>
            <p:ph type="ftr" sz="quarter" idx="11"/>
          </p:nvPr>
        </p:nvSpPr>
        <p:spPr/>
        <p:txBody>
          <a:bodyPr/>
          <a:lstStyle>
            <a:lvl1pPr>
              <a:defRPr b="1"/>
            </a:lvl1pPr>
          </a:lstStyle>
          <a:p>
            <a:r>
              <a:rPr lang="en-US" dirty="0" smtClean="0"/>
              <a:t>Business Intelligence</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9020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883B31-56D7-3848-B1D0-6D0F737174A0}" type="datetime1">
              <a:rPr lang="fr-FR" smtClean="0"/>
              <a:pPr/>
              <a:t>08/11/2019</a:t>
            </a:fld>
            <a:endParaRPr lang="en-US" dirty="0"/>
          </a:p>
        </p:txBody>
      </p:sp>
      <p:sp>
        <p:nvSpPr>
          <p:cNvPr id="6" name="Footer Placeholder 5"/>
          <p:cNvSpPr>
            <a:spLocks noGrp="1"/>
          </p:cNvSpPr>
          <p:nvPr>
            <p:ph type="ftr" sz="quarter" idx="11"/>
          </p:nvPr>
        </p:nvSpPr>
        <p:spPr/>
        <p:txBody>
          <a:bodyPr/>
          <a:lstStyle/>
          <a:p>
            <a:r>
              <a:rPr lang="en-US" dirty="0" smtClean="0"/>
              <a:t>Business Intelligence</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00945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20">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fr-FR" dirty="0"/>
            </a:p>
          </p:txBody>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9978713" cy="34163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smtClean="0"/>
              <a:t>Business Intelligence</a:t>
            </a:r>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8EECD39-145E-7145-A95E-4F4F63054827}" type="datetime1">
              <a:rPr lang="fr-FR" smtClean="0"/>
              <a:pPr/>
              <a:t>08/11/2019</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4447002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charset="2"/>
        <a:buChar char="Ø"/>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Courier New"/>
        <a:buChar char="o"/>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charset="2"/>
        <a:buChar char="ü"/>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charset="2"/>
        <a:buChar char="v"/>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99733"/>
            <a:ext cx="10595491" cy="2677648"/>
          </a:xfrm>
        </p:spPr>
        <p:txBody>
          <a:bodyPr/>
          <a:lstStyle/>
          <a:p>
            <a:r>
              <a:rPr lang="fr-FR" sz="6000" dirty="0" smtClean="0">
                <a:effectLst>
                  <a:outerShdw blurRad="38100" dist="38100" dir="2700000" algn="tl">
                    <a:srgbClr val="000000">
                      <a:alpha val="43137"/>
                    </a:srgbClr>
                  </a:outerShdw>
                </a:effectLst>
              </a:rPr>
              <a:t>Business Intelligence</a:t>
            </a:r>
            <a:r>
              <a:rPr lang="fr-FR" dirty="0" smtClean="0"/>
              <a:t/>
            </a:r>
            <a:br>
              <a:rPr lang="fr-FR" dirty="0" smtClean="0"/>
            </a:br>
            <a:r>
              <a:rPr lang="fr-FR" sz="2800" dirty="0" smtClean="0"/>
              <a:t>Chp3 – Modélisation des Données Décisionnelles</a:t>
            </a:r>
            <a:br>
              <a:rPr lang="fr-FR" sz="2800" dirty="0" smtClean="0"/>
            </a:br>
            <a:endParaRPr lang="fr-FR" dirty="0"/>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Sous-titre 3"/>
          <p:cNvSpPr>
            <a:spLocks noGrp="1"/>
          </p:cNvSpPr>
          <p:nvPr>
            <p:ph type="subTitle" idx="1"/>
          </p:nvPr>
        </p:nvSpPr>
        <p:spPr/>
        <p:txBody>
          <a:bodyPr/>
          <a:lstStyle/>
          <a:p>
            <a:endParaRPr lang="fr-FR"/>
          </a:p>
        </p:txBody>
      </p:sp>
    </p:spTree>
    <p:extLst>
      <p:ext uri="{BB962C8B-B14F-4D97-AF65-F5344CB8AC3E}">
        <p14:creationId xmlns:p14="http://schemas.microsoft.com/office/powerpoint/2010/main" val="2353949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Troisième Forme Normale (3FN)</a:t>
            </a:r>
            <a:endParaRPr lang="fr-FR" dirty="0"/>
          </a:p>
        </p:txBody>
      </p:sp>
      <p:sp>
        <p:nvSpPr>
          <p:cNvPr id="3" name="Espace réservé du contenu 2"/>
          <p:cNvSpPr>
            <a:spLocks noGrp="1"/>
          </p:cNvSpPr>
          <p:nvPr>
            <p:ph idx="1"/>
          </p:nvPr>
        </p:nvSpPr>
        <p:spPr>
          <a:xfrm>
            <a:off x="1200861" y="2358708"/>
            <a:ext cx="9978713" cy="2567730"/>
          </a:xfrm>
        </p:spPr>
        <p:txBody>
          <a:bodyPr>
            <a:normAutofit/>
          </a:bodyPr>
          <a:lstStyle/>
          <a:p>
            <a:r>
              <a:rPr lang="fr-FR" b="1" dirty="0" smtClean="0"/>
              <a:t>Troisième </a:t>
            </a:r>
            <a:r>
              <a:rPr lang="fr-FR" b="1" dirty="0"/>
              <a:t>forme normale (3FN)-</a:t>
            </a:r>
            <a:r>
              <a:rPr lang="fr-FR" dirty="0"/>
              <a:t> Un type entité ou un type association est en troisième forme normale si, et seulement si, il est en deuxième forme normale et si tous ses attributs dépendent directement de sa clé et pas d'autres </a:t>
            </a:r>
            <a:r>
              <a:rPr lang="fr-FR" dirty="0" smtClean="0"/>
              <a:t>attributs .</a:t>
            </a:r>
          </a:p>
          <a:p>
            <a:r>
              <a:rPr lang="fr-FR" dirty="0" smtClean="0"/>
              <a:t>Un</a:t>
            </a:r>
            <a:r>
              <a:rPr lang="fr-FR" dirty="0"/>
              <a:t> </a:t>
            </a:r>
            <a:r>
              <a:rPr lang="fr-FR" i="1" dirty="0"/>
              <a:t>type entité</a:t>
            </a:r>
            <a:r>
              <a:rPr lang="fr-FR" dirty="0"/>
              <a:t> ou un </a:t>
            </a:r>
            <a:r>
              <a:rPr lang="fr-FR" i="1" dirty="0"/>
              <a:t>type association</a:t>
            </a:r>
            <a:r>
              <a:rPr lang="fr-FR" dirty="0"/>
              <a:t> en deuxième forme normale avec au plus un attribut qui n'appartient pas à la clé est, par définition, forcément en troisième forme normale.</a:t>
            </a:r>
            <a:endParaRPr lang="fr-FR" dirty="0" smtClean="0"/>
          </a:p>
          <a:p>
            <a:endParaRPr lang="fr-FR" dirty="0"/>
          </a:p>
        </p:txBody>
      </p:sp>
      <p:sp>
        <p:nvSpPr>
          <p:cNvPr id="4" name="Espace réservé de la date 3"/>
          <p:cNvSpPr>
            <a:spLocks noGrp="1"/>
          </p:cNvSpPr>
          <p:nvPr>
            <p:ph type="dt" sz="half" idx="10"/>
          </p:nvPr>
        </p:nvSpPr>
        <p:spPr/>
        <p:txBody>
          <a:bodyPr/>
          <a:lstStyle/>
          <a:p>
            <a:fld id="{4822C5BE-7451-7241-96BD-FF9CFDE8B50B}"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10</a:t>
            </a:fld>
            <a:endParaRPr lang="fr-BE"/>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861" y="4350095"/>
            <a:ext cx="9719376" cy="2041744"/>
          </a:xfrm>
          <a:prstGeom prst="rect">
            <a:avLst/>
          </a:prstGeom>
        </p:spPr>
      </p:pic>
    </p:spTree>
    <p:extLst>
      <p:ext uri="{BB962C8B-B14F-4D97-AF65-F5344CB8AC3E}">
        <p14:creationId xmlns:p14="http://schemas.microsoft.com/office/powerpoint/2010/main" val="1382430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Modélisation Entité-Relation</a:t>
            </a:r>
            <a:endParaRPr lang="fr-FR" dirty="0"/>
          </a:p>
        </p:txBody>
      </p:sp>
      <p:sp>
        <p:nvSpPr>
          <p:cNvPr id="3" name="Espace réservé du contenu 2"/>
          <p:cNvSpPr>
            <a:spLocks noGrp="1"/>
          </p:cNvSpPr>
          <p:nvPr>
            <p:ph idx="1"/>
          </p:nvPr>
        </p:nvSpPr>
        <p:spPr/>
        <p:txBody>
          <a:bodyPr/>
          <a:lstStyle/>
          <a:p>
            <a:r>
              <a:rPr lang="fr-FR" smtClean="0"/>
              <a:t>Le succès du traitement des transactions dans les BDR est essentiellement dû à l’apport de la modélisation entité/relation</a:t>
            </a:r>
          </a:p>
          <a:p>
            <a:r>
              <a:rPr lang="fr-FR" smtClean="0"/>
              <a:t>Exemple</a:t>
            </a:r>
          </a:p>
          <a:p>
            <a:pPr lvl="1"/>
            <a:r>
              <a:rPr lang="fr-FR" smtClean="0"/>
              <a:t>La transaction qui consiste à mettre à jour une adresse client peut ainsi se résumer à une simple recherche dans une table principale d'adresses clients. </a:t>
            </a:r>
          </a:p>
          <a:p>
            <a:pPr lvl="1"/>
            <a:r>
              <a:rPr lang="fr-FR" smtClean="0"/>
              <a:t>Cette recherche est contrôlée par une clé d'adresse client, qui définit l'unicité de l'enregistrement et permet une recherche indexée extrêmement rapide. </a:t>
            </a:r>
          </a:p>
          <a:p>
            <a:pPr lvl="1"/>
            <a:r>
              <a:rPr lang="fr-FR" smtClean="0"/>
              <a:t>Le respect des formes normales fait que cette mise à jour soit faite en une itération, sans risque d’oublier des enregistrements</a:t>
            </a:r>
            <a:endParaRPr lang="fr-FR" dirty="0"/>
          </a:p>
        </p:txBody>
      </p:sp>
      <p:sp>
        <p:nvSpPr>
          <p:cNvPr id="4" name="Espace réservé de la date 3"/>
          <p:cNvSpPr>
            <a:spLocks noGrp="1"/>
          </p:cNvSpPr>
          <p:nvPr>
            <p:ph type="dt" sz="half" idx="10"/>
          </p:nvPr>
        </p:nvSpPr>
        <p:spPr/>
        <p:txBody>
          <a:bodyPr/>
          <a:lstStyle/>
          <a:p>
            <a:fld id="{8F3CE4F1-56A9-D048-9274-972FBE6858BB}"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11</a:t>
            </a:fld>
            <a:endParaRPr lang="fr-BE"/>
          </a:p>
        </p:txBody>
      </p:sp>
    </p:spTree>
    <p:extLst>
      <p:ext uri="{BB962C8B-B14F-4D97-AF65-F5344CB8AC3E}">
        <p14:creationId xmlns:p14="http://schemas.microsoft.com/office/powerpoint/2010/main" val="132606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Limites de la Modélisation E/R</a:t>
            </a:r>
            <a:endParaRPr lang="fr-FR" dirty="0"/>
          </a:p>
        </p:txBody>
      </p:sp>
      <p:sp>
        <p:nvSpPr>
          <p:cNvPr id="3" name="Espace réservé du contenu 2"/>
          <p:cNvSpPr>
            <a:spLocks noGrp="1"/>
          </p:cNvSpPr>
          <p:nvPr>
            <p:ph idx="1"/>
          </p:nvPr>
        </p:nvSpPr>
        <p:spPr>
          <a:xfrm>
            <a:off x="1897111" y="2455040"/>
            <a:ext cx="9978713" cy="3416300"/>
          </a:xfrm>
        </p:spPr>
        <p:txBody>
          <a:bodyPr/>
          <a:lstStyle/>
          <a:p>
            <a:r>
              <a:rPr lang="fr-FR" dirty="0" smtClean="0"/>
              <a:t>Modèle complexe</a:t>
            </a:r>
          </a:p>
          <a:p>
            <a:pPr lvl="1"/>
            <a:r>
              <a:rPr lang="fr-FR" dirty="0" smtClean="0"/>
              <a:t>Plusieurs tables et jointures mises en œuvre </a:t>
            </a:r>
          </a:p>
          <a:p>
            <a:r>
              <a:rPr lang="fr-FR" dirty="0" smtClean="0"/>
              <a:t>Risque de dégradation des performances</a:t>
            </a:r>
          </a:p>
          <a:p>
            <a:r>
              <a:rPr lang="fr-FR" dirty="0" smtClean="0"/>
              <a:t>Données </a:t>
            </a:r>
            <a:r>
              <a:rPr lang="fr-FR" dirty="0" smtClean="0"/>
              <a:t>historiques difficilement représentées</a:t>
            </a:r>
          </a:p>
          <a:p>
            <a:r>
              <a:rPr lang="fr-FR" dirty="0" smtClean="0"/>
              <a:t>Mal adapté au DW</a:t>
            </a:r>
            <a:endParaRPr lang="fr-FR" dirty="0"/>
          </a:p>
        </p:txBody>
      </p:sp>
      <p:sp>
        <p:nvSpPr>
          <p:cNvPr id="4" name="Espace réservé de la date 3"/>
          <p:cNvSpPr>
            <a:spLocks noGrp="1"/>
          </p:cNvSpPr>
          <p:nvPr>
            <p:ph type="dt" sz="half" idx="10"/>
          </p:nvPr>
        </p:nvSpPr>
        <p:spPr/>
        <p:txBody>
          <a:bodyPr/>
          <a:lstStyle/>
          <a:p>
            <a:fld id="{1B793B22-F4FD-6C4A-9285-47A45955815A}"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12</a:t>
            </a:fld>
            <a:endParaRPr lang="fr-BE"/>
          </a:p>
        </p:txBody>
      </p:sp>
    </p:spTree>
    <p:extLst>
      <p:ext uri="{BB962C8B-B14F-4D97-AF65-F5344CB8AC3E}">
        <p14:creationId xmlns:p14="http://schemas.microsoft.com/office/powerpoint/2010/main" val="1632295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Modélisation Multidimensionnelle</a:t>
            </a:r>
            <a:endParaRPr lang="fr-FR" dirty="0"/>
          </a:p>
        </p:txBody>
      </p:sp>
      <p:sp>
        <p:nvSpPr>
          <p:cNvPr id="3" name="Espace réservé du texte 2"/>
          <p:cNvSpPr>
            <a:spLocks noGrp="1"/>
          </p:cNvSpPr>
          <p:nvPr>
            <p:ph type="body" idx="1"/>
          </p:nvPr>
        </p:nvSpPr>
        <p:spPr/>
        <p:txBody>
          <a:bodyPr/>
          <a:lstStyle/>
          <a:p>
            <a:r>
              <a:rPr lang="fr-FR" smtClean="0"/>
              <a:t>Chp3: </a:t>
            </a:r>
            <a:r>
              <a:rPr lang="x-none" smtClean="0"/>
              <a:t>Modélisation des Données Décisionnelles</a:t>
            </a:r>
            <a:endParaRPr lang="fr-FR" dirty="0"/>
          </a:p>
        </p:txBody>
      </p:sp>
      <p:sp>
        <p:nvSpPr>
          <p:cNvPr id="4" name="Espace réservé de la date 3"/>
          <p:cNvSpPr>
            <a:spLocks noGrp="1"/>
          </p:cNvSpPr>
          <p:nvPr>
            <p:ph type="dt" sz="half" idx="10"/>
          </p:nvPr>
        </p:nvSpPr>
        <p:spPr/>
        <p:txBody>
          <a:bodyPr/>
          <a:lstStyle/>
          <a:p>
            <a:fld id="{8347F687-D9FC-EF45-9CF1-EB7A79B25294}"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13</a:t>
            </a:fld>
            <a:endParaRPr lang="fr-BE"/>
          </a:p>
        </p:txBody>
      </p:sp>
    </p:spTree>
    <p:extLst>
      <p:ext uri="{BB962C8B-B14F-4D97-AF65-F5344CB8AC3E}">
        <p14:creationId xmlns:p14="http://schemas.microsoft.com/office/powerpoint/2010/main" val="2567379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smtClean="0"/>
              <a:t>Modélisation Multidimensionnelle : Notions de Base</a:t>
            </a:r>
            <a:endParaRPr lang="fr-FR" dirty="0"/>
          </a:p>
        </p:txBody>
      </p:sp>
      <p:sp>
        <p:nvSpPr>
          <p:cNvPr id="8" name="Espace réservé du contenu 7"/>
          <p:cNvSpPr>
            <a:spLocks noGrp="1"/>
          </p:cNvSpPr>
          <p:nvPr>
            <p:ph idx="1"/>
          </p:nvPr>
        </p:nvSpPr>
        <p:spPr/>
        <p:txBody>
          <a:bodyPr/>
          <a:lstStyle/>
          <a:p>
            <a:r>
              <a:rPr lang="fr-FR" smtClean="0"/>
              <a:t>Méthode de conception logique qui vise à présenter les données sous une forme standardisée, intuitive et qui permet des accès hautement performants</a:t>
            </a:r>
          </a:p>
          <a:p>
            <a:r>
              <a:rPr lang="fr-FR" smtClean="0"/>
              <a:t>Permet de considérer un sujet analysé comme point dans un espace à plusieurs dimensions</a:t>
            </a:r>
          </a:p>
          <a:p>
            <a:r>
              <a:rPr lang="fr-FR" smtClean="0"/>
              <a:t>Les données sont organisées de manière à mettre en évidence:</a:t>
            </a:r>
          </a:p>
          <a:p>
            <a:pPr lvl="1"/>
            <a:r>
              <a:rPr lang="fr-FR" smtClean="0"/>
              <a:t>Le Sujet						</a:t>
            </a:r>
            <a:r>
              <a:rPr lang="fr-FR" smtClean="0">
                <a:sym typeface="Wingdings"/>
              </a:rPr>
              <a:t>  	Le Fait</a:t>
            </a:r>
          </a:p>
          <a:p>
            <a:pPr lvl="1"/>
            <a:r>
              <a:rPr lang="fr-FR" smtClean="0">
                <a:sym typeface="Wingdings"/>
              </a:rPr>
              <a:t>Les perspectives de l’analyse		 	La table des dimensions</a:t>
            </a:r>
            <a:endParaRPr lang="fr-FR" dirty="0"/>
          </a:p>
        </p:txBody>
      </p:sp>
      <p:sp>
        <p:nvSpPr>
          <p:cNvPr id="4" name="Espace réservé de la date 3"/>
          <p:cNvSpPr>
            <a:spLocks noGrp="1"/>
          </p:cNvSpPr>
          <p:nvPr>
            <p:ph type="dt" sz="half" idx="10"/>
          </p:nvPr>
        </p:nvSpPr>
        <p:spPr/>
        <p:txBody>
          <a:bodyPr/>
          <a:lstStyle/>
          <a:p>
            <a:fld id="{C5165817-1B75-6B4C-97C9-13E116491DDB}"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14</a:t>
            </a:fld>
            <a:endParaRPr lang="fr-BE"/>
          </a:p>
        </p:txBody>
      </p:sp>
    </p:spTree>
    <p:extLst>
      <p:ext uri="{BB962C8B-B14F-4D97-AF65-F5344CB8AC3E}">
        <p14:creationId xmlns:p14="http://schemas.microsoft.com/office/powerpoint/2010/main" val="380716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Faits – Table des Faits</a:t>
            </a:r>
            <a:endParaRPr lang="fr-FR" dirty="0"/>
          </a:p>
        </p:txBody>
      </p:sp>
      <p:sp>
        <p:nvSpPr>
          <p:cNvPr id="3" name="Espace réservé du contenu 2"/>
          <p:cNvSpPr>
            <a:spLocks noGrp="1"/>
          </p:cNvSpPr>
          <p:nvPr>
            <p:ph idx="1"/>
          </p:nvPr>
        </p:nvSpPr>
        <p:spPr>
          <a:xfrm>
            <a:off x="1154954" y="2233727"/>
            <a:ext cx="9978713" cy="4115565"/>
          </a:xfrm>
        </p:spPr>
        <p:txBody>
          <a:bodyPr>
            <a:normAutofit fontScale="92500" lnSpcReduction="10000"/>
          </a:bodyPr>
          <a:lstStyle/>
          <a:p>
            <a:r>
              <a:rPr lang="fr-FR" dirty="0" smtClean="0"/>
              <a:t>Fait</a:t>
            </a:r>
          </a:p>
          <a:p>
            <a:pPr lvl="1"/>
            <a:r>
              <a:rPr lang="fr-FR" dirty="0" smtClean="0"/>
              <a:t>Sujet d’analyse</a:t>
            </a:r>
          </a:p>
          <a:p>
            <a:pPr lvl="1"/>
            <a:r>
              <a:rPr lang="fr-FR" dirty="0" smtClean="0"/>
              <a:t>Grain de mesure de l’activité</a:t>
            </a:r>
          </a:p>
          <a:p>
            <a:pPr lvl="1"/>
            <a:r>
              <a:rPr lang="fr-FR" dirty="0" smtClean="0"/>
              <a:t>Résultat d’une opération d’agrégation des données</a:t>
            </a:r>
          </a:p>
          <a:p>
            <a:pPr lvl="1"/>
            <a:r>
              <a:rPr lang="fr-FR" dirty="0" smtClean="0"/>
              <a:t>Exemple: Chiffre d’affaires, nombre de vente, gain, nombre de transaction…</a:t>
            </a:r>
            <a:r>
              <a:rPr lang="fr-FR" dirty="0" smtClean="0">
                <a:sym typeface="Wingdings"/>
              </a:rPr>
              <a:t> en général : une valeur numérique</a:t>
            </a:r>
            <a:endParaRPr lang="fr-FR" dirty="0" smtClean="0"/>
          </a:p>
          <a:p>
            <a:pPr lvl="1"/>
            <a:r>
              <a:rPr lang="fr-FR" dirty="0" smtClean="0"/>
              <a:t>Les mesures sont stockées dans la table des faits</a:t>
            </a:r>
          </a:p>
          <a:p>
            <a:r>
              <a:rPr lang="fr-FR" dirty="0" smtClean="0"/>
              <a:t>Table des faits </a:t>
            </a:r>
          </a:p>
          <a:p>
            <a:pPr lvl="1"/>
            <a:r>
              <a:rPr lang="fr-FR" dirty="0" smtClean="0"/>
              <a:t>Clé composite référencent des clés primaires des tables de dimensions</a:t>
            </a:r>
          </a:p>
          <a:p>
            <a:pPr lvl="1"/>
            <a:r>
              <a:rPr lang="fr-FR" dirty="0" smtClean="0"/>
              <a:t>Contient les valeurs des mesures et des clefs vers les tables de dimensions </a:t>
            </a:r>
            <a:r>
              <a:rPr lang="fr-FR" dirty="0" smtClean="0">
                <a:sym typeface="Wingdings"/>
              </a:rPr>
              <a:t> traduit une relation (</a:t>
            </a:r>
            <a:r>
              <a:rPr lang="fr-FR" dirty="0" err="1" smtClean="0">
                <a:sym typeface="Wingdings"/>
              </a:rPr>
              <a:t>n,m</a:t>
            </a:r>
            <a:r>
              <a:rPr lang="fr-FR" dirty="0" smtClean="0">
                <a:sym typeface="Wingdings"/>
              </a:rPr>
              <a:t>) entre les dimensions</a:t>
            </a:r>
            <a:endParaRPr lang="fr-FR" dirty="0" smtClean="0"/>
          </a:p>
          <a:p>
            <a:pPr lvl="1"/>
            <a:r>
              <a:rPr lang="fr-FR" dirty="0" smtClean="0"/>
              <a:t>Plusieurs tables de fait dans un DW</a:t>
            </a:r>
          </a:p>
          <a:p>
            <a:pPr lvl="1"/>
            <a:r>
              <a:rPr lang="fr-FR" dirty="0" smtClean="0"/>
              <a:t>Les faits les plus utiles d’une table des faits sont numériques et additifs</a:t>
            </a:r>
          </a:p>
        </p:txBody>
      </p:sp>
      <p:sp>
        <p:nvSpPr>
          <p:cNvPr id="4" name="Espace réservé de la date 3"/>
          <p:cNvSpPr>
            <a:spLocks noGrp="1"/>
          </p:cNvSpPr>
          <p:nvPr>
            <p:ph type="dt" sz="half" idx="10"/>
          </p:nvPr>
        </p:nvSpPr>
        <p:spPr/>
        <p:txBody>
          <a:bodyPr/>
          <a:lstStyle/>
          <a:p>
            <a:fld id="{00B0F31C-E5EA-FD49-B7B2-9FDCE8C608D7}"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15</a:t>
            </a:fld>
            <a:endParaRPr lang="fr-BE"/>
          </a:p>
        </p:txBody>
      </p:sp>
    </p:spTree>
    <p:extLst>
      <p:ext uri="{BB962C8B-B14F-4D97-AF65-F5344CB8AC3E}">
        <p14:creationId xmlns:p14="http://schemas.microsoft.com/office/powerpoint/2010/main" val="934021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Faits – Table des Faits</a:t>
            </a:r>
            <a:endParaRPr lang="fr-FR" dirty="0"/>
          </a:p>
        </p:txBody>
      </p:sp>
      <p:sp>
        <p:nvSpPr>
          <p:cNvPr id="3" name="Espace réservé du contenu 2"/>
          <p:cNvSpPr>
            <a:spLocks noGrp="1"/>
          </p:cNvSpPr>
          <p:nvPr>
            <p:ph idx="1"/>
          </p:nvPr>
        </p:nvSpPr>
        <p:spPr/>
        <p:txBody>
          <a:bodyPr/>
          <a:lstStyle/>
          <a:p>
            <a:r>
              <a:rPr lang="fr-FR" dirty="0" smtClean="0"/>
              <a:t>Exemple:</a:t>
            </a:r>
          </a:p>
          <a:p>
            <a:pPr lvl="1"/>
            <a:r>
              <a:rPr lang="fr-FR" dirty="0" smtClean="0"/>
              <a:t>Fait: Montant des ventes, chaque jour pour chaque produit dans chaque magasin</a:t>
            </a:r>
          </a:p>
          <a:p>
            <a:r>
              <a:rPr lang="fr-FR" dirty="0" smtClean="0"/>
              <a:t>A en général plusieurs lignes et peu de colonnes</a:t>
            </a:r>
          </a:p>
        </p:txBody>
      </p:sp>
      <p:sp>
        <p:nvSpPr>
          <p:cNvPr id="4" name="Espace réservé de la date 3"/>
          <p:cNvSpPr>
            <a:spLocks noGrp="1"/>
          </p:cNvSpPr>
          <p:nvPr>
            <p:ph type="dt" sz="half" idx="10"/>
          </p:nvPr>
        </p:nvSpPr>
        <p:spPr/>
        <p:txBody>
          <a:bodyPr/>
          <a:lstStyle/>
          <a:p>
            <a:fld id="{3A77A4D8-B489-2D45-82F7-7B148601AAAC}"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16</a:t>
            </a:fld>
            <a:endParaRPr lang="fr-BE"/>
          </a:p>
        </p:txBody>
      </p:sp>
      <p:grpSp>
        <p:nvGrpSpPr>
          <p:cNvPr id="8" name="Grouper 7"/>
          <p:cNvGrpSpPr/>
          <p:nvPr/>
        </p:nvGrpSpPr>
        <p:grpSpPr>
          <a:xfrm>
            <a:off x="1687933" y="3977495"/>
            <a:ext cx="8356963" cy="2232248"/>
            <a:chOff x="1904423" y="3356992"/>
            <a:chExt cx="8356963" cy="2232248"/>
          </a:xfrm>
        </p:grpSpPr>
        <p:grpSp>
          <p:nvGrpSpPr>
            <p:cNvPr id="14" name="Grouper 13"/>
            <p:cNvGrpSpPr/>
            <p:nvPr/>
          </p:nvGrpSpPr>
          <p:grpSpPr>
            <a:xfrm>
              <a:off x="5498313" y="3573016"/>
              <a:ext cx="2570132" cy="1872208"/>
              <a:chOff x="4448944" y="4509120"/>
              <a:chExt cx="2088232" cy="1872208"/>
            </a:xfrm>
          </p:grpSpPr>
          <p:sp>
            <p:nvSpPr>
              <p:cNvPr id="7" name="Rectangle 6"/>
              <p:cNvSpPr/>
              <p:nvPr/>
            </p:nvSpPr>
            <p:spPr>
              <a:xfrm>
                <a:off x="4448944" y="4509120"/>
                <a:ext cx="2088232" cy="187220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cxnSp>
            <p:nvCxnSpPr>
              <p:cNvPr id="9" name="Connecteur droit 8"/>
              <p:cNvCxnSpPr/>
              <p:nvPr/>
            </p:nvCxnSpPr>
            <p:spPr>
              <a:xfrm>
                <a:off x="4448944" y="4941168"/>
                <a:ext cx="2088232" cy="0"/>
              </a:xfrm>
              <a:prstGeom prst="line">
                <a:avLst/>
              </a:prstGeom>
            </p:spPr>
            <p:style>
              <a:lnRef idx="1">
                <a:schemeClr val="accent3"/>
              </a:lnRef>
              <a:fillRef idx="0">
                <a:schemeClr val="accent3"/>
              </a:fillRef>
              <a:effectRef idx="0">
                <a:schemeClr val="accent3"/>
              </a:effectRef>
              <a:fontRef idx="minor">
                <a:schemeClr val="tx1"/>
              </a:fontRef>
            </p:style>
          </p:cxnSp>
          <p:sp>
            <p:nvSpPr>
              <p:cNvPr id="11" name="ZoneTexte 10"/>
              <p:cNvSpPr txBox="1"/>
              <p:nvPr/>
            </p:nvSpPr>
            <p:spPr>
              <a:xfrm>
                <a:off x="4489202" y="4509120"/>
                <a:ext cx="1916760" cy="369332"/>
              </a:xfrm>
              <a:prstGeom prst="rect">
                <a:avLst/>
              </a:prstGeom>
              <a:noFill/>
            </p:spPr>
            <p:txBody>
              <a:bodyPr wrap="none" rtlCol="0">
                <a:spAutoFit/>
              </a:bodyPr>
              <a:lstStyle/>
              <a:p>
                <a:r>
                  <a:rPr lang="fr-FR" b="1" dirty="0" smtClean="0"/>
                  <a:t>Ventes Journalières</a:t>
                </a:r>
                <a:endParaRPr lang="fr-FR" b="1" dirty="0"/>
              </a:p>
            </p:txBody>
          </p:sp>
          <p:sp>
            <p:nvSpPr>
              <p:cNvPr id="13" name="ZoneTexte 12"/>
              <p:cNvSpPr txBox="1"/>
              <p:nvPr/>
            </p:nvSpPr>
            <p:spPr>
              <a:xfrm>
                <a:off x="4520952" y="4885035"/>
                <a:ext cx="1954673" cy="1477328"/>
              </a:xfrm>
              <a:prstGeom prst="rect">
                <a:avLst/>
              </a:prstGeom>
              <a:noFill/>
            </p:spPr>
            <p:txBody>
              <a:bodyPr wrap="none" rtlCol="0">
                <a:spAutoFit/>
              </a:bodyPr>
              <a:lstStyle/>
              <a:p>
                <a:r>
                  <a:rPr lang="fr-FR" dirty="0" smtClean="0">
                    <a:solidFill>
                      <a:schemeClr val="accent2"/>
                    </a:solidFill>
                  </a:rPr>
                  <a:t>Clé Date</a:t>
                </a:r>
              </a:p>
              <a:p>
                <a:r>
                  <a:rPr lang="fr-FR" dirty="0" smtClean="0">
                    <a:solidFill>
                      <a:schemeClr val="accent2"/>
                    </a:solidFill>
                  </a:rPr>
                  <a:t>Clé Produit</a:t>
                </a:r>
              </a:p>
              <a:p>
                <a:r>
                  <a:rPr lang="fr-FR" dirty="0" smtClean="0">
                    <a:solidFill>
                      <a:schemeClr val="accent2"/>
                    </a:solidFill>
                  </a:rPr>
                  <a:t>Clé Magasin</a:t>
                </a:r>
              </a:p>
              <a:p>
                <a:r>
                  <a:rPr lang="fr-FR" dirty="0" smtClean="0"/>
                  <a:t>Quantité vendue</a:t>
                </a:r>
              </a:p>
              <a:p>
                <a:r>
                  <a:rPr lang="fr-FR" dirty="0" smtClean="0"/>
                  <a:t>Montant des ventes</a:t>
                </a:r>
                <a:endParaRPr lang="fr-FR" dirty="0"/>
              </a:p>
            </p:txBody>
          </p:sp>
        </p:grpSp>
        <p:grpSp>
          <p:nvGrpSpPr>
            <p:cNvPr id="19" name="Grouper 18"/>
            <p:cNvGrpSpPr/>
            <p:nvPr/>
          </p:nvGrpSpPr>
          <p:grpSpPr>
            <a:xfrm>
              <a:off x="3437243" y="3717032"/>
              <a:ext cx="1152128" cy="792088"/>
              <a:chOff x="2000672" y="4437112"/>
              <a:chExt cx="936104" cy="792088"/>
            </a:xfrm>
          </p:grpSpPr>
          <p:sp>
            <p:nvSpPr>
              <p:cNvPr id="15" name="Rectangle 14"/>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7" name="Connecteur droit 16"/>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8" name="ZoneTexte 17"/>
              <p:cNvSpPr txBox="1"/>
              <p:nvPr/>
            </p:nvSpPr>
            <p:spPr>
              <a:xfrm>
                <a:off x="2144688" y="4437112"/>
                <a:ext cx="533528" cy="338554"/>
              </a:xfrm>
              <a:prstGeom prst="rect">
                <a:avLst/>
              </a:prstGeom>
              <a:noFill/>
            </p:spPr>
            <p:txBody>
              <a:bodyPr wrap="none" rtlCol="0">
                <a:spAutoFit/>
              </a:bodyPr>
              <a:lstStyle/>
              <a:p>
                <a:r>
                  <a:rPr lang="fr-FR" sz="1600" b="1" dirty="0" smtClean="0"/>
                  <a:t>Date</a:t>
                </a:r>
                <a:endParaRPr lang="fr-FR" b="1" dirty="0"/>
              </a:p>
            </p:txBody>
          </p:sp>
        </p:grpSp>
        <p:grpSp>
          <p:nvGrpSpPr>
            <p:cNvPr id="20" name="Grouper 19"/>
            <p:cNvGrpSpPr/>
            <p:nvPr/>
          </p:nvGrpSpPr>
          <p:grpSpPr>
            <a:xfrm>
              <a:off x="3348618" y="4797152"/>
              <a:ext cx="1152128" cy="792088"/>
              <a:chOff x="2000672" y="4437112"/>
              <a:chExt cx="936104" cy="792088"/>
            </a:xfrm>
          </p:grpSpPr>
          <p:sp>
            <p:nvSpPr>
              <p:cNvPr id="21" name="Rectangle 20"/>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2" name="Connecteur droit 21"/>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3" name="ZoneTexte 22"/>
              <p:cNvSpPr txBox="1"/>
              <p:nvPr/>
            </p:nvSpPr>
            <p:spPr>
              <a:xfrm>
                <a:off x="2049438" y="4437112"/>
                <a:ext cx="703497" cy="338554"/>
              </a:xfrm>
              <a:prstGeom prst="rect">
                <a:avLst/>
              </a:prstGeom>
              <a:noFill/>
            </p:spPr>
            <p:txBody>
              <a:bodyPr wrap="none" rtlCol="0">
                <a:spAutoFit/>
              </a:bodyPr>
              <a:lstStyle/>
              <a:p>
                <a:r>
                  <a:rPr lang="fr-FR" sz="1600" b="1" dirty="0" smtClean="0"/>
                  <a:t>Produit</a:t>
                </a:r>
                <a:endParaRPr lang="fr-FR" b="1" dirty="0"/>
              </a:p>
            </p:txBody>
          </p:sp>
        </p:grpSp>
        <p:grpSp>
          <p:nvGrpSpPr>
            <p:cNvPr id="24" name="Grouper 23"/>
            <p:cNvGrpSpPr/>
            <p:nvPr/>
          </p:nvGrpSpPr>
          <p:grpSpPr>
            <a:xfrm>
              <a:off x="9109258" y="3933056"/>
              <a:ext cx="1152128" cy="792088"/>
              <a:chOff x="2000672" y="4437112"/>
              <a:chExt cx="936104" cy="792088"/>
            </a:xfrm>
          </p:grpSpPr>
          <p:sp>
            <p:nvSpPr>
              <p:cNvPr id="25" name="Rectangle 24"/>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6" name="Connecteur droit 25"/>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7" name="ZoneTexte 26"/>
              <p:cNvSpPr txBox="1"/>
              <p:nvPr/>
            </p:nvSpPr>
            <p:spPr>
              <a:xfrm>
                <a:off x="2017688" y="4437112"/>
                <a:ext cx="843590" cy="338554"/>
              </a:xfrm>
              <a:prstGeom prst="rect">
                <a:avLst/>
              </a:prstGeom>
              <a:noFill/>
            </p:spPr>
            <p:txBody>
              <a:bodyPr wrap="none" rtlCol="0">
                <a:spAutoFit/>
              </a:bodyPr>
              <a:lstStyle/>
              <a:p>
                <a:r>
                  <a:rPr lang="fr-FR" sz="1600" b="1" dirty="0" smtClean="0"/>
                  <a:t>Magasin</a:t>
                </a:r>
                <a:endParaRPr lang="fr-FR" b="1" dirty="0"/>
              </a:p>
            </p:txBody>
          </p:sp>
        </p:grpSp>
        <p:cxnSp>
          <p:nvCxnSpPr>
            <p:cNvPr id="29" name="Connecteur droit avec flèche 28"/>
            <p:cNvCxnSpPr>
              <a:endCxn id="15" idx="3"/>
            </p:cNvCxnSpPr>
            <p:nvPr/>
          </p:nvCxnSpPr>
          <p:spPr>
            <a:xfrm flipH="1">
              <a:off x="4589371" y="4149080"/>
              <a:ext cx="1063503" cy="0"/>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30" name="Connecteur droit avec flèche 29"/>
            <p:cNvCxnSpPr>
              <a:endCxn id="21" idx="3"/>
            </p:cNvCxnSpPr>
            <p:nvPr/>
          </p:nvCxnSpPr>
          <p:spPr>
            <a:xfrm flipH="1">
              <a:off x="4500746" y="4437112"/>
              <a:ext cx="1152128" cy="79208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32" name="Connecteur droit avec flèche 31"/>
            <p:cNvCxnSpPr>
              <a:endCxn id="25" idx="1"/>
            </p:cNvCxnSpPr>
            <p:nvPr/>
          </p:nvCxnSpPr>
          <p:spPr>
            <a:xfrm flipV="1">
              <a:off x="7070878" y="4365104"/>
              <a:ext cx="2038380" cy="360040"/>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sp>
          <p:nvSpPr>
            <p:cNvPr id="35" name="ZoneTexte 34"/>
            <p:cNvSpPr txBox="1"/>
            <p:nvPr/>
          </p:nvSpPr>
          <p:spPr>
            <a:xfrm>
              <a:off x="8442178" y="4941168"/>
              <a:ext cx="705977" cy="369332"/>
            </a:xfrm>
            <a:prstGeom prst="rect">
              <a:avLst/>
            </a:prstGeom>
            <a:noFill/>
          </p:spPr>
          <p:txBody>
            <a:bodyPr wrap="none" rtlCol="0">
              <a:spAutoFit/>
            </a:bodyPr>
            <a:lstStyle/>
            <a:p>
              <a:r>
                <a:rPr lang="fr-FR" i="1" u="sng" dirty="0" smtClean="0">
                  <a:solidFill>
                    <a:schemeClr val="tx1">
                      <a:lumMod val="50000"/>
                      <a:lumOff val="50000"/>
                    </a:schemeClr>
                  </a:solidFill>
                </a:rPr>
                <a:t>Faits</a:t>
              </a:r>
              <a:endParaRPr lang="fr-FR" i="1" u="sng" dirty="0">
                <a:solidFill>
                  <a:schemeClr val="tx1">
                    <a:lumMod val="50000"/>
                    <a:lumOff val="50000"/>
                  </a:schemeClr>
                </a:solidFill>
              </a:endParaRPr>
            </a:p>
          </p:txBody>
        </p:sp>
        <p:sp>
          <p:nvSpPr>
            <p:cNvPr id="41" name="ZoneTexte 40"/>
            <p:cNvSpPr txBox="1"/>
            <p:nvPr/>
          </p:nvSpPr>
          <p:spPr>
            <a:xfrm>
              <a:off x="7998961" y="3356992"/>
              <a:ext cx="1841203" cy="369332"/>
            </a:xfrm>
            <a:prstGeom prst="rect">
              <a:avLst/>
            </a:prstGeom>
            <a:noFill/>
          </p:spPr>
          <p:txBody>
            <a:bodyPr wrap="none" rtlCol="0">
              <a:spAutoFit/>
            </a:bodyPr>
            <a:lstStyle/>
            <a:p>
              <a:r>
                <a:rPr lang="fr-FR" i="1" u="sng" dirty="0" smtClean="0">
                  <a:solidFill>
                    <a:schemeClr val="tx1">
                      <a:lumMod val="50000"/>
                      <a:lumOff val="50000"/>
                    </a:schemeClr>
                  </a:solidFill>
                </a:rPr>
                <a:t>Table des Faits</a:t>
              </a:r>
              <a:endParaRPr lang="fr-FR" i="1" u="sng" dirty="0">
                <a:solidFill>
                  <a:schemeClr val="tx1">
                    <a:lumMod val="50000"/>
                    <a:lumOff val="50000"/>
                  </a:schemeClr>
                </a:solidFill>
              </a:endParaRPr>
            </a:p>
          </p:txBody>
        </p:sp>
        <p:sp>
          <p:nvSpPr>
            <p:cNvPr id="44" name="ZoneTexte 43"/>
            <p:cNvSpPr txBox="1"/>
            <p:nvPr/>
          </p:nvSpPr>
          <p:spPr>
            <a:xfrm>
              <a:off x="1904423" y="4437112"/>
              <a:ext cx="1464973" cy="369332"/>
            </a:xfrm>
            <a:prstGeom prst="rect">
              <a:avLst/>
            </a:prstGeom>
            <a:noFill/>
          </p:spPr>
          <p:txBody>
            <a:bodyPr wrap="none" rtlCol="0">
              <a:spAutoFit/>
            </a:bodyPr>
            <a:lstStyle/>
            <a:p>
              <a:r>
                <a:rPr lang="fr-FR" i="1" u="sng" dirty="0" smtClean="0">
                  <a:solidFill>
                    <a:schemeClr val="tx1">
                      <a:lumMod val="50000"/>
                      <a:lumOff val="50000"/>
                    </a:schemeClr>
                  </a:solidFill>
                </a:rPr>
                <a:t>Dimensions</a:t>
              </a:r>
              <a:endParaRPr lang="fr-FR" i="1" u="sng" dirty="0">
                <a:solidFill>
                  <a:schemeClr val="tx1">
                    <a:lumMod val="50000"/>
                    <a:lumOff val="50000"/>
                  </a:schemeClr>
                </a:solidFill>
              </a:endParaRPr>
            </a:p>
          </p:txBody>
        </p:sp>
        <p:sp>
          <p:nvSpPr>
            <p:cNvPr id="56" name="Accolade fermante 55"/>
            <p:cNvSpPr/>
            <p:nvPr/>
          </p:nvSpPr>
          <p:spPr>
            <a:xfrm>
              <a:off x="8223006" y="4869160"/>
              <a:ext cx="177250" cy="576064"/>
            </a:xfrm>
            <a:prstGeom prst="rightBrace">
              <a:avLst/>
            </a:prstGeom>
            <a:ln w="12700" cmpd="sng">
              <a:solidFill>
                <a:srgbClr val="7F7F7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grpSp>
    </p:spTree>
    <p:extLst>
      <p:ext uri="{BB962C8B-B14F-4D97-AF65-F5344CB8AC3E}">
        <p14:creationId xmlns:p14="http://schemas.microsoft.com/office/powerpoint/2010/main" val="117381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Table des Dimensions</a:t>
            </a:r>
            <a:endParaRPr lang="fr-FR" dirty="0"/>
          </a:p>
        </p:txBody>
      </p:sp>
      <p:sp>
        <p:nvSpPr>
          <p:cNvPr id="3" name="Espace réservé du contenu 2"/>
          <p:cNvSpPr>
            <a:spLocks noGrp="1"/>
          </p:cNvSpPr>
          <p:nvPr>
            <p:ph idx="1"/>
          </p:nvPr>
        </p:nvSpPr>
        <p:spPr>
          <a:xfrm>
            <a:off x="1154954" y="2603499"/>
            <a:ext cx="7460165" cy="3715193"/>
          </a:xfrm>
        </p:spPr>
        <p:txBody>
          <a:bodyPr/>
          <a:lstStyle/>
          <a:p>
            <a:r>
              <a:rPr lang="fr-FR" dirty="0" smtClean="0"/>
              <a:t>Contient une clé primaire unique qui correspond à l’un des composants de la clé multiple de la table des faits</a:t>
            </a:r>
          </a:p>
          <a:p>
            <a:r>
              <a:rPr lang="fr-FR" dirty="0" smtClean="0"/>
              <a:t>Les tables dimensionnelles sont les points d’entrée de l’entrepôt de données</a:t>
            </a:r>
          </a:p>
          <a:p>
            <a:r>
              <a:rPr lang="fr-FR" dirty="0" smtClean="0"/>
              <a:t>Les dimensions</a:t>
            </a:r>
          </a:p>
          <a:p>
            <a:pPr lvl="1"/>
            <a:r>
              <a:rPr lang="fr-FR" dirty="0" smtClean="0"/>
              <a:t>Thème (ou axe) selon lequel les données sont analysées</a:t>
            </a:r>
          </a:p>
          <a:p>
            <a:pPr lvl="1"/>
            <a:r>
              <a:rPr lang="fr-FR" dirty="0" smtClean="0"/>
              <a:t>En général sous forme textuelle</a:t>
            </a:r>
          </a:p>
          <a:p>
            <a:pPr lvl="1"/>
            <a:r>
              <a:rPr lang="fr-FR" dirty="0" smtClean="0"/>
              <a:t>Parfois discrète (ensemble limité de valeurs): couleurs, parfums</a:t>
            </a:r>
          </a:p>
          <a:p>
            <a:r>
              <a:rPr lang="fr-FR" dirty="0" smtClean="0"/>
              <a:t>A en général plusieurs colonnes et peu de lignes</a:t>
            </a:r>
            <a:endParaRPr lang="fr-FR" dirty="0"/>
          </a:p>
        </p:txBody>
      </p:sp>
      <p:sp>
        <p:nvSpPr>
          <p:cNvPr id="4" name="Espace réservé de la date 3"/>
          <p:cNvSpPr>
            <a:spLocks noGrp="1"/>
          </p:cNvSpPr>
          <p:nvPr>
            <p:ph type="dt" sz="half" idx="10"/>
          </p:nvPr>
        </p:nvSpPr>
        <p:spPr/>
        <p:txBody>
          <a:bodyPr/>
          <a:lstStyle/>
          <a:p>
            <a:fld id="{0B55A0D6-CBCB-904D-9EAC-2B6413C49753}"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17</a:t>
            </a:fld>
            <a:endParaRPr lang="fr-BE"/>
          </a:p>
        </p:txBody>
      </p:sp>
      <p:grpSp>
        <p:nvGrpSpPr>
          <p:cNvPr id="7" name="Grouper 6"/>
          <p:cNvGrpSpPr/>
          <p:nvPr/>
        </p:nvGrpSpPr>
        <p:grpSpPr>
          <a:xfrm>
            <a:off x="8686981" y="2378592"/>
            <a:ext cx="2992410" cy="3744416"/>
            <a:chOff x="4448943" y="4509119"/>
            <a:chExt cx="2645862" cy="1872208"/>
          </a:xfrm>
        </p:grpSpPr>
        <p:sp>
          <p:nvSpPr>
            <p:cNvPr id="8" name="Rectangle 7"/>
            <p:cNvSpPr/>
            <p:nvPr/>
          </p:nvSpPr>
          <p:spPr>
            <a:xfrm>
              <a:off x="4448943" y="4509119"/>
              <a:ext cx="2645861" cy="1872208"/>
            </a:xfrm>
            <a:prstGeom prst="rect">
              <a:avLst/>
            </a:prstGeom>
            <a:ln>
              <a:solidFill>
                <a:srgbClr val="C0504D"/>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cxnSp>
          <p:nvCxnSpPr>
            <p:cNvPr id="9" name="Connecteur droit 8"/>
            <p:cNvCxnSpPr/>
            <p:nvPr/>
          </p:nvCxnSpPr>
          <p:spPr>
            <a:xfrm>
              <a:off x="4448944" y="4725143"/>
              <a:ext cx="2645861" cy="0"/>
            </a:xfrm>
            <a:prstGeom prst="line">
              <a:avLst/>
            </a:prstGeom>
            <a:ln>
              <a:solidFill>
                <a:srgbClr val="C0504D"/>
              </a:solidFill>
            </a:ln>
          </p:spPr>
          <p:style>
            <a:lnRef idx="1">
              <a:schemeClr val="accent3"/>
            </a:lnRef>
            <a:fillRef idx="0">
              <a:schemeClr val="accent3"/>
            </a:fillRef>
            <a:effectRef idx="0">
              <a:schemeClr val="accent3"/>
            </a:effectRef>
            <a:fontRef idx="minor">
              <a:schemeClr val="tx1"/>
            </a:fontRef>
          </p:style>
        </p:cxnSp>
        <p:sp>
          <p:nvSpPr>
            <p:cNvPr id="10" name="ZoneTexte 9"/>
            <p:cNvSpPr txBox="1"/>
            <p:nvPr/>
          </p:nvSpPr>
          <p:spPr>
            <a:xfrm>
              <a:off x="5256338" y="4509120"/>
              <a:ext cx="840856" cy="184666"/>
            </a:xfrm>
            <a:prstGeom prst="rect">
              <a:avLst/>
            </a:prstGeom>
            <a:noFill/>
          </p:spPr>
          <p:txBody>
            <a:bodyPr wrap="none" rtlCol="0">
              <a:spAutoFit/>
            </a:bodyPr>
            <a:lstStyle/>
            <a:p>
              <a:r>
                <a:rPr lang="fr-FR" b="1" dirty="0" smtClean="0"/>
                <a:t>Produit</a:t>
              </a:r>
              <a:endParaRPr lang="fr-FR" b="1" dirty="0"/>
            </a:p>
          </p:txBody>
        </p:sp>
        <p:sp>
          <p:nvSpPr>
            <p:cNvPr id="11" name="ZoneTexte 10"/>
            <p:cNvSpPr txBox="1"/>
            <p:nvPr/>
          </p:nvSpPr>
          <p:spPr>
            <a:xfrm>
              <a:off x="4587232" y="4826765"/>
              <a:ext cx="2448272" cy="1446550"/>
            </a:xfrm>
            <a:prstGeom prst="rect">
              <a:avLst/>
            </a:prstGeom>
            <a:noFill/>
          </p:spPr>
          <p:txBody>
            <a:bodyPr wrap="square" rtlCol="0">
              <a:spAutoFit/>
            </a:bodyPr>
            <a:lstStyle/>
            <a:p>
              <a:r>
                <a:rPr lang="fr-FR" sz="1400" dirty="0" smtClean="0">
                  <a:solidFill>
                    <a:schemeClr val="accent1"/>
                  </a:solidFill>
                </a:rPr>
                <a:t>Clé Produit</a:t>
              </a:r>
            </a:p>
            <a:p>
              <a:r>
                <a:rPr lang="fr-FR" sz="1400" dirty="0" smtClean="0"/>
                <a:t>Description produit</a:t>
              </a:r>
            </a:p>
            <a:p>
              <a:r>
                <a:rPr lang="fr-FR" sz="1400" dirty="0" smtClean="0"/>
                <a:t>Description marque</a:t>
              </a:r>
            </a:p>
            <a:p>
              <a:r>
                <a:rPr lang="fr-FR" sz="1400" dirty="0" smtClean="0"/>
                <a:t>Description catégorie</a:t>
              </a:r>
            </a:p>
            <a:p>
              <a:r>
                <a:rPr lang="fr-FR" sz="1400" dirty="0" smtClean="0"/>
                <a:t>Description type emballage</a:t>
              </a:r>
            </a:p>
            <a:p>
              <a:r>
                <a:rPr lang="fr-FR" sz="1400" dirty="0" smtClean="0"/>
                <a:t>Taille emballage</a:t>
              </a:r>
            </a:p>
            <a:p>
              <a:r>
                <a:rPr lang="fr-FR" sz="1400" dirty="0" smtClean="0"/>
                <a:t>Poids</a:t>
              </a:r>
            </a:p>
            <a:p>
              <a:r>
                <a:rPr lang="fr-FR" sz="1400" dirty="0" smtClean="0"/>
                <a:t>Unité de mesure du poids</a:t>
              </a:r>
            </a:p>
            <a:p>
              <a:r>
                <a:rPr lang="fr-FR" sz="1400" dirty="0" smtClean="0"/>
                <a:t>Type de stockage</a:t>
              </a:r>
            </a:p>
            <a:p>
              <a:r>
                <a:rPr lang="fr-FR" sz="1400" dirty="0" smtClean="0"/>
                <a:t>Type de durée rayon</a:t>
              </a:r>
            </a:p>
            <a:p>
              <a:r>
                <a:rPr lang="fr-FR" sz="1400" dirty="0" smtClean="0"/>
                <a:t>Largeur sur étagère</a:t>
              </a:r>
            </a:p>
            <a:p>
              <a:r>
                <a:rPr lang="fr-FR" sz="1400" dirty="0" smtClean="0"/>
                <a:t>Hauteur sur étagère</a:t>
              </a:r>
            </a:p>
            <a:p>
              <a:r>
                <a:rPr lang="fr-FR" sz="1400" dirty="0" smtClean="0"/>
                <a:t>Profondeur sur étagère</a:t>
              </a:r>
              <a:endParaRPr lang="fr-FR" sz="1400" dirty="0"/>
            </a:p>
          </p:txBody>
        </p:sp>
      </p:grpSp>
    </p:spTree>
    <p:extLst>
      <p:ext uri="{BB962C8B-B14F-4D97-AF65-F5344CB8AC3E}">
        <p14:creationId xmlns:p14="http://schemas.microsoft.com/office/powerpoint/2010/main" val="2245410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Vue</a:t>
            </a: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smtClean="0"/>
              <a:t>Représentation d’une ou plusieurs requêtes de l’utilisateur du SID</a:t>
            </a:r>
          </a:p>
          <a:p>
            <a:pPr lvl="1"/>
            <a:r>
              <a:rPr lang="fr-FR" dirty="0" smtClean="0"/>
              <a:t>À une requête correspond une et une seule vue</a:t>
            </a:r>
          </a:p>
          <a:p>
            <a:pPr lvl="1"/>
            <a:r>
              <a:rPr lang="fr-FR" dirty="0" smtClean="0"/>
              <a:t>À une vue peuvent correspondre plusieurs requêtes</a:t>
            </a:r>
          </a:p>
          <a:p>
            <a:r>
              <a:rPr lang="fr-FR" dirty="0" smtClean="0"/>
              <a:t>Une vue correspond également à un hyper-cube dont :</a:t>
            </a:r>
          </a:p>
          <a:p>
            <a:pPr lvl="1"/>
            <a:r>
              <a:rPr lang="fr-FR" dirty="0" smtClean="0"/>
              <a:t>Chaque dimension est décrite par une entité dont le contenu est décrit par l’association de ces entités</a:t>
            </a:r>
          </a:p>
          <a:p>
            <a:pPr lvl="1"/>
            <a:r>
              <a:rPr lang="fr-FR" dirty="0" smtClean="0"/>
              <a:t>Les propriétés de l’association sont des faits ou mesures</a:t>
            </a:r>
          </a:p>
          <a:p>
            <a:pPr lvl="1"/>
            <a:r>
              <a:rPr lang="fr-FR" dirty="0" smtClean="0"/>
              <a:t>Les propriétés des entités intervenant dans la vue sont des conditions</a:t>
            </a:r>
          </a:p>
          <a:p>
            <a:r>
              <a:rPr lang="fr-FR" dirty="0" smtClean="0"/>
              <a:t>Les combinaisons des conditions sont les coordonnées qui déterminent des valeurs de faits, comme une combinaison de valeurs numériques peut déterminer la position d’un point dans l’espace</a:t>
            </a:r>
          </a:p>
          <a:p>
            <a:r>
              <a:rPr lang="fr-FR" dirty="0" smtClean="0"/>
              <a:t>Un fait n’est pas seulement un élément du résultat de la requête, mais il doit être déterminé par l’association des conditions</a:t>
            </a:r>
          </a:p>
        </p:txBody>
      </p:sp>
      <p:sp>
        <p:nvSpPr>
          <p:cNvPr id="4" name="Espace réservé de la date 3"/>
          <p:cNvSpPr>
            <a:spLocks noGrp="1"/>
          </p:cNvSpPr>
          <p:nvPr>
            <p:ph type="dt" sz="half" idx="10"/>
          </p:nvPr>
        </p:nvSpPr>
        <p:spPr/>
        <p:txBody>
          <a:bodyPr/>
          <a:lstStyle/>
          <a:p>
            <a:fld id="{7C739F23-E9D8-AF40-8C38-65295FB0BE0E}"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18</a:t>
            </a:fld>
            <a:endParaRPr lang="fr-BE"/>
          </a:p>
        </p:txBody>
      </p:sp>
    </p:spTree>
    <p:extLst>
      <p:ext uri="{BB962C8B-B14F-4D97-AF65-F5344CB8AC3E}">
        <p14:creationId xmlns:p14="http://schemas.microsoft.com/office/powerpoint/2010/main" val="602952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Vue</a:t>
            </a:r>
            <a:endParaRPr lang="fr-FR" dirty="0"/>
          </a:p>
        </p:txBody>
      </p:sp>
      <p:sp>
        <p:nvSpPr>
          <p:cNvPr id="3" name="Espace réservé du contenu 2"/>
          <p:cNvSpPr>
            <a:spLocks noGrp="1"/>
          </p:cNvSpPr>
          <p:nvPr>
            <p:ph idx="1"/>
          </p:nvPr>
        </p:nvSpPr>
        <p:spPr/>
        <p:txBody>
          <a:bodyPr/>
          <a:lstStyle/>
          <a:p>
            <a:r>
              <a:rPr lang="fr-FR" smtClean="0"/>
              <a:t>Exemple 1:</a:t>
            </a:r>
          </a:p>
          <a:p>
            <a:pPr lvl="1"/>
            <a:r>
              <a:rPr lang="fr-FR" smtClean="0"/>
              <a:t>Requête: Quels sont les frais de déplacement et le kilométrage des commerciaux de la région nord ayant des véhicules de 10 à 14 CV en avril 2004?</a:t>
            </a:r>
          </a:p>
          <a:p>
            <a:pPr lvl="1"/>
            <a:r>
              <a:rPr lang="fr-FR" smtClean="0"/>
              <a:t>Vue: </a:t>
            </a:r>
          </a:p>
          <a:p>
            <a:pPr lvl="2"/>
            <a:r>
              <a:rPr lang="fr-FR" smtClean="0"/>
              <a:t>Frais de déplacement</a:t>
            </a:r>
          </a:p>
          <a:p>
            <a:pPr lvl="2"/>
            <a:r>
              <a:rPr lang="fr-FR" smtClean="0"/>
              <a:t>Kilométrage</a:t>
            </a:r>
          </a:p>
          <a:p>
            <a:pPr lvl="2"/>
            <a:r>
              <a:rPr lang="fr-FR" smtClean="0"/>
              <a:t>Par Employé (fonction)</a:t>
            </a:r>
          </a:p>
          <a:p>
            <a:pPr lvl="2"/>
            <a:r>
              <a:rPr lang="fr-FR" smtClean="0"/>
              <a:t>Par Véhicule (puissance)</a:t>
            </a:r>
          </a:p>
          <a:p>
            <a:pPr lvl="2"/>
            <a:r>
              <a:rPr lang="fr-FR" smtClean="0"/>
              <a:t>Par Région</a:t>
            </a:r>
          </a:p>
          <a:p>
            <a:pPr lvl="2"/>
            <a:r>
              <a:rPr lang="fr-FR" smtClean="0"/>
              <a:t>Par Mois</a:t>
            </a:r>
            <a:endParaRPr lang="fr-FR" dirty="0"/>
          </a:p>
        </p:txBody>
      </p:sp>
      <p:sp>
        <p:nvSpPr>
          <p:cNvPr id="4" name="Espace réservé de la date 3"/>
          <p:cNvSpPr>
            <a:spLocks noGrp="1"/>
          </p:cNvSpPr>
          <p:nvPr>
            <p:ph type="dt" sz="half" idx="10"/>
          </p:nvPr>
        </p:nvSpPr>
        <p:spPr/>
        <p:txBody>
          <a:bodyPr/>
          <a:lstStyle/>
          <a:p>
            <a:fld id="{6718AD4E-EC46-BE46-8539-A6EC85821EF0}"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19</a:t>
            </a:fld>
            <a:endParaRPr lang="fr-BE"/>
          </a:p>
        </p:txBody>
      </p:sp>
      <p:grpSp>
        <p:nvGrpSpPr>
          <p:cNvPr id="27" name="Grouper 26"/>
          <p:cNvGrpSpPr/>
          <p:nvPr/>
        </p:nvGrpSpPr>
        <p:grpSpPr>
          <a:xfrm>
            <a:off x="4857959" y="3774320"/>
            <a:ext cx="6735518" cy="2323420"/>
            <a:chOff x="3082742" y="3933056"/>
            <a:chExt cx="6735518" cy="2323420"/>
          </a:xfrm>
        </p:grpSpPr>
        <p:grpSp>
          <p:nvGrpSpPr>
            <p:cNvPr id="7" name="Grouper 6"/>
            <p:cNvGrpSpPr/>
            <p:nvPr/>
          </p:nvGrpSpPr>
          <p:grpSpPr>
            <a:xfrm>
              <a:off x="5258629" y="3933057"/>
              <a:ext cx="2915495" cy="2186375"/>
              <a:chOff x="4448944" y="4221088"/>
              <a:chExt cx="2368840" cy="2186375"/>
            </a:xfrm>
          </p:grpSpPr>
          <p:sp>
            <p:nvSpPr>
              <p:cNvPr id="8" name="Rectangle 7"/>
              <p:cNvSpPr/>
              <p:nvPr/>
            </p:nvSpPr>
            <p:spPr>
              <a:xfrm>
                <a:off x="4448944" y="4221088"/>
                <a:ext cx="2192532" cy="21602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cxnSp>
            <p:nvCxnSpPr>
              <p:cNvPr id="9" name="Connecteur droit 8"/>
              <p:cNvCxnSpPr/>
              <p:nvPr/>
            </p:nvCxnSpPr>
            <p:spPr>
              <a:xfrm>
                <a:off x="4448944" y="4653136"/>
                <a:ext cx="2192532" cy="0"/>
              </a:xfrm>
              <a:prstGeom prst="line">
                <a:avLst/>
              </a:prstGeom>
            </p:spPr>
            <p:style>
              <a:lnRef idx="1">
                <a:schemeClr val="accent3"/>
              </a:lnRef>
              <a:fillRef idx="0">
                <a:schemeClr val="accent3"/>
              </a:fillRef>
              <a:effectRef idx="0">
                <a:schemeClr val="accent3"/>
              </a:effectRef>
              <a:fontRef idx="minor">
                <a:schemeClr val="tx1"/>
              </a:fontRef>
            </p:style>
          </p:cxnSp>
          <p:sp>
            <p:nvSpPr>
              <p:cNvPr id="10" name="ZoneTexte 9"/>
              <p:cNvSpPr txBox="1"/>
              <p:nvPr/>
            </p:nvSpPr>
            <p:spPr>
              <a:xfrm>
                <a:off x="5143873" y="4251086"/>
                <a:ext cx="547580" cy="369332"/>
              </a:xfrm>
              <a:prstGeom prst="rect">
                <a:avLst/>
              </a:prstGeom>
              <a:noFill/>
            </p:spPr>
            <p:txBody>
              <a:bodyPr wrap="none" rtlCol="0">
                <a:spAutoFit/>
              </a:bodyPr>
              <a:lstStyle/>
              <a:p>
                <a:r>
                  <a:rPr lang="fr-FR" b="1" dirty="0" smtClean="0"/>
                  <a:t>Faits</a:t>
                </a:r>
                <a:endParaRPr lang="fr-FR" b="1" dirty="0"/>
              </a:p>
            </p:txBody>
          </p:sp>
          <p:sp>
            <p:nvSpPr>
              <p:cNvPr id="11" name="ZoneTexte 10"/>
              <p:cNvSpPr txBox="1"/>
              <p:nvPr/>
            </p:nvSpPr>
            <p:spPr>
              <a:xfrm>
                <a:off x="4481236" y="4653136"/>
                <a:ext cx="2336548" cy="1754327"/>
              </a:xfrm>
              <a:prstGeom prst="rect">
                <a:avLst/>
              </a:prstGeom>
              <a:noFill/>
            </p:spPr>
            <p:txBody>
              <a:bodyPr wrap="square" rtlCol="0">
                <a:spAutoFit/>
              </a:bodyPr>
              <a:lstStyle/>
              <a:p>
                <a:r>
                  <a:rPr lang="fr-FR" dirty="0" smtClean="0">
                    <a:solidFill>
                      <a:schemeClr val="accent2"/>
                    </a:solidFill>
                  </a:rPr>
                  <a:t>Clé Employé</a:t>
                </a:r>
              </a:p>
              <a:p>
                <a:r>
                  <a:rPr lang="fr-FR" dirty="0" smtClean="0">
                    <a:solidFill>
                      <a:schemeClr val="accent2"/>
                    </a:solidFill>
                  </a:rPr>
                  <a:t>Clé Véhicule</a:t>
                </a:r>
              </a:p>
              <a:p>
                <a:r>
                  <a:rPr lang="fr-FR" dirty="0" smtClean="0">
                    <a:solidFill>
                      <a:schemeClr val="accent2"/>
                    </a:solidFill>
                  </a:rPr>
                  <a:t>Clé Région</a:t>
                </a:r>
              </a:p>
              <a:p>
                <a:r>
                  <a:rPr lang="fr-FR" dirty="0" smtClean="0">
                    <a:solidFill>
                      <a:schemeClr val="accent2"/>
                    </a:solidFill>
                  </a:rPr>
                  <a:t>Clé Mois</a:t>
                </a:r>
              </a:p>
              <a:p>
                <a:r>
                  <a:rPr lang="fr-FR" dirty="0" smtClean="0"/>
                  <a:t>Frais de déplacement</a:t>
                </a:r>
              </a:p>
              <a:p>
                <a:r>
                  <a:rPr lang="fr-FR" dirty="0"/>
                  <a:t>Kilométrage</a:t>
                </a:r>
              </a:p>
            </p:txBody>
          </p:sp>
        </p:grpSp>
        <p:grpSp>
          <p:nvGrpSpPr>
            <p:cNvPr id="12" name="Grouper 11"/>
            <p:cNvGrpSpPr/>
            <p:nvPr/>
          </p:nvGrpSpPr>
          <p:grpSpPr>
            <a:xfrm>
              <a:off x="3171368" y="4365104"/>
              <a:ext cx="1178320" cy="792088"/>
              <a:chOff x="1979391" y="4437112"/>
              <a:chExt cx="957385" cy="792088"/>
            </a:xfrm>
          </p:grpSpPr>
          <p:sp>
            <p:nvSpPr>
              <p:cNvPr id="13" name="Rectangle 1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4" name="Connecteur droit 1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ZoneTexte 14"/>
              <p:cNvSpPr txBox="1"/>
              <p:nvPr/>
            </p:nvSpPr>
            <p:spPr>
              <a:xfrm>
                <a:off x="1979391" y="4437112"/>
                <a:ext cx="853603" cy="338554"/>
              </a:xfrm>
              <a:prstGeom prst="rect">
                <a:avLst/>
              </a:prstGeom>
              <a:noFill/>
            </p:spPr>
            <p:txBody>
              <a:bodyPr wrap="none" rtlCol="0">
                <a:spAutoFit/>
              </a:bodyPr>
              <a:lstStyle/>
              <a:p>
                <a:r>
                  <a:rPr lang="fr-FR" sz="1600" b="1" dirty="0" smtClean="0"/>
                  <a:t>Employé</a:t>
                </a:r>
                <a:endParaRPr lang="fr-FR" b="1" dirty="0"/>
              </a:p>
            </p:txBody>
          </p:sp>
        </p:grpSp>
        <p:grpSp>
          <p:nvGrpSpPr>
            <p:cNvPr id="16" name="Grouper 15"/>
            <p:cNvGrpSpPr/>
            <p:nvPr/>
          </p:nvGrpSpPr>
          <p:grpSpPr>
            <a:xfrm>
              <a:off x="3108936" y="5445224"/>
              <a:ext cx="1152128" cy="792088"/>
              <a:chOff x="2000672" y="4437112"/>
              <a:chExt cx="936104" cy="792088"/>
            </a:xfrm>
          </p:grpSpPr>
          <p:sp>
            <p:nvSpPr>
              <p:cNvPr id="17" name="Rectangle 16"/>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8" name="Connecteur droit 17"/>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9" name="ZoneTexte 18"/>
              <p:cNvSpPr txBox="1"/>
              <p:nvPr/>
            </p:nvSpPr>
            <p:spPr>
              <a:xfrm>
                <a:off x="2012377" y="4437112"/>
                <a:ext cx="866953" cy="338554"/>
              </a:xfrm>
              <a:prstGeom prst="rect">
                <a:avLst/>
              </a:prstGeom>
              <a:noFill/>
            </p:spPr>
            <p:txBody>
              <a:bodyPr wrap="none" rtlCol="0">
                <a:spAutoFit/>
              </a:bodyPr>
              <a:lstStyle/>
              <a:p>
                <a:r>
                  <a:rPr lang="fr-FR" sz="1600" b="1" dirty="0" smtClean="0"/>
                  <a:t>Véhicule</a:t>
                </a:r>
                <a:endParaRPr lang="fr-FR" b="1" dirty="0"/>
              </a:p>
            </p:txBody>
          </p:sp>
        </p:grpSp>
        <p:grpSp>
          <p:nvGrpSpPr>
            <p:cNvPr id="20" name="Grouper 19"/>
            <p:cNvGrpSpPr/>
            <p:nvPr/>
          </p:nvGrpSpPr>
          <p:grpSpPr>
            <a:xfrm>
              <a:off x="8666132" y="3933056"/>
              <a:ext cx="1152128" cy="792088"/>
              <a:chOff x="2000672" y="4437112"/>
              <a:chExt cx="936104" cy="792088"/>
            </a:xfrm>
          </p:grpSpPr>
          <p:sp>
            <p:nvSpPr>
              <p:cNvPr id="21" name="Rectangle 20"/>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2" name="Connecteur droit 21"/>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3" name="ZoneTexte 22"/>
              <p:cNvSpPr txBox="1"/>
              <p:nvPr/>
            </p:nvSpPr>
            <p:spPr>
              <a:xfrm>
                <a:off x="2093203" y="4437112"/>
                <a:ext cx="710253" cy="338554"/>
              </a:xfrm>
              <a:prstGeom prst="rect">
                <a:avLst/>
              </a:prstGeom>
              <a:noFill/>
            </p:spPr>
            <p:txBody>
              <a:bodyPr wrap="none" rtlCol="0">
                <a:spAutoFit/>
              </a:bodyPr>
              <a:lstStyle/>
              <a:p>
                <a:r>
                  <a:rPr lang="fr-FR" sz="1600" b="1" dirty="0" smtClean="0"/>
                  <a:t>Région</a:t>
                </a:r>
                <a:endParaRPr lang="fr-FR" b="1" dirty="0"/>
              </a:p>
            </p:txBody>
          </p:sp>
        </p:grpSp>
        <p:cxnSp>
          <p:nvCxnSpPr>
            <p:cNvPr id="24" name="Connecteur droit avec flèche 23"/>
            <p:cNvCxnSpPr>
              <a:endCxn id="13" idx="3"/>
            </p:cNvCxnSpPr>
            <p:nvPr/>
          </p:nvCxnSpPr>
          <p:spPr>
            <a:xfrm flipH="1">
              <a:off x="4349688" y="4581128"/>
              <a:ext cx="1037311" cy="216024"/>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25" name="Connecteur droit avec flèche 24"/>
            <p:cNvCxnSpPr/>
            <p:nvPr/>
          </p:nvCxnSpPr>
          <p:spPr>
            <a:xfrm flipH="1">
              <a:off x="4261062" y="4869160"/>
              <a:ext cx="1152128" cy="79208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26" name="Connecteur droit avec flèche 25"/>
            <p:cNvCxnSpPr>
              <a:endCxn id="21" idx="1"/>
            </p:cNvCxnSpPr>
            <p:nvPr/>
          </p:nvCxnSpPr>
          <p:spPr>
            <a:xfrm flipV="1">
              <a:off x="6539126" y="4365104"/>
              <a:ext cx="2127006" cy="79208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32" name="Grouper 31"/>
            <p:cNvGrpSpPr/>
            <p:nvPr/>
          </p:nvGrpSpPr>
          <p:grpSpPr>
            <a:xfrm>
              <a:off x="8666132" y="5229200"/>
              <a:ext cx="1152128" cy="792088"/>
              <a:chOff x="2000672" y="4437112"/>
              <a:chExt cx="936104" cy="792088"/>
            </a:xfrm>
          </p:grpSpPr>
          <p:sp>
            <p:nvSpPr>
              <p:cNvPr id="33" name="Rectangle 3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34" name="Connecteur droit 3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5" name="ZoneTexte 34"/>
              <p:cNvSpPr txBox="1"/>
              <p:nvPr/>
            </p:nvSpPr>
            <p:spPr>
              <a:xfrm>
                <a:off x="2144688" y="4437112"/>
                <a:ext cx="520097" cy="338554"/>
              </a:xfrm>
              <a:prstGeom prst="rect">
                <a:avLst/>
              </a:prstGeom>
              <a:noFill/>
            </p:spPr>
            <p:txBody>
              <a:bodyPr wrap="none" rtlCol="0">
                <a:spAutoFit/>
              </a:bodyPr>
              <a:lstStyle/>
              <a:p>
                <a:r>
                  <a:rPr lang="fr-FR" sz="1600" b="1" dirty="0" smtClean="0"/>
                  <a:t>Mois</a:t>
                </a:r>
                <a:endParaRPr lang="fr-FR" b="1" dirty="0"/>
              </a:p>
            </p:txBody>
          </p:sp>
        </p:grpSp>
        <p:cxnSp>
          <p:nvCxnSpPr>
            <p:cNvPr id="36" name="Connecteur droit avec flèche 35"/>
            <p:cNvCxnSpPr>
              <a:endCxn id="33" idx="1"/>
            </p:cNvCxnSpPr>
            <p:nvPr/>
          </p:nvCxnSpPr>
          <p:spPr>
            <a:xfrm>
              <a:off x="6361876" y="5373216"/>
              <a:ext cx="2304256" cy="28803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sp>
          <p:nvSpPr>
            <p:cNvPr id="41" name="ZoneTexte 40"/>
            <p:cNvSpPr txBox="1"/>
            <p:nvPr/>
          </p:nvSpPr>
          <p:spPr>
            <a:xfrm>
              <a:off x="3171367" y="4642669"/>
              <a:ext cx="1152128" cy="523220"/>
            </a:xfrm>
            <a:prstGeom prst="rect">
              <a:avLst/>
            </a:prstGeom>
            <a:noFill/>
          </p:spPr>
          <p:txBody>
            <a:bodyPr wrap="square" rtlCol="0">
              <a:spAutoFit/>
            </a:bodyPr>
            <a:lstStyle/>
            <a:p>
              <a:r>
                <a:rPr lang="fr-FR" sz="1400" dirty="0" smtClean="0"/>
                <a:t>Nom</a:t>
              </a:r>
            </a:p>
            <a:p>
              <a:r>
                <a:rPr lang="fr-FR" sz="1400" dirty="0" smtClean="0"/>
                <a:t>Fonction</a:t>
              </a:r>
              <a:endParaRPr lang="fr-FR" sz="1400" dirty="0"/>
            </a:p>
          </p:txBody>
        </p:sp>
        <p:sp>
          <p:nvSpPr>
            <p:cNvPr id="42" name="ZoneTexte 41"/>
            <p:cNvSpPr txBox="1"/>
            <p:nvPr/>
          </p:nvSpPr>
          <p:spPr>
            <a:xfrm>
              <a:off x="3082742" y="5733256"/>
              <a:ext cx="1152128" cy="523220"/>
            </a:xfrm>
            <a:prstGeom prst="rect">
              <a:avLst/>
            </a:prstGeom>
            <a:noFill/>
          </p:spPr>
          <p:txBody>
            <a:bodyPr wrap="square" rtlCol="0">
              <a:spAutoFit/>
            </a:bodyPr>
            <a:lstStyle/>
            <a:p>
              <a:r>
                <a:rPr lang="fr-FR" sz="1400" dirty="0" smtClean="0"/>
                <a:t>Marque</a:t>
              </a:r>
            </a:p>
            <a:p>
              <a:r>
                <a:rPr lang="fr-FR" sz="1400" dirty="0" smtClean="0"/>
                <a:t>Puissance</a:t>
              </a:r>
              <a:endParaRPr lang="fr-FR" sz="1400" dirty="0"/>
            </a:p>
          </p:txBody>
        </p:sp>
      </p:grpSp>
    </p:spTree>
    <p:extLst>
      <p:ext uri="{BB962C8B-B14F-4D97-AF65-F5344CB8AC3E}">
        <p14:creationId xmlns:p14="http://schemas.microsoft.com/office/powerpoint/2010/main" val="293480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smtClean="0"/>
              <a:t>Modélisation des Données Décisionnelles </a:t>
            </a:r>
            <a:endParaRPr lang="fr-FR" dirty="0"/>
          </a:p>
        </p:txBody>
      </p:sp>
      <p:sp>
        <p:nvSpPr>
          <p:cNvPr id="8" name="Espace réservé du contenu 7"/>
          <p:cNvSpPr>
            <a:spLocks noGrp="1"/>
          </p:cNvSpPr>
          <p:nvPr>
            <p:ph idx="1"/>
          </p:nvPr>
        </p:nvSpPr>
        <p:spPr/>
        <p:txBody>
          <a:bodyPr/>
          <a:lstStyle/>
          <a:p>
            <a:r>
              <a:rPr lang="fr-FR" smtClean="0"/>
              <a:t>Utilisation de concepts pour :</a:t>
            </a:r>
          </a:p>
          <a:p>
            <a:pPr lvl="1"/>
            <a:r>
              <a:rPr lang="fr-FR" smtClean="0"/>
              <a:t>Optimiser la restitution de données selon les axes métiers de l’entreprise</a:t>
            </a:r>
          </a:p>
          <a:p>
            <a:pPr lvl="1"/>
            <a:r>
              <a:rPr lang="fr-FR" smtClean="0"/>
              <a:t>Gérer et visualiser les données de manière rapide et intuitive</a:t>
            </a:r>
          </a:p>
          <a:p>
            <a:pPr lvl="1"/>
            <a:r>
              <a:rPr lang="fr-FR" smtClean="0"/>
              <a:t>Retrouver et analyser rapidement les données à partir de diverses sources</a:t>
            </a:r>
          </a:p>
          <a:p>
            <a:pPr lvl="1"/>
            <a:r>
              <a:rPr lang="fr-FR" smtClean="0"/>
              <a:t>Intégrer plusieurs bases de données</a:t>
            </a:r>
          </a:p>
          <a:p>
            <a:pPr lvl="1"/>
            <a:r>
              <a:rPr lang="fr-FR" smtClean="0"/>
              <a:t>Extraire, grouper, organiser et corréler et transformer les données</a:t>
            </a:r>
          </a:p>
          <a:p>
            <a:r>
              <a:rPr lang="fr-FR" smtClean="0"/>
              <a:t>Deux types de modélisations: Entité-Relation et Multidimensionnelle</a:t>
            </a:r>
            <a:endParaRPr lang="fr-FR" dirty="0" smtClean="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a:t>
            </a:fld>
            <a:endParaRPr lang="fr-BE"/>
          </a:p>
        </p:txBody>
      </p:sp>
      <p:sp>
        <p:nvSpPr>
          <p:cNvPr id="12" name="Espace réservé du pied de page 11"/>
          <p:cNvSpPr>
            <a:spLocks noGrp="1"/>
          </p:cNvSpPr>
          <p:nvPr>
            <p:ph type="ftr" sz="quarter" idx="11"/>
          </p:nvPr>
        </p:nvSpPr>
        <p:spPr/>
        <p:txBody>
          <a:bodyPr/>
          <a:lstStyle/>
          <a:p>
            <a:r>
              <a:rPr lang="en-US" smtClean="0"/>
              <a:t>Business Intelligence</a:t>
            </a:r>
            <a:endParaRPr lang="en-US" dirty="0"/>
          </a:p>
        </p:txBody>
      </p:sp>
    </p:spTree>
    <p:extLst>
      <p:ext uri="{BB962C8B-B14F-4D97-AF65-F5344CB8AC3E}">
        <p14:creationId xmlns:p14="http://schemas.microsoft.com/office/powerpoint/2010/main" val="116456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Vue</a:t>
            </a:r>
            <a:endParaRPr lang="fr-FR" dirty="0"/>
          </a:p>
        </p:txBody>
      </p:sp>
      <p:sp>
        <p:nvSpPr>
          <p:cNvPr id="3" name="Espace réservé du contenu 2"/>
          <p:cNvSpPr>
            <a:spLocks noGrp="1"/>
          </p:cNvSpPr>
          <p:nvPr>
            <p:ph idx="1"/>
          </p:nvPr>
        </p:nvSpPr>
        <p:spPr/>
        <p:txBody>
          <a:bodyPr>
            <a:normAutofit fontScale="92500" lnSpcReduction="10000"/>
          </a:bodyPr>
          <a:lstStyle/>
          <a:p>
            <a:endParaRPr lang="fr-FR" smtClean="0"/>
          </a:p>
          <a:p>
            <a:r>
              <a:rPr lang="fr-FR" smtClean="0"/>
              <a:t>Exemple 2:</a:t>
            </a:r>
          </a:p>
          <a:p>
            <a:pPr lvl="1"/>
            <a:r>
              <a:rPr lang="fr-FR" smtClean="0"/>
              <a:t>Requête: Quelles ont été les marges sur les ventes du produit ‘P023’ pour le client Ben Salah Ahmed à Hammamet durant le mois de Janvier?</a:t>
            </a:r>
          </a:p>
          <a:p>
            <a:pPr lvl="1"/>
            <a:endParaRPr lang="fr-FR" smtClean="0"/>
          </a:p>
          <a:p>
            <a:pPr lvl="1"/>
            <a:r>
              <a:rPr lang="fr-FR" smtClean="0"/>
              <a:t>Vue: </a:t>
            </a:r>
          </a:p>
          <a:p>
            <a:pPr lvl="2"/>
            <a:r>
              <a:rPr lang="fr-FR" smtClean="0"/>
              <a:t>Marge</a:t>
            </a:r>
          </a:p>
          <a:p>
            <a:pPr lvl="2"/>
            <a:r>
              <a:rPr lang="fr-FR" smtClean="0"/>
              <a:t>Produit</a:t>
            </a:r>
          </a:p>
          <a:p>
            <a:pPr lvl="2"/>
            <a:r>
              <a:rPr lang="fr-FR" smtClean="0"/>
              <a:t>Client</a:t>
            </a:r>
          </a:p>
          <a:p>
            <a:pPr lvl="2"/>
            <a:r>
              <a:rPr lang="fr-FR" smtClean="0"/>
              <a:t>Région</a:t>
            </a:r>
          </a:p>
          <a:p>
            <a:pPr lvl="2"/>
            <a:r>
              <a:rPr lang="fr-FR" smtClean="0"/>
              <a:t>Mois</a:t>
            </a:r>
            <a:endParaRPr lang="fr-FR" dirty="0"/>
          </a:p>
        </p:txBody>
      </p:sp>
      <p:sp>
        <p:nvSpPr>
          <p:cNvPr id="4" name="Espace réservé de la date 3"/>
          <p:cNvSpPr>
            <a:spLocks noGrp="1"/>
          </p:cNvSpPr>
          <p:nvPr>
            <p:ph type="dt" sz="half" idx="10"/>
          </p:nvPr>
        </p:nvSpPr>
        <p:spPr/>
        <p:txBody>
          <a:bodyPr/>
          <a:lstStyle/>
          <a:p>
            <a:fld id="{3F9F8DDF-7B48-4548-A76D-2D266B354737}"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20</a:t>
            </a:fld>
            <a:endParaRPr lang="fr-BE"/>
          </a:p>
        </p:txBody>
      </p:sp>
      <p:grpSp>
        <p:nvGrpSpPr>
          <p:cNvPr id="7" name="Grouper 6"/>
          <p:cNvGrpSpPr/>
          <p:nvPr/>
        </p:nvGrpSpPr>
        <p:grpSpPr>
          <a:xfrm>
            <a:off x="4377584" y="4049216"/>
            <a:ext cx="6495833" cy="2088232"/>
            <a:chOff x="4651805" y="3573016"/>
            <a:chExt cx="6495833" cy="2088232"/>
          </a:xfrm>
        </p:grpSpPr>
        <p:grpSp>
          <p:nvGrpSpPr>
            <p:cNvPr id="20" name="Grouper 19"/>
            <p:cNvGrpSpPr/>
            <p:nvPr/>
          </p:nvGrpSpPr>
          <p:grpSpPr>
            <a:xfrm>
              <a:off x="9995510" y="3573016"/>
              <a:ext cx="1152128" cy="792088"/>
              <a:chOff x="2000672" y="4437112"/>
              <a:chExt cx="936104" cy="792088"/>
            </a:xfrm>
          </p:grpSpPr>
          <p:sp>
            <p:nvSpPr>
              <p:cNvPr id="21" name="Rectangle 20"/>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2" name="Connecteur droit 21"/>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3" name="ZoneTexte 22"/>
              <p:cNvSpPr txBox="1"/>
              <p:nvPr/>
            </p:nvSpPr>
            <p:spPr>
              <a:xfrm>
                <a:off x="2093203" y="4437112"/>
                <a:ext cx="710253" cy="338554"/>
              </a:xfrm>
              <a:prstGeom prst="rect">
                <a:avLst/>
              </a:prstGeom>
              <a:noFill/>
            </p:spPr>
            <p:txBody>
              <a:bodyPr wrap="none" rtlCol="0">
                <a:spAutoFit/>
              </a:bodyPr>
              <a:lstStyle/>
              <a:p>
                <a:r>
                  <a:rPr lang="fr-FR" sz="1600" b="1" dirty="0" smtClean="0"/>
                  <a:t>Région</a:t>
                </a:r>
                <a:endParaRPr lang="fr-FR" b="1" dirty="0"/>
              </a:p>
            </p:txBody>
          </p:sp>
        </p:grpSp>
        <p:grpSp>
          <p:nvGrpSpPr>
            <p:cNvPr id="32" name="Grouper 31"/>
            <p:cNvGrpSpPr/>
            <p:nvPr/>
          </p:nvGrpSpPr>
          <p:grpSpPr>
            <a:xfrm>
              <a:off x="9995510" y="4869160"/>
              <a:ext cx="1152128" cy="792088"/>
              <a:chOff x="2000672" y="4437112"/>
              <a:chExt cx="936104" cy="792088"/>
            </a:xfrm>
          </p:grpSpPr>
          <p:sp>
            <p:nvSpPr>
              <p:cNvPr id="33" name="Rectangle 3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34" name="Connecteur droit 3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5" name="ZoneTexte 34"/>
              <p:cNvSpPr txBox="1"/>
              <p:nvPr/>
            </p:nvSpPr>
            <p:spPr>
              <a:xfrm>
                <a:off x="2144688" y="4437112"/>
                <a:ext cx="520097" cy="338554"/>
              </a:xfrm>
              <a:prstGeom prst="rect">
                <a:avLst/>
              </a:prstGeom>
              <a:noFill/>
            </p:spPr>
            <p:txBody>
              <a:bodyPr wrap="none" rtlCol="0">
                <a:spAutoFit/>
              </a:bodyPr>
              <a:lstStyle/>
              <a:p>
                <a:r>
                  <a:rPr lang="fr-FR" sz="1600" b="1" dirty="0" smtClean="0"/>
                  <a:t>Mois</a:t>
                </a:r>
                <a:endParaRPr lang="fr-FR" b="1" dirty="0"/>
              </a:p>
            </p:txBody>
          </p:sp>
        </p:grpSp>
        <p:grpSp>
          <p:nvGrpSpPr>
            <p:cNvPr id="29" name="Grouper 28"/>
            <p:cNvGrpSpPr/>
            <p:nvPr/>
          </p:nvGrpSpPr>
          <p:grpSpPr>
            <a:xfrm>
              <a:off x="4651805" y="3573016"/>
              <a:ext cx="1178320" cy="800785"/>
              <a:chOff x="3779591" y="3573016"/>
              <a:chExt cx="957385" cy="800785"/>
            </a:xfrm>
          </p:grpSpPr>
          <p:grpSp>
            <p:nvGrpSpPr>
              <p:cNvPr id="12" name="Grouper 11"/>
              <p:cNvGrpSpPr/>
              <p:nvPr/>
            </p:nvGrpSpPr>
            <p:grpSpPr>
              <a:xfrm>
                <a:off x="3779591" y="3573016"/>
                <a:ext cx="957385" cy="792088"/>
                <a:chOff x="1979391" y="4437112"/>
                <a:chExt cx="957385" cy="792088"/>
              </a:xfrm>
            </p:grpSpPr>
            <p:sp>
              <p:nvSpPr>
                <p:cNvPr id="13" name="Rectangle 1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4" name="Connecteur droit 1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ZoneTexte 14"/>
                <p:cNvSpPr txBox="1"/>
                <p:nvPr/>
              </p:nvSpPr>
              <p:spPr>
                <a:xfrm>
                  <a:off x="1979391" y="4437112"/>
                  <a:ext cx="616722" cy="338554"/>
                </a:xfrm>
                <a:prstGeom prst="rect">
                  <a:avLst/>
                </a:prstGeom>
                <a:noFill/>
              </p:spPr>
              <p:txBody>
                <a:bodyPr wrap="none" rtlCol="0">
                  <a:spAutoFit/>
                </a:bodyPr>
                <a:lstStyle/>
                <a:p>
                  <a:r>
                    <a:rPr lang="fr-FR" sz="1600" b="1" dirty="0" smtClean="0"/>
                    <a:t>Client</a:t>
                  </a:r>
                  <a:endParaRPr lang="fr-FR" b="1" dirty="0"/>
                </a:p>
              </p:txBody>
            </p:sp>
          </p:grpSp>
          <p:sp>
            <p:nvSpPr>
              <p:cNvPr id="41" name="ZoneTexte 40"/>
              <p:cNvSpPr txBox="1"/>
              <p:nvPr/>
            </p:nvSpPr>
            <p:spPr>
              <a:xfrm>
                <a:off x="3779591" y="3850581"/>
                <a:ext cx="936104" cy="523220"/>
              </a:xfrm>
              <a:prstGeom prst="rect">
                <a:avLst/>
              </a:prstGeom>
              <a:noFill/>
            </p:spPr>
            <p:txBody>
              <a:bodyPr wrap="square" rtlCol="0">
                <a:spAutoFit/>
              </a:bodyPr>
              <a:lstStyle/>
              <a:p>
                <a:r>
                  <a:rPr lang="fr-FR" sz="1400" dirty="0" smtClean="0"/>
                  <a:t>Nom</a:t>
                </a:r>
              </a:p>
              <a:p>
                <a:r>
                  <a:rPr lang="fr-FR" sz="1400" dirty="0" smtClean="0"/>
                  <a:t>Fonction</a:t>
                </a:r>
                <a:endParaRPr lang="fr-FR" sz="1400" dirty="0"/>
              </a:p>
            </p:txBody>
          </p:sp>
        </p:grpSp>
        <p:grpSp>
          <p:nvGrpSpPr>
            <p:cNvPr id="30" name="Grouper 29"/>
            <p:cNvGrpSpPr/>
            <p:nvPr/>
          </p:nvGrpSpPr>
          <p:grpSpPr>
            <a:xfrm>
              <a:off x="4651805" y="4869160"/>
              <a:ext cx="1178320" cy="792088"/>
              <a:chOff x="3707583" y="4653136"/>
              <a:chExt cx="957385" cy="792088"/>
            </a:xfrm>
          </p:grpSpPr>
          <p:grpSp>
            <p:nvGrpSpPr>
              <p:cNvPr id="16" name="Grouper 15"/>
              <p:cNvGrpSpPr/>
              <p:nvPr/>
            </p:nvGrpSpPr>
            <p:grpSpPr>
              <a:xfrm>
                <a:off x="3728864" y="4653136"/>
                <a:ext cx="936104" cy="792088"/>
                <a:chOff x="2000672" y="4437112"/>
                <a:chExt cx="936104" cy="792088"/>
              </a:xfrm>
            </p:grpSpPr>
            <p:sp>
              <p:nvSpPr>
                <p:cNvPr id="17" name="Rectangle 16"/>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8" name="Connecteur droit 17"/>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9" name="ZoneTexte 18"/>
                <p:cNvSpPr txBox="1"/>
                <p:nvPr/>
              </p:nvSpPr>
              <p:spPr>
                <a:xfrm>
                  <a:off x="2012377" y="4437112"/>
                  <a:ext cx="703497" cy="338554"/>
                </a:xfrm>
                <a:prstGeom prst="rect">
                  <a:avLst/>
                </a:prstGeom>
                <a:noFill/>
              </p:spPr>
              <p:txBody>
                <a:bodyPr wrap="none" rtlCol="0">
                  <a:spAutoFit/>
                </a:bodyPr>
                <a:lstStyle/>
                <a:p>
                  <a:r>
                    <a:rPr lang="fr-FR" sz="1600" b="1" dirty="0" smtClean="0"/>
                    <a:t>Produit</a:t>
                  </a:r>
                  <a:endParaRPr lang="fr-FR" b="1" dirty="0"/>
                </a:p>
              </p:txBody>
            </p:sp>
          </p:grpSp>
          <p:sp>
            <p:nvSpPr>
              <p:cNvPr id="42" name="ZoneTexte 41"/>
              <p:cNvSpPr txBox="1"/>
              <p:nvPr/>
            </p:nvSpPr>
            <p:spPr>
              <a:xfrm>
                <a:off x="3707583" y="4941168"/>
                <a:ext cx="936104" cy="307777"/>
              </a:xfrm>
              <a:prstGeom prst="rect">
                <a:avLst/>
              </a:prstGeom>
              <a:noFill/>
            </p:spPr>
            <p:txBody>
              <a:bodyPr wrap="square" rtlCol="0">
                <a:spAutoFit/>
              </a:bodyPr>
              <a:lstStyle/>
              <a:p>
                <a:r>
                  <a:rPr lang="fr-FR" sz="1400" dirty="0" smtClean="0"/>
                  <a:t>Nom</a:t>
                </a:r>
              </a:p>
            </p:txBody>
          </p:sp>
        </p:grpSp>
        <p:sp>
          <p:nvSpPr>
            <p:cNvPr id="27" name="Ellipse 26"/>
            <p:cNvSpPr/>
            <p:nvPr/>
          </p:nvSpPr>
          <p:spPr>
            <a:xfrm>
              <a:off x="6716377" y="4077072"/>
              <a:ext cx="2304256" cy="122413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smtClean="0"/>
            </a:p>
            <a:p>
              <a:pPr algn="ctr"/>
              <a:endParaRPr lang="fr-FR" dirty="0"/>
            </a:p>
            <a:p>
              <a:pPr algn="ctr"/>
              <a:r>
                <a:rPr lang="fr-FR" dirty="0" smtClean="0"/>
                <a:t>Marge</a:t>
              </a:r>
              <a:endParaRPr lang="fr-FR" dirty="0"/>
            </a:p>
          </p:txBody>
        </p:sp>
        <p:cxnSp>
          <p:nvCxnSpPr>
            <p:cNvPr id="37" name="Connecteur droit 36"/>
            <p:cNvCxnSpPr/>
            <p:nvPr/>
          </p:nvCxnSpPr>
          <p:spPr>
            <a:xfrm>
              <a:off x="6716377" y="4653136"/>
              <a:ext cx="2304256" cy="0"/>
            </a:xfrm>
            <a:prstGeom prst="line">
              <a:avLst/>
            </a:prstGeom>
          </p:spPr>
          <p:style>
            <a:lnRef idx="1">
              <a:schemeClr val="accent3"/>
            </a:lnRef>
            <a:fillRef idx="0">
              <a:schemeClr val="accent3"/>
            </a:fillRef>
            <a:effectRef idx="0">
              <a:schemeClr val="accent3"/>
            </a:effectRef>
            <a:fontRef idx="minor">
              <a:schemeClr val="tx1"/>
            </a:fontRef>
          </p:style>
        </p:cxnSp>
        <p:sp>
          <p:nvSpPr>
            <p:cNvPr id="40" name="ZoneTexte 39"/>
            <p:cNvSpPr txBox="1"/>
            <p:nvPr/>
          </p:nvSpPr>
          <p:spPr>
            <a:xfrm>
              <a:off x="7377768" y="4149081"/>
              <a:ext cx="1040369" cy="461665"/>
            </a:xfrm>
            <a:prstGeom prst="rect">
              <a:avLst/>
            </a:prstGeom>
            <a:noFill/>
          </p:spPr>
          <p:txBody>
            <a:bodyPr wrap="none" rtlCol="0">
              <a:spAutoFit/>
            </a:bodyPr>
            <a:lstStyle/>
            <a:p>
              <a:r>
                <a:rPr lang="fr-FR" sz="2400" b="1" dirty="0" smtClean="0"/>
                <a:t>Vue 1</a:t>
              </a:r>
              <a:endParaRPr lang="fr-FR" sz="2400" b="1" dirty="0"/>
            </a:p>
          </p:txBody>
        </p:sp>
        <p:cxnSp>
          <p:nvCxnSpPr>
            <p:cNvPr id="39" name="Connecteur droit 38"/>
            <p:cNvCxnSpPr>
              <a:stCxn id="13" idx="3"/>
              <a:endCxn id="27" idx="1"/>
            </p:cNvCxnSpPr>
            <p:nvPr/>
          </p:nvCxnSpPr>
          <p:spPr>
            <a:xfrm>
              <a:off x="5830125" y="4005065"/>
              <a:ext cx="1223703" cy="251279"/>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43" name="Connecteur droit 42"/>
            <p:cNvCxnSpPr>
              <a:stCxn id="17" idx="3"/>
            </p:cNvCxnSpPr>
            <p:nvPr/>
          </p:nvCxnSpPr>
          <p:spPr>
            <a:xfrm flipV="1">
              <a:off x="5830124" y="4869160"/>
              <a:ext cx="974878" cy="432048"/>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46" name="Connecteur droit 45"/>
            <p:cNvCxnSpPr>
              <a:stCxn id="21" idx="1"/>
            </p:cNvCxnSpPr>
            <p:nvPr/>
          </p:nvCxnSpPr>
          <p:spPr>
            <a:xfrm flipH="1">
              <a:off x="8843382" y="4005064"/>
              <a:ext cx="1152128" cy="36004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51" name="Connecteur droit 50"/>
            <p:cNvCxnSpPr>
              <a:stCxn id="33" idx="1"/>
            </p:cNvCxnSpPr>
            <p:nvPr/>
          </p:nvCxnSpPr>
          <p:spPr>
            <a:xfrm flipH="1" flipV="1">
              <a:off x="8932007" y="4941168"/>
              <a:ext cx="1063503" cy="36004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01149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Vue</a:t>
            </a:r>
            <a:endParaRPr lang="fr-FR" dirty="0"/>
          </a:p>
        </p:txBody>
      </p:sp>
      <p:sp>
        <p:nvSpPr>
          <p:cNvPr id="3" name="Espace réservé du contenu 2"/>
          <p:cNvSpPr>
            <a:spLocks noGrp="1"/>
          </p:cNvSpPr>
          <p:nvPr>
            <p:ph idx="1"/>
          </p:nvPr>
        </p:nvSpPr>
        <p:spPr/>
        <p:txBody>
          <a:bodyPr>
            <a:normAutofit lnSpcReduction="10000"/>
          </a:bodyPr>
          <a:lstStyle/>
          <a:p>
            <a:endParaRPr lang="fr-FR" dirty="0" smtClean="0"/>
          </a:p>
          <a:p>
            <a:r>
              <a:rPr lang="fr-FR" dirty="0" smtClean="0"/>
              <a:t>Exemple 3:</a:t>
            </a:r>
          </a:p>
          <a:p>
            <a:pPr lvl="1"/>
            <a:r>
              <a:rPr lang="fr-FR" dirty="0" smtClean="0"/>
              <a:t>Requête: Quels ont été les revenus sur les ventes de la marque ‘Teams’ en Tunisie durant l’année 2011?</a:t>
            </a:r>
          </a:p>
          <a:p>
            <a:pPr lvl="1"/>
            <a:endParaRPr lang="fr-FR" dirty="0" smtClean="0"/>
          </a:p>
          <a:p>
            <a:pPr lvl="1"/>
            <a:r>
              <a:rPr lang="fr-FR" dirty="0" smtClean="0"/>
              <a:t>Vue: </a:t>
            </a:r>
          </a:p>
          <a:p>
            <a:pPr lvl="2"/>
            <a:r>
              <a:rPr lang="fr-FR" dirty="0" smtClean="0"/>
              <a:t>Revenu</a:t>
            </a:r>
          </a:p>
          <a:p>
            <a:pPr lvl="2"/>
            <a:r>
              <a:rPr lang="fr-FR" dirty="0" smtClean="0"/>
              <a:t>Marque</a:t>
            </a:r>
          </a:p>
          <a:p>
            <a:pPr lvl="2"/>
            <a:r>
              <a:rPr lang="fr-FR" dirty="0" smtClean="0"/>
              <a:t>Pays</a:t>
            </a:r>
          </a:p>
          <a:p>
            <a:pPr lvl="2"/>
            <a:r>
              <a:rPr lang="fr-FR" dirty="0" smtClean="0"/>
              <a:t>Année</a:t>
            </a:r>
          </a:p>
        </p:txBody>
      </p:sp>
      <p:sp>
        <p:nvSpPr>
          <p:cNvPr id="4" name="Espace réservé de la date 3"/>
          <p:cNvSpPr>
            <a:spLocks noGrp="1"/>
          </p:cNvSpPr>
          <p:nvPr>
            <p:ph type="dt" sz="half" idx="10"/>
          </p:nvPr>
        </p:nvSpPr>
        <p:spPr/>
        <p:txBody>
          <a:bodyPr/>
          <a:lstStyle/>
          <a:p>
            <a:fld id="{CC10FEC1-843E-0B4C-90DE-0EF86DC9817F}"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21</a:t>
            </a:fld>
            <a:endParaRPr lang="fr-BE"/>
          </a:p>
        </p:txBody>
      </p:sp>
      <p:grpSp>
        <p:nvGrpSpPr>
          <p:cNvPr id="7" name="Grouper 6"/>
          <p:cNvGrpSpPr/>
          <p:nvPr/>
        </p:nvGrpSpPr>
        <p:grpSpPr>
          <a:xfrm>
            <a:off x="4218825" y="3991494"/>
            <a:ext cx="6850334" cy="2088232"/>
            <a:chOff x="4651805" y="3573016"/>
            <a:chExt cx="6850334" cy="2088232"/>
          </a:xfrm>
        </p:grpSpPr>
        <p:grpSp>
          <p:nvGrpSpPr>
            <p:cNvPr id="37" name="Grouper 36"/>
            <p:cNvGrpSpPr/>
            <p:nvPr/>
          </p:nvGrpSpPr>
          <p:grpSpPr>
            <a:xfrm>
              <a:off x="10350011" y="4221088"/>
              <a:ext cx="1152128" cy="792088"/>
              <a:chOff x="2000672" y="4437112"/>
              <a:chExt cx="936104" cy="792088"/>
            </a:xfrm>
          </p:grpSpPr>
          <p:sp>
            <p:nvSpPr>
              <p:cNvPr id="38" name="Rectangle 37"/>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39" name="Connecteur droit 38"/>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40" name="ZoneTexte 39"/>
              <p:cNvSpPr txBox="1"/>
              <p:nvPr/>
            </p:nvSpPr>
            <p:spPr>
              <a:xfrm>
                <a:off x="2093203" y="4437112"/>
                <a:ext cx="686891" cy="338554"/>
              </a:xfrm>
              <a:prstGeom prst="rect">
                <a:avLst/>
              </a:prstGeom>
              <a:noFill/>
            </p:spPr>
            <p:txBody>
              <a:bodyPr wrap="none" rtlCol="0">
                <a:spAutoFit/>
              </a:bodyPr>
              <a:lstStyle/>
              <a:p>
                <a:r>
                  <a:rPr lang="fr-FR" sz="1600" b="1" dirty="0" smtClean="0"/>
                  <a:t>Année</a:t>
                </a:r>
                <a:endParaRPr lang="fr-FR" b="1" dirty="0"/>
              </a:p>
            </p:txBody>
          </p:sp>
        </p:grpSp>
        <p:grpSp>
          <p:nvGrpSpPr>
            <p:cNvPr id="48" name="Grouper 47"/>
            <p:cNvGrpSpPr/>
            <p:nvPr/>
          </p:nvGrpSpPr>
          <p:grpSpPr>
            <a:xfrm>
              <a:off x="4651805" y="3573016"/>
              <a:ext cx="1178320" cy="792088"/>
              <a:chOff x="1979391" y="4437112"/>
              <a:chExt cx="957385" cy="792088"/>
            </a:xfrm>
          </p:grpSpPr>
          <p:sp>
            <p:nvSpPr>
              <p:cNvPr id="50" name="Rectangle 49"/>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51" name="Connecteur droit 50"/>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52" name="ZoneTexte 51"/>
              <p:cNvSpPr txBox="1"/>
              <p:nvPr/>
            </p:nvSpPr>
            <p:spPr>
              <a:xfrm>
                <a:off x="1979391" y="4437112"/>
                <a:ext cx="780259" cy="338554"/>
              </a:xfrm>
              <a:prstGeom prst="rect">
                <a:avLst/>
              </a:prstGeom>
              <a:noFill/>
            </p:spPr>
            <p:txBody>
              <a:bodyPr wrap="none" rtlCol="0">
                <a:spAutoFit/>
              </a:bodyPr>
              <a:lstStyle/>
              <a:p>
                <a:r>
                  <a:rPr lang="fr-FR" sz="1600" b="1" dirty="0" smtClean="0"/>
                  <a:t>Marque</a:t>
                </a:r>
                <a:endParaRPr lang="fr-FR" b="1" dirty="0"/>
              </a:p>
            </p:txBody>
          </p:sp>
        </p:grpSp>
        <p:grpSp>
          <p:nvGrpSpPr>
            <p:cNvPr id="54" name="Grouper 53"/>
            <p:cNvGrpSpPr/>
            <p:nvPr/>
          </p:nvGrpSpPr>
          <p:grpSpPr>
            <a:xfrm>
              <a:off x="4677996" y="4869160"/>
              <a:ext cx="1152128" cy="792088"/>
              <a:chOff x="2000672" y="4437112"/>
              <a:chExt cx="936104" cy="792088"/>
            </a:xfrm>
          </p:grpSpPr>
          <p:sp>
            <p:nvSpPr>
              <p:cNvPr id="56" name="Rectangle 55"/>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57" name="Connecteur droit 56"/>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58" name="ZoneTexte 57"/>
              <p:cNvSpPr txBox="1"/>
              <p:nvPr/>
            </p:nvSpPr>
            <p:spPr>
              <a:xfrm>
                <a:off x="2146556" y="4437112"/>
                <a:ext cx="523516" cy="338554"/>
              </a:xfrm>
              <a:prstGeom prst="rect">
                <a:avLst/>
              </a:prstGeom>
              <a:noFill/>
            </p:spPr>
            <p:txBody>
              <a:bodyPr wrap="none" rtlCol="0">
                <a:spAutoFit/>
              </a:bodyPr>
              <a:lstStyle/>
              <a:p>
                <a:r>
                  <a:rPr lang="fr-FR" sz="1600" b="1" dirty="0" smtClean="0"/>
                  <a:t>Pays</a:t>
                </a:r>
                <a:endParaRPr lang="fr-FR" b="1" dirty="0"/>
              </a:p>
            </p:txBody>
          </p:sp>
        </p:grpSp>
        <p:sp>
          <p:nvSpPr>
            <p:cNvPr id="59" name="Ellipse 58"/>
            <p:cNvSpPr/>
            <p:nvPr/>
          </p:nvSpPr>
          <p:spPr>
            <a:xfrm>
              <a:off x="6716377" y="4077072"/>
              <a:ext cx="2304256" cy="122413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smtClean="0"/>
            </a:p>
            <a:p>
              <a:pPr algn="ctr"/>
              <a:endParaRPr lang="fr-FR" dirty="0"/>
            </a:p>
            <a:p>
              <a:pPr algn="ctr"/>
              <a:r>
                <a:rPr lang="fr-FR" dirty="0" smtClean="0"/>
                <a:t>Revenu</a:t>
              </a:r>
              <a:endParaRPr lang="fr-FR" dirty="0"/>
            </a:p>
          </p:txBody>
        </p:sp>
        <p:cxnSp>
          <p:nvCxnSpPr>
            <p:cNvPr id="60" name="Connecteur droit 59"/>
            <p:cNvCxnSpPr/>
            <p:nvPr/>
          </p:nvCxnSpPr>
          <p:spPr>
            <a:xfrm>
              <a:off x="6716377" y="4653136"/>
              <a:ext cx="2304256" cy="0"/>
            </a:xfrm>
            <a:prstGeom prst="line">
              <a:avLst/>
            </a:prstGeom>
          </p:spPr>
          <p:style>
            <a:lnRef idx="1">
              <a:schemeClr val="accent3"/>
            </a:lnRef>
            <a:fillRef idx="0">
              <a:schemeClr val="accent3"/>
            </a:fillRef>
            <a:effectRef idx="0">
              <a:schemeClr val="accent3"/>
            </a:effectRef>
            <a:fontRef idx="minor">
              <a:schemeClr val="tx1"/>
            </a:fontRef>
          </p:style>
        </p:cxnSp>
        <p:sp>
          <p:nvSpPr>
            <p:cNvPr id="61" name="ZoneTexte 60"/>
            <p:cNvSpPr txBox="1"/>
            <p:nvPr/>
          </p:nvSpPr>
          <p:spPr>
            <a:xfrm>
              <a:off x="7377768" y="4149081"/>
              <a:ext cx="1040369" cy="461665"/>
            </a:xfrm>
            <a:prstGeom prst="rect">
              <a:avLst/>
            </a:prstGeom>
            <a:noFill/>
          </p:spPr>
          <p:txBody>
            <a:bodyPr wrap="none" rtlCol="0">
              <a:spAutoFit/>
            </a:bodyPr>
            <a:lstStyle/>
            <a:p>
              <a:r>
                <a:rPr lang="fr-FR" sz="2400" b="1" dirty="0" smtClean="0"/>
                <a:t>Vue 2</a:t>
              </a:r>
              <a:endParaRPr lang="fr-FR" sz="2400" b="1" dirty="0"/>
            </a:p>
          </p:txBody>
        </p:sp>
        <p:cxnSp>
          <p:nvCxnSpPr>
            <p:cNvPr id="62" name="Connecteur droit 61"/>
            <p:cNvCxnSpPr>
              <a:stCxn id="50" idx="3"/>
              <a:endCxn id="59" idx="1"/>
            </p:cNvCxnSpPr>
            <p:nvPr/>
          </p:nvCxnSpPr>
          <p:spPr>
            <a:xfrm>
              <a:off x="5830125" y="4005065"/>
              <a:ext cx="1223703" cy="251279"/>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63" name="Connecteur droit 62"/>
            <p:cNvCxnSpPr>
              <a:stCxn id="56" idx="3"/>
            </p:cNvCxnSpPr>
            <p:nvPr/>
          </p:nvCxnSpPr>
          <p:spPr>
            <a:xfrm flipV="1">
              <a:off x="5830124" y="4869160"/>
              <a:ext cx="974878" cy="432048"/>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64" name="Connecteur droit 63"/>
            <p:cNvCxnSpPr>
              <a:stCxn id="38" idx="1"/>
            </p:cNvCxnSpPr>
            <p:nvPr/>
          </p:nvCxnSpPr>
          <p:spPr>
            <a:xfrm flipH="1">
              <a:off x="9020633" y="4653136"/>
              <a:ext cx="1329378" cy="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98358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Vue</a:t>
            </a:r>
            <a:endParaRPr lang="fr-FR" dirty="0"/>
          </a:p>
        </p:txBody>
      </p:sp>
      <p:sp>
        <p:nvSpPr>
          <p:cNvPr id="3" name="Espace réservé du contenu 2"/>
          <p:cNvSpPr>
            <a:spLocks noGrp="1"/>
          </p:cNvSpPr>
          <p:nvPr>
            <p:ph idx="1"/>
          </p:nvPr>
        </p:nvSpPr>
        <p:spPr/>
        <p:txBody>
          <a:bodyPr>
            <a:normAutofit lnSpcReduction="10000"/>
          </a:bodyPr>
          <a:lstStyle/>
          <a:p>
            <a:endParaRPr lang="fr-FR" dirty="0" smtClean="0"/>
          </a:p>
          <a:p>
            <a:r>
              <a:rPr lang="fr-FR" dirty="0" smtClean="0"/>
              <a:t>Exemple 4:</a:t>
            </a:r>
          </a:p>
          <a:p>
            <a:pPr lvl="1"/>
            <a:r>
              <a:rPr lang="fr-FR" dirty="0" smtClean="0"/>
              <a:t>Requête: Quels ont été les quantités vendues de la gamme ‘G006’ durant le Trimestre 2 pour la région du nord ?</a:t>
            </a:r>
          </a:p>
          <a:p>
            <a:pPr lvl="1"/>
            <a:endParaRPr lang="fr-FR" dirty="0" smtClean="0"/>
          </a:p>
          <a:p>
            <a:pPr lvl="1"/>
            <a:r>
              <a:rPr lang="fr-FR" dirty="0" smtClean="0"/>
              <a:t>Vue: </a:t>
            </a:r>
          </a:p>
          <a:p>
            <a:pPr lvl="2"/>
            <a:r>
              <a:rPr lang="fr-FR" dirty="0" smtClean="0"/>
              <a:t>Quantité</a:t>
            </a:r>
          </a:p>
          <a:p>
            <a:pPr lvl="2"/>
            <a:r>
              <a:rPr lang="fr-FR" dirty="0" smtClean="0"/>
              <a:t>Gamme</a:t>
            </a:r>
          </a:p>
          <a:p>
            <a:pPr lvl="2"/>
            <a:r>
              <a:rPr lang="fr-FR" dirty="0" smtClean="0"/>
              <a:t>Trimestre</a:t>
            </a:r>
          </a:p>
          <a:p>
            <a:pPr lvl="2"/>
            <a:r>
              <a:rPr lang="fr-FR" dirty="0" smtClean="0"/>
              <a:t>Région</a:t>
            </a:r>
          </a:p>
        </p:txBody>
      </p:sp>
      <p:sp>
        <p:nvSpPr>
          <p:cNvPr id="4" name="Espace réservé de la date 3"/>
          <p:cNvSpPr>
            <a:spLocks noGrp="1"/>
          </p:cNvSpPr>
          <p:nvPr>
            <p:ph type="dt" sz="half" idx="10"/>
          </p:nvPr>
        </p:nvSpPr>
        <p:spPr/>
        <p:txBody>
          <a:bodyPr/>
          <a:lstStyle/>
          <a:p>
            <a:fld id="{359B14F3-F3B3-F248-B9E3-CAEA790C55F7}"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22</a:t>
            </a:fld>
            <a:endParaRPr lang="fr-BE"/>
          </a:p>
        </p:txBody>
      </p:sp>
      <p:grpSp>
        <p:nvGrpSpPr>
          <p:cNvPr id="7" name="Grouper 6"/>
          <p:cNvGrpSpPr/>
          <p:nvPr/>
        </p:nvGrpSpPr>
        <p:grpSpPr>
          <a:xfrm>
            <a:off x="4730057" y="3946555"/>
            <a:ext cx="6850333" cy="2088232"/>
            <a:chOff x="4917681" y="3573016"/>
            <a:chExt cx="6850333" cy="2088232"/>
          </a:xfrm>
        </p:grpSpPr>
        <p:grpSp>
          <p:nvGrpSpPr>
            <p:cNvPr id="27" name="Grouper 26"/>
            <p:cNvGrpSpPr/>
            <p:nvPr/>
          </p:nvGrpSpPr>
          <p:grpSpPr>
            <a:xfrm>
              <a:off x="10570678" y="4221088"/>
              <a:ext cx="1197336" cy="792088"/>
              <a:chOff x="1963940" y="4437112"/>
              <a:chExt cx="972836" cy="792088"/>
            </a:xfrm>
          </p:grpSpPr>
          <p:sp>
            <p:nvSpPr>
              <p:cNvPr id="28" name="Rectangle 27"/>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9" name="Connecteur droit 28"/>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0" name="ZoneTexte 29"/>
              <p:cNvSpPr txBox="1"/>
              <p:nvPr/>
            </p:nvSpPr>
            <p:spPr>
              <a:xfrm>
                <a:off x="1963940" y="4437112"/>
                <a:ext cx="860115" cy="338554"/>
              </a:xfrm>
              <a:prstGeom prst="rect">
                <a:avLst/>
              </a:prstGeom>
              <a:noFill/>
            </p:spPr>
            <p:txBody>
              <a:bodyPr wrap="none" rtlCol="0">
                <a:spAutoFit/>
              </a:bodyPr>
              <a:lstStyle/>
              <a:p>
                <a:r>
                  <a:rPr lang="fr-FR" sz="1600" b="1" dirty="0" smtClean="0"/>
                  <a:t>Trimestre</a:t>
                </a:r>
                <a:endParaRPr lang="fr-FR" b="1" dirty="0"/>
              </a:p>
            </p:txBody>
          </p:sp>
        </p:grpSp>
        <p:grpSp>
          <p:nvGrpSpPr>
            <p:cNvPr id="31" name="Grouper 30"/>
            <p:cNvGrpSpPr/>
            <p:nvPr/>
          </p:nvGrpSpPr>
          <p:grpSpPr>
            <a:xfrm>
              <a:off x="4917681" y="3573016"/>
              <a:ext cx="1178320" cy="792088"/>
              <a:chOff x="1979391" y="4437112"/>
              <a:chExt cx="957385" cy="792088"/>
            </a:xfrm>
          </p:grpSpPr>
          <p:sp>
            <p:nvSpPr>
              <p:cNvPr id="32" name="Rectangle 31"/>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33" name="Connecteur droit 32"/>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4" name="ZoneTexte 33"/>
              <p:cNvSpPr txBox="1"/>
              <p:nvPr/>
            </p:nvSpPr>
            <p:spPr>
              <a:xfrm>
                <a:off x="1979391" y="4437112"/>
                <a:ext cx="820228" cy="338554"/>
              </a:xfrm>
              <a:prstGeom prst="rect">
                <a:avLst/>
              </a:prstGeom>
              <a:noFill/>
            </p:spPr>
            <p:txBody>
              <a:bodyPr wrap="none" rtlCol="0">
                <a:spAutoFit/>
              </a:bodyPr>
              <a:lstStyle/>
              <a:p>
                <a:r>
                  <a:rPr lang="fr-FR" sz="1600" b="1" dirty="0" smtClean="0"/>
                  <a:t>Gamme</a:t>
                </a:r>
                <a:endParaRPr lang="fr-FR" b="1" dirty="0"/>
              </a:p>
            </p:txBody>
          </p:sp>
        </p:grpSp>
        <p:grpSp>
          <p:nvGrpSpPr>
            <p:cNvPr id="35" name="Grouper 34"/>
            <p:cNvGrpSpPr/>
            <p:nvPr/>
          </p:nvGrpSpPr>
          <p:grpSpPr>
            <a:xfrm>
              <a:off x="4943872" y="4869160"/>
              <a:ext cx="1152128" cy="792088"/>
              <a:chOff x="2000672" y="4437112"/>
              <a:chExt cx="936104" cy="792088"/>
            </a:xfrm>
          </p:grpSpPr>
          <p:sp>
            <p:nvSpPr>
              <p:cNvPr id="36" name="Rectangle 35"/>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37" name="Connecteur droit 36"/>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8" name="ZoneTexte 37"/>
              <p:cNvSpPr txBox="1"/>
              <p:nvPr/>
            </p:nvSpPr>
            <p:spPr>
              <a:xfrm>
                <a:off x="2146556" y="4437112"/>
                <a:ext cx="710253" cy="338554"/>
              </a:xfrm>
              <a:prstGeom prst="rect">
                <a:avLst/>
              </a:prstGeom>
              <a:noFill/>
            </p:spPr>
            <p:txBody>
              <a:bodyPr wrap="none" rtlCol="0">
                <a:spAutoFit/>
              </a:bodyPr>
              <a:lstStyle/>
              <a:p>
                <a:r>
                  <a:rPr lang="fr-FR" sz="1600" b="1" dirty="0" smtClean="0"/>
                  <a:t>Région</a:t>
                </a:r>
                <a:endParaRPr lang="fr-FR" b="1" dirty="0"/>
              </a:p>
            </p:txBody>
          </p:sp>
        </p:grpSp>
        <p:sp>
          <p:nvSpPr>
            <p:cNvPr id="39" name="Ellipse 38"/>
            <p:cNvSpPr/>
            <p:nvPr/>
          </p:nvSpPr>
          <p:spPr>
            <a:xfrm>
              <a:off x="6982252" y="4077072"/>
              <a:ext cx="2304256" cy="122413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smtClean="0"/>
            </a:p>
            <a:p>
              <a:pPr algn="ctr"/>
              <a:endParaRPr lang="fr-FR" dirty="0"/>
            </a:p>
            <a:p>
              <a:pPr algn="ctr"/>
              <a:r>
                <a:rPr lang="fr-FR" dirty="0" smtClean="0"/>
                <a:t>Quantité</a:t>
              </a:r>
              <a:endParaRPr lang="fr-FR" dirty="0"/>
            </a:p>
          </p:txBody>
        </p:sp>
        <p:cxnSp>
          <p:nvCxnSpPr>
            <p:cNvPr id="40" name="Connecteur droit 39"/>
            <p:cNvCxnSpPr/>
            <p:nvPr/>
          </p:nvCxnSpPr>
          <p:spPr>
            <a:xfrm>
              <a:off x="6982252" y="4653136"/>
              <a:ext cx="2304256" cy="0"/>
            </a:xfrm>
            <a:prstGeom prst="line">
              <a:avLst/>
            </a:prstGeom>
          </p:spPr>
          <p:style>
            <a:lnRef idx="1">
              <a:schemeClr val="accent3"/>
            </a:lnRef>
            <a:fillRef idx="0">
              <a:schemeClr val="accent3"/>
            </a:fillRef>
            <a:effectRef idx="0">
              <a:schemeClr val="accent3"/>
            </a:effectRef>
            <a:fontRef idx="minor">
              <a:schemeClr val="tx1"/>
            </a:fontRef>
          </p:style>
        </p:cxnSp>
        <p:sp>
          <p:nvSpPr>
            <p:cNvPr id="41" name="ZoneTexte 40"/>
            <p:cNvSpPr txBox="1"/>
            <p:nvPr/>
          </p:nvSpPr>
          <p:spPr>
            <a:xfrm>
              <a:off x="7643644" y="4149081"/>
              <a:ext cx="1040369" cy="461665"/>
            </a:xfrm>
            <a:prstGeom prst="rect">
              <a:avLst/>
            </a:prstGeom>
            <a:noFill/>
          </p:spPr>
          <p:txBody>
            <a:bodyPr wrap="none" rtlCol="0">
              <a:spAutoFit/>
            </a:bodyPr>
            <a:lstStyle/>
            <a:p>
              <a:r>
                <a:rPr lang="fr-FR" sz="2400" b="1" dirty="0" smtClean="0"/>
                <a:t>Vue 3</a:t>
              </a:r>
              <a:endParaRPr lang="fr-FR" sz="2400" b="1" dirty="0"/>
            </a:p>
          </p:txBody>
        </p:sp>
        <p:cxnSp>
          <p:nvCxnSpPr>
            <p:cNvPr id="42" name="Connecteur droit 41"/>
            <p:cNvCxnSpPr>
              <a:stCxn id="32" idx="3"/>
              <a:endCxn id="39" idx="1"/>
            </p:cNvCxnSpPr>
            <p:nvPr/>
          </p:nvCxnSpPr>
          <p:spPr>
            <a:xfrm>
              <a:off x="6096001" y="4005065"/>
              <a:ext cx="1223703" cy="251279"/>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43" name="Connecteur droit 42"/>
            <p:cNvCxnSpPr>
              <a:stCxn id="36" idx="3"/>
            </p:cNvCxnSpPr>
            <p:nvPr/>
          </p:nvCxnSpPr>
          <p:spPr>
            <a:xfrm flipV="1">
              <a:off x="6096000" y="4869160"/>
              <a:ext cx="974878" cy="432048"/>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28" idx="1"/>
            </p:cNvCxnSpPr>
            <p:nvPr/>
          </p:nvCxnSpPr>
          <p:spPr>
            <a:xfrm flipH="1">
              <a:off x="9286509" y="4653136"/>
              <a:ext cx="1329378" cy="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17141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Domaine et Contexte</a:t>
            </a:r>
            <a:endParaRPr lang="fr-FR" dirty="0"/>
          </a:p>
        </p:txBody>
      </p:sp>
      <p:sp>
        <p:nvSpPr>
          <p:cNvPr id="3" name="Espace réservé du contenu 2"/>
          <p:cNvSpPr>
            <a:spLocks noGrp="1"/>
          </p:cNvSpPr>
          <p:nvPr>
            <p:ph idx="1"/>
          </p:nvPr>
        </p:nvSpPr>
        <p:spPr/>
        <p:txBody>
          <a:bodyPr/>
          <a:lstStyle/>
          <a:p>
            <a:r>
              <a:rPr lang="fr-FR" dirty="0" smtClean="0"/>
              <a:t>Domaine </a:t>
            </a:r>
          </a:p>
          <a:p>
            <a:pPr lvl="1"/>
            <a:r>
              <a:rPr lang="fr-FR" dirty="0" smtClean="0"/>
              <a:t>Concerne un utilisateur ou un ensemble cohérent d’utilisateurs</a:t>
            </a:r>
          </a:p>
          <a:p>
            <a:pPr lvl="1"/>
            <a:r>
              <a:rPr lang="fr-FR" dirty="0" smtClean="0"/>
              <a:t>Implique un vocabulaire commun et une manière commune d’appréhender l’information	</a:t>
            </a:r>
          </a:p>
          <a:p>
            <a:r>
              <a:rPr lang="fr-FR" dirty="0" smtClean="0"/>
              <a:t>Contexte</a:t>
            </a:r>
          </a:p>
          <a:p>
            <a:pPr lvl="1"/>
            <a:r>
              <a:rPr lang="fr-FR" dirty="0" smtClean="0"/>
              <a:t>Ensemble de faits et dimensions assemblées selon des critères sémantiques formels de cohérence</a:t>
            </a:r>
          </a:p>
          <a:p>
            <a:pPr lvl="1"/>
            <a:r>
              <a:rPr lang="fr-FR" dirty="0" smtClean="0"/>
              <a:t>Caractérisé par une association unique, groupant tous les faits relevés dans les vues</a:t>
            </a:r>
          </a:p>
          <a:p>
            <a:pPr lvl="1"/>
            <a:endParaRPr lang="fr-FR" dirty="0"/>
          </a:p>
        </p:txBody>
      </p:sp>
      <p:sp>
        <p:nvSpPr>
          <p:cNvPr id="4" name="Espace réservé de la date 3"/>
          <p:cNvSpPr>
            <a:spLocks noGrp="1"/>
          </p:cNvSpPr>
          <p:nvPr>
            <p:ph type="dt" sz="half" idx="10"/>
          </p:nvPr>
        </p:nvSpPr>
        <p:spPr/>
        <p:txBody>
          <a:bodyPr/>
          <a:lstStyle/>
          <a:p>
            <a:fld id="{40AA2BF5-9E01-AA45-A7C1-58E17359E87F}"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23</a:t>
            </a:fld>
            <a:endParaRPr lang="fr-BE"/>
          </a:p>
        </p:txBody>
      </p:sp>
    </p:spTree>
    <p:extLst>
      <p:ext uri="{BB962C8B-B14F-4D97-AF65-F5344CB8AC3E}">
        <p14:creationId xmlns:p14="http://schemas.microsoft.com/office/powerpoint/2010/main" val="3421498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Contexte : Activité des Ventes</a:t>
            </a:r>
            <a:endParaRPr lang="fr-FR" dirty="0"/>
          </a:p>
        </p:txBody>
      </p:sp>
      <p:sp>
        <p:nvSpPr>
          <p:cNvPr id="3" name="Espace réservé du contenu 2"/>
          <p:cNvSpPr>
            <a:spLocks noGrp="1"/>
          </p:cNvSpPr>
          <p:nvPr>
            <p:ph idx="1"/>
          </p:nvPr>
        </p:nvSpPr>
        <p:spPr/>
        <p:txBody>
          <a:bodyPr/>
          <a:lstStyle/>
          <a:p>
            <a:r>
              <a:rPr lang="fr-FR" smtClean="0"/>
              <a:t>En opérant une relation superficielle entre les trois vues des exemples 2, 3 et 4, on détecte deux sortes d’éléments de rapprochement</a:t>
            </a:r>
          </a:p>
          <a:p>
            <a:pPr lvl="1"/>
            <a:r>
              <a:rPr lang="fr-FR" smtClean="0"/>
              <a:t>Certaines informations (entités ou faits) se retrouvent dans plusieurs vues</a:t>
            </a:r>
          </a:p>
          <a:p>
            <a:pPr lvl="1"/>
            <a:r>
              <a:rPr lang="fr-FR" smtClean="0"/>
              <a:t>Certaines entités, appartenant à des vues différentes, sont fonctionnellement liées les unes aux autres. </a:t>
            </a:r>
          </a:p>
          <a:p>
            <a:pPr lvl="1"/>
            <a:r>
              <a:rPr lang="fr-FR" smtClean="0"/>
              <a:t>On peut intégrer ces vues en un seul contexte comportant une association porteuse des faits: Marge, Revenu, Quantité, qui comporte neuf entités distinctes</a:t>
            </a:r>
            <a:endParaRPr lang="fr-FR" dirty="0"/>
          </a:p>
        </p:txBody>
      </p:sp>
      <p:sp>
        <p:nvSpPr>
          <p:cNvPr id="4" name="Espace réservé de la date 3"/>
          <p:cNvSpPr>
            <a:spLocks noGrp="1"/>
          </p:cNvSpPr>
          <p:nvPr>
            <p:ph type="dt" sz="half" idx="10"/>
          </p:nvPr>
        </p:nvSpPr>
        <p:spPr/>
        <p:txBody>
          <a:bodyPr/>
          <a:lstStyle/>
          <a:p>
            <a:fld id="{5D905050-DF04-F045-8BCF-C8E1C193444A}"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24</a:t>
            </a:fld>
            <a:endParaRPr lang="fr-BE"/>
          </a:p>
        </p:txBody>
      </p:sp>
    </p:spTree>
    <p:extLst>
      <p:ext uri="{BB962C8B-B14F-4D97-AF65-F5344CB8AC3E}">
        <p14:creationId xmlns:p14="http://schemas.microsoft.com/office/powerpoint/2010/main" val="3923805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Contexte : Activité des Ventes</a:t>
            </a:r>
            <a:endParaRPr lang="fr-FR" dirty="0"/>
          </a:p>
        </p:txBody>
      </p:sp>
      <p:sp>
        <p:nvSpPr>
          <p:cNvPr id="9" name="Espace réservé du texte 8"/>
          <p:cNvSpPr>
            <a:spLocks noGrp="1"/>
          </p:cNvSpPr>
          <p:nvPr>
            <p:ph type="body" sz="quarter" idx="1"/>
          </p:nvPr>
        </p:nvSpPr>
        <p:spPr>
          <a:xfrm>
            <a:off x="1139652" y="2251611"/>
            <a:ext cx="9978713" cy="3416300"/>
          </a:xfrm>
        </p:spPr>
        <p:txBody>
          <a:bodyPr/>
          <a:lstStyle/>
          <a:p>
            <a:r>
              <a:rPr lang="fr-FR" dirty="0" smtClean="0"/>
              <a:t>Contexte : Activité des Ventes</a:t>
            </a:r>
            <a:endParaRPr lang="fr-FR" dirty="0"/>
          </a:p>
        </p:txBody>
      </p:sp>
      <p:sp>
        <p:nvSpPr>
          <p:cNvPr id="4" name="Espace réservé de la date 3"/>
          <p:cNvSpPr>
            <a:spLocks noGrp="1"/>
          </p:cNvSpPr>
          <p:nvPr>
            <p:ph type="dt" sz="half" idx="10"/>
          </p:nvPr>
        </p:nvSpPr>
        <p:spPr/>
        <p:txBody>
          <a:bodyPr/>
          <a:lstStyle/>
          <a:p>
            <a:fld id="{2A7F5111-64A5-AD45-A748-BFA3CD215312}" type="datetime1">
              <a:rPr lang="fr-FR" smtClean="0"/>
              <a:pPr/>
              <a:t>08/11/2019</a:t>
            </a:fld>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25</a:t>
            </a:fld>
            <a:endParaRPr lang="fr-BE"/>
          </a:p>
        </p:txBody>
      </p:sp>
      <p:grpSp>
        <p:nvGrpSpPr>
          <p:cNvPr id="21" name="Grouper 20"/>
          <p:cNvGrpSpPr/>
          <p:nvPr/>
        </p:nvGrpSpPr>
        <p:grpSpPr>
          <a:xfrm>
            <a:off x="1131511" y="2781739"/>
            <a:ext cx="3097731" cy="1368151"/>
            <a:chOff x="1131511" y="2276872"/>
            <a:chExt cx="3097731" cy="1368151"/>
          </a:xfrm>
        </p:grpSpPr>
        <p:grpSp>
          <p:nvGrpSpPr>
            <p:cNvPr id="11" name="Grouper 10"/>
            <p:cNvGrpSpPr/>
            <p:nvPr/>
          </p:nvGrpSpPr>
          <p:grpSpPr>
            <a:xfrm>
              <a:off x="3570551" y="2276872"/>
              <a:ext cx="658691" cy="518954"/>
              <a:chOff x="1860237" y="4437112"/>
              <a:chExt cx="1178138" cy="792088"/>
            </a:xfrm>
          </p:grpSpPr>
          <p:sp>
            <p:nvSpPr>
              <p:cNvPr id="12" name="Rectangle 11"/>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13" name="Connecteur droit 12"/>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4" name="ZoneTexte 13"/>
              <p:cNvSpPr txBox="1"/>
              <p:nvPr/>
            </p:nvSpPr>
            <p:spPr>
              <a:xfrm>
                <a:off x="1860237" y="4437112"/>
                <a:ext cx="1178138" cy="399300"/>
              </a:xfrm>
              <a:prstGeom prst="rect">
                <a:avLst/>
              </a:prstGeom>
              <a:noFill/>
            </p:spPr>
            <p:txBody>
              <a:bodyPr wrap="none" rtlCol="0">
                <a:spAutoFit/>
              </a:bodyPr>
              <a:lstStyle/>
              <a:p>
                <a:r>
                  <a:rPr lang="fr-FR" sz="1100" b="1" dirty="0" smtClean="0"/>
                  <a:t>Région</a:t>
                </a:r>
                <a:endParaRPr lang="fr-FR" sz="1200" b="1" dirty="0"/>
              </a:p>
            </p:txBody>
          </p:sp>
        </p:grpSp>
        <p:grpSp>
          <p:nvGrpSpPr>
            <p:cNvPr id="15" name="Grouper 14"/>
            <p:cNvGrpSpPr/>
            <p:nvPr/>
          </p:nvGrpSpPr>
          <p:grpSpPr>
            <a:xfrm>
              <a:off x="3614492" y="3126069"/>
              <a:ext cx="557944" cy="518954"/>
              <a:chOff x="1938834" y="4437112"/>
              <a:chExt cx="997942" cy="792088"/>
            </a:xfrm>
          </p:grpSpPr>
          <p:sp>
            <p:nvSpPr>
              <p:cNvPr id="16" name="Rectangle 15"/>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17" name="Connecteur droit 16"/>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8" name="ZoneTexte 17"/>
              <p:cNvSpPr txBox="1"/>
              <p:nvPr/>
            </p:nvSpPr>
            <p:spPr>
              <a:xfrm>
                <a:off x="1938834" y="4437112"/>
                <a:ext cx="890350" cy="399300"/>
              </a:xfrm>
              <a:prstGeom prst="rect">
                <a:avLst/>
              </a:prstGeom>
              <a:noFill/>
            </p:spPr>
            <p:txBody>
              <a:bodyPr wrap="none" rtlCol="0">
                <a:spAutoFit/>
              </a:bodyPr>
              <a:lstStyle/>
              <a:p>
                <a:r>
                  <a:rPr lang="fr-FR" sz="1100" b="1" dirty="0" smtClean="0"/>
                  <a:t>Mois</a:t>
                </a:r>
                <a:endParaRPr lang="fr-FR" sz="1200" b="1" dirty="0"/>
              </a:p>
            </p:txBody>
          </p:sp>
        </p:grpSp>
        <p:grpSp>
          <p:nvGrpSpPr>
            <p:cNvPr id="20" name="Grouper 19"/>
            <p:cNvGrpSpPr/>
            <p:nvPr/>
          </p:nvGrpSpPr>
          <p:grpSpPr>
            <a:xfrm>
              <a:off x="1176404" y="2276872"/>
              <a:ext cx="580477" cy="518954"/>
              <a:chOff x="1898531" y="4437112"/>
              <a:chExt cx="1038245" cy="792088"/>
            </a:xfrm>
          </p:grpSpPr>
          <p:sp>
            <p:nvSpPr>
              <p:cNvPr id="22" name="Rectangle 21"/>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23" name="Connecteur droit 22"/>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4" name="ZoneTexte 23"/>
              <p:cNvSpPr txBox="1"/>
              <p:nvPr/>
            </p:nvSpPr>
            <p:spPr>
              <a:xfrm>
                <a:off x="1898531" y="4437112"/>
                <a:ext cx="1036585" cy="399300"/>
              </a:xfrm>
              <a:prstGeom prst="rect">
                <a:avLst/>
              </a:prstGeom>
              <a:noFill/>
            </p:spPr>
            <p:txBody>
              <a:bodyPr wrap="none" rtlCol="0">
                <a:spAutoFit/>
              </a:bodyPr>
              <a:lstStyle/>
              <a:p>
                <a:r>
                  <a:rPr lang="fr-FR" sz="1100" b="1" dirty="0" smtClean="0"/>
                  <a:t>Client</a:t>
                </a:r>
                <a:endParaRPr lang="fr-FR" sz="1200" b="1" dirty="0"/>
              </a:p>
            </p:txBody>
          </p:sp>
        </p:grpSp>
        <p:grpSp>
          <p:nvGrpSpPr>
            <p:cNvPr id="26" name="Grouper 25"/>
            <p:cNvGrpSpPr/>
            <p:nvPr/>
          </p:nvGrpSpPr>
          <p:grpSpPr>
            <a:xfrm>
              <a:off x="1131511" y="3126069"/>
              <a:ext cx="625369" cy="518954"/>
              <a:chOff x="1818237" y="4437112"/>
              <a:chExt cx="1118539" cy="792088"/>
            </a:xfrm>
          </p:grpSpPr>
          <p:sp>
            <p:nvSpPr>
              <p:cNvPr id="28" name="Rectangle 27"/>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29" name="Connecteur droit 28"/>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0" name="ZoneTexte 29"/>
              <p:cNvSpPr txBox="1"/>
              <p:nvPr/>
            </p:nvSpPr>
            <p:spPr>
              <a:xfrm>
                <a:off x="1818237" y="4437112"/>
                <a:ext cx="1091767" cy="375811"/>
              </a:xfrm>
              <a:prstGeom prst="rect">
                <a:avLst/>
              </a:prstGeom>
              <a:noFill/>
            </p:spPr>
            <p:txBody>
              <a:bodyPr wrap="none" rtlCol="0">
                <a:spAutoFit/>
              </a:bodyPr>
              <a:lstStyle/>
              <a:p>
                <a:r>
                  <a:rPr lang="fr-FR" sz="1000" b="1" dirty="0" smtClean="0"/>
                  <a:t>Produit</a:t>
                </a:r>
                <a:endParaRPr lang="fr-FR" sz="1000" b="1" dirty="0"/>
              </a:p>
            </p:txBody>
          </p:sp>
        </p:grpSp>
        <p:sp>
          <p:nvSpPr>
            <p:cNvPr id="31" name="Ellipse 30"/>
            <p:cNvSpPr/>
            <p:nvPr/>
          </p:nvSpPr>
          <p:spPr>
            <a:xfrm>
              <a:off x="2159474" y="2607115"/>
              <a:ext cx="1046741" cy="8020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200" dirty="0" smtClean="0"/>
            </a:p>
            <a:p>
              <a:pPr algn="ctr"/>
              <a:endParaRPr lang="fr-FR" sz="1200" dirty="0"/>
            </a:p>
            <a:p>
              <a:pPr algn="ctr"/>
              <a:r>
                <a:rPr lang="fr-FR" sz="1200" dirty="0" smtClean="0"/>
                <a:t>Marge</a:t>
              </a:r>
              <a:endParaRPr lang="fr-FR" sz="1200" dirty="0"/>
            </a:p>
          </p:txBody>
        </p:sp>
        <p:cxnSp>
          <p:nvCxnSpPr>
            <p:cNvPr id="32" name="Connecteur droit 31"/>
            <p:cNvCxnSpPr/>
            <p:nvPr/>
          </p:nvCxnSpPr>
          <p:spPr>
            <a:xfrm>
              <a:off x="2159474" y="2984536"/>
              <a:ext cx="1046741"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ZoneTexte 32"/>
            <p:cNvSpPr txBox="1"/>
            <p:nvPr/>
          </p:nvSpPr>
          <p:spPr>
            <a:xfrm>
              <a:off x="2285116" y="2654293"/>
              <a:ext cx="755135" cy="338554"/>
            </a:xfrm>
            <a:prstGeom prst="rect">
              <a:avLst/>
            </a:prstGeom>
            <a:noFill/>
          </p:spPr>
          <p:txBody>
            <a:bodyPr wrap="none" rtlCol="0">
              <a:spAutoFit/>
            </a:bodyPr>
            <a:lstStyle/>
            <a:p>
              <a:r>
                <a:rPr lang="fr-FR" sz="1600" b="1" dirty="0" smtClean="0"/>
                <a:t>Vue 1</a:t>
              </a:r>
              <a:endParaRPr lang="fr-FR" sz="1600" b="1" dirty="0"/>
            </a:p>
          </p:txBody>
        </p:sp>
        <p:cxnSp>
          <p:nvCxnSpPr>
            <p:cNvPr id="34" name="Connecteur droit 33"/>
            <p:cNvCxnSpPr>
              <a:stCxn id="22" idx="3"/>
              <a:endCxn id="31" idx="1"/>
            </p:cNvCxnSpPr>
            <p:nvPr/>
          </p:nvCxnSpPr>
          <p:spPr>
            <a:xfrm>
              <a:off x="1756880" y="2559939"/>
              <a:ext cx="555884" cy="164631"/>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35" name="Connecteur droit 34"/>
            <p:cNvCxnSpPr>
              <a:stCxn id="28" idx="3"/>
            </p:cNvCxnSpPr>
            <p:nvPr/>
          </p:nvCxnSpPr>
          <p:spPr>
            <a:xfrm flipV="1">
              <a:off x="1756880" y="3126069"/>
              <a:ext cx="442852" cy="283066"/>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36" name="Connecteur droit 35"/>
            <p:cNvCxnSpPr>
              <a:stCxn id="12" idx="1"/>
            </p:cNvCxnSpPr>
            <p:nvPr/>
          </p:nvCxnSpPr>
          <p:spPr>
            <a:xfrm flipH="1">
              <a:off x="3125697" y="2559938"/>
              <a:ext cx="523371" cy="235888"/>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16" idx="1"/>
            </p:cNvCxnSpPr>
            <p:nvPr/>
          </p:nvCxnSpPr>
          <p:spPr>
            <a:xfrm flipH="1" flipV="1">
              <a:off x="3165956" y="3173247"/>
              <a:ext cx="483111" cy="235888"/>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grpSp>
        <p:nvGrpSpPr>
          <p:cNvPr id="57" name="Grouper 56"/>
          <p:cNvGrpSpPr/>
          <p:nvPr/>
        </p:nvGrpSpPr>
        <p:grpSpPr>
          <a:xfrm>
            <a:off x="1930615" y="4077883"/>
            <a:ext cx="3277032" cy="1368152"/>
            <a:chOff x="958749" y="3645024"/>
            <a:chExt cx="5788494" cy="2088232"/>
          </a:xfrm>
        </p:grpSpPr>
        <p:grpSp>
          <p:nvGrpSpPr>
            <p:cNvPr id="39" name="Grouper 38"/>
            <p:cNvGrpSpPr/>
            <p:nvPr/>
          </p:nvGrpSpPr>
          <p:grpSpPr>
            <a:xfrm>
              <a:off x="5655132" y="4293096"/>
              <a:ext cx="1092111" cy="792088"/>
              <a:chOff x="1910716" y="4437112"/>
              <a:chExt cx="1092111" cy="792088"/>
            </a:xfrm>
          </p:grpSpPr>
          <p:sp>
            <p:nvSpPr>
              <p:cNvPr id="40" name="Rectangle 39"/>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100"/>
              </a:p>
            </p:txBody>
          </p:sp>
          <p:cxnSp>
            <p:nvCxnSpPr>
              <p:cNvPr id="41" name="Connecteur droit 40"/>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42" name="ZoneTexte 41"/>
              <p:cNvSpPr txBox="1"/>
              <p:nvPr/>
            </p:nvSpPr>
            <p:spPr>
              <a:xfrm>
                <a:off x="1910716" y="4437112"/>
                <a:ext cx="1092111" cy="387556"/>
              </a:xfrm>
              <a:prstGeom prst="rect">
                <a:avLst/>
              </a:prstGeom>
              <a:noFill/>
            </p:spPr>
            <p:txBody>
              <a:bodyPr wrap="none" rtlCol="0">
                <a:spAutoFit/>
              </a:bodyPr>
              <a:lstStyle/>
              <a:p>
                <a:r>
                  <a:rPr lang="fr-FR" sz="1050" b="1" dirty="0" smtClean="0"/>
                  <a:t>Année</a:t>
                </a:r>
                <a:endParaRPr lang="fr-FR" sz="1100" b="1" dirty="0"/>
              </a:p>
            </p:txBody>
          </p:sp>
        </p:grpSp>
        <p:grpSp>
          <p:nvGrpSpPr>
            <p:cNvPr id="43" name="Grouper 42"/>
            <p:cNvGrpSpPr/>
            <p:nvPr/>
          </p:nvGrpSpPr>
          <p:grpSpPr>
            <a:xfrm>
              <a:off x="958749" y="3645024"/>
              <a:ext cx="1225319" cy="792088"/>
              <a:chOff x="1822845" y="4437112"/>
              <a:chExt cx="1225319" cy="792088"/>
            </a:xfrm>
          </p:grpSpPr>
          <p:sp>
            <p:nvSpPr>
              <p:cNvPr id="44" name="Rectangle 43"/>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100"/>
              </a:p>
            </p:txBody>
          </p:sp>
          <p:cxnSp>
            <p:nvCxnSpPr>
              <p:cNvPr id="45" name="Connecteur droit 44"/>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46" name="ZoneTexte 45"/>
              <p:cNvSpPr txBox="1"/>
              <p:nvPr/>
            </p:nvSpPr>
            <p:spPr>
              <a:xfrm>
                <a:off x="1822845" y="4437112"/>
                <a:ext cx="1225319" cy="387556"/>
              </a:xfrm>
              <a:prstGeom prst="rect">
                <a:avLst/>
              </a:prstGeom>
              <a:noFill/>
            </p:spPr>
            <p:txBody>
              <a:bodyPr wrap="none" rtlCol="0">
                <a:spAutoFit/>
              </a:bodyPr>
              <a:lstStyle/>
              <a:p>
                <a:r>
                  <a:rPr lang="fr-FR" sz="1050" b="1" dirty="0" smtClean="0"/>
                  <a:t>Marque</a:t>
                </a:r>
                <a:endParaRPr lang="fr-FR" sz="1100" b="1" dirty="0"/>
              </a:p>
            </p:txBody>
          </p:sp>
        </p:grpSp>
        <p:grpSp>
          <p:nvGrpSpPr>
            <p:cNvPr id="47" name="Grouper 46"/>
            <p:cNvGrpSpPr/>
            <p:nvPr/>
          </p:nvGrpSpPr>
          <p:grpSpPr>
            <a:xfrm>
              <a:off x="1115295" y="4941168"/>
              <a:ext cx="957385" cy="792088"/>
              <a:chOff x="1979391" y="4437112"/>
              <a:chExt cx="957385" cy="792088"/>
            </a:xfrm>
          </p:grpSpPr>
          <p:sp>
            <p:nvSpPr>
              <p:cNvPr id="48" name="Rectangle 47"/>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100"/>
              </a:p>
            </p:txBody>
          </p:sp>
          <p:cxnSp>
            <p:nvCxnSpPr>
              <p:cNvPr id="49" name="Connecteur droit 48"/>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50" name="ZoneTexte 49"/>
              <p:cNvSpPr txBox="1"/>
              <p:nvPr/>
            </p:nvSpPr>
            <p:spPr>
              <a:xfrm>
                <a:off x="1979391" y="4437112"/>
                <a:ext cx="859025" cy="387556"/>
              </a:xfrm>
              <a:prstGeom prst="rect">
                <a:avLst/>
              </a:prstGeom>
              <a:noFill/>
            </p:spPr>
            <p:txBody>
              <a:bodyPr wrap="none" rtlCol="0">
                <a:spAutoFit/>
              </a:bodyPr>
              <a:lstStyle/>
              <a:p>
                <a:r>
                  <a:rPr lang="fr-FR" sz="1050" b="1" dirty="0" smtClean="0"/>
                  <a:t>Pays</a:t>
                </a:r>
                <a:endParaRPr lang="fr-FR" sz="1100" b="1" dirty="0"/>
              </a:p>
            </p:txBody>
          </p:sp>
        </p:grpSp>
        <p:sp>
          <p:nvSpPr>
            <p:cNvPr id="51" name="Ellipse 50"/>
            <p:cNvSpPr/>
            <p:nvPr/>
          </p:nvSpPr>
          <p:spPr>
            <a:xfrm>
              <a:off x="2792760" y="4149080"/>
              <a:ext cx="1872208" cy="122413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100" dirty="0" smtClean="0"/>
            </a:p>
            <a:p>
              <a:pPr algn="ctr"/>
              <a:endParaRPr lang="fr-FR" sz="1100" dirty="0"/>
            </a:p>
            <a:p>
              <a:pPr algn="ctr"/>
              <a:r>
                <a:rPr lang="fr-FR" sz="1100" dirty="0" smtClean="0"/>
                <a:t>Revenu</a:t>
              </a:r>
              <a:endParaRPr lang="fr-FR" sz="1100" dirty="0"/>
            </a:p>
          </p:txBody>
        </p:sp>
        <p:cxnSp>
          <p:nvCxnSpPr>
            <p:cNvPr id="52" name="Connecteur droit 51"/>
            <p:cNvCxnSpPr/>
            <p:nvPr/>
          </p:nvCxnSpPr>
          <p:spPr>
            <a:xfrm>
              <a:off x="2792760" y="4725144"/>
              <a:ext cx="1872208" cy="0"/>
            </a:xfrm>
            <a:prstGeom prst="line">
              <a:avLst/>
            </a:prstGeom>
          </p:spPr>
          <p:style>
            <a:lnRef idx="1">
              <a:schemeClr val="accent3"/>
            </a:lnRef>
            <a:fillRef idx="0">
              <a:schemeClr val="accent3"/>
            </a:fillRef>
            <a:effectRef idx="0">
              <a:schemeClr val="accent3"/>
            </a:effectRef>
            <a:fontRef idx="minor">
              <a:schemeClr val="tx1"/>
            </a:fontRef>
          </p:style>
        </p:cxnSp>
        <p:sp>
          <p:nvSpPr>
            <p:cNvPr id="53" name="ZoneTexte 52"/>
            <p:cNvSpPr txBox="1"/>
            <p:nvPr/>
          </p:nvSpPr>
          <p:spPr>
            <a:xfrm>
              <a:off x="2993848" y="4221088"/>
              <a:ext cx="1333858" cy="516740"/>
            </a:xfrm>
            <a:prstGeom prst="rect">
              <a:avLst/>
            </a:prstGeom>
            <a:noFill/>
          </p:spPr>
          <p:txBody>
            <a:bodyPr wrap="none" rtlCol="0">
              <a:spAutoFit/>
            </a:bodyPr>
            <a:lstStyle/>
            <a:p>
              <a:r>
                <a:rPr lang="fr-FR" sz="1600" b="1" dirty="0" smtClean="0"/>
                <a:t>Vue 2</a:t>
              </a:r>
              <a:endParaRPr lang="fr-FR" sz="1600" b="1" dirty="0"/>
            </a:p>
          </p:txBody>
        </p:sp>
        <p:cxnSp>
          <p:nvCxnSpPr>
            <p:cNvPr id="54" name="Connecteur droit 53"/>
            <p:cNvCxnSpPr>
              <a:stCxn id="44" idx="3"/>
              <a:endCxn id="51" idx="1"/>
            </p:cNvCxnSpPr>
            <p:nvPr/>
          </p:nvCxnSpPr>
          <p:spPr>
            <a:xfrm>
              <a:off x="2072680" y="4077072"/>
              <a:ext cx="994259" cy="251279"/>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55" name="Connecteur droit 54"/>
            <p:cNvCxnSpPr>
              <a:stCxn id="48" idx="3"/>
            </p:cNvCxnSpPr>
            <p:nvPr/>
          </p:nvCxnSpPr>
          <p:spPr>
            <a:xfrm flipV="1">
              <a:off x="2072680" y="4941168"/>
              <a:ext cx="792088" cy="432048"/>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56" name="Connecteur droit 55"/>
            <p:cNvCxnSpPr>
              <a:stCxn id="40" idx="1"/>
            </p:cNvCxnSpPr>
            <p:nvPr/>
          </p:nvCxnSpPr>
          <p:spPr>
            <a:xfrm flipH="1">
              <a:off x="4664968" y="4725144"/>
              <a:ext cx="1080120" cy="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grpSp>
        <p:nvGrpSpPr>
          <p:cNvPr id="76" name="Grouper 75"/>
          <p:cNvGrpSpPr/>
          <p:nvPr/>
        </p:nvGrpSpPr>
        <p:grpSpPr>
          <a:xfrm>
            <a:off x="1221613" y="5374027"/>
            <a:ext cx="3722258" cy="1440160"/>
            <a:chOff x="3851972" y="3573016"/>
            <a:chExt cx="6032998" cy="2088232"/>
          </a:xfrm>
        </p:grpSpPr>
        <p:grpSp>
          <p:nvGrpSpPr>
            <p:cNvPr id="58" name="Grouper 57"/>
            <p:cNvGrpSpPr/>
            <p:nvPr/>
          </p:nvGrpSpPr>
          <p:grpSpPr>
            <a:xfrm>
              <a:off x="8483727" y="4212219"/>
              <a:ext cx="1401243" cy="800957"/>
              <a:chOff x="1858991" y="4428243"/>
              <a:chExt cx="1401243" cy="800957"/>
            </a:xfrm>
          </p:grpSpPr>
          <p:sp>
            <p:nvSpPr>
              <p:cNvPr id="59" name="Rectangle 58"/>
              <p:cNvSpPr/>
              <p:nvPr/>
            </p:nvSpPr>
            <p:spPr>
              <a:xfrm>
                <a:off x="2000671" y="4509120"/>
                <a:ext cx="1259563"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60" name="Connecteur droit 59"/>
              <p:cNvCxnSpPr/>
              <p:nvPr/>
            </p:nvCxnSpPr>
            <p:spPr>
              <a:xfrm>
                <a:off x="2000671" y="4779903"/>
                <a:ext cx="1259563" cy="0"/>
              </a:xfrm>
              <a:prstGeom prst="line">
                <a:avLst/>
              </a:prstGeom>
            </p:spPr>
            <p:style>
              <a:lnRef idx="1">
                <a:schemeClr val="accent2"/>
              </a:lnRef>
              <a:fillRef idx="0">
                <a:schemeClr val="accent2"/>
              </a:fillRef>
              <a:effectRef idx="0">
                <a:schemeClr val="accent2"/>
              </a:effectRef>
              <a:fontRef idx="minor">
                <a:schemeClr val="tx1"/>
              </a:fontRef>
            </p:style>
          </p:cxnSp>
          <p:sp>
            <p:nvSpPr>
              <p:cNvPr id="61" name="ZoneTexte 60"/>
              <p:cNvSpPr txBox="1"/>
              <p:nvPr/>
            </p:nvSpPr>
            <p:spPr>
              <a:xfrm>
                <a:off x="1858991" y="4428243"/>
                <a:ext cx="1273127" cy="379335"/>
              </a:xfrm>
              <a:prstGeom prst="rect">
                <a:avLst/>
              </a:prstGeom>
              <a:noFill/>
            </p:spPr>
            <p:txBody>
              <a:bodyPr wrap="none" rtlCol="0">
                <a:spAutoFit/>
              </a:bodyPr>
              <a:lstStyle/>
              <a:p>
                <a:r>
                  <a:rPr lang="fr-FR" sz="1100" b="1" dirty="0" smtClean="0"/>
                  <a:t>Trimestre</a:t>
                </a:r>
                <a:endParaRPr lang="fr-FR" sz="1200" b="1" dirty="0"/>
              </a:p>
            </p:txBody>
          </p:sp>
        </p:grpSp>
        <p:grpSp>
          <p:nvGrpSpPr>
            <p:cNvPr id="62" name="Grouper 61"/>
            <p:cNvGrpSpPr/>
            <p:nvPr/>
          </p:nvGrpSpPr>
          <p:grpSpPr>
            <a:xfrm>
              <a:off x="3851972" y="3573016"/>
              <a:ext cx="1218424" cy="792088"/>
              <a:chOff x="1835748" y="4437112"/>
              <a:chExt cx="1218424" cy="792088"/>
            </a:xfrm>
          </p:grpSpPr>
          <p:sp>
            <p:nvSpPr>
              <p:cNvPr id="63" name="Rectangle 6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64" name="Connecteur droit 6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65" name="ZoneTexte 64"/>
              <p:cNvSpPr txBox="1"/>
              <p:nvPr/>
            </p:nvSpPr>
            <p:spPr>
              <a:xfrm>
                <a:off x="1835748" y="4437112"/>
                <a:ext cx="1218424" cy="379334"/>
              </a:xfrm>
              <a:prstGeom prst="rect">
                <a:avLst/>
              </a:prstGeom>
              <a:noFill/>
            </p:spPr>
            <p:txBody>
              <a:bodyPr wrap="none" rtlCol="0">
                <a:spAutoFit/>
              </a:bodyPr>
              <a:lstStyle/>
              <a:p>
                <a:r>
                  <a:rPr lang="fr-FR" sz="1100" b="1" dirty="0" smtClean="0"/>
                  <a:t>Gamme</a:t>
                </a:r>
                <a:endParaRPr lang="fr-FR" sz="1200" b="1" dirty="0"/>
              </a:p>
            </p:txBody>
          </p:sp>
        </p:grpSp>
        <p:grpSp>
          <p:nvGrpSpPr>
            <p:cNvPr id="66" name="Grouper 65"/>
            <p:cNvGrpSpPr/>
            <p:nvPr/>
          </p:nvGrpSpPr>
          <p:grpSpPr>
            <a:xfrm>
              <a:off x="3887157" y="4869160"/>
              <a:ext cx="1067600" cy="792088"/>
              <a:chOff x="1870933" y="4437112"/>
              <a:chExt cx="1067600" cy="792088"/>
            </a:xfrm>
          </p:grpSpPr>
          <p:sp>
            <p:nvSpPr>
              <p:cNvPr id="67" name="Rectangle 66"/>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68" name="Connecteur droit 67"/>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69" name="ZoneTexte 68"/>
              <p:cNvSpPr txBox="1"/>
              <p:nvPr/>
            </p:nvSpPr>
            <p:spPr>
              <a:xfrm>
                <a:off x="1870933" y="4437112"/>
                <a:ext cx="1067600" cy="379334"/>
              </a:xfrm>
              <a:prstGeom prst="rect">
                <a:avLst/>
              </a:prstGeom>
              <a:noFill/>
            </p:spPr>
            <p:txBody>
              <a:bodyPr wrap="none" rtlCol="0">
                <a:spAutoFit/>
              </a:bodyPr>
              <a:lstStyle/>
              <a:p>
                <a:r>
                  <a:rPr lang="fr-FR" sz="1100" b="1" dirty="0" smtClean="0"/>
                  <a:t>Région</a:t>
                </a:r>
                <a:endParaRPr lang="fr-FR" sz="1200" b="1" dirty="0"/>
              </a:p>
            </p:txBody>
          </p:sp>
        </p:grpSp>
        <p:sp>
          <p:nvSpPr>
            <p:cNvPr id="70" name="Ellipse 69"/>
            <p:cNvSpPr/>
            <p:nvPr/>
          </p:nvSpPr>
          <p:spPr>
            <a:xfrm>
              <a:off x="5673080" y="4077072"/>
              <a:ext cx="1872208" cy="122413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200" dirty="0" smtClean="0"/>
            </a:p>
            <a:p>
              <a:pPr algn="ctr"/>
              <a:endParaRPr lang="fr-FR" sz="1200" dirty="0"/>
            </a:p>
            <a:p>
              <a:pPr algn="ctr"/>
              <a:r>
                <a:rPr lang="fr-FR" sz="1050" dirty="0" smtClean="0"/>
                <a:t>Quantité</a:t>
              </a:r>
              <a:endParaRPr lang="fr-FR" sz="1050" dirty="0"/>
            </a:p>
          </p:txBody>
        </p:sp>
        <p:cxnSp>
          <p:nvCxnSpPr>
            <p:cNvPr id="71" name="Connecteur droit 70"/>
            <p:cNvCxnSpPr/>
            <p:nvPr/>
          </p:nvCxnSpPr>
          <p:spPr>
            <a:xfrm>
              <a:off x="5673080" y="4653136"/>
              <a:ext cx="1872208" cy="0"/>
            </a:xfrm>
            <a:prstGeom prst="line">
              <a:avLst/>
            </a:prstGeom>
          </p:spPr>
          <p:style>
            <a:lnRef idx="1">
              <a:schemeClr val="accent3"/>
            </a:lnRef>
            <a:fillRef idx="0">
              <a:schemeClr val="accent3"/>
            </a:fillRef>
            <a:effectRef idx="0">
              <a:schemeClr val="accent3"/>
            </a:effectRef>
            <a:fontRef idx="minor">
              <a:schemeClr val="tx1"/>
            </a:fontRef>
          </p:style>
        </p:cxnSp>
        <p:sp>
          <p:nvSpPr>
            <p:cNvPr id="72" name="ZoneTexte 71"/>
            <p:cNvSpPr txBox="1"/>
            <p:nvPr/>
          </p:nvSpPr>
          <p:spPr>
            <a:xfrm>
              <a:off x="5933343" y="4149081"/>
              <a:ext cx="1223915" cy="490903"/>
            </a:xfrm>
            <a:prstGeom prst="rect">
              <a:avLst/>
            </a:prstGeom>
            <a:noFill/>
          </p:spPr>
          <p:txBody>
            <a:bodyPr wrap="none" rtlCol="0">
              <a:spAutoFit/>
            </a:bodyPr>
            <a:lstStyle/>
            <a:p>
              <a:r>
                <a:rPr lang="fr-FR" sz="1600" b="1" dirty="0" smtClean="0"/>
                <a:t>Vue 3</a:t>
              </a:r>
              <a:endParaRPr lang="fr-FR" sz="1600" b="1" dirty="0"/>
            </a:p>
          </p:txBody>
        </p:sp>
        <p:cxnSp>
          <p:nvCxnSpPr>
            <p:cNvPr id="73" name="Connecteur droit 72"/>
            <p:cNvCxnSpPr>
              <a:stCxn id="63" idx="3"/>
              <a:endCxn id="70" idx="1"/>
            </p:cNvCxnSpPr>
            <p:nvPr/>
          </p:nvCxnSpPr>
          <p:spPr>
            <a:xfrm>
              <a:off x="4953000" y="4005064"/>
              <a:ext cx="994259" cy="251279"/>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74" name="Connecteur droit 73"/>
            <p:cNvCxnSpPr>
              <a:stCxn id="67" idx="3"/>
            </p:cNvCxnSpPr>
            <p:nvPr/>
          </p:nvCxnSpPr>
          <p:spPr>
            <a:xfrm flipV="1">
              <a:off x="4953000" y="4869160"/>
              <a:ext cx="792088" cy="432048"/>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75" name="Connecteur droit 74"/>
            <p:cNvCxnSpPr>
              <a:stCxn id="59" idx="1"/>
            </p:cNvCxnSpPr>
            <p:nvPr/>
          </p:nvCxnSpPr>
          <p:spPr>
            <a:xfrm flipH="1">
              <a:off x="7545289" y="4653137"/>
              <a:ext cx="1080118" cy="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cxnSp>
        <p:nvCxnSpPr>
          <p:cNvPr id="150" name="Connecteur droit 149"/>
          <p:cNvCxnSpPr/>
          <p:nvPr/>
        </p:nvCxnSpPr>
        <p:spPr>
          <a:xfrm>
            <a:off x="5294549" y="2371422"/>
            <a:ext cx="3824" cy="4503961"/>
          </a:xfrm>
          <a:prstGeom prst="line">
            <a:avLst/>
          </a:prstGeom>
        </p:spPr>
        <p:style>
          <a:lnRef idx="2">
            <a:schemeClr val="accent6"/>
          </a:lnRef>
          <a:fillRef idx="0">
            <a:schemeClr val="accent6"/>
          </a:fillRef>
          <a:effectRef idx="1">
            <a:schemeClr val="accent6"/>
          </a:effectRef>
          <a:fontRef idx="minor">
            <a:schemeClr val="tx1"/>
          </a:fontRef>
        </p:style>
      </p:cxnSp>
      <p:sp>
        <p:nvSpPr>
          <p:cNvPr id="151" name="Flèche vers la droite 150"/>
          <p:cNvSpPr/>
          <p:nvPr/>
        </p:nvSpPr>
        <p:spPr>
          <a:xfrm>
            <a:off x="5032497" y="4149891"/>
            <a:ext cx="88625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5" name="Grouper 24"/>
          <p:cNvGrpSpPr/>
          <p:nvPr/>
        </p:nvGrpSpPr>
        <p:grpSpPr>
          <a:xfrm>
            <a:off x="5650179" y="3141779"/>
            <a:ext cx="6383712" cy="3039234"/>
            <a:chOff x="5650179" y="2636912"/>
            <a:chExt cx="6383712" cy="3039234"/>
          </a:xfrm>
        </p:grpSpPr>
        <p:grpSp>
          <p:nvGrpSpPr>
            <p:cNvPr id="86" name="Grouper 85"/>
            <p:cNvGrpSpPr/>
            <p:nvPr/>
          </p:nvGrpSpPr>
          <p:grpSpPr>
            <a:xfrm>
              <a:off x="7803480" y="3429000"/>
              <a:ext cx="537417" cy="518954"/>
              <a:chOff x="1987492" y="4437112"/>
              <a:chExt cx="949284" cy="792088"/>
            </a:xfrm>
          </p:grpSpPr>
          <p:sp>
            <p:nvSpPr>
              <p:cNvPr id="97" name="Rectangle 96"/>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100"/>
              </a:p>
            </p:txBody>
          </p:sp>
          <p:cxnSp>
            <p:nvCxnSpPr>
              <p:cNvPr id="98" name="Connecteur droit 97"/>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99" name="ZoneTexte 98"/>
              <p:cNvSpPr txBox="1"/>
              <p:nvPr/>
            </p:nvSpPr>
            <p:spPr>
              <a:xfrm>
                <a:off x="1987492" y="4437112"/>
                <a:ext cx="854147" cy="387556"/>
              </a:xfrm>
              <a:prstGeom prst="rect">
                <a:avLst/>
              </a:prstGeom>
              <a:noFill/>
            </p:spPr>
            <p:txBody>
              <a:bodyPr wrap="none" rtlCol="0">
                <a:spAutoFit/>
              </a:bodyPr>
              <a:lstStyle/>
              <a:p>
                <a:r>
                  <a:rPr lang="fr-FR" sz="1050" b="1" dirty="0" smtClean="0"/>
                  <a:t>Mois</a:t>
                </a:r>
                <a:endParaRPr lang="fr-FR" sz="1100" b="1" dirty="0"/>
              </a:p>
            </p:txBody>
          </p:sp>
        </p:grpSp>
        <p:grpSp>
          <p:nvGrpSpPr>
            <p:cNvPr id="87" name="Grouper 86"/>
            <p:cNvGrpSpPr/>
            <p:nvPr/>
          </p:nvGrpSpPr>
          <p:grpSpPr>
            <a:xfrm>
              <a:off x="7712963" y="4278198"/>
              <a:ext cx="633507" cy="518954"/>
              <a:chOff x="1827606" y="4437112"/>
              <a:chExt cx="1119015" cy="792088"/>
            </a:xfrm>
          </p:grpSpPr>
          <p:sp>
            <p:nvSpPr>
              <p:cNvPr id="94" name="Rectangle 93"/>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100"/>
              </a:p>
            </p:txBody>
          </p:sp>
          <p:cxnSp>
            <p:nvCxnSpPr>
              <p:cNvPr id="95" name="Connecteur droit 94"/>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96" name="ZoneTexte 95"/>
              <p:cNvSpPr txBox="1"/>
              <p:nvPr/>
            </p:nvSpPr>
            <p:spPr>
              <a:xfrm>
                <a:off x="1827606" y="4437112"/>
                <a:ext cx="1119015" cy="387556"/>
              </a:xfrm>
              <a:prstGeom prst="rect">
                <a:avLst/>
              </a:prstGeom>
              <a:noFill/>
            </p:spPr>
            <p:txBody>
              <a:bodyPr wrap="none" rtlCol="0">
                <a:spAutoFit/>
              </a:bodyPr>
              <a:lstStyle/>
              <a:p>
                <a:r>
                  <a:rPr lang="fr-FR" sz="1050" b="1" dirty="0" smtClean="0"/>
                  <a:t>Produit</a:t>
                </a:r>
                <a:endParaRPr lang="fr-FR" sz="1100" b="1" dirty="0"/>
              </a:p>
            </p:txBody>
          </p:sp>
        </p:grpSp>
        <p:sp>
          <p:nvSpPr>
            <p:cNvPr id="88" name="Ellipse 87"/>
            <p:cNvSpPr/>
            <p:nvPr/>
          </p:nvSpPr>
          <p:spPr>
            <a:xfrm>
              <a:off x="8748554" y="3759244"/>
              <a:ext cx="1354594" cy="8020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300" dirty="0" smtClean="0"/>
                <a:t>Marge</a:t>
              </a:r>
            </a:p>
            <a:p>
              <a:pPr algn="ctr"/>
              <a:r>
                <a:rPr lang="fr-FR" sz="1300" dirty="0" smtClean="0"/>
                <a:t>Revenu</a:t>
              </a:r>
            </a:p>
            <a:p>
              <a:pPr algn="ctr"/>
              <a:r>
                <a:rPr lang="fr-FR" sz="1300" dirty="0" smtClean="0"/>
                <a:t>Quantité</a:t>
              </a:r>
              <a:endParaRPr lang="fr-FR" sz="1300" dirty="0"/>
            </a:p>
          </p:txBody>
        </p:sp>
        <p:cxnSp>
          <p:nvCxnSpPr>
            <p:cNvPr id="91" name="Connecteur droit 90"/>
            <p:cNvCxnSpPr>
              <a:stCxn id="97" idx="3"/>
              <a:endCxn id="88" idx="1"/>
            </p:cNvCxnSpPr>
            <p:nvPr/>
          </p:nvCxnSpPr>
          <p:spPr>
            <a:xfrm>
              <a:off x="8340896" y="3712066"/>
              <a:ext cx="606033" cy="164631"/>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92" name="Connecteur droit 91"/>
            <p:cNvCxnSpPr>
              <a:stCxn id="94" idx="3"/>
            </p:cNvCxnSpPr>
            <p:nvPr/>
          </p:nvCxnSpPr>
          <p:spPr>
            <a:xfrm flipV="1">
              <a:off x="8340896" y="4278198"/>
              <a:ext cx="448423" cy="283066"/>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104" name="Grouper 103"/>
            <p:cNvGrpSpPr/>
            <p:nvPr/>
          </p:nvGrpSpPr>
          <p:grpSpPr>
            <a:xfrm>
              <a:off x="10537889" y="3408479"/>
              <a:ext cx="628760" cy="539483"/>
              <a:chOff x="2000670" y="4405780"/>
              <a:chExt cx="1124604" cy="823420"/>
            </a:xfrm>
          </p:grpSpPr>
          <p:sp>
            <p:nvSpPr>
              <p:cNvPr id="105" name="Rectangle 104"/>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106" name="Connecteur droit 105"/>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107" name="ZoneTexte 106"/>
              <p:cNvSpPr txBox="1"/>
              <p:nvPr/>
            </p:nvSpPr>
            <p:spPr>
              <a:xfrm>
                <a:off x="2009257" y="4405780"/>
                <a:ext cx="1036584" cy="399299"/>
              </a:xfrm>
              <a:prstGeom prst="rect">
                <a:avLst/>
              </a:prstGeom>
              <a:noFill/>
            </p:spPr>
            <p:txBody>
              <a:bodyPr wrap="none" rtlCol="0">
                <a:spAutoFit/>
              </a:bodyPr>
              <a:lstStyle/>
              <a:p>
                <a:r>
                  <a:rPr lang="fr-FR" sz="1100" b="1" dirty="0" smtClean="0"/>
                  <a:t>Client</a:t>
                </a:r>
                <a:endParaRPr lang="fr-FR" sz="1200" b="1" dirty="0"/>
              </a:p>
            </p:txBody>
          </p:sp>
        </p:grpSp>
        <p:grpSp>
          <p:nvGrpSpPr>
            <p:cNvPr id="108" name="Grouper 107"/>
            <p:cNvGrpSpPr/>
            <p:nvPr/>
          </p:nvGrpSpPr>
          <p:grpSpPr>
            <a:xfrm>
              <a:off x="10459906" y="4278197"/>
              <a:ext cx="658691" cy="518954"/>
              <a:chOff x="1861178" y="4437112"/>
              <a:chExt cx="1178137" cy="792088"/>
            </a:xfrm>
          </p:grpSpPr>
          <p:sp>
            <p:nvSpPr>
              <p:cNvPr id="109" name="Rectangle 108"/>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110" name="Connecteur droit 109"/>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11" name="ZoneTexte 110"/>
              <p:cNvSpPr txBox="1"/>
              <p:nvPr/>
            </p:nvSpPr>
            <p:spPr>
              <a:xfrm>
                <a:off x="1861178" y="4437112"/>
                <a:ext cx="1178137" cy="399300"/>
              </a:xfrm>
              <a:prstGeom prst="rect">
                <a:avLst/>
              </a:prstGeom>
              <a:noFill/>
            </p:spPr>
            <p:txBody>
              <a:bodyPr wrap="none" rtlCol="0">
                <a:spAutoFit/>
              </a:bodyPr>
              <a:lstStyle/>
              <a:p>
                <a:r>
                  <a:rPr lang="fr-FR" sz="1100" b="1" dirty="0" smtClean="0"/>
                  <a:t>Région</a:t>
                </a:r>
                <a:endParaRPr lang="fr-FR" sz="1200" b="1" dirty="0"/>
              </a:p>
            </p:txBody>
          </p:sp>
        </p:grpSp>
        <p:cxnSp>
          <p:nvCxnSpPr>
            <p:cNvPr id="112" name="Connecteur droit 111"/>
            <p:cNvCxnSpPr>
              <a:stCxn id="105" idx="1"/>
            </p:cNvCxnSpPr>
            <p:nvPr/>
          </p:nvCxnSpPr>
          <p:spPr>
            <a:xfrm flipH="1">
              <a:off x="10014526" y="3712066"/>
              <a:ext cx="523365" cy="235888"/>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13" name="Connecteur droit 112"/>
            <p:cNvCxnSpPr>
              <a:stCxn id="109" idx="1"/>
            </p:cNvCxnSpPr>
            <p:nvPr/>
          </p:nvCxnSpPr>
          <p:spPr>
            <a:xfrm flipH="1" flipV="1">
              <a:off x="10054783" y="4325375"/>
              <a:ext cx="483111" cy="235888"/>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21" name="Connecteur droit 120"/>
            <p:cNvCxnSpPr/>
            <p:nvPr/>
          </p:nvCxnSpPr>
          <p:spPr>
            <a:xfrm>
              <a:off x="7336753" y="3356992"/>
              <a:ext cx="462139" cy="144016"/>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124" name="Grouper 123"/>
            <p:cNvGrpSpPr/>
            <p:nvPr/>
          </p:nvGrpSpPr>
          <p:grpSpPr>
            <a:xfrm>
              <a:off x="5650179" y="2636912"/>
              <a:ext cx="618275" cy="518954"/>
              <a:chOff x="1910802" y="4437112"/>
              <a:chExt cx="1092112" cy="792088"/>
            </a:xfrm>
          </p:grpSpPr>
          <p:sp>
            <p:nvSpPr>
              <p:cNvPr id="125" name="Rectangle 124"/>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100"/>
              </a:p>
            </p:txBody>
          </p:sp>
          <p:cxnSp>
            <p:nvCxnSpPr>
              <p:cNvPr id="126" name="Connecteur droit 125"/>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27" name="ZoneTexte 126"/>
              <p:cNvSpPr txBox="1"/>
              <p:nvPr/>
            </p:nvSpPr>
            <p:spPr>
              <a:xfrm>
                <a:off x="1910802" y="4437112"/>
                <a:ext cx="1092112" cy="387556"/>
              </a:xfrm>
              <a:prstGeom prst="rect">
                <a:avLst/>
              </a:prstGeom>
              <a:noFill/>
            </p:spPr>
            <p:txBody>
              <a:bodyPr wrap="none" rtlCol="0">
                <a:spAutoFit/>
              </a:bodyPr>
              <a:lstStyle/>
              <a:p>
                <a:r>
                  <a:rPr lang="fr-FR" sz="1050" b="1" dirty="0" smtClean="0"/>
                  <a:t>Année</a:t>
                </a:r>
                <a:endParaRPr lang="fr-FR" sz="1100" b="1" dirty="0"/>
              </a:p>
            </p:txBody>
          </p:sp>
        </p:grpSp>
        <p:cxnSp>
          <p:nvCxnSpPr>
            <p:cNvPr id="128" name="Connecteur droit 127"/>
            <p:cNvCxnSpPr/>
            <p:nvPr/>
          </p:nvCxnSpPr>
          <p:spPr>
            <a:xfrm>
              <a:off x="6231013" y="2976338"/>
              <a:ext cx="526085" cy="164631"/>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129" name="Grouper 128"/>
            <p:cNvGrpSpPr/>
            <p:nvPr/>
          </p:nvGrpSpPr>
          <p:grpSpPr>
            <a:xfrm>
              <a:off x="11475946" y="4725144"/>
              <a:ext cx="557945" cy="518954"/>
              <a:chOff x="1938834" y="4437112"/>
              <a:chExt cx="997942" cy="792088"/>
            </a:xfrm>
          </p:grpSpPr>
          <p:sp>
            <p:nvSpPr>
              <p:cNvPr id="130" name="Rectangle 129"/>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200"/>
              </a:p>
            </p:txBody>
          </p:sp>
          <p:cxnSp>
            <p:nvCxnSpPr>
              <p:cNvPr id="131" name="Connecteur droit 130"/>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32" name="ZoneTexte 131"/>
              <p:cNvSpPr txBox="1"/>
              <p:nvPr/>
            </p:nvSpPr>
            <p:spPr>
              <a:xfrm>
                <a:off x="1938834" y="4437112"/>
                <a:ext cx="895523" cy="399300"/>
              </a:xfrm>
              <a:prstGeom prst="rect">
                <a:avLst/>
              </a:prstGeom>
              <a:noFill/>
            </p:spPr>
            <p:txBody>
              <a:bodyPr wrap="none" rtlCol="0">
                <a:spAutoFit/>
              </a:bodyPr>
              <a:lstStyle/>
              <a:p>
                <a:r>
                  <a:rPr lang="fr-FR" sz="1100" b="1" dirty="0" smtClean="0"/>
                  <a:t>Pays</a:t>
                </a:r>
                <a:endParaRPr lang="fr-FR" sz="1200" b="1" dirty="0"/>
              </a:p>
            </p:txBody>
          </p:sp>
        </p:grpSp>
        <p:cxnSp>
          <p:nvCxnSpPr>
            <p:cNvPr id="133" name="Connecteur droit 132"/>
            <p:cNvCxnSpPr>
              <a:stCxn id="130" idx="1"/>
            </p:cNvCxnSpPr>
            <p:nvPr/>
          </p:nvCxnSpPr>
          <p:spPr>
            <a:xfrm flipH="1" flipV="1">
              <a:off x="11027405" y="4772322"/>
              <a:ext cx="483111" cy="235888"/>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139" name="Grouper 138"/>
            <p:cNvGrpSpPr/>
            <p:nvPr/>
          </p:nvGrpSpPr>
          <p:grpSpPr>
            <a:xfrm>
              <a:off x="6748731" y="4710246"/>
              <a:ext cx="725971" cy="518954"/>
              <a:chOff x="1827606" y="4437112"/>
              <a:chExt cx="1282342" cy="792088"/>
            </a:xfrm>
          </p:grpSpPr>
          <p:sp>
            <p:nvSpPr>
              <p:cNvPr id="140" name="Rectangle 139"/>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100"/>
              </a:p>
            </p:txBody>
          </p:sp>
          <p:cxnSp>
            <p:nvCxnSpPr>
              <p:cNvPr id="141" name="Connecteur droit 140"/>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42" name="ZoneTexte 141"/>
              <p:cNvSpPr txBox="1"/>
              <p:nvPr/>
            </p:nvSpPr>
            <p:spPr>
              <a:xfrm>
                <a:off x="1827606" y="4437112"/>
                <a:ext cx="1282342" cy="387556"/>
              </a:xfrm>
              <a:prstGeom prst="rect">
                <a:avLst/>
              </a:prstGeom>
              <a:noFill/>
            </p:spPr>
            <p:txBody>
              <a:bodyPr wrap="none" rtlCol="0">
                <a:spAutoFit/>
              </a:bodyPr>
              <a:lstStyle/>
              <a:p>
                <a:r>
                  <a:rPr lang="fr-FR" sz="1050" b="1" dirty="0" smtClean="0"/>
                  <a:t>Gamme</a:t>
                </a:r>
                <a:endParaRPr lang="fr-FR" sz="1100" b="1" dirty="0"/>
              </a:p>
            </p:txBody>
          </p:sp>
        </p:grpSp>
        <p:cxnSp>
          <p:nvCxnSpPr>
            <p:cNvPr id="143" name="Connecteur droit 142"/>
            <p:cNvCxnSpPr>
              <a:stCxn id="140" idx="3"/>
            </p:cNvCxnSpPr>
            <p:nvPr/>
          </p:nvCxnSpPr>
          <p:spPr>
            <a:xfrm flipV="1">
              <a:off x="7376665" y="4710246"/>
              <a:ext cx="448423" cy="283066"/>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144" name="Grouper 143"/>
            <p:cNvGrpSpPr/>
            <p:nvPr/>
          </p:nvGrpSpPr>
          <p:grpSpPr>
            <a:xfrm>
              <a:off x="5741499" y="5157192"/>
              <a:ext cx="693688" cy="518954"/>
              <a:chOff x="1827606" y="4437112"/>
              <a:chExt cx="1225318" cy="792088"/>
            </a:xfrm>
          </p:grpSpPr>
          <p:sp>
            <p:nvSpPr>
              <p:cNvPr id="145" name="Rectangle 144"/>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100"/>
              </a:p>
            </p:txBody>
          </p:sp>
          <p:cxnSp>
            <p:nvCxnSpPr>
              <p:cNvPr id="146" name="Connecteur droit 145"/>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47" name="ZoneTexte 146"/>
              <p:cNvSpPr txBox="1"/>
              <p:nvPr/>
            </p:nvSpPr>
            <p:spPr>
              <a:xfrm>
                <a:off x="1827606" y="4437112"/>
                <a:ext cx="1225318" cy="387556"/>
              </a:xfrm>
              <a:prstGeom prst="rect">
                <a:avLst/>
              </a:prstGeom>
              <a:noFill/>
            </p:spPr>
            <p:txBody>
              <a:bodyPr wrap="none" rtlCol="0">
                <a:spAutoFit/>
              </a:bodyPr>
              <a:lstStyle/>
              <a:p>
                <a:r>
                  <a:rPr lang="fr-FR" sz="1050" b="1" dirty="0" smtClean="0"/>
                  <a:t>Marque</a:t>
                </a:r>
                <a:endParaRPr lang="fr-FR" sz="1100" b="1" dirty="0"/>
              </a:p>
            </p:txBody>
          </p:sp>
        </p:grpSp>
        <p:cxnSp>
          <p:nvCxnSpPr>
            <p:cNvPr id="148" name="Connecteur droit 147"/>
            <p:cNvCxnSpPr>
              <a:stCxn id="145" idx="3"/>
            </p:cNvCxnSpPr>
            <p:nvPr/>
          </p:nvCxnSpPr>
          <p:spPr>
            <a:xfrm flipV="1">
              <a:off x="6369433" y="5157192"/>
              <a:ext cx="448423" cy="283066"/>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117" name="Grouper 116"/>
            <p:cNvGrpSpPr/>
            <p:nvPr/>
          </p:nvGrpSpPr>
          <p:grpSpPr>
            <a:xfrm>
              <a:off x="6627751" y="2996952"/>
              <a:ext cx="797627" cy="518953"/>
              <a:chOff x="1797362" y="4437113"/>
              <a:chExt cx="1408914" cy="792087"/>
            </a:xfrm>
          </p:grpSpPr>
          <p:sp>
            <p:nvSpPr>
              <p:cNvPr id="118" name="Rectangle 117"/>
              <p:cNvSpPr/>
              <p:nvPr/>
            </p:nvSpPr>
            <p:spPr>
              <a:xfrm>
                <a:off x="2000671" y="4509121"/>
                <a:ext cx="1205605"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100"/>
              </a:p>
            </p:txBody>
          </p:sp>
          <p:cxnSp>
            <p:nvCxnSpPr>
              <p:cNvPr id="119" name="Connecteur droit 118"/>
              <p:cNvCxnSpPr/>
              <p:nvPr/>
            </p:nvCxnSpPr>
            <p:spPr>
              <a:xfrm>
                <a:off x="2000671" y="4766833"/>
                <a:ext cx="1205605" cy="0"/>
              </a:xfrm>
              <a:prstGeom prst="line">
                <a:avLst/>
              </a:prstGeom>
            </p:spPr>
            <p:style>
              <a:lnRef idx="1">
                <a:schemeClr val="accent2"/>
              </a:lnRef>
              <a:fillRef idx="0">
                <a:schemeClr val="accent2"/>
              </a:fillRef>
              <a:effectRef idx="0">
                <a:schemeClr val="accent2"/>
              </a:effectRef>
              <a:fontRef idx="minor">
                <a:schemeClr val="tx1"/>
              </a:fontRef>
            </p:style>
          </p:cxnSp>
          <p:sp>
            <p:nvSpPr>
              <p:cNvPr id="120" name="ZoneTexte 119"/>
              <p:cNvSpPr txBox="1"/>
              <p:nvPr/>
            </p:nvSpPr>
            <p:spPr>
              <a:xfrm>
                <a:off x="1797362" y="4437113"/>
                <a:ext cx="1339248" cy="387556"/>
              </a:xfrm>
              <a:prstGeom prst="rect">
                <a:avLst/>
              </a:prstGeom>
              <a:noFill/>
            </p:spPr>
            <p:txBody>
              <a:bodyPr wrap="none" rtlCol="0">
                <a:spAutoFit/>
              </a:bodyPr>
              <a:lstStyle/>
              <a:p>
                <a:r>
                  <a:rPr lang="fr-FR" sz="1050" b="1" dirty="0" smtClean="0"/>
                  <a:t>Trimestre</a:t>
                </a:r>
                <a:endParaRPr lang="fr-FR" sz="1100" b="1" dirty="0"/>
              </a:p>
            </p:txBody>
          </p:sp>
        </p:grpSp>
      </p:grpSp>
    </p:spTree>
    <p:extLst>
      <p:ext uri="{BB962C8B-B14F-4D97-AF65-F5344CB8AC3E}">
        <p14:creationId xmlns:p14="http://schemas.microsoft.com/office/powerpoint/2010/main" val="10339793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fr-FR" smtClean="0"/>
              <a:t>Hiérarchie</a:t>
            </a:r>
            <a:endParaRPr lang="fr-FR" dirty="0"/>
          </a:p>
        </p:txBody>
      </p:sp>
      <p:sp>
        <p:nvSpPr>
          <p:cNvPr id="11" name="Espace réservé du contenu 10"/>
          <p:cNvSpPr>
            <a:spLocks noGrp="1"/>
          </p:cNvSpPr>
          <p:nvPr>
            <p:ph idx="1"/>
          </p:nvPr>
        </p:nvSpPr>
        <p:spPr/>
        <p:txBody>
          <a:bodyPr/>
          <a:lstStyle/>
          <a:p>
            <a:r>
              <a:rPr lang="fr-FR" dirty="0" smtClean="0"/>
              <a:t>Élément fondamental dans la structure d’un contexte</a:t>
            </a:r>
          </a:p>
          <a:p>
            <a:r>
              <a:rPr lang="fr-FR" dirty="0" smtClean="0"/>
              <a:t>Représente pour l’utilisateur des chemins de consolidation d’indicateurs (faits)</a:t>
            </a:r>
          </a:p>
          <a:p>
            <a:r>
              <a:rPr lang="fr-FR" dirty="0" smtClean="0"/>
              <a:t>Chaque niveau est représenté par une entité</a:t>
            </a:r>
          </a:p>
          <a:p>
            <a:r>
              <a:rPr lang="fr-FR" dirty="0" smtClean="0"/>
              <a:t>Certaines entités sont rattachées à d’autres par des liens d’appartenance ou de regroupement hiérarchique</a:t>
            </a:r>
          </a:p>
          <a:p>
            <a:r>
              <a:rPr lang="fr-FR" dirty="0" smtClean="0"/>
              <a:t>Certains de ces chemins sont connus (Jour, Mois, Année), d’autres doivent être repérés par une analyse précise du vocabulaire des utilisateurs (Produit, Gamme, Marque)</a:t>
            </a:r>
            <a:endParaRPr lang="fr-FR" dirty="0"/>
          </a:p>
        </p:txBody>
      </p:sp>
      <p:sp>
        <p:nvSpPr>
          <p:cNvPr id="7" name="Espace réservé de la date 6"/>
          <p:cNvSpPr>
            <a:spLocks noGrp="1"/>
          </p:cNvSpPr>
          <p:nvPr>
            <p:ph type="dt" sz="half" idx="10"/>
          </p:nvPr>
        </p:nvSpPr>
        <p:spPr/>
        <p:txBody>
          <a:bodyPr/>
          <a:lstStyle/>
          <a:p>
            <a:fld id="{7BA608D8-5BE5-2E47-8211-F2792F973F4B}" type="datetime1">
              <a:rPr lang="fr-FR" smtClean="0"/>
              <a:pPr/>
              <a:t>08/11/2019</a:t>
            </a:fld>
            <a:endParaRPr lang="fr-BE"/>
          </a:p>
        </p:txBody>
      </p:sp>
      <p:sp>
        <p:nvSpPr>
          <p:cNvPr id="8" name="Espace réservé du pied de page 7"/>
          <p:cNvSpPr>
            <a:spLocks noGrp="1"/>
          </p:cNvSpPr>
          <p:nvPr>
            <p:ph type="ftr" sz="quarter" idx="11"/>
          </p:nvPr>
        </p:nvSpPr>
        <p:spPr/>
        <p:txBody>
          <a:bodyPr/>
          <a:lstStyle/>
          <a:p>
            <a:r>
              <a:rPr lang="fr-BE" smtClean="0"/>
              <a:t>Business Intelligence</a:t>
            </a:r>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26</a:t>
            </a:fld>
            <a:endParaRPr lang="fr-BE"/>
          </a:p>
        </p:txBody>
      </p:sp>
    </p:spTree>
    <p:extLst>
      <p:ext uri="{BB962C8B-B14F-4D97-AF65-F5344CB8AC3E}">
        <p14:creationId xmlns:p14="http://schemas.microsoft.com/office/powerpoint/2010/main" val="36678542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smtClean="0"/>
              <a:t>Hiérarchie : Activité des Ventes</a:t>
            </a:r>
            <a:endParaRPr lang="fr-FR" dirty="0"/>
          </a:p>
        </p:txBody>
      </p:sp>
      <p:sp>
        <p:nvSpPr>
          <p:cNvPr id="4" name="Espace réservé de la date 3"/>
          <p:cNvSpPr>
            <a:spLocks noGrp="1"/>
          </p:cNvSpPr>
          <p:nvPr>
            <p:ph type="dt" sz="half" idx="10"/>
          </p:nvPr>
        </p:nvSpPr>
        <p:spPr/>
        <p:txBody>
          <a:bodyPr/>
          <a:lstStyle/>
          <a:p>
            <a:fld id="{B17E856D-F6F8-6649-880D-4D1A98EA15C5}"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27</a:t>
            </a:fld>
            <a:endParaRPr lang="fr-BE"/>
          </a:p>
        </p:txBody>
      </p:sp>
      <p:grpSp>
        <p:nvGrpSpPr>
          <p:cNvPr id="17" name="Grouper 16"/>
          <p:cNvGrpSpPr/>
          <p:nvPr/>
        </p:nvGrpSpPr>
        <p:grpSpPr>
          <a:xfrm>
            <a:off x="1755165" y="2317836"/>
            <a:ext cx="9545651" cy="4309204"/>
            <a:chOff x="1755165" y="2379032"/>
            <a:chExt cx="9545651" cy="4309204"/>
          </a:xfrm>
        </p:grpSpPr>
        <p:sp>
          <p:nvSpPr>
            <p:cNvPr id="8" name="Ellipse 7"/>
            <p:cNvSpPr/>
            <p:nvPr/>
          </p:nvSpPr>
          <p:spPr>
            <a:xfrm>
              <a:off x="1755165" y="2379032"/>
              <a:ext cx="1354594" cy="8020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3200" dirty="0" smtClean="0"/>
                <a:t>…</a:t>
              </a:r>
              <a:endParaRPr lang="fr-FR" sz="1300" dirty="0"/>
            </a:p>
          </p:txBody>
        </p:sp>
        <p:grpSp>
          <p:nvGrpSpPr>
            <p:cNvPr id="9" name="Grouper 8"/>
            <p:cNvGrpSpPr/>
            <p:nvPr/>
          </p:nvGrpSpPr>
          <p:grpSpPr>
            <a:xfrm>
              <a:off x="4189522" y="2389783"/>
              <a:ext cx="942362" cy="760132"/>
              <a:chOff x="2000670" y="4472830"/>
              <a:chExt cx="1124604" cy="756370"/>
            </a:xfrm>
          </p:grpSpPr>
          <p:sp>
            <p:nvSpPr>
              <p:cNvPr id="10" name="Rectangle 9"/>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11" name="Connecteur droit 10"/>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12" name="ZoneTexte 11"/>
              <p:cNvSpPr txBox="1"/>
              <p:nvPr/>
            </p:nvSpPr>
            <p:spPr>
              <a:xfrm>
                <a:off x="2085580" y="4472830"/>
                <a:ext cx="695969" cy="306254"/>
              </a:xfrm>
              <a:prstGeom prst="rect">
                <a:avLst/>
              </a:prstGeom>
              <a:noFill/>
            </p:spPr>
            <p:txBody>
              <a:bodyPr wrap="none" rtlCol="0">
                <a:spAutoFit/>
              </a:bodyPr>
              <a:lstStyle/>
              <a:p>
                <a:r>
                  <a:rPr lang="fr-FR" sz="1400" b="1" dirty="0" smtClean="0"/>
                  <a:t>Mois</a:t>
                </a:r>
                <a:endParaRPr lang="fr-FR" sz="1600" b="1" dirty="0"/>
              </a:p>
            </p:txBody>
          </p:sp>
        </p:grpSp>
        <p:cxnSp>
          <p:nvCxnSpPr>
            <p:cNvPr id="13" name="Connecteur droit 12"/>
            <p:cNvCxnSpPr>
              <a:stCxn id="10" idx="1"/>
              <a:endCxn id="8" idx="6"/>
            </p:cNvCxnSpPr>
            <p:nvPr/>
          </p:nvCxnSpPr>
          <p:spPr>
            <a:xfrm flipH="1" flipV="1">
              <a:off x="3109760" y="2780043"/>
              <a:ext cx="1079765" cy="804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23" name="Grouper 22"/>
            <p:cNvGrpSpPr/>
            <p:nvPr/>
          </p:nvGrpSpPr>
          <p:grpSpPr>
            <a:xfrm>
              <a:off x="6069298" y="2391690"/>
              <a:ext cx="1012345" cy="760132"/>
              <a:chOff x="1917153" y="4472830"/>
              <a:chExt cx="1208121" cy="756370"/>
            </a:xfrm>
          </p:grpSpPr>
          <p:sp>
            <p:nvSpPr>
              <p:cNvPr id="24" name="Rectangle 23"/>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25" name="Connecteur droit 24"/>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26" name="ZoneTexte 25"/>
              <p:cNvSpPr txBox="1"/>
              <p:nvPr/>
            </p:nvSpPr>
            <p:spPr>
              <a:xfrm>
                <a:off x="1917153" y="4472830"/>
                <a:ext cx="1132956" cy="306254"/>
              </a:xfrm>
              <a:prstGeom prst="rect">
                <a:avLst/>
              </a:prstGeom>
              <a:noFill/>
            </p:spPr>
            <p:txBody>
              <a:bodyPr wrap="none" rtlCol="0">
                <a:spAutoFit/>
              </a:bodyPr>
              <a:lstStyle/>
              <a:p>
                <a:r>
                  <a:rPr lang="fr-FR" sz="1400" b="1" dirty="0" smtClean="0"/>
                  <a:t>Trimestre</a:t>
                </a:r>
                <a:endParaRPr lang="fr-FR" sz="1600" b="1" dirty="0"/>
              </a:p>
            </p:txBody>
          </p:sp>
        </p:grpSp>
        <p:cxnSp>
          <p:nvCxnSpPr>
            <p:cNvPr id="27" name="Connecteur droit 26"/>
            <p:cNvCxnSpPr>
              <a:stCxn id="24" idx="1"/>
              <a:endCxn id="10" idx="3"/>
            </p:cNvCxnSpPr>
            <p:nvPr/>
          </p:nvCxnSpPr>
          <p:spPr>
            <a:xfrm flipH="1" flipV="1">
              <a:off x="5131885" y="2788086"/>
              <a:ext cx="1007394" cy="1907"/>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29" name="Grouper 28"/>
            <p:cNvGrpSpPr/>
            <p:nvPr/>
          </p:nvGrpSpPr>
          <p:grpSpPr>
            <a:xfrm>
              <a:off x="8121550" y="2389780"/>
              <a:ext cx="942362" cy="760132"/>
              <a:chOff x="2000670" y="4472830"/>
              <a:chExt cx="1124604" cy="756370"/>
            </a:xfrm>
          </p:grpSpPr>
          <p:sp>
            <p:nvSpPr>
              <p:cNvPr id="30" name="Rectangle 29"/>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31" name="Connecteur droit 30"/>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32" name="ZoneTexte 31"/>
              <p:cNvSpPr txBox="1"/>
              <p:nvPr/>
            </p:nvSpPr>
            <p:spPr>
              <a:xfrm>
                <a:off x="2018130" y="4472830"/>
                <a:ext cx="910330" cy="306254"/>
              </a:xfrm>
              <a:prstGeom prst="rect">
                <a:avLst/>
              </a:prstGeom>
              <a:noFill/>
            </p:spPr>
            <p:txBody>
              <a:bodyPr wrap="none" rtlCol="0">
                <a:spAutoFit/>
              </a:bodyPr>
              <a:lstStyle/>
              <a:p>
                <a:r>
                  <a:rPr lang="fr-FR" sz="1400" b="1" dirty="0" smtClean="0"/>
                  <a:t>Année</a:t>
                </a:r>
                <a:endParaRPr lang="fr-FR" sz="1600" b="1" dirty="0"/>
              </a:p>
            </p:txBody>
          </p:sp>
        </p:grpSp>
        <p:cxnSp>
          <p:nvCxnSpPr>
            <p:cNvPr id="33" name="Connecteur droit 32"/>
            <p:cNvCxnSpPr>
              <a:stCxn id="30" idx="1"/>
              <a:endCxn id="24" idx="3"/>
            </p:cNvCxnSpPr>
            <p:nvPr/>
          </p:nvCxnSpPr>
          <p:spPr>
            <a:xfrm flipH="1">
              <a:off x="7081641" y="2788082"/>
              <a:ext cx="1039909" cy="191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35" name="Connecteur droit 34"/>
            <p:cNvCxnSpPr>
              <a:endCxn id="30" idx="3"/>
            </p:cNvCxnSpPr>
            <p:nvPr/>
          </p:nvCxnSpPr>
          <p:spPr>
            <a:xfrm flipH="1" flipV="1">
              <a:off x="9063912" y="2788082"/>
              <a:ext cx="1110650" cy="1790"/>
            </a:xfrm>
            <a:prstGeom prst="line">
              <a:avLst/>
            </a:prstGeom>
            <a:ln w="28575" cmpd="sng">
              <a:solidFill>
                <a:srgbClr val="C0504D"/>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7" name="ZoneTexte 36"/>
            <p:cNvSpPr txBox="1"/>
            <p:nvPr/>
          </p:nvSpPr>
          <p:spPr>
            <a:xfrm>
              <a:off x="10174562" y="2501840"/>
              <a:ext cx="900269" cy="369332"/>
            </a:xfrm>
            <a:prstGeom prst="rect">
              <a:avLst/>
            </a:prstGeom>
            <a:noFill/>
          </p:spPr>
          <p:txBody>
            <a:bodyPr wrap="none" rtlCol="0">
              <a:spAutoFit/>
            </a:bodyPr>
            <a:lstStyle/>
            <a:p>
              <a:r>
                <a:rPr lang="fr-FR" b="1" dirty="0" smtClean="0"/>
                <a:t>Temps</a:t>
              </a:r>
              <a:endParaRPr lang="fr-FR" b="1" dirty="0"/>
            </a:p>
          </p:txBody>
        </p:sp>
        <p:sp>
          <p:nvSpPr>
            <p:cNvPr id="38" name="Ellipse 37"/>
            <p:cNvSpPr/>
            <p:nvPr/>
          </p:nvSpPr>
          <p:spPr>
            <a:xfrm>
              <a:off x="1755165" y="3581960"/>
              <a:ext cx="1354594" cy="8020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3200" dirty="0" smtClean="0"/>
                <a:t>…</a:t>
              </a:r>
              <a:endParaRPr lang="fr-FR" sz="1300" dirty="0"/>
            </a:p>
          </p:txBody>
        </p:sp>
        <p:grpSp>
          <p:nvGrpSpPr>
            <p:cNvPr id="39" name="Grouper 38"/>
            <p:cNvGrpSpPr/>
            <p:nvPr/>
          </p:nvGrpSpPr>
          <p:grpSpPr>
            <a:xfrm>
              <a:off x="4189525" y="3592711"/>
              <a:ext cx="942363" cy="760132"/>
              <a:chOff x="2000670" y="4472830"/>
              <a:chExt cx="1124604" cy="756370"/>
            </a:xfrm>
          </p:grpSpPr>
          <p:sp>
            <p:nvSpPr>
              <p:cNvPr id="40" name="Rectangle 39"/>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41" name="Connecteur droit 40"/>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42" name="ZoneTexte 41"/>
              <p:cNvSpPr txBox="1"/>
              <p:nvPr/>
            </p:nvSpPr>
            <p:spPr>
              <a:xfrm>
                <a:off x="2028290" y="4472830"/>
                <a:ext cx="931671" cy="306254"/>
              </a:xfrm>
              <a:prstGeom prst="rect">
                <a:avLst/>
              </a:prstGeom>
              <a:noFill/>
            </p:spPr>
            <p:txBody>
              <a:bodyPr wrap="none" rtlCol="0">
                <a:spAutoFit/>
              </a:bodyPr>
              <a:lstStyle/>
              <a:p>
                <a:r>
                  <a:rPr lang="fr-FR" sz="1400" b="1" dirty="0" smtClean="0"/>
                  <a:t>Produit</a:t>
                </a:r>
                <a:endParaRPr lang="fr-FR" sz="1600" b="1" dirty="0"/>
              </a:p>
            </p:txBody>
          </p:sp>
        </p:grpSp>
        <p:cxnSp>
          <p:nvCxnSpPr>
            <p:cNvPr id="43" name="Connecteur droit 42"/>
            <p:cNvCxnSpPr>
              <a:stCxn id="40" idx="1"/>
              <a:endCxn id="38" idx="6"/>
            </p:cNvCxnSpPr>
            <p:nvPr/>
          </p:nvCxnSpPr>
          <p:spPr>
            <a:xfrm flipH="1" flipV="1">
              <a:off x="3109760" y="3982971"/>
              <a:ext cx="1079765" cy="804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44" name="Grouper 43"/>
            <p:cNvGrpSpPr/>
            <p:nvPr/>
          </p:nvGrpSpPr>
          <p:grpSpPr>
            <a:xfrm>
              <a:off x="6135468" y="3594618"/>
              <a:ext cx="946174" cy="760132"/>
              <a:chOff x="1996120" y="4472830"/>
              <a:chExt cx="1129154" cy="756370"/>
            </a:xfrm>
          </p:grpSpPr>
          <p:sp>
            <p:nvSpPr>
              <p:cNvPr id="45" name="Rectangle 44"/>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46" name="Connecteur droit 45"/>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47" name="ZoneTexte 46"/>
              <p:cNvSpPr txBox="1"/>
              <p:nvPr/>
            </p:nvSpPr>
            <p:spPr>
              <a:xfrm>
                <a:off x="1996120" y="4472830"/>
                <a:ext cx="1081696" cy="306254"/>
              </a:xfrm>
              <a:prstGeom prst="rect">
                <a:avLst/>
              </a:prstGeom>
              <a:noFill/>
            </p:spPr>
            <p:txBody>
              <a:bodyPr wrap="none" rtlCol="0">
                <a:spAutoFit/>
              </a:bodyPr>
              <a:lstStyle/>
              <a:p>
                <a:r>
                  <a:rPr lang="fr-FR" sz="1400" b="1" dirty="0" smtClean="0"/>
                  <a:t>Gamme</a:t>
                </a:r>
                <a:endParaRPr lang="fr-FR" sz="1600" b="1" dirty="0"/>
              </a:p>
            </p:txBody>
          </p:sp>
        </p:grpSp>
        <p:cxnSp>
          <p:nvCxnSpPr>
            <p:cNvPr id="48" name="Connecteur droit 47"/>
            <p:cNvCxnSpPr>
              <a:stCxn id="45" idx="1"/>
              <a:endCxn id="40" idx="3"/>
            </p:cNvCxnSpPr>
            <p:nvPr/>
          </p:nvCxnSpPr>
          <p:spPr>
            <a:xfrm flipH="1" flipV="1">
              <a:off x="5131885" y="3991014"/>
              <a:ext cx="1007394" cy="1907"/>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49" name="Grouper 48"/>
            <p:cNvGrpSpPr/>
            <p:nvPr/>
          </p:nvGrpSpPr>
          <p:grpSpPr>
            <a:xfrm>
              <a:off x="8116961" y="3592708"/>
              <a:ext cx="946954" cy="760132"/>
              <a:chOff x="1995191" y="4472830"/>
              <a:chExt cx="1130083" cy="756370"/>
            </a:xfrm>
          </p:grpSpPr>
          <p:sp>
            <p:nvSpPr>
              <p:cNvPr id="50" name="Rectangle 49"/>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51" name="Connecteur droit 50"/>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52" name="ZoneTexte 51"/>
              <p:cNvSpPr txBox="1"/>
              <p:nvPr/>
            </p:nvSpPr>
            <p:spPr>
              <a:xfrm>
                <a:off x="1995191" y="4472830"/>
                <a:ext cx="1030325" cy="306254"/>
              </a:xfrm>
              <a:prstGeom prst="rect">
                <a:avLst/>
              </a:prstGeom>
              <a:noFill/>
            </p:spPr>
            <p:txBody>
              <a:bodyPr wrap="none" rtlCol="0">
                <a:spAutoFit/>
              </a:bodyPr>
              <a:lstStyle/>
              <a:p>
                <a:r>
                  <a:rPr lang="fr-FR" sz="1400" b="1" dirty="0" smtClean="0"/>
                  <a:t>Marque</a:t>
                </a:r>
                <a:endParaRPr lang="fr-FR" sz="1600" b="1" dirty="0"/>
              </a:p>
            </p:txBody>
          </p:sp>
        </p:grpSp>
        <p:cxnSp>
          <p:nvCxnSpPr>
            <p:cNvPr id="53" name="Connecteur droit 52"/>
            <p:cNvCxnSpPr>
              <a:stCxn id="50" idx="1"/>
              <a:endCxn id="45" idx="3"/>
            </p:cNvCxnSpPr>
            <p:nvPr/>
          </p:nvCxnSpPr>
          <p:spPr>
            <a:xfrm flipH="1">
              <a:off x="7081641" y="3991010"/>
              <a:ext cx="1039909" cy="191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54" name="Connecteur droit 53"/>
            <p:cNvCxnSpPr>
              <a:endCxn id="50" idx="3"/>
            </p:cNvCxnSpPr>
            <p:nvPr/>
          </p:nvCxnSpPr>
          <p:spPr>
            <a:xfrm flipH="1" flipV="1">
              <a:off x="9063912" y="3991010"/>
              <a:ext cx="1110650" cy="1790"/>
            </a:xfrm>
            <a:prstGeom prst="line">
              <a:avLst/>
            </a:prstGeom>
            <a:ln w="28575" cmpd="sng">
              <a:solidFill>
                <a:srgbClr val="C0504D"/>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5" name="ZoneTexte 54"/>
            <p:cNvSpPr txBox="1"/>
            <p:nvPr/>
          </p:nvSpPr>
          <p:spPr>
            <a:xfrm>
              <a:off x="10174562" y="3704768"/>
              <a:ext cx="950989" cy="369332"/>
            </a:xfrm>
            <a:prstGeom prst="rect">
              <a:avLst/>
            </a:prstGeom>
            <a:noFill/>
          </p:spPr>
          <p:txBody>
            <a:bodyPr wrap="none" rtlCol="0">
              <a:spAutoFit/>
            </a:bodyPr>
            <a:lstStyle/>
            <a:p>
              <a:r>
                <a:rPr lang="fr-FR" b="1" dirty="0" smtClean="0"/>
                <a:t>Produit</a:t>
              </a:r>
              <a:endParaRPr lang="fr-FR" b="1" dirty="0"/>
            </a:p>
          </p:txBody>
        </p:sp>
        <p:sp>
          <p:nvSpPr>
            <p:cNvPr id="56" name="Ellipse 55"/>
            <p:cNvSpPr/>
            <p:nvPr/>
          </p:nvSpPr>
          <p:spPr>
            <a:xfrm>
              <a:off x="1755165" y="4683288"/>
              <a:ext cx="1354594" cy="8020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3200" dirty="0" smtClean="0"/>
                <a:t>…</a:t>
              </a:r>
              <a:endParaRPr lang="fr-FR" sz="1300" dirty="0"/>
            </a:p>
          </p:txBody>
        </p:sp>
        <p:grpSp>
          <p:nvGrpSpPr>
            <p:cNvPr id="57" name="Grouper 56"/>
            <p:cNvGrpSpPr/>
            <p:nvPr/>
          </p:nvGrpSpPr>
          <p:grpSpPr>
            <a:xfrm>
              <a:off x="4189525" y="4694039"/>
              <a:ext cx="942363" cy="760132"/>
              <a:chOff x="2000670" y="4472830"/>
              <a:chExt cx="1124604" cy="756370"/>
            </a:xfrm>
          </p:grpSpPr>
          <p:sp>
            <p:nvSpPr>
              <p:cNvPr id="58" name="Rectangle 57"/>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59" name="Connecteur droit 58"/>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60" name="ZoneTexte 59"/>
              <p:cNvSpPr txBox="1"/>
              <p:nvPr/>
            </p:nvSpPr>
            <p:spPr>
              <a:xfrm>
                <a:off x="2056935" y="4472830"/>
                <a:ext cx="940355" cy="306254"/>
              </a:xfrm>
              <a:prstGeom prst="rect">
                <a:avLst/>
              </a:prstGeom>
              <a:noFill/>
            </p:spPr>
            <p:txBody>
              <a:bodyPr wrap="none" rtlCol="0">
                <a:spAutoFit/>
              </a:bodyPr>
              <a:lstStyle/>
              <a:p>
                <a:r>
                  <a:rPr lang="fr-FR" sz="1400" b="1" dirty="0" smtClean="0"/>
                  <a:t>Région</a:t>
                </a:r>
                <a:endParaRPr lang="fr-FR" sz="1600" b="1" dirty="0"/>
              </a:p>
            </p:txBody>
          </p:sp>
        </p:grpSp>
        <p:cxnSp>
          <p:nvCxnSpPr>
            <p:cNvPr id="61" name="Connecteur droit 60"/>
            <p:cNvCxnSpPr>
              <a:stCxn id="58" idx="1"/>
              <a:endCxn id="56" idx="6"/>
            </p:cNvCxnSpPr>
            <p:nvPr/>
          </p:nvCxnSpPr>
          <p:spPr>
            <a:xfrm flipH="1" flipV="1">
              <a:off x="3109760" y="5084299"/>
              <a:ext cx="1079765" cy="804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62" name="Grouper 61"/>
            <p:cNvGrpSpPr/>
            <p:nvPr/>
          </p:nvGrpSpPr>
          <p:grpSpPr>
            <a:xfrm>
              <a:off x="6139280" y="4695946"/>
              <a:ext cx="942362" cy="760132"/>
              <a:chOff x="2000670" y="4472830"/>
              <a:chExt cx="1124604" cy="756370"/>
            </a:xfrm>
          </p:grpSpPr>
          <p:sp>
            <p:nvSpPr>
              <p:cNvPr id="63" name="Rectangle 62"/>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64" name="Connecteur droit 63"/>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65" name="ZoneTexte 64"/>
              <p:cNvSpPr txBox="1"/>
              <p:nvPr/>
            </p:nvSpPr>
            <p:spPr>
              <a:xfrm>
                <a:off x="2162699" y="4472830"/>
                <a:ext cx="700363" cy="306254"/>
              </a:xfrm>
              <a:prstGeom prst="rect">
                <a:avLst/>
              </a:prstGeom>
              <a:noFill/>
            </p:spPr>
            <p:txBody>
              <a:bodyPr wrap="none" rtlCol="0">
                <a:spAutoFit/>
              </a:bodyPr>
              <a:lstStyle/>
              <a:p>
                <a:r>
                  <a:rPr lang="fr-FR" sz="1400" b="1" dirty="0" smtClean="0"/>
                  <a:t>Pays</a:t>
                </a:r>
                <a:endParaRPr lang="fr-FR" sz="1600" b="1" dirty="0"/>
              </a:p>
            </p:txBody>
          </p:sp>
        </p:grpSp>
        <p:cxnSp>
          <p:nvCxnSpPr>
            <p:cNvPr id="66" name="Connecteur droit 65"/>
            <p:cNvCxnSpPr>
              <a:stCxn id="63" idx="1"/>
              <a:endCxn id="58" idx="3"/>
            </p:cNvCxnSpPr>
            <p:nvPr/>
          </p:nvCxnSpPr>
          <p:spPr>
            <a:xfrm flipH="1" flipV="1">
              <a:off x="5131885" y="5092342"/>
              <a:ext cx="1007394" cy="1907"/>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72" name="Connecteur droit 71"/>
            <p:cNvCxnSpPr/>
            <p:nvPr/>
          </p:nvCxnSpPr>
          <p:spPr>
            <a:xfrm flipH="1">
              <a:off x="7072680" y="5115336"/>
              <a:ext cx="3101882" cy="0"/>
            </a:xfrm>
            <a:prstGeom prst="line">
              <a:avLst/>
            </a:prstGeom>
            <a:ln w="28575" cmpd="sng">
              <a:solidFill>
                <a:srgbClr val="C0504D"/>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73" name="ZoneTexte 72"/>
            <p:cNvSpPr txBox="1"/>
            <p:nvPr/>
          </p:nvSpPr>
          <p:spPr>
            <a:xfrm>
              <a:off x="10174561" y="4806096"/>
              <a:ext cx="1126255" cy="369332"/>
            </a:xfrm>
            <a:prstGeom prst="rect">
              <a:avLst/>
            </a:prstGeom>
            <a:noFill/>
          </p:spPr>
          <p:txBody>
            <a:bodyPr wrap="none" rtlCol="0">
              <a:spAutoFit/>
            </a:bodyPr>
            <a:lstStyle/>
            <a:p>
              <a:r>
                <a:rPr lang="fr-FR" b="1" dirty="0" smtClean="0"/>
                <a:t>Territoire</a:t>
              </a:r>
              <a:endParaRPr lang="fr-FR" b="1" dirty="0"/>
            </a:p>
          </p:txBody>
        </p:sp>
        <p:sp>
          <p:nvSpPr>
            <p:cNvPr id="74" name="Ellipse 73"/>
            <p:cNvSpPr/>
            <p:nvPr/>
          </p:nvSpPr>
          <p:spPr>
            <a:xfrm>
              <a:off x="1755165" y="5886216"/>
              <a:ext cx="1354594" cy="8020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3200" dirty="0" smtClean="0"/>
                <a:t>…</a:t>
              </a:r>
              <a:endParaRPr lang="fr-FR" sz="1300" dirty="0"/>
            </a:p>
          </p:txBody>
        </p:sp>
        <p:grpSp>
          <p:nvGrpSpPr>
            <p:cNvPr id="75" name="Grouper 74"/>
            <p:cNvGrpSpPr/>
            <p:nvPr/>
          </p:nvGrpSpPr>
          <p:grpSpPr>
            <a:xfrm>
              <a:off x="4189523" y="5896967"/>
              <a:ext cx="942362" cy="760132"/>
              <a:chOff x="2000670" y="4472830"/>
              <a:chExt cx="1124604" cy="756370"/>
            </a:xfrm>
          </p:grpSpPr>
          <p:sp>
            <p:nvSpPr>
              <p:cNvPr id="76" name="Rectangle 75"/>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77" name="Connecteur droit 76"/>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78" name="ZoneTexte 77"/>
              <p:cNvSpPr txBox="1"/>
              <p:nvPr/>
            </p:nvSpPr>
            <p:spPr>
              <a:xfrm>
                <a:off x="2097165" y="4472830"/>
                <a:ext cx="820150" cy="306254"/>
              </a:xfrm>
              <a:prstGeom prst="rect">
                <a:avLst/>
              </a:prstGeom>
              <a:noFill/>
            </p:spPr>
            <p:txBody>
              <a:bodyPr wrap="none" rtlCol="0">
                <a:spAutoFit/>
              </a:bodyPr>
              <a:lstStyle/>
              <a:p>
                <a:r>
                  <a:rPr lang="fr-FR" sz="1400" b="1" dirty="0" smtClean="0"/>
                  <a:t>Client</a:t>
                </a:r>
                <a:endParaRPr lang="fr-FR" sz="1600" b="1" dirty="0"/>
              </a:p>
            </p:txBody>
          </p:sp>
        </p:grpSp>
        <p:cxnSp>
          <p:nvCxnSpPr>
            <p:cNvPr id="79" name="Connecteur droit 78"/>
            <p:cNvCxnSpPr>
              <a:stCxn id="76" idx="1"/>
              <a:endCxn id="74" idx="6"/>
            </p:cNvCxnSpPr>
            <p:nvPr/>
          </p:nvCxnSpPr>
          <p:spPr>
            <a:xfrm flipH="1" flipV="1">
              <a:off x="3109760" y="6287227"/>
              <a:ext cx="1079765" cy="804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80" name="Grouper 79"/>
            <p:cNvGrpSpPr/>
            <p:nvPr/>
          </p:nvGrpSpPr>
          <p:grpSpPr>
            <a:xfrm>
              <a:off x="6050152" y="5898874"/>
              <a:ext cx="1060782" cy="760132"/>
              <a:chOff x="1894306" y="4472830"/>
              <a:chExt cx="1265926" cy="756370"/>
            </a:xfrm>
          </p:grpSpPr>
          <p:sp>
            <p:nvSpPr>
              <p:cNvPr id="81" name="Rectangle 80"/>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82" name="Connecteur droit 81"/>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83" name="ZoneTexte 82"/>
              <p:cNvSpPr txBox="1"/>
              <p:nvPr/>
            </p:nvSpPr>
            <p:spPr>
              <a:xfrm>
                <a:off x="1894306" y="4472830"/>
                <a:ext cx="1265926" cy="306254"/>
              </a:xfrm>
              <a:prstGeom prst="rect">
                <a:avLst/>
              </a:prstGeom>
              <a:noFill/>
            </p:spPr>
            <p:txBody>
              <a:bodyPr wrap="none" rtlCol="0">
                <a:spAutoFit/>
              </a:bodyPr>
              <a:lstStyle/>
              <a:p>
                <a:r>
                  <a:rPr lang="fr-FR" sz="1400" b="1" dirty="0" smtClean="0"/>
                  <a:t>Catégorie</a:t>
                </a:r>
                <a:endParaRPr lang="fr-FR" sz="1600" b="1" dirty="0"/>
              </a:p>
            </p:txBody>
          </p:sp>
        </p:grpSp>
        <p:cxnSp>
          <p:nvCxnSpPr>
            <p:cNvPr id="84" name="Connecteur droit 83"/>
            <p:cNvCxnSpPr>
              <a:stCxn id="81" idx="1"/>
              <a:endCxn id="76" idx="3"/>
            </p:cNvCxnSpPr>
            <p:nvPr/>
          </p:nvCxnSpPr>
          <p:spPr>
            <a:xfrm flipH="1" flipV="1">
              <a:off x="5131885" y="6295270"/>
              <a:ext cx="1007394" cy="1907"/>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90" name="Connecteur droit 89"/>
            <p:cNvCxnSpPr>
              <a:endCxn id="81" idx="3"/>
            </p:cNvCxnSpPr>
            <p:nvPr/>
          </p:nvCxnSpPr>
          <p:spPr>
            <a:xfrm flipH="1">
              <a:off x="7081641" y="6297056"/>
              <a:ext cx="3092922" cy="120"/>
            </a:xfrm>
            <a:prstGeom prst="line">
              <a:avLst/>
            </a:prstGeom>
            <a:ln w="28575" cmpd="sng">
              <a:solidFill>
                <a:srgbClr val="C0504D"/>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91" name="ZoneTexte 90"/>
            <p:cNvSpPr txBox="1"/>
            <p:nvPr/>
          </p:nvSpPr>
          <p:spPr>
            <a:xfrm>
              <a:off x="10174561" y="6009024"/>
              <a:ext cx="830839" cy="369332"/>
            </a:xfrm>
            <a:prstGeom prst="rect">
              <a:avLst/>
            </a:prstGeom>
            <a:noFill/>
          </p:spPr>
          <p:txBody>
            <a:bodyPr wrap="none" rtlCol="0">
              <a:spAutoFit/>
            </a:bodyPr>
            <a:lstStyle/>
            <a:p>
              <a:r>
                <a:rPr lang="fr-FR" b="1" dirty="0" smtClean="0"/>
                <a:t>Client</a:t>
              </a:r>
              <a:endParaRPr lang="fr-FR" b="1" dirty="0"/>
            </a:p>
          </p:txBody>
        </p:sp>
      </p:grpSp>
    </p:spTree>
    <p:extLst>
      <p:ext uri="{BB962C8B-B14F-4D97-AF65-F5344CB8AC3E}">
        <p14:creationId xmlns:p14="http://schemas.microsoft.com/office/powerpoint/2010/main" val="7629149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smtClean="0"/>
              <a:t>Granularité</a:t>
            </a:r>
            <a:endParaRPr lang="fr-FR" dirty="0"/>
          </a:p>
        </p:txBody>
      </p:sp>
      <p:sp>
        <p:nvSpPr>
          <p:cNvPr id="7" name="Espace réservé du contenu 6"/>
          <p:cNvSpPr>
            <a:spLocks noGrp="1"/>
          </p:cNvSpPr>
          <p:nvPr>
            <p:ph idx="1"/>
          </p:nvPr>
        </p:nvSpPr>
        <p:spPr>
          <a:xfrm>
            <a:off x="1154954" y="2603500"/>
            <a:ext cx="9978713" cy="2827822"/>
          </a:xfrm>
        </p:spPr>
        <p:txBody>
          <a:bodyPr>
            <a:normAutofit lnSpcReduction="10000"/>
          </a:bodyPr>
          <a:lstStyle/>
          <a:p>
            <a:r>
              <a:rPr lang="fr-FR" dirty="0" smtClean="0"/>
              <a:t>Le « grain » d’une dimension est le niveau de sélection le plus fin possible de cette dimension</a:t>
            </a:r>
          </a:p>
          <a:p>
            <a:pPr lvl="1"/>
            <a:r>
              <a:rPr lang="fr-FR" dirty="0" smtClean="0"/>
              <a:t>Le grain de la dimension Temps est Mois</a:t>
            </a:r>
          </a:p>
          <a:p>
            <a:pPr lvl="1"/>
            <a:r>
              <a:rPr lang="fr-FR" dirty="0" smtClean="0"/>
              <a:t>Le grain de la dimension Territoire est Région</a:t>
            </a:r>
          </a:p>
          <a:p>
            <a:r>
              <a:rPr lang="fr-FR" dirty="0" smtClean="0"/>
              <a:t>L’intégration de chaque nouvelle vue est donc susceptible de modifier le grain sur une ou plusieurs dimensions</a:t>
            </a:r>
          </a:p>
          <a:p>
            <a:r>
              <a:rPr lang="fr-FR" dirty="0" smtClean="0"/>
              <a:t>Le grain d’un contexte découle de la combinaison des grains de toutes les dimensions. Il définit le niveau de détail pouvant être obtenu par la requête la plus sélective et la plus fine possible mettant en jeu toutes les dimensions.</a:t>
            </a:r>
            <a:endParaRPr lang="fr-FR" dirty="0"/>
          </a:p>
        </p:txBody>
      </p:sp>
      <p:sp>
        <p:nvSpPr>
          <p:cNvPr id="3" name="Espace réservé de la date 2"/>
          <p:cNvSpPr>
            <a:spLocks noGrp="1"/>
          </p:cNvSpPr>
          <p:nvPr>
            <p:ph type="dt" sz="half" idx="10"/>
          </p:nvPr>
        </p:nvSpPr>
        <p:spPr/>
        <p:txBody>
          <a:bodyPr/>
          <a:lstStyle/>
          <a:p>
            <a:fld id="{D3B790A8-4CC7-AB47-9AFB-E6A826CF2B01}" type="datetime1">
              <a:rPr lang="fr-FR" smtClean="0"/>
              <a:pPr/>
              <a:t>08/11/2019</a:t>
            </a:fld>
            <a:endParaRPr lang="fr-BE"/>
          </a:p>
        </p:txBody>
      </p:sp>
      <p:sp>
        <p:nvSpPr>
          <p:cNvPr id="4" name="Espace réservé du pied de page 3"/>
          <p:cNvSpPr>
            <a:spLocks noGrp="1"/>
          </p:cNvSpPr>
          <p:nvPr>
            <p:ph type="ftr" sz="quarter" idx="11"/>
          </p:nvPr>
        </p:nvSpPr>
        <p:spPr/>
        <p:txBody>
          <a:bodyPr/>
          <a:lstStyle/>
          <a:p>
            <a:r>
              <a:rPr lang="fr-BE" smtClean="0"/>
              <a:t>Business Intelligence</a:t>
            </a:r>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28</a:t>
            </a:fld>
            <a:endParaRPr lang="fr-BE"/>
          </a:p>
        </p:txBody>
      </p:sp>
      <p:pic>
        <p:nvPicPr>
          <p:cNvPr id="8" name="Image 7"/>
          <p:cNvPicPr>
            <a:picLocks noChangeAspect="1"/>
          </p:cNvPicPr>
          <p:nvPr/>
        </p:nvPicPr>
        <p:blipFill>
          <a:blip r:embed="rId2"/>
          <a:stretch>
            <a:fillRect/>
          </a:stretch>
        </p:blipFill>
        <p:spPr>
          <a:xfrm>
            <a:off x="4057619" y="5376196"/>
            <a:ext cx="4431262" cy="1499418"/>
          </a:xfrm>
          <a:prstGeom prst="rect">
            <a:avLst/>
          </a:prstGeom>
        </p:spPr>
      </p:pic>
    </p:spTree>
    <p:extLst>
      <p:ext uri="{BB962C8B-B14F-4D97-AF65-F5344CB8AC3E}">
        <p14:creationId xmlns:p14="http://schemas.microsoft.com/office/powerpoint/2010/main" val="2876112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Granularité (Exemple)</a:t>
            </a:r>
            <a:endParaRPr lang="fr-FR" dirty="0"/>
          </a:p>
        </p:txBody>
      </p:sp>
      <p:sp>
        <p:nvSpPr>
          <p:cNvPr id="3" name="Espace réservé du contenu 2"/>
          <p:cNvSpPr>
            <a:spLocks noGrp="1"/>
          </p:cNvSpPr>
          <p:nvPr>
            <p:ph idx="1"/>
          </p:nvPr>
        </p:nvSpPr>
        <p:spPr/>
        <p:txBody>
          <a:bodyPr/>
          <a:lstStyle/>
          <a:p>
            <a:r>
              <a:rPr lang="fr-FR" dirty="0" smtClean="0"/>
              <a:t>Grain du contexte: combinaison Produit-Mois-Client-Région</a:t>
            </a:r>
          </a:p>
          <a:p>
            <a:pPr lvl="1"/>
            <a:r>
              <a:rPr lang="fr-FR" dirty="0" smtClean="0"/>
              <a:t>S’applique à tous les faits</a:t>
            </a:r>
          </a:p>
          <a:p>
            <a:r>
              <a:rPr lang="fr-FR" dirty="0" smtClean="0"/>
              <a:t>Règle: Tous les faits d’un contexte doivent être définis pour le grain de ce contexte</a:t>
            </a:r>
          </a:p>
          <a:p>
            <a:pPr lvl="1"/>
            <a:r>
              <a:rPr lang="fr-FR" dirty="0" smtClean="0"/>
              <a:t>Si les 3 indicateurs marge, revenu et quantité sont dans le contexte, alors ils ont un sens à tous les niveaux.</a:t>
            </a:r>
          </a:p>
          <a:p>
            <a:pPr lvl="1"/>
            <a:r>
              <a:rPr lang="fr-FR" dirty="0" smtClean="0"/>
              <a:t>Exemple: si la marge n’est définie que par Pays et par Mois, alors que les autres le sont par Région et par Trimestre, il y aurait décalage de grain entre les faits</a:t>
            </a:r>
          </a:p>
          <a:p>
            <a:pPr lvl="1"/>
            <a:r>
              <a:rPr lang="fr-FR" dirty="0" smtClean="0"/>
              <a:t>Décalage </a:t>
            </a:r>
            <a:r>
              <a:rPr lang="fr-FR" dirty="0" smtClean="0">
                <a:sym typeface="Wingdings"/>
              </a:rPr>
              <a:t> les faits n’appartiennent pas tous au même contexte  facteur d’incohérence</a:t>
            </a:r>
            <a:endParaRPr lang="fr-FR" dirty="0" smtClean="0"/>
          </a:p>
          <a:p>
            <a:pPr lvl="1"/>
            <a:endParaRPr lang="fr-FR" dirty="0"/>
          </a:p>
        </p:txBody>
      </p:sp>
      <p:sp>
        <p:nvSpPr>
          <p:cNvPr id="4" name="Espace réservé de la date 3"/>
          <p:cNvSpPr>
            <a:spLocks noGrp="1"/>
          </p:cNvSpPr>
          <p:nvPr>
            <p:ph type="dt" sz="half" idx="10"/>
          </p:nvPr>
        </p:nvSpPr>
        <p:spPr/>
        <p:txBody>
          <a:bodyPr/>
          <a:lstStyle/>
          <a:p>
            <a:fld id="{996034DB-E40B-424B-B541-61F1B275B1D6}"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29</a:t>
            </a:fld>
            <a:endParaRPr lang="fr-BE"/>
          </a:p>
        </p:txBody>
      </p:sp>
    </p:spTree>
    <p:extLst>
      <p:ext uri="{BB962C8B-B14F-4D97-AF65-F5344CB8AC3E}">
        <p14:creationId xmlns:p14="http://schemas.microsoft.com/office/powerpoint/2010/main" val="3422465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CF4668DC-857F-487D-BFFA-8C0CA5037977}" type="slidenum">
              <a:rPr lang="fr-BE" smtClean="0"/>
              <a:pPr/>
              <a:t>3</a:t>
            </a:fld>
            <a:endParaRPr lang="fr-BE"/>
          </a:p>
        </p:txBody>
      </p:sp>
      <p:sp>
        <p:nvSpPr>
          <p:cNvPr id="7" name="Titre 6"/>
          <p:cNvSpPr>
            <a:spLocks noGrp="1"/>
          </p:cNvSpPr>
          <p:nvPr>
            <p:ph type="title" idx="4294967295"/>
          </p:nvPr>
        </p:nvSpPr>
        <p:spPr>
          <a:xfrm>
            <a:off x="0" y="193675"/>
            <a:ext cx="8761413" cy="728663"/>
          </a:xfrm>
        </p:spPr>
        <p:txBody>
          <a:bodyPr/>
          <a:lstStyle/>
          <a:p>
            <a:r>
              <a:rPr lang="fr-FR" dirty="0" smtClean="0">
                <a:solidFill>
                  <a:schemeClr val="accent1"/>
                </a:solidFill>
              </a:rPr>
              <a:t>Modèles de Données</a:t>
            </a:r>
            <a:endParaRPr lang="fr-FR" dirty="0">
              <a:solidFill>
                <a:schemeClr val="accent1"/>
              </a:solidFill>
            </a:endParaRPr>
          </a:p>
        </p:txBody>
      </p:sp>
      <p:pic>
        <p:nvPicPr>
          <p:cNvPr id="8" name="Image 7"/>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1195015" y="1243082"/>
            <a:ext cx="9519138" cy="4622800"/>
          </a:xfrm>
          <a:prstGeom prst="rect">
            <a:avLst/>
          </a:prstGeom>
          <a:noFill/>
          <a:ln>
            <a:noFill/>
          </a:ln>
        </p:spPr>
      </p:pic>
      <p:sp>
        <p:nvSpPr>
          <p:cNvPr id="9" name="Espace réservé du pied de page 8"/>
          <p:cNvSpPr>
            <a:spLocks noGrp="1"/>
          </p:cNvSpPr>
          <p:nvPr>
            <p:ph type="ftr" sz="quarter" idx="11"/>
          </p:nvPr>
        </p:nvSpPr>
        <p:spPr/>
        <p:txBody>
          <a:bodyPr/>
          <a:lstStyle/>
          <a:p>
            <a:r>
              <a:rPr lang="en-US" smtClean="0"/>
              <a:t>Business Intelligence</a:t>
            </a:r>
            <a:endParaRPr lang="en-US" dirty="0"/>
          </a:p>
        </p:txBody>
      </p:sp>
    </p:spTree>
    <p:extLst>
      <p:ext uri="{BB962C8B-B14F-4D97-AF65-F5344CB8AC3E}">
        <p14:creationId xmlns:p14="http://schemas.microsoft.com/office/powerpoint/2010/main" val="1637731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Grain du contexte Vente</a:t>
            </a:r>
            <a:endParaRPr lang="fr-FR" dirty="0"/>
          </a:p>
        </p:txBody>
      </p:sp>
      <p:sp>
        <p:nvSpPr>
          <p:cNvPr id="3" name="Espace réservé de la date 2"/>
          <p:cNvSpPr>
            <a:spLocks noGrp="1"/>
          </p:cNvSpPr>
          <p:nvPr>
            <p:ph type="dt" sz="half" idx="10"/>
          </p:nvPr>
        </p:nvSpPr>
        <p:spPr/>
        <p:txBody>
          <a:bodyPr/>
          <a:lstStyle/>
          <a:p>
            <a:fld id="{CD25B5E8-F962-BE41-B904-DC1C17F61FA3}" type="datetime1">
              <a:rPr lang="fr-FR" smtClean="0"/>
              <a:pPr/>
              <a:t>08/11/2019</a:t>
            </a:fld>
            <a:endParaRPr lang="fr-BE"/>
          </a:p>
        </p:txBody>
      </p:sp>
      <p:sp>
        <p:nvSpPr>
          <p:cNvPr id="4" name="Espace réservé du pied de page 3"/>
          <p:cNvSpPr>
            <a:spLocks noGrp="1"/>
          </p:cNvSpPr>
          <p:nvPr>
            <p:ph type="ftr" sz="quarter" idx="11"/>
          </p:nvPr>
        </p:nvSpPr>
        <p:spPr/>
        <p:txBody>
          <a:bodyPr/>
          <a:lstStyle/>
          <a:p>
            <a:r>
              <a:rPr lang="fr-BE" smtClean="0"/>
              <a:t>Business Intelligence</a:t>
            </a:r>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30</a:t>
            </a:fld>
            <a:endParaRPr lang="fr-BE"/>
          </a:p>
        </p:txBody>
      </p:sp>
      <p:grpSp>
        <p:nvGrpSpPr>
          <p:cNvPr id="53" name="Grouper 52"/>
          <p:cNvGrpSpPr/>
          <p:nvPr/>
        </p:nvGrpSpPr>
        <p:grpSpPr>
          <a:xfrm>
            <a:off x="635038" y="1904800"/>
            <a:ext cx="10727939" cy="4470816"/>
            <a:chOff x="955737" y="1412776"/>
            <a:chExt cx="11085575" cy="5265876"/>
          </a:xfrm>
        </p:grpSpPr>
        <p:grpSp>
          <p:nvGrpSpPr>
            <p:cNvPr id="6" name="Grouper 5"/>
            <p:cNvGrpSpPr/>
            <p:nvPr/>
          </p:nvGrpSpPr>
          <p:grpSpPr>
            <a:xfrm>
              <a:off x="4873664" y="2933298"/>
              <a:ext cx="723495" cy="713138"/>
              <a:chOff x="1987492" y="4437112"/>
              <a:chExt cx="949284" cy="792088"/>
            </a:xfrm>
          </p:grpSpPr>
          <p:sp>
            <p:nvSpPr>
              <p:cNvPr id="7" name="Rectangle 6"/>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8" name="Connecteur droit 7"/>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9" name="ZoneTexte 8"/>
              <p:cNvSpPr txBox="1"/>
              <p:nvPr/>
            </p:nvSpPr>
            <p:spPr>
              <a:xfrm>
                <a:off x="1987492" y="4437112"/>
                <a:ext cx="765189" cy="341850"/>
              </a:xfrm>
              <a:prstGeom prst="rect">
                <a:avLst/>
              </a:prstGeom>
              <a:noFill/>
            </p:spPr>
            <p:txBody>
              <a:bodyPr wrap="none" rtlCol="0">
                <a:spAutoFit/>
              </a:bodyPr>
              <a:lstStyle/>
              <a:p>
                <a:r>
                  <a:rPr lang="fr-FR" sz="1400" b="1" dirty="0" smtClean="0"/>
                  <a:t>Mois</a:t>
                </a:r>
                <a:endParaRPr lang="fr-FR" sz="1600" b="1" dirty="0"/>
              </a:p>
            </p:txBody>
          </p:sp>
        </p:grpSp>
        <p:grpSp>
          <p:nvGrpSpPr>
            <p:cNvPr id="10" name="Grouper 9"/>
            <p:cNvGrpSpPr/>
            <p:nvPr/>
          </p:nvGrpSpPr>
          <p:grpSpPr>
            <a:xfrm>
              <a:off x="4785491" y="4100251"/>
              <a:ext cx="811672" cy="713138"/>
              <a:chOff x="1871799" y="4437112"/>
              <a:chExt cx="1064977" cy="792088"/>
            </a:xfrm>
          </p:grpSpPr>
          <p:sp>
            <p:nvSpPr>
              <p:cNvPr id="11" name="Rectangle 10"/>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12" name="Connecteur droit 11"/>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ZoneTexte 12"/>
              <p:cNvSpPr txBox="1"/>
              <p:nvPr/>
            </p:nvSpPr>
            <p:spPr>
              <a:xfrm>
                <a:off x="1871799" y="4437112"/>
                <a:ext cx="1024332" cy="341850"/>
              </a:xfrm>
              <a:prstGeom prst="rect">
                <a:avLst/>
              </a:prstGeom>
              <a:noFill/>
            </p:spPr>
            <p:txBody>
              <a:bodyPr wrap="none" rtlCol="0">
                <a:spAutoFit/>
              </a:bodyPr>
              <a:lstStyle/>
              <a:p>
                <a:r>
                  <a:rPr lang="fr-FR" sz="1400" b="1" dirty="0" smtClean="0"/>
                  <a:t>Produit</a:t>
                </a:r>
                <a:endParaRPr lang="fr-FR" sz="1600" b="1" dirty="0"/>
              </a:p>
            </p:txBody>
          </p:sp>
        </p:grpSp>
        <p:cxnSp>
          <p:nvCxnSpPr>
            <p:cNvPr id="15" name="Connecteur droit 14"/>
            <p:cNvCxnSpPr>
              <a:stCxn id="7" idx="3"/>
            </p:cNvCxnSpPr>
            <p:nvPr/>
          </p:nvCxnSpPr>
          <p:spPr>
            <a:xfrm>
              <a:off x="5597159" y="3322282"/>
              <a:ext cx="543023" cy="25073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6" name="Connecteur droit 15"/>
            <p:cNvCxnSpPr/>
            <p:nvPr/>
          </p:nvCxnSpPr>
          <p:spPr>
            <a:xfrm flipV="1">
              <a:off x="5597164" y="4077072"/>
              <a:ext cx="543018" cy="340156"/>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17" name="Grouper 16"/>
            <p:cNvGrpSpPr/>
            <p:nvPr/>
          </p:nvGrpSpPr>
          <p:grpSpPr>
            <a:xfrm>
              <a:off x="8554858" y="2905097"/>
              <a:ext cx="846468" cy="741348"/>
              <a:chOff x="2000670" y="4405780"/>
              <a:chExt cx="1124604" cy="823420"/>
            </a:xfrm>
          </p:grpSpPr>
          <p:sp>
            <p:nvSpPr>
              <p:cNvPr id="18" name="Rectangle 17"/>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9" name="Connecteur droit 18"/>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20" name="ZoneTexte 19"/>
              <p:cNvSpPr txBox="1"/>
              <p:nvPr/>
            </p:nvSpPr>
            <p:spPr>
              <a:xfrm>
                <a:off x="2009257" y="4405780"/>
                <a:ext cx="913063" cy="341850"/>
              </a:xfrm>
              <a:prstGeom prst="rect">
                <a:avLst/>
              </a:prstGeom>
              <a:noFill/>
            </p:spPr>
            <p:txBody>
              <a:bodyPr wrap="none" rtlCol="0">
                <a:spAutoFit/>
              </a:bodyPr>
              <a:lstStyle/>
              <a:p>
                <a:r>
                  <a:rPr lang="fr-FR" sz="1400" b="1" dirty="0" smtClean="0"/>
                  <a:t>Client</a:t>
                </a:r>
                <a:endParaRPr lang="fr-FR" b="1" dirty="0"/>
              </a:p>
            </p:txBody>
          </p:sp>
        </p:grpSp>
        <p:grpSp>
          <p:nvGrpSpPr>
            <p:cNvPr id="21" name="Grouper 20"/>
            <p:cNvGrpSpPr/>
            <p:nvPr/>
          </p:nvGrpSpPr>
          <p:grpSpPr>
            <a:xfrm>
              <a:off x="8427183" y="4185108"/>
              <a:ext cx="787971" cy="684053"/>
              <a:chOff x="1913003" y="4469417"/>
              <a:chExt cx="1046886" cy="759783"/>
            </a:xfrm>
          </p:grpSpPr>
          <p:sp>
            <p:nvSpPr>
              <p:cNvPr id="22" name="Rectangle 21"/>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3" name="Connecteur droit 22"/>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4" name="ZoneTexte 23"/>
              <p:cNvSpPr txBox="1"/>
              <p:nvPr/>
            </p:nvSpPr>
            <p:spPr>
              <a:xfrm>
                <a:off x="1913003" y="4469417"/>
                <a:ext cx="1046886" cy="341850"/>
              </a:xfrm>
              <a:prstGeom prst="rect">
                <a:avLst/>
              </a:prstGeom>
              <a:noFill/>
            </p:spPr>
            <p:txBody>
              <a:bodyPr wrap="none" rtlCol="0">
                <a:spAutoFit/>
              </a:bodyPr>
              <a:lstStyle/>
              <a:p>
                <a:r>
                  <a:rPr lang="fr-FR" sz="1400" b="1" dirty="0" smtClean="0"/>
                  <a:t>Région</a:t>
                </a:r>
                <a:endParaRPr lang="fr-FR" b="1" dirty="0"/>
              </a:p>
            </p:txBody>
          </p:sp>
        </p:grpSp>
        <p:cxnSp>
          <p:nvCxnSpPr>
            <p:cNvPr id="25" name="Connecteur droit 24"/>
            <p:cNvCxnSpPr>
              <a:stCxn id="18" idx="1"/>
            </p:cNvCxnSpPr>
            <p:nvPr/>
          </p:nvCxnSpPr>
          <p:spPr>
            <a:xfrm flipH="1">
              <a:off x="7912687" y="3322292"/>
              <a:ext cx="642174" cy="250724"/>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26" name="Connecteur droit 25"/>
            <p:cNvCxnSpPr>
              <a:stCxn id="22" idx="1"/>
            </p:cNvCxnSpPr>
            <p:nvPr/>
          </p:nvCxnSpPr>
          <p:spPr>
            <a:xfrm flipH="1" flipV="1">
              <a:off x="7842776" y="4220854"/>
              <a:ext cx="650388" cy="32415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31" name="Connecteur droit 30"/>
            <p:cNvCxnSpPr/>
            <p:nvPr/>
          </p:nvCxnSpPr>
          <p:spPr>
            <a:xfrm>
              <a:off x="4159250" y="2806018"/>
              <a:ext cx="708240" cy="22623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32" name="Grouper 31"/>
            <p:cNvGrpSpPr/>
            <p:nvPr/>
          </p:nvGrpSpPr>
          <p:grpSpPr>
            <a:xfrm>
              <a:off x="1974796" y="1844824"/>
              <a:ext cx="781947" cy="713138"/>
              <a:chOff x="1910802" y="4437112"/>
              <a:chExt cx="1025974" cy="792088"/>
            </a:xfrm>
          </p:grpSpPr>
          <p:sp>
            <p:nvSpPr>
              <p:cNvPr id="33" name="Rectangle 3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34" name="Connecteur droit 3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5" name="ZoneTexte 34"/>
              <p:cNvSpPr txBox="1"/>
              <p:nvPr/>
            </p:nvSpPr>
            <p:spPr>
              <a:xfrm>
                <a:off x="1910802" y="4437112"/>
                <a:ext cx="1000866" cy="341850"/>
              </a:xfrm>
              <a:prstGeom prst="rect">
                <a:avLst/>
              </a:prstGeom>
              <a:noFill/>
            </p:spPr>
            <p:txBody>
              <a:bodyPr wrap="none" rtlCol="0">
                <a:spAutoFit/>
              </a:bodyPr>
              <a:lstStyle/>
              <a:p>
                <a:r>
                  <a:rPr lang="fr-FR" sz="1400" b="1" dirty="0" smtClean="0"/>
                  <a:t>Année</a:t>
                </a:r>
                <a:endParaRPr lang="fr-FR" sz="1600" b="1" dirty="0"/>
              </a:p>
            </p:txBody>
          </p:sp>
        </p:grpSp>
        <p:cxnSp>
          <p:nvCxnSpPr>
            <p:cNvPr id="36" name="Connecteur droit 35"/>
            <p:cNvCxnSpPr/>
            <p:nvPr/>
          </p:nvCxnSpPr>
          <p:spPr>
            <a:xfrm>
              <a:off x="2756738" y="2311257"/>
              <a:ext cx="708240" cy="22623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37" name="Grouper 36"/>
            <p:cNvGrpSpPr/>
            <p:nvPr/>
          </p:nvGrpSpPr>
          <p:grpSpPr>
            <a:xfrm>
              <a:off x="9817711" y="4653136"/>
              <a:ext cx="751131" cy="713138"/>
              <a:chOff x="1938834" y="4437112"/>
              <a:chExt cx="997942" cy="792088"/>
            </a:xfrm>
          </p:grpSpPr>
          <p:sp>
            <p:nvSpPr>
              <p:cNvPr id="38" name="Rectangle 37"/>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39" name="Connecteur droit 38"/>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40" name="ZoneTexte 39"/>
              <p:cNvSpPr txBox="1"/>
              <p:nvPr/>
            </p:nvSpPr>
            <p:spPr>
              <a:xfrm>
                <a:off x="1938834" y="4437112"/>
                <a:ext cx="779706" cy="341850"/>
              </a:xfrm>
              <a:prstGeom prst="rect">
                <a:avLst/>
              </a:prstGeom>
              <a:noFill/>
            </p:spPr>
            <p:txBody>
              <a:bodyPr wrap="none" rtlCol="0">
                <a:spAutoFit/>
              </a:bodyPr>
              <a:lstStyle/>
              <a:p>
                <a:r>
                  <a:rPr lang="fr-FR" sz="1400" b="1" dirty="0" smtClean="0"/>
                  <a:t>Pays</a:t>
                </a:r>
                <a:endParaRPr lang="fr-FR" b="1" dirty="0"/>
              </a:p>
            </p:txBody>
          </p:sp>
        </p:grpSp>
        <p:cxnSp>
          <p:nvCxnSpPr>
            <p:cNvPr id="41" name="Connecteur droit 40"/>
            <p:cNvCxnSpPr>
              <a:stCxn id="38" idx="1"/>
            </p:cNvCxnSpPr>
            <p:nvPr/>
          </p:nvCxnSpPr>
          <p:spPr>
            <a:xfrm flipH="1" flipV="1">
              <a:off x="9213866" y="4717968"/>
              <a:ext cx="650388" cy="32415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42" name="Grouper 41"/>
            <p:cNvGrpSpPr/>
            <p:nvPr/>
          </p:nvGrpSpPr>
          <p:grpSpPr>
            <a:xfrm>
              <a:off x="3453719" y="4693965"/>
              <a:ext cx="906406" cy="713138"/>
              <a:chOff x="1827606" y="4437112"/>
              <a:chExt cx="1189273" cy="792088"/>
            </a:xfrm>
          </p:grpSpPr>
          <p:sp>
            <p:nvSpPr>
              <p:cNvPr id="43" name="Rectangle 4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44" name="Connecteur droit 4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45" name="ZoneTexte 44"/>
              <p:cNvSpPr txBox="1"/>
              <p:nvPr/>
            </p:nvSpPr>
            <p:spPr>
              <a:xfrm>
                <a:off x="1827606" y="4437112"/>
                <a:ext cx="1189273" cy="341850"/>
              </a:xfrm>
              <a:prstGeom prst="rect">
                <a:avLst/>
              </a:prstGeom>
              <a:noFill/>
            </p:spPr>
            <p:txBody>
              <a:bodyPr wrap="none" rtlCol="0">
                <a:spAutoFit/>
              </a:bodyPr>
              <a:lstStyle/>
              <a:p>
                <a:r>
                  <a:rPr lang="fr-FR" sz="1400" b="1" dirty="0" smtClean="0"/>
                  <a:t>Gamme</a:t>
                </a:r>
                <a:endParaRPr lang="fr-FR" sz="1600" b="1" dirty="0"/>
              </a:p>
            </p:txBody>
          </p:sp>
        </p:grpSp>
        <p:cxnSp>
          <p:nvCxnSpPr>
            <p:cNvPr id="46" name="Connecteur droit 45"/>
            <p:cNvCxnSpPr>
              <a:stCxn id="43" idx="3"/>
            </p:cNvCxnSpPr>
            <p:nvPr/>
          </p:nvCxnSpPr>
          <p:spPr>
            <a:xfrm flipV="1">
              <a:off x="4299068" y="4693966"/>
              <a:ext cx="603689" cy="388985"/>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47" name="Grouper 46"/>
            <p:cNvGrpSpPr/>
            <p:nvPr/>
          </p:nvGrpSpPr>
          <p:grpSpPr>
            <a:xfrm>
              <a:off x="2055255" y="5315437"/>
              <a:ext cx="887831" cy="705856"/>
              <a:chOff x="1771873" y="4445201"/>
              <a:chExt cx="1164904" cy="783999"/>
            </a:xfrm>
          </p:grpSpPr>
          <p:sp>
            <p:nvSpPr>
              <p:cNvPr id="48" name="Rectangle 47"/>
              <p:cNvSpPr/>
              <p:nvPr/>
            </p:nvSpPr>
            <p:spPr>
              <a:xfrm>
                <a:off x="1840901" y="4509120"/>
                <a:ext cx="1095876"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49" name="Connecteur droit 48"/>
              <p:cNvCxnSpPr/>
              <p:nvPr/>
            </p:nvCxnSpPr>
            <p:spPr>
              <a:xfrm>
                <a:off x="1840901" y="4749319"/>
                <a:ext cx="1095876" cy="16083"/>
              </a:xfrm>
              <a:prstGeom prst="line">
                <a:avLst/>
              </a:prstGeom>
            </p:spPr>
            <p:style>
              <a:lnRef idx="1">
                <a:schemeClr val="accent2"/>
              </a:lnRef>
              <a:fillRef idx="0">
                <a:schemeClr val="accent2"/>
              </a:fillRef>
              <a:effectRef idx="0">
                <a:schemeClr val="accent2"/>
              </a:effectRef>
              <a:fontRef idx="minor">
                <a:schemeClr val="tx1"/>
              </a:fontRef>
            </p:style>
          </p:cxnSp>
          <p:sp>
            <p:nvSpPr>
              <p:cNvPr id="50" name="ZoneTexte 49"/>
              <p:cNvSpPr txBox="1"/>
              <p:nvPr/>
            </p:nvSpPr>
            <p:spPr>
              <a:xfrm>
                <a:off x="1771873" y="4445201"/>
                <a:ext cx="1132798" cy="341850"/>
              </a:xfrm>
              <a:prstGeom prst="rect">
                <a:avLst/>
              </a:prstGeom>
              <a:noFill/>
            </p:spPr>
            <p:txBody>
              <a:bodyPr wrap="none" rtlCol="0">
                <a:spAutoFit/>
              </a:bodyPr>
              <a:lstStyle/>
              <a:p>
                <a:r>
                  <a:rPr lang="fr-FR" sz="1400" b="1" dirty="0" smtClean="0"/>
                  <a:t>Marque</a:t>
                </a:r>
                <a:endParaRPr lang="fr-FR" sz="1600" b="1" dirty="0"/>
              </a:p>
            </p:txBody>
          </p:sp>
        </p:grpSp>
        <p:cxnSp>
          <p:nvCxnSpPr>
            <p:cNvPr id="51" name="Connecteur droit 50"/>
            <p:cNvCxnSpPr>
              <a:stCxn id="48" idx="3"/>
            </p:cNvCxnSpPr>
            <p:nvPr/>
          </p:nvCxnSpPr>
          <p:spPr>
            <a:xfrm flipV="1">
              <a:off x="2943087" y="5308151"/>
              <a:ext cx="603686" cy="388984"/>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71" name="Grouper 70"/>
            <p:cNvGrpSpPr/>
            <p:nvPr/>
          </p:nvGrpSpPr>
          <p:grpSpPr>
            <a:xfrm flipH="1">
              <a:off x="9419318" y="2420889"/>
              <a:ext cx="1772503" cy="703840"/>
              <a:chOff x="7292160" y="2070144"/>
              <a:chExt cx="1440159" cy="703840"/>
            </a:xfrm>
          </p:grpSpPr>
          <p:grpSp>
            <p:nvGrpSpPr>
              <p:cNvPr id="61" name="Grouper 60"/>
              <p:cNvGrpSpPr/>
              <p:nvPr/>
            </p:nvGrpSpPr>
            <p:grpSpPr>
              <a:xfrm>
                <a:off x="7292160" y="2070144"/>
                <a:ext cx="866700" cy="703840"/>
                <a:chOff x="1540382" y="4447439"/>
                <a:chExt cx="1399607" cy="781761"/>
              </a:xfrm>
            </p:grpSpPr>
            <p:sp>
              <p:nvSpPr>
                <p:cNvPr id="62" name="Rectangle 61"/>
                <p:cNvSpPr/>
                <p:nvPr/>
              </p:nvSpPr>
              <p:spPr>
                <a:xfrm>
                  <a:off x="1540382" y="4509120"/>
                  <a:ext cx="139639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63" name="Connecteur droit 62"/>
                <p:cNvCxnSpPr/>
                <p:nvPr/>
              </p:nvCxnSpPr>
              <p:spPr>
                <a:xfrm flipV="1">
                  <a:off x="1540382" y="4765403"/>
                  <a:ext cx="1396394" cy="1956"/>
                </a:xfrm>
                <a:prstGeom prst="line">
                  <a:avLst/>
                </a:prstGeom>
              </p:spPr>
              <p:style>
                <a:lnRef idx="1">
                  <a:schemeClr val="accent2"/>
                </a:lnRef>
                <a:fillRef idx="0">
                  <a:schemeClr val="accent2"/>
                </a:fillRef>
                <a:effectRef idx="0">
                  <a:schemeClr val="accent2"/>
                </a:effectRef>
                <a:fontRef idx="minor">
                  <a:schemeClr val="tx1"/>
                </a:fontRef>
              </p:style>
            </p:cxnSp>
            <p:sp>
              <p:nvSpPr>
                <p:cNvPr id="64" name="ZoneTexte 63"/>
                <p:cNvSpPr txBox="1"/>
                <p:nvPr/>
              </p:nvSpPr>
              <p:spPr>
                <a:xfrm>
                  <a:off x="1548157" y="4447439"/>
                  <a:ext cx="1391832" cy="341850"/>
                </a:xfrm>
                <a:prstGeom prst="rect">
                  <a:avLst/>
                </a:prstGeom>
                <a:noFill/>
              </p:spPr>
              <p:txBody>
                <a:bodyPr wrap="none" rtlCol="0">
                  <a:spAutoFit/>
                </a:bodyPr>
                <a:lstStyle/>
                <a:p>
                  <a:r>
                    <a:rPr lang="fr-FR" sz="1400" b="1" dirty="0" smtClean="0"/>
                    <a:t>Catégorie</a:t>
                  </a:r>
                  <a:endParaRPr lang="fr-FR" sz="1600" b="1" dirty="0"/>
                </a:p>
              </p:txBody>
            </p:sp>
          </p:grpSp>
          <p:cxnSp>
            <p:nvCxnSpPr>
              <p:cNvPr id="65" name="Connecteur droit 64"/>
              <p:cNvCxnSpPr/>
              <p:nvPr/>
            </p:nvCxnSpPr>
            <p:spPr>
              <a:xfrm>
                <a:off x="8156874" y="2527280"/>
                <a:ext cx="575445" cy="22623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cxnSp>
          <p:nvCxnSpPr>
            <p:cNvPr id="73" name="Connecteur droit 72"/>
            <p:cNvCxnSpPr/>
            <p:nvPr/>
          </p:nvCxnSpPr>
          <p:spPr>
            <a:xfrm>
              <a:off x="1354419" y="1844825"/>
              <a:ext cx="708240" cy="226233"/>
            </a:xfrm>
            <a:prstGeom prst="line">
              <a:avLst/>
            </a:prstGeom>
            <a:ln>
              <a:solidFill>
                <a:srgbClr val="C0504D"/>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76" name="Connecteur droit 75"/>
            <p:cNvCxnSpPr/>
            <p:nvPr/>
          </p:nvCxnSpPr>
          <p:spPr>
            <a:xfrm flipV="1">
              <a:off x="1398863" y="5887482"/>
              <a:ext cx="708240" cy="421839"/>
            </a:xfrm>
            <a:prstGeom prst="line">
              <a:avLst/>
            </a:prstGeom>
            <a:ln>
              <a:solidFill>
                <a:srgbClr val="C0504D"/>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79" name="Connecteur droit 78"/>
            <p:cNvCxnSpPr/>
            <p:nvPr/>
          </p:nvCxnSpPr>
          <p:spPr>
            <a:xfrm flipH="1">
              <a:off x="11209344" y="2348880"/>
              <a:ext cx="642174" cy="250724"/>
            </a:xfrm>
            <a:prstGeom prst="line">
              <a:avLst/>
            </a:prstGeom>
            <a:ln>
              <a:solidFill>
                <a:srgbClr val="C0504D"/>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81" name="Connecteur droit 80"/>
            <p:cNvCxnSpPr/>
            <p:nvPr/>
          </p:nvCxnSpPr>
          <p:spPr>
            <a:xfrm flipH="1" flipV="1">
              <a:off x="10547830" y="5229201"/>
              <a:ext cx="650388" cy="324153"/>
            </a:xfrm>
            <a:prstGeom prst="line">
              <a:avLst/>
            </a:prstGeom>
            <a:ln>
              <a:solidFill>
                <a:srgbClr val="C0504D"/>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82" name="ZoneTexte 81"/>
            <p:cNvSpPr txBox="1"/>
            <p:nvPr/>
          </p:nvSpPr>
          <p:spPr>
            <a:xfrm>
              <a:off x="11210473" y="1907540"/>
              <a:ext cx="830839" cy="369332"/>
            </a:xfrm>
            <a:prstGeom prst="rect">
              <a:avLst/>
            </a:prstGeom>
            <a:noFill/>
          </p:spPr>
          <p:txBody>
            <a:bodyPr wrap="none" rtlCol="0">
              <a:spAutoFit/>
            </a:bodyPr>
            <a:lstStyle/>
            <a:p>
              <a:r>
                <a:rPr lang="fr-FR" b="1" dirty="0" smtClean="0"/>
                <a:t>Client</a:t>
              </a:r>
              <a:endParaRPr lang="fr-FR" b="1" dirty="0"/>
            </a:p>
          </p:txBody>
        </p:sp>
        <p:sp>
          <p:nvSpPr>
            <p:cNvPr id="83" name="ZoneTexte 82"/>
            <p:cNvSpPr txBox="1"/>
            <p:nvPr/>
          </p:nvSpPr>
          <p:spPr>
            <a:xfrm>
              <a:off x="955737" y="1412776"/>
              <a:ext cx="900269" cy="369332"/>
            </a:xfrm>
            <a:prstGeom prst="rect">
              <a:avLst/>
            </a:prstGeom>
            <a:noFill/>
          </p:spPr>
          <p:txBody>
            <a:bodyPr wrap="none" rtlCol="0">
              <a:spAutoFit/>
            </a:bodyPr>
            <a:lstStyle/>
            <a:p>
              <a:r>
                <a:rPr lang="fr-FR" b="1" dirty="0" smtClean="0"/>
                <a:t>Temps</a:t>
              </a:r>
              <a:endParaRPr lang="fr-FR" b="1" dirty="0"/>
            </a:p>
          </p:txBody>
        </p:sp>
        <p:sp>
          <p:nvSpPr>
            <p:cNvPr id="84" name="ZoneTexte 83"/>
            <p:cNvSpPr txBox="1"/>
            <p:nvPr/>
          </p:nvSpPr>
          <p:spPr>
            <a:xfrm>
              <a:off x="1044363" y="6309320"/>
              <a:ext cx="950989" cy="369332"/>
            </a:xfrm>
            <a:prstGeom prst="rect">
              <a:avLst/>
            </a:prstGeom>
            <a:noFill/>
          </p:spPr>
          <p:txBody>
            <a:bodyPr wrap="none" rtlCol="0">
              <a:spAutoFit/>
            </a:bodyPr>
            <a:lstStyle/>
            <a:p>
              <a:r>
                <a:rPr lang="fr-FR" b="1" dirty="0" smtClean="0"/>
                <a:t>Produit</a:t>
              </a:r>
              <a:endParaRPr lang="fr-FR" b="1" dirty="0"/>
            </a:p>
          </p:txBody>
        </p:sp>
        <p:sp>
          <p:nvSpPr>
            <p:cNvPr id="85" name="ZoneTexte 84"/>
            <p:cNvSpPr txBox="1"/>
            <p:nvPr/>
          </p:nvSpPr>
          <p:spPr>
            <a:xfrm>
              <a:off x="10881762" y="5589240"/>
              <a:ext cx="1126255" cy="369332"/>
            </a:xfrm>
            <a:prstGeom prst="rect">
              <a:avLst/>
            </a:prstGeom>
            <a:noFill/>
          </p:spPr>
          <p:txBody>
            <a:bodyPr wrap="none" rtlCol="0">
              <a:spAutoFit/>
            </a:bodyPr>
            <a:lstStyle/>
            <a:p>
              <a:r>
                <a:rPr lang="fr-FR" b="1" dirty="0" smtClean="0"/>
                <a:t>Territoire</a:t>
              </a:r>
              <a:endParaRPr lang="fr-FR" b="1" dirty="0"/>
            </a:p>
          </p:txBody>
        </p:sp>
        <p:sp>
          <p:nvSpPr>
            <p:cNvPr id="14" name="Ellipse 13"/>
            <p:cNvSpPr/>
            <p:nvPr/>
          </p:nvSpPr>
          <p:spPr>
            <a:xfrm>
              <a:off x="6096000" y="2708921"/>
              <a:ext cx="1988411" cy="213011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smtClean="0">
                  <a:solidFill>
                    <a:schemeClr val="accent1"/>
                  </a:solidFill>
                </a:rPr>
                <a:t>Produit</a:t>
              </a:r>
            </a:p>
            <a:p>
              <a:pPr algn="ctr"/>
              <a:r>
                <a:rPr lang="fr-FR" sz="1400" dirty="0" smtClean="0">
                  <a:solidFill>
                    <a:schemeClr val="accent1"/>
                  </a:solidFill>
                </a:rPr>
                <a:t>Région</a:t>
              </a:r>
            </a:p>
            <a:p>
              <a:pPr algn="ctr"/>
              <a:r>
                <a:rPr lang="fr-FR" sz="1400" dirty="0" smtClean="0">
                  <a:solidFill>
                    <a:schemeClr val="accent1"/>
                  </a:solidFill>
                </a:rPr>
                <a:t>Mois</a:t>
              </a:r>
            </a:p>
            <a:p>
              <a:pPr algn="ctr"/>
              <a:r>
                <a:rPr lang="fr-FR" sz="1400" dirty="0" smtClean="0">
                  <a:solidFill>
                    <a:schemeClr val="accent1"/>
                  </a:solidFill>
                </a:rPr>
                <a:t>Client</a:t>
              </a:r>
            </a:p>
            <a:p>
              <a:pPr algn="ctr"/>
              <a:r>
                <a:rPr lang="fr-FR" sz="1400" dirty="0" smtClean="0"/>
                <a:t>Marge</a:t>
              </a:r>
            </a:p>
            <a:p>
              <a:pPr algn="ctr"/>
              <a:r>
                <a:rPr lang="fr-FR" sz="1400" dirty="0" smtClean="0"/>
                <a:t>Revenu</a:t>
              </a:r>
            </a:p>
            <a:p>
              <a:pPr algn="ctr"/>
              <a:r>
                <a:rPr lang="fr-FR" sz="1400" dirty="0" smtClean="0"/>
                <a:t>Quantité</a:t>
              </a:r>
              <a:endParaRPr lang="fr-FR" sz="1400" dirty="0"/>
            </a:p>
          </p:txBody>
        </p:sp>
        <p:grpSp>
          <p:nvGrpSpPr>
            <p:cNvPr id="27" name="Grouper 26"/>
            <p:cNvGrpSpPr/>
            <p:nvPr/>
          </p:nvGrpSpPr>
          <p:grpSpPr>
            <a:xfrm>
              <a:off x="3368659" y="2348881"/>
              <a:ext cx="1043462" cy="703843"/>
              <a:chOff x="1899461" y="4447436"/>
              <a:chExt cx="1369105" cy="781764"/>
            </a:xfrm>
          </p:grpSpPr>
          <p:sp>
            <p:nvSpPr>
              <p:cNvPr id="28" name="Rectangle 27"/>
              <p:cNvSpPr/>
              <p:nvPr/>
            </p:nvSpPr>
            <p:spPr>
              <a:xfrm>
                <a:off x="2000673" y="4509120"/>
                <a:ext cx="1267893"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a:p>
            </p:txBody>
          </p:sp>
          <p:cxnSp>
            <p:nvCxnSpPr>
              <p:cNvPr id="29" name="Connecteur droit 28"/>
              <p:cNvCxnSpPr/>
              <p:nvPr/>
            </p:nvCxnSpPr>
            <p:spPr>
              <a:xfrm>
                <a:off x="2000673" y="4767356"/>
                <a:ext cx="1267893" cy="0"/>
              </a:xfrm>
              <a:prstGeom prst="line">
                <a:avLst/>
              </a:prstGeom>
            </p:spPr>
            <p:style>
              <a:lnRef idx="1">
                <a:schemeClr val="accent2"/>
              </a:lnRef>
              <a:fillRef idx="0">
                <a:schemeClr val="accent2"/>
              </a:fillRef>
              <a:effectRef idx="0">
                <a:schemeClr val="accent2"/>
              </a:effectRef>
              <a:fontRef idx="minor">
                <a:schemeClr val="tx1"/>
              </a:fontRef>
            </p:style>
          </p:cxnSp>
          <p:sp>
            <p:nvSpPr>
              <p:cNvPr id="30" name="ZoneTexte 29"/>
              <p:cNvSpPr txBox="1"/>
              <p:nvPr/>
            </p:nvSpPr>
            <p:spPr>
              <a:xfrm>
                <a:off x="1899461" y="4447436"/>
                <a:ext cx="1245637" cy="341850"/>
              </a:xfrm>
              <a:prstGeom prst="rect">
                <a:avLst/>
              </a:prstGeom>
              <a:noFill/>
            </p:spPr>
            <p:txBody>
              <a:bodyPr wrap="none" rtlCol="0">
                <a:spAutoFit/>
              </a:bodyPr>
              <a:lstStyle/>
              <a:p>
                <a:r>
                  <a:rPr lang="fr-FR" sz="1400" b="1" dirty="0" smtClean="0"/>
                  <a:t>Trimestre</a:t>
                </a:r>
                <a:endParaRPr lang="fr-FR" sz="1600" b="1" dirty="0"/>
              </a:p>
            </p:txBody>
          </p:sp>
        </p:grpSp>
      </p:grpSp>
    </p:spTree>
    <p:extLst>
      <p:ext uri="{BB962C8B-B14F-4D97-AF65-F5344CB8AC3E}">
        <p14:creationId xmlns:p14="http://schemas.microsoft.com/office/powerpoint/2010/main" val="41856389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Modélisation Multidimensionnelle:</a:t>
            </a:r>
            <a:br>
              <a:rPr lang="fr-FR" smtClean="0"/>
            </a:br>
            <a:r>
              <a:rPr lang="fr-FR" smtClean="0"/>
              <a:t>Caractéristiques</a:t>
            </a:r>
            <a:endParaRPr lang="fr-FR" dirty="0"/>
          </a:p>
        </p:txBody>
      </p:sp>
      <p:sp>
        <p:nvSpPr>
          <p:cNvPr id="7" name="Espace réservé du contenu 6"/>
          <p:cNvSpPr>
            <a:spLocks noGrp="1"/>
          </p:cNvSpPr>
          <p:nvPr>
            <p:ph idx="1"/>
          </p:nvPr>
        </p:nvSpPr>
        <p:spPr/>
        <p:txBody>
          <a:bodyPr>
            <a:normAutofit fontScale="77500" lnSpcReduction="20000"/>
          </a:bodyPr>
          <a:lstStyle/>
          <a:p>
            <a:r>
              <a:rPr lang="fr-FR" dirty="0" smtClean="0"/>
              <a:t>Lisibilité</a:t>
            </a:r>
          </a:p>
          <a:p>
            <a:r>
              <a:rPr lang="fr-FR" dirty="0" smtClean="0"/>
              <a:t>Performances (chargement + exécution des requêtes)</a:t>
            </a:r>
          </a:p>
          <a:p>
            <a:r>
              <a:rPr lang="fr-FR" dirty="0" smtClean="0"/>
              <a:t>Évolutivité</a:t>
            </a:r>
          </a:p>
          <a:p>
            <a:r>
              <a:rPr lang="fr-FR" dirty="0" smtClean="0"/>
              <a:t>Redondances envisageables</a:t>
            </a:r>
          </a:p>
          <a:p>
            <a:pPr lvl="1"/>
            <a:r>
              <a:rPr lang="fr-FR" dirty="0" smtClean="0"/>
              <a:t>Pas de mise à jour en ligne (chargement uniquement)</a:t>
            </a:r>
          </a:p>
          <a:p>
            <a:pPr lvl="1"/>
            <a:r>
              <a:rPr lang="fr-FR" dirty="0" smtClean="0"/>
              <a:t>Pas de problème d’intégrité des données (contrôles à l’acquisition)</a:t>
            </a:r>
          </a:p>
          <a:p>
            <a:pPr lvl="1"/>
            <a:r>
              <a:rPr lang="fr-FR" dirty="0" smtClean="0"/>
              <a:t>Privilégier l’accessibilité plutôt que la normalisation</a:t>
            </a:r>
          </a:p>
          <a:p>
            <a:r>
              <a:rPr lang="fr-FR" dirty="0" smtClean="0"/>
              <a:t>Requêtes ensemblistes, portant sur de gros volumes de données</a:t>
            </a:r>
          </a:p>
          <a:p>
            <a:pPr lvl="1"/>
            <a:r>
              <a:rPr lang="fr-FR" dirty="0" smtClean="0"/>
              <a:t>Projections, restrictions, regroupements, agrégations</a:t>
            </a:r>
          </a:p>
          <a:p>
            <a:pPr lvl="1"/>
            <a:r>
              <a:rPr lang="fr-FR" dirty="0" smtClean="0"/>
              <a:t>Adaptation du modèle pour des requêtes ad-hoc</a:t>
            </a:r>
          </a:p>
          <a:p>
            <a:pPr lvl="1"/>
            <a:r>
              <a:rPr lang="fr-FR" dirty="0" smtClean="0"/>
              <a:t>Techniques d’optimisation basées sur les chemins d’accès</a:t>
            </a:r>
          </a:p>
          <a:p>
            <a:r>
              <a:rPr lang="fr-FR" dirty="0" smtClean="0"/>
              <a:t>Pré-calcul de certains agrégats + dé-normalisation</a:t>
            </a:r>
            <a:endParaRPr lang="fr-FR" dirty="0"/>
          </a:p>
        </p:txBody>
      </p:sp>
      <p:sp>
        <p:nvSpPr>
          <p:cNvPr id="3" name="Espace réservé de la date 2"/>
          <p:cNvSpPr>
            <a:spLocks noGrp="1"/>
          </p:cNvSpPr>
          <p:nvPr>
            <p:ph type="dt" sz="half" idx="10"/>
          </p:nvPr>
        </p:nvSpPr>
        <p:spPr/>
        <p:txBody>
          <a:bodyPr/>
          <a:lstStyle/>
          <a:p>
            <a:fld id="{2005104E-6E5D-604D-A540-A96DE5932138}" type="datetime1">
              <a:rPr lang="fr-FR" smtClean="0"/>
              <a:pPr/>
              <a:t>08/11/2019</a:t>
            </a:fld>
            <a:endParaRPr lang="fr-BE"/>
          </a:p>
        </p:txBody>
      </p:sp>
      <p:sp>
        <p:nvSpPr>
          <p:cNvPr id="4" name="Espace réservé du pied de page 3"/>
          <p:cNvSpPr>
            <a:spLocks noGrp="1"/>
          </p:cNvSpPr>
          <p:nvPr>
            <p:ph type="ftr" sz="quarter" idx="11"/>
          </p:nvPr>
        </p:nvSpPr>
        <p:spPr/>
        <p:txBody>
          <a:bodyPr/>
          <a:lstStyle/>
          <a:p>
            <a:r>
              <a:rPr lang="fr-BE" smtClean="0"/>
              <a:t>Business Intelligence</a:t>
            </a:r>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31</a:t>
            </a:fld>
            <a:endParaRPr lang="fr-BE"/>
          </a:p>
        </p:txBody>
      </p:sp>
    </p:spTree>
    <p:extLst>
      <p:ext uri="{BB962C8B-B14F-4D97-AF65-F5344CB8AC3E}">
        <p14:creationId xmlns:p14="http://schemas.microsoft.com/office/powerpoint/2010/main" val="31843395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Modélisation Multidimensionnelle:</a:t>
            </a:r>
            <a:br>
              <a:rPr lang="fr-FR" smtClean="0"/>
            </a:br>
            <a:r>
              <a:rPr lang="fr-FR" smtClean="0"/>
              <a:t>Avantages</a:t>
            </a:r>
            <a:endParaRPr lang="fr-FR" dirty="0"/>
          </a:p>
        </p:txBody>
      </p:sp>
      <p:sp>
        <p:nvSpPr>
          <p:cNvPr id="3" name="Espace réservé du contenu 2"/>
          <p:cNvSpPr>
            <a:spLocks noGrp="1"/>
          </p:cNvSpPr>
          <p:nvPr>
            <p:ph idx="1"/>
          </p:nvPr>
        </p:nvSpPr>
        <p:spPr/>
        <p:txBody>
          <a:bodyPr/>
          <a:lstStyle/>
          <a:p>
            <a:r>
              <a:rPr lang="fr-FR" dirty="0" smtClean="0"/>
              <a:t>Structure prévisible et standardisée</a:t>
            </a:r>
          </a:p>
          <a:p>
            <a:r>
              <a:rPr lang="fr-FR" dirty="0" smtClean="0"/>
              <a:t>Diminution du nombre de tables et de jointures</a:t>
            </a:r>
          </a:p>
          <a:p>
            <a:r>
              <a:rPr lang="fr-FR" dirty="0" smtClean="0"/>
              <a:t>Modèle évolutif qui peut être modifié sans peine</a:t>
            </a:r>
          </a:p>
          <a:p>
            <a:pPr lvl="1"/>
            <a:r>
              <a:rPr lang="fr-FR" dirty="0" smtClean="0"/>
              <a:t>Ajout de nouveaux faits non prévus initialement, à partir du moment où ils sont cohérents avec la granularité de la table des faits existante</a:t>
            </a:r>
          </a:p>
          <a:p>
            <a:pPr lvl="1"/>
            <a:r>
              <a:rPr lang="fr-FR" dirty="0" smtClean="0"/>
              <a:t>Ajout de nouvelles dimensions, à partir du moment où une seule valeur de la dimension est définie pour chaque enregistrement factuel existant</a:t>
            </a:r>
          </a:p>
          <a:p>
            <a:pPr lvl="1"/>
            <a:r>
              <a:rPr lang="fr-FR" dirty="0" smtClean="0"/>
              <a:t>Ajout d’attributs dimensionnels nouveaux</a:t>
            </a:r>
          </a:p>
          <a:p>
            <a:pPr lvl="1"/>
            <a:r>
              <a:rPr lang="fr-FR" dirty="0" smtClean="0"/>
              <a:t>Changement de granularité: Décomposition des enregistrements d’une dimension existante en un niveau de détail plus fin à partir d’une date déterminée </a:t>
            </a:r>
            <a:endParaRPr lang="fr-FR" dirty="0"/>
          </a:p>
        </p:txBody>
      </p:sp>
      <p:sp>
        <p:nvSpPr>
          <p:cNvPr id="4" name="Espace réservé de la date 3"/>
          <p:cNvSpPr>
            <a:spLocks noGrp="1"/>
          </p:cNvSpPr>
          <p:nvPr>
            <p:ph type="dt" sz="half" idx="10"/>
          </p:nvPr>
        </p:nvSpPr>
        <p:spPr/>
        <p:txBody>
          <a:bodyPr/>
          <a:lstStyle/>
          <a:p>
            <a:fld id="{BBB26626-E48C-0B4B-9F71-FC62FD191C32}"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32</a:t>
            </a:fld>
            <a:endParaRPr lang="fr-BE"/>
          </a:p>
        </p:txBody>
      </p:sp>
    </p:spTree>
    <p:extLst>
      <p:ext uri="{BB962C8B-B14F-4D97-AF65-F5344CB8AC3E}">
        <p14:creationId xmlns:p14="http://schemas.microsoft.com/office/powerpoint/2010/main" val="18206291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Modélisation Multidimensionnelle:</a:t>
            </a:r>
            <a:br>
              <a:rPr lang="fr-FR" smtClean="0"/>
            </a:br>
            <a:r>
              <a:rPr lang="fr-FR" smtClean="0"/>
              <a:t>Inconvénients</a:t>
            </a:r>
            <a:endParaRPr lang="fr-FR" dirty="0"/>
          </a:p>
        </p:txBody>
      </p:sp>
      <p:sp>
        <p:nvSpPr>
          <p:cNvPr id="3" name="Espace réservé du contenu 2"/>
          <p:cNvSpPr>
            <a:spLocks noGrp="1"/>
          </p:cNvSpPr>
          <p:nvPr>
            <p:ph idx="1"/>
          </p:nvPr>
        </p:nvSpPr>
        <p:spPr/>
        <p:txBody>
          <a:bodyPr/>
          <a:lstStyle/>
          <a:p>
            <a:endParaRPr lang="fr-FR" dirty="0" smtClean="0"/>
          </a:p>
          <a:p>
            <a:endParaRPr lang="fr-FR" dirty="0" smtClean="0"/>
          </a:p>
          <a:p>
            <a:r>
              <a:rPr lang="fr-FR" dirty="0" smtClean="0"/>
              <a:t>Tables plus volumineuses</a:t>
            </a:r>
          </a:p>
          <a:p>
            <a:endParaRPr lang="fr-FR" dirty="0" smtClean="0"/>
          </a:p>
          <a:p>
            <a:r>
              <a:rPr lang="fr-FR" dirty="0" smtClean="0"/>
              <a:t>Fréquence d’accès très variable aux contenus des tables</a:t>
            </a:r>
            <a:endParaRPr lang="fr-FR" dirty="0"/>
          </a:p>
        </p:txBody>
      </p:sp>
      <p:sp>
        <p:nvSpPr>
          <p:cNvPr id="4" name="Espace réservé de la date 3"/>
          <p:cNvSpPr>
            <a:spLocks noGrp="1"/>
          </p:cNvSpPr>
          <p:nvPr>
            <p:ph type="dt" sz="half" idx="10"/>
          </p:nvPr>
        </p:nvSpPr>
        <p:spPr/>
        <p:txBody>
          <a:bodyPr/>
          <a:lstStyle/>
          <a:p>
            <a:fld id="{31FDB967-23E2-034D-83E5-450DF65C202F}"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33</a:t>
            </a:fld>
            <a:endParaRPr lang="fr-BE"/>
          </a:p>
        </p:txBody>
      </p:sp>
    </p:spTree>
    <p:extLst>
      <p:ext uri="{BB962C8B-B14F-4D97-AF65-F5344CB8AC3E}">
        <p14:creationId xmlns:p14="http://schemas.microsoft.com/office/powerpoint/2010/main" val="7493272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Règles d’Élaboration et d’Intégration des Vues</a:t>
            </a:r>
            <a:endParaRPr lang="fr-FR" dirty="0"/>
          </a:p>
        </p:txBody>
      </p:sp>
      <p:sp>
        <p:nvSpPr>
          <p:cNvPr id="3" name="Espace réservé du contenu 2"/>
          <p:cNvSpPr>
            <a:spLocks noGrp="1"/>
          </p:cNvSpPr>
          <p:nvPr>
            <p:ph idx="1"/>
          </p:nvPr>
        </p:nvSpPr>
        <p:spPr/>
        <p:txBody>
          <a:bodyPr/>
          <a:lstStyle/>
          <a:p>
            <a:r>
              <a:rPr lang="fr-FR" dirty="0" smtClean="0"/>
              <a:t>La structure des vues externes se déduit directement des requêtes des utilisateurs, non des connexions possibles entre les entités</a:t>
            </a:r>
          </a:p>
          <a:p>
            <a:r>
              <a:rPr lang="fr-FR" dirty="0" smtClean="0"/>
              <a:t>Dans un domaine, il existe un ou plusieurs sous-ensembles de vues liées entre elles par des critères de cohérence sémantique et structurelles. </a:t>
            </a:r>
            <a:r>
              <a:rPr lang="fr-FR" dirty="0" smtClean="0">
                <a:sym typeface="Wingdings"/>
              </a:rPr>
              <a:t> Contextes</a:t>
            </a:r>
          </a:p>
          <a:p>
            <a:r>
              <a:rPr lang="fr-FR" dirty="0" smtClean="0"/>
              <a:t>La liste exhaustive des vues n’est jamais figée</a:t>
            </a:r>
          </a:p>
          <a:p>
            <a:r>
              <a:rPr lang="fr-FR" dirty="0" smtClean="0"/>
              <a:t>La normalisation du MDD permet d’anticiper et d’intégrer automatiquement dans chaque contexte le plus grand nombre possible de vues probables d’après la structure vue connues.</a:t>
            </a:r>
          </a:p>
          <a:p>
            <a:r>
              <a:rPr lang="fr-FR" dirty="0" smtClean="0"/>
              <a:t>Entre deux entités intervenant dans une vue, il doit exister un et un seul chemin de navigation sémantique et ce chemin doit être le plus court possible</a:t>
            </a:r>
            <a:endParaRPr lang="fr-FR" dirty="0"/>
          </a:p>
        </p:txBody>
      </p:sp>
      <p:sp>
        <p:nvSpPr>
          <p:cNvPr id="4" name="Espace réservé de la date 3"/>
          <p:cNvSpPr>
            <a:spLocks noGrp="1"/>
          </p:cNvSpPr>
          <p:nvPr>
            <p:ph type="dt" sz="half" idx="10"/>
          </p:nvPr>
        </p:nvSpPr>
        <p:spPr/>
        <p:txBody>
          <a:bodyPr/>
          <a:lstStyle/>
          <a:p>
            <a:fld id="{82F4C3F1-EC9F-6042-92BD-10A68D93609B}"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34</a:t>
            </a:fld>
            <a:endParaRPr lang="fr-BE"/>
          </a:p>
        </p:txBody>
      </p:sp>
    </p:spTree>
    <p:extLst>
      <p:ext uri="{BB962C8B-B14F-4D97-AF65-F5344CB8AC3E}">
        <p14:creationId xmlns:p14="http://schemas.microsoft.com/office/powerpoint/2010/main" val="36834377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Démarche de Synthèse des Vues-Contextes</a:t>
            </a:r>
            <a:endParaRPr lang="fr-FR" dirty="0"/>
          </a:p>
        </p:txBody>
      </p:sp>
      <p:sp>
        <p:nvSpPr>
          <p:cNvPr id="3" name="Espace réservé du contenu 2"/>
          <p:cNvSpPr>
            <a:spLocks noGrp="1"/>
          </p:cNvSpPr>
          <p:nvPr>
            <p:ph idx="1"/>
          </p:nvPr>
        </p:nvSpPr>
        <p:spPr/>
        <p:txBody>
          <a:bodyPr/>
          <a:lstStyle/>
          <a:p>
            <a:r>
              <a:rPr lang="fr-FR" smtClean="0"/>
              <a:t>Identifier les faits de l’association</a:t>
            </a:r>
          </a:p>
          <a:p>
            <a:r>
              <a:rPr lang="fr-FR" smtClean="0"/>
              <a:t>Identifier les liens de dépendance entre les entités</a:t>
            </a:r>
          </a:p>
          <a:p>
            <a:r>
              <a:rPr lang="fr-FR" smtClean="0"/>
              <a:t>Regrouper les entités dépendantes dans une même dimension</a:t>
            </a:r>
          </a:p>
          <a:p>
            <a:r>
              <a:rPr lang="fr-FR" smtClean="0"/>
              <a:t>Nommer les dimensions</a:t>
            </a:r>
          </a:p>
          <a:p>
            <a:pPr lvl="1"/>
            <a:r>
              <a:rPr lang="fr-FR" smtClean="0"/>
              <a:t>Les dimensions pour lesquelles on trouve facilement un nom sont dites « Dimensions fortes »</a:t>
            </a:r>
          </a:p>
          <a:p>
            <a:pPr lvl="1"/>
            <a:r>
              <a:rPr lang="fr-FR" smtClean="0"/>
              <a:t>Celles pour lesquelles on doute du nom associé sont dites « Dimensions douteuses »</a:t>
            </a:r>
          </a:p>
          <a:p>
            <a:pPr lvl="2"/>
            <a:r>
              <a:rPr lang="fr-FR" smtClean="0"/>
              <a:t>La structure d’une dimension douteuse peut varier à terme</a:t>
            </a:r>
            <a:endParaRPr lang="fr-FR" dirty="0"/>
          </a:p>
        </p:txBody>
      </p:sp>
      <p:sp>
        <p:nvSpPr>
          <p:cNvPr id="4" name="Espace réservé de la date 3"/>
          <p:cNvSpPr>
            <a:spLocks noGrp="1"/>
          </p:cNvSpPr>
          <p:nvPr>
            <p:ph type="dt" sz="half" idx="10"/>
          </p:nvPr>
        </p:nvSpPr>
        <p:spPr/>
        <p:txBody>
          <a:bodyPr/>
          <a:lstStyle/>
          <a:p>
            <a:fld id="{86F2AA1B-1643-CE4C-B28B-839B1D2D69DE}"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35</a:t>
            </a:fld>
            <a:endParaRPr lang="fr-BE"/>
          </a:p>
        </p:txBody>
      </p:sp>
    </p:spTree>
    <p:extLst>
      <p:ext uri="{BB962C8B-B14F-4D97-AF65-F5344CB8AC3E}">
        <p14:creationId xmlns:p14="http://schemas.microsoft.com/office/powerpoint/2010/main" val="26171499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Normalisation des Contextes</a:t>
            </a:r>
            <a:endParaRPr lang="fr-FR" dirty="0"/>
          </a:p>
        </p:txBody>
      </p:sp>
      <p:sp>
        <p:nvSpPr>
          <p:cNvPr id="3" name="Espace réservé du contenu 2"/>
          <p:cNvSpPr>
            <a:spLocks noGrp="1"/>
          </p:cNvSpPr>
          <p:nvPr>
            <p:ph idx="1"/>
          </p:nvPr>
        </p:nvSpPr>
        <p:spPr/>
        <p:txBody>
          <a:bodyPr/>
          <a:lstStyle/>
          <a:p>
            <a:r>
              <a:rPr lang="fr-FR" dirty="0" smtClean="0"/>
              <a:t>Un contexte regroupant un nombre élevé de dimensions a peu de chances de correspondre à une réalité et serait d’un maniement trop complexe</a:t>
            </a:r>
          </a:p>
          <a:p>
            <a:pPr lvl="1"/>
            <a:r>
              <a:rPr lang="fr-FR" dirty="0" smtClean="0"/>
              <a:t>En général, le nombre de dimensions d’un contexte varie entre 4 et 12 dimensions</a:t>
            </a:r>
          </a:p>
          <a:p>
            <a:pPr lvl="1"/>
            <a:r>
              <a:rPr lang="fr-FR" dirty="0" smtClean="0"/>
              <a:t>Au delà de ce nombre, la probabilité de redondance dimensionnelle devient de plus en plus importante</a:t>
            </a:r>
          </a:p>
          <a:p>
            <a:r>
              <a:rPr lang="fr-FR" dirty="0" smtClean="0"/>
              <a:t>Un contexte est dit cohérent lorsque toutes les vues qu’il autorise ont une signification dans le domaine de l’utilisateur</a:t>
            </a:r>
            <a:endParaRPr lang="fr-FR" dirty="0"/>
          </a:p>
        </p:txBody>
      </p:sp>
      <p:sp>
        <p:nvSpPr>
          <p:cNvPr id="4" name="Espace réservé de la date 3"/>
          <p:cNvSpPr>
            <a:spLocks noGrp="1"/>
          </p:cNvSpPr>
          <p:nvPr>
            <p:ph type="dt" sz="half" idx="10"/>
          </p:nvPr>
        </p:nvSpPr>
        <p:spPr/>
        <p:txBody>
          <a:bodyPr/>
          <a:lstStyle/>
          <a:p>
            <a:fld id="{46BF95EC-E200-F14C-9266-6AA979A366B6}"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36</a:t>
            </a:fld>
            <a:endParaRPr lang="fr-BE"/>
          </a:p>
        </p:txBody>
      </p:sp>
    </p:spTree>
    <p:extLst>
      <p:ext uri="{BB962C8B-B14F-4D97-AF65-F5344CB8AC3E}">
        <p14:creationId xmlns:p14="http://schemas.microsoft.com/office/powerpoint/2010/main" val="3907348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Règles de Normalisation Dimensionnelle</a:t>
            </a:r>
            <a:endParaRPr lang="fr-FR" dirty="0"/>
          </a:p>
        </p:txBody>
      </p:sp>
      <p:sp>
        <p:nvSpPr>
          <p:cNvPr id="3" name="Espace réservé du contenu 2"/>
          <p:cNvSpPr>
            <a:spLocks noGrp="1"/>
          </p:cNvSpPr>
          <p:nvPr>
            <p:ph idx="1"/>
          </p:nvPr>
        </p:nvSpPr>
        <p:spPr>
          <a:xfrm>
            <a:off x="1170256" y="2282210"/>
            <a:ext cx="9978713" cy="1940451"/>
          </a:xfrm>
        </p:spPr>
        <p:txBody>
          <a:bodyPr>
            <a:normAutofit lnSpcReduction="10000"/>
          </a:bodyPr>
          <a:lstStyle/>
          <a:p>
            <a:r>
              <a:rPr lang="fr-FR" dirty="0" smtClean="0"/>
              <a:t>Règle 1:</a:t>
            </a:r>
          </a:p>
          <a:p>
            <a:pPr lvl="1"/>
            <a:r>
              <a:rPr lang="fr-FR" dirty="0" smtClean="0"/>
              <a:t>Il ne doit pas y avoir de dépendance fonctionnelle entre deux entités appartenant à des dimensions différentes d’un même contexte</a:t>
            </a:r>
          </a:p>
          <a:p>
            <a:pPr lvl="1"/>
            <a:r>
              <a:rPr lang="fr-FR" dirty="0" smtClean="0"/>
              <a:t>Conséquence: Regroupement des entités dépendantes dans une même dimension</a:t>
            </a:r>
          </a:p>
          <a:p>
            <a:r>
              <a:rPr lang="fr-FR" dirty="0" smtClean="0"/>
              <a:t>Exemple: Si les produits sont organisés par région, on doit intégrer l’entité Région dans la dimension Produit</a:t>
            </a:r>
            <a:endParaRPr lang="fr-FR" dirty="0"/>
          </a:p>
        </p:txBody>
      </p:sp>
      <p:sp>
        <p:nvSpPr>
          <p:cNvPr id="4" name="Espace réservé de la date 3"/>
          <p:cNvSpPr>
            <a:spLocks noGrp="1"/>
          </p:cNvSpPr>
          <p:nvPr>
            <p:ph type="dt" sz="half" idx="10"/>
          </p:nvPr>
        </p:nvSpPr>
        <p:spPr/>
        <p:txBody>
          <a:bodyPr/>
          <a:lstStyle/>
          <a:p>
            <a:fld id="{7B1FF216-AF2D-7041-AD0F-CDF99B87ADAE}"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37</a:t>
            </a:fld>
            <a:endParaRPr lang="fr-BE"/>
          </a:p>
        </p:txBody>
      </p:sp>
      <p:grpSp>
        <p:nvGrpSpPr>
          <p:cNvPr id="23" name="Grouper 22"/>
          <p:cNvGrpSpPr/>
          <p:nvPr/>
        </p:nvGrpSpPr>
        <p:grpSpPr>
          <a:xfrm>
            <a:off x="992719" y="4199426"/>
            <a:ext cx="10323626" cy="2181902"/>
            <a:chOff x="1310237" y="4199426"/>
            <a:chExt cx="10323626" cy="2181902"/>
          </a:xfrm>
        </p:grpSpPr>
        <p:cxnSp>
          <p:nvCxnSpPr>
            <p:cNvPr id="37" name="Connecteur droit 36"/>
            <p:cNvCxnSpPr/>
            <p:nvPr/>
          </p:nvCxnSpPr>
          <p:spPr>
            <a:xfrm flipH="1" flipV="1">
              <a:off x="7305548" y="4509121"/>
              <a:ext cx="620377" cy="432049"/>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38" name="Connecteur droit 37"/>
            <p:cNvCxnSpPr/>
            <p:nvPr/>
          </p:nvCxnSpPr>
          <p:spPr>
            <a:xfrm flipH="1">
              <a:off x="7305548" y="5589241"/>
              <a:ext cx="709002" cy="466751"/>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31" name="Connecteur droit 30"/>
            <p:cNvCxnSpPr/>
            <p:nvPr/>
          </p:nvCxnSpPr>
          <p:spPr>
            <a:xfrm flipH="1" flipV="1">
              <a:off x="1310237" y="4581129"/>
              <a:ext cx="620377" cy="432049"/>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35" name="Connecteur droit 34"/>
            <p:cNvCxnSpPr/>
            <p:nvPr/>
          </p:nvCxnSpPr>
          <p:spPr>
            <a:xfrm flipH="1">
              <a:off x="1310237" y="5661249"/>
              <a:ext cx="709002" cy="466751"/>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8" name="Grouper 7"/>
            <p:cNvGrpSpPr/>
            <p:nvPr/>
          </p:nvGrpSpPr>
          <p:grpSpPr>
            <a:xfrm>
              <a:off x="4323495" y="4386767"/>
              <a:ext cx="1226431" cy="719683"/>
              <a:chOff x="1959213" y="4429843"/>
              <a:chExt cx="1166061" cy="799357"/>
            </a:xfrm>
          </p:grpSpPr>
          <p:sp>
            <p:nvSpPr>
              <p:cNvPr id="9" name="Rectangle 8"/>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fr-FR" sz="1200" u="sng" dirty="0" err="1" smtClean="0"/>
                  <a:t>Id_produit</a:t>
                </a:r>
                <a:endParaRPr lang="fr-FR" sz="1200" u="sng" dirty="0"/>
              </a:p>
            </p:txBody>
          </p:sp>
          <p:cxnSp>
            <p:nvCxnSpPr>
              <p:cNvPr id="10" name="Connecteur droit 9"/>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11" name="ZoneTexte 10"/>
              <p:cNvSpPr txBox="1"/>
              <p:nvPr/>
            </p:nvSpPr>
            <p:spPr>
              <a:xfrm>
                <a:off x="1959213" y="4429843"/>
                <a:ext cx="742266" cy="341850"/>
              </a:xfrm>
              <a:prstGeom prst="rect">
                <a:avLst/>
              </a:prstGeom>
              <a:noFill/>
            </p:spPr>
            <p:txBody>
              <a:bodyPr wrap="none" rtlCol="0">
                <a:spAutoFit/>
              </a:bodyPr>
              <a:lstStyle/>
              <a:p>
                <a:r>
                  <a:rPr lang="fr-FR" sz="1400" b="1" dirty="0" smtClean="0"/>
                  <a:t>Produit</a:t>
                </a:r>
                <a:endParaRPr lang="fr-FR" b="1" dirty="0"/>
              </a:p>
            </p:txBody>
          </p:sp>
        </p:grpSp>
        <p:grpSp>
          <p:nvGrpSpPr>
            <p:cNvPr id="12" name="Grouper 11"/>
            <p:cNvGrpSpPr/>
            <p:nvPr/>
          </p:nvGrpSpPr>
          <p:grpSpPr>
            <a:xfrm>
              <a:off x="4284446" y="5645115"/>
              <a:ext cx="787971" cy="684053"/>
              <a:chOff x="1913003" y="4469417"/>
              <a:chExt cx="1046886" cy="759783"/>
            </a:xfrm>
          </p:grpSpPr>
          <p:sp>
            <p:nvSpPr>
              <p:cNvPr id="13" name="Rectangle 1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4" name="Connecteur droit 13"/>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ZoneTexte 14"/>
              <p:cNvSpPr txBox="1"/>
              <p:nvPr/>
            </p:nvSpPr>
            <p:spPr>
              <a:xfrm>
                <a:off x="1913003" y="4469417"/>
                <a:ext cx="1046886" cy="341850"/>
              </a:xfrm>
              <a:prstGeom prst="rect">
                <a:avLst/>
              </a:prstGeom>
              <a:noFill/>
            </p:spPr>
            <p:txBody>
              <a:bodyPr wrap="none" rtlCol="0">
                <a:spAutoFit/>
              </a:bodyPr>
              <a:lstStyle/>
              <a:p>
                <a:r>
                  <a:rPr lang="fr-FR" sz="1400" b="1" dirty="0" smtClean="0"/>
                  <a:t>Région</a:t>
                </a:r>
                <a:endParaRPr lang="fr-FR" b="1" dirty="0"/>
              </a:p>
            </p:txBody>
          </p:sp>
        </p:grpSp>
        <p:cxnSp>
          <p:nvCxnSpPr>
            <p:cNvPr id="16" name="Connecteur droit 15"/>
            <p:cNvCxnSpPr>
              <a:stCxn id="9" idx="1"/>
            </p:cNvCxnSpPr>
            <p:nvPr/>
          </p:nvCxnSpPr>
          <p:spPr>
            <a:xfrm flipH="1">
              <a:off x="3712529" y="4782297"/>
              <a:ext cx="654570" cy="250727"/>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7" name="Connecteur droit 16"/>
            <p:cNvCxnSpPr>
              <a:stCxn id="13" idx="1"/>
            </p:cNvCxnSpPr>
            <p:nvPr/>
          </p:nvCxnSpPr>
          <p:spPr>
            <a:xfrm flipH="1" flipV="1">
              <a:off x="3700039" y="5680861"/>
              <a:ext cx="650388" cy="32415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sp>
          <p:nvSpPr>
            <p:cNvPr id="7" name="Ellipse 6"/>
            <p:cNvSpPr/>
            <p:nvPr/>
          </p:nvSpPr>
          <p:spPr>
            <a:xfrm>
              <a:off x="1664738" y="4293096"/>
              <a:ext cx="2215631" cy="208823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err="1" smtClean="0">
                  <a:solidFill>
                    <a:srgbClr val="C0504D"/>
                  </a:solidFill>
                </a:rPr>
                <a:t>Id_produit</a:t>
              </a:r>
              <a:endParaRPr lang="fr-FR" dirty="0" smtClean="0">
                <a:solidFill>
                  <a:srgbClr val="C0504D"/>
                </a:solidFill>
              </a:endParaRPr>
            </a:p>
            <a:p>
              <a:pPr algn="ctr"/>
              <a:r>
                <a:rPr lang="fr-FR" dirty="0" err="1" smtClean="0">
                  <a:solidFill>
                    <a:srgbClr val="C0504D"/>
                  </a:solidFill>
                </a:rPr>
                <a:t>Id_région</a:t>
              </a:r>
              <a:endParaRPr lang="fr-FR" dirty="0" smtClean="0">
                <a:solidFill>
                  <a:srgbClr val="C0504D"/>
                </a:solidFill>
              </a:endParaRPr>
            </a:p>
            <a:p>
              <a:pPr algn="ctr"/>
              <a:r>
                <a:rPr lang="fr-FR" dirty="0" err="1" smtClean="0">
                  <a:solidFill>
                    <a:srgbClr val="C0504D"/>
                  </a:solidFill>
                </a:rPr>
                <a:t>Id_mois</a:t>
              </a:r>
              <a:endParaRPr lang="fr-FR" dirty="0" smtClean="0">
                <a:solidFill>
                  <a:srgbClr val="C0504D"/>
                </a:solidFill>
              </a:endParaRPr>
            </a:p>
            <a:p>
              <a:pPr algn="ctr"/>
              <a:r>
                <a:rPr lang="fr-FR" dirty="0" err="1" smtClean="0">
                  <a:solidFill>
                    <a:srgbClr val="C0504D"/>
                  </a:solidFill>
                </a:rPr>
                <a:t>Id_client</a:t>
              </a:r>
              <a:endParaRPr lang="fr-FR" dirty="0" smtClean="0">
                <a:solidFill>
                  <a:srgbClr val="C0504D"/>
                </a:solidFill>
              </a:endParaRPr>
            </a:p>
            <a:p>
              <a:pPr algn="ctr"/>
              <a:r>
                <a:rPr lang="fr-FR" dirty="0" smtClean="0"/>
                <a:t>Marge</a:t>
              </a:r>
            </a:p>
            <a:p>
              <a:pPr algn="ctr"/>
              <a:r>
                <a:rPr lang="fr-FR" dirty="0" smtClean="0"/>
                <a:t>Revenu</a:t>
              </a:r>
            </a:p>
            <a:p>
              <a:pPr algn="ctr"/>
              <a:r>
                <a:rPr lang="fr-FR" dirty="0" smtClean="0"/>
                <a:t>Quantité</a:t>
              </a:r>
              <a:endParaRPr lang="fr-FR" dirty="0"/>
            </a:p>
          </p:txBody>
        </p:sp>
        <p:sp>
          <p:nvSpPr>
            <p:cNvPr id="18" name="Flèche vers la droite 17"/>
            <p:cNvSpPr/>
            <p:nvPr/>
          </p:nvSpPr>
          <p:spPr>
            <a:xfrm>
              <a:off x="6007375" y="5157192"/>
              <a:ext cx="974878" cy="43204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grpSp>
          <p:nvGrpSpPr>
            <p:cNvPr id="19" name="Grouper 18"/>
            <p:cNvGrpSpPr/>
            <p:nvPr/>
          </p:nvGrpSpPr>
          <p:grpSpPr>
            <a:xfrm>
              <a:off x="10407431" y="4293095"/>
              <a:ext cx="1226432" cy="792088"/>
              <a:chOff x="1959213" y="4429843"/>
              <a:chExt cx="1166062" cy="879778"/>
            </a:xfrm>
          </p:grpSpPr>
          <p:sp>
            <p:nvSpPr>
              <p:cNvPr id="20" name="Rectangle 19"/>
              <p:cNvSpPr/>
              <p:nvPr/>
            </p:nvSpPr>
            <p:spPr>
              <a:xfrm>
                <a:off x="2000670" y="4509121"/>
                <a:ext cx="1124605" cy="8005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fr-FR" sz="1200" u="sng" dirty="0" smtClean="0"/>
              </a:p>
              <a:p>
                <a:r>
                  <a:rPr lang="fr-FR" sz="1200" u="sng" dirty="0" err="1" smtClean="0"/>
                  <a:t>Id_produit</a:t>
                </a:r>
                <a:endParaRPr lang="fr-FR" sz="1200" u="sng" dirty="0" smtClean="0"/>
              </a:p>
              <a:p>
                <a:r>
                  <a:rPr lang="fr-FR" sz="1200" dirty="0" smtClean="0"/>
                  <a:t>région</a:t>
                </a:r>
                <a:endParaRPr lang="fr-FR" sz="1200" dirty="0"/>
              </a:p>
            </p:txBody>
          </p:sp>
          <p:cxnSp>
            <p:nvCxnSpPr>
              <p:cNvPr id="21" name="Connecteur droit 20"/>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22" name="ZoneTexte 21"/>
              <p:cNvSpPr txBox="1"/>
              <p:nvPr/>
            </p:nvSpPr>
            <p:spPr>
              <a:xfrm>
                <a:off x="1959213" y="4429843"/>
                <a:ext cx="742266" cy="341850"/>
              </a:xfrm>
              <a:prstGeom prst="rect">
                <a:avLst/>
              </a:prstGeom>
              <a:noFill/>
            </p:spPr>
            <p:txBody>
              <a:bodyPr wrap="none" rtlCol="0">
                <a:spAutoFit/>
              </a:bodyPr>
              <a:lstStyle/>
              <a:p>
                <a:r>
                  <a:rPr lang="fr-FR" sz="1400" b="1" dirty="0" smtClean="0"/>
                  <a:t>Produit</a:t>
                </a:r>
                <a:endParaRPr lang="fr-FR" b="1" dirty="0"/>
              </a:p>
            </p:txBody>
          </p:sp>
        </p:grpSp>
        <p:cxnSp>
          <p:nvCxnSpPr>
            <p:cNvPr id="27" name="Connecteur droit 26"/>
            <p:cNvCxnSpPr>
              <a:stCxn id="20" idx="1"/>
            </p:cNvCxnSpPr>
            <p:nvPr/>
          </p:nvCxnSpPr>
          <p:spPr>
            <a:xfrm flipH="1">
              <a:off x="9796465" y="4724829"/>
              <a:ext cx="654570" cy="214525"/>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sp>
          <p:nvSpPr>
            <p:cNvPr id="29" name="Ellipse 28"/>
            <p:cNvSpPr/>
            <p:nvPr/>
          </p:nvSpPr>
          <p:spPr>
            <a:xfrm>
              <a:off x="7748674" y="4199426"/>
              <a:ext cx="2215631" cy="208823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err="1" smtClean="0">
                  <a:solidFill>
                    <a:srgbClr val="C0504D"/>
                  </a:solidFill>
                </a:rPr>
                <a:t>Id_produit</a:t>
              </a:r>
              <a:endParaRPr lang="fr-FR" dirty="0" smtClean="0">
                <a:solidFill>
                  <a:srgbClr val="C0504D"/>
                </a:solidFill>
              </a:endParaRPr>
            </a:p>
            <a:p>
              <a:pPr algn="ctr"/>
              <a:r>
                <a:rPr lang="fr-FR" dirty="0" err="1" smtClean="0">
                  <a:solidFill>
                    <a:srgbClr val="C0504D"/>
                  </a:solidFill>
                </a:rPr>
                <a:t>Id_mois</a:t>
              </a:r>
              <a:endParaRPr lang="fr-FR" dirty="0" smtClean="0">
                <a:solidFill>
                  <a:srgbClr val="C0504D"/>
                </a:solidFill>
              </a:endParaRPr>
            </a:p>
            <a:p>
              <a:pPr algn="ctr"/>
              <a:r>
                <a:rPr lang="fr-FR" dirty="0" err="1" smtClean="0">
                  <a:solidFill>
                    <a:srgbClr val="C0504D"/>
                  </a:solidFill>
                </a:rPr>
                <a:t>Id_client</a:t>
              </a:r>
              <a:endParaRPr lang="fr-FR" dirty="0" smtClean="0">
                <a:solidFill>
                  <a:srgbClr val="C0504D"/>
                </a:solidFill>
              </a:endParaRPr>
            </a:p>
            <a:p>
              <a:pPr algn="ctr"/>
              <a:r>
                <a:rPr lang="fr-FR" dirty="0" smtClean="0"/>
                <a:t>Marge</a:t>
              </a:r>
            </a:p>
            <a:p>
              <a:pPr algn="ctr"/>
              <a:r>
                <a:rPr lang="fr-FR" dirty="0" smtClean="0"/>
                <a:t>Revenu</a:t>
              </a:r>
            </a:p>
            <a:p>
              <a:pPr algn="ctr"/>
              <a:r>
                <a:rPr lang="fr-FR" dirty="0" smtClean="0"/>
                <a:t>Quantité</a:t>
              </a:r>
              <a:endParaRPr lang="fr-FR" dirty="0"/>
            </a:p>
          </p:txBody>
        </p:sp>
      </p:grpSp>
    </p:spTree>
    <p:extLst>
      <p:ext uri="{BB962C8B-B14F-4D97-AF65-F5344CB8AC3E}">
        <p14:creationId xmlns:p14="http://schemas.microsoft.com/office/powerpoint/2010/main" val="38755847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Règles de Normalisation Dimensionnelle</a:t>
            </a:r>
            <a:endParaRPr lang="fr-FR" dirty="0"/>
          </a:p>
        </p:txBody>
      </p:sp>
      <p:sp>
        <p:nvSpPr>
          <p:cNvPr id="3" name="Espace réservé du contenu 2"/>
          <p:cNvSpPr>
            <a:spLocks noGrp="1"/>
          </p:cNvSpPr>
          <p:nvPr>
            <p:ph idx="1"/>
          </p:nvPr>
        </p:nvSpPr>
        <p:spPr>
          <a:xfrm>
            <a:off x="1154954" y="2221025"/>
            <a:ext cx="9978713" cy="3416300"/>
          </a:xfrm>
        </p:spPr>
        <p:txBody>
          <a:bodyPr/>
          <a:lstStyle/>
          <a:p>
            <a:r>
              <a:rPr lang="fr-FR" dirty="0" smtClean="0"/>
              <a:t>Règle 2:</a:t>
            </a:r>
          </a:p>
          <a:p>
            <a:pPr lvl="1"/>
            <a:r>
              <a:rPr lang="fr-FR" dirty="0" smtClean="0"/>
              <a:t>Tous les faits d’un contexte doivent être définis d’une manière cohérente pour toutes les combinaisons dimensionnelles de ce contexte</a:t>
            </a:r>
          </a:p>
          <a:p>
            <a:pPr lvl="1"/>
            <a:r>
              <a:rPr lang="fr-FR" dirty="0" smtClean="0"/>
              <a:t>Conséquence: Les faits qui ne sont valables que pour certaines dimensions nécessitent l’éclatement du contexte</a:t>
            </a:r>
          </a:p>
          <a:p>
            <a:r>
              <a:rPr lang="fr-FR" dirty="0" smtClean="0"/>
              <a:t>Exemple:</a:t>
            </a:r>
            <a:endParaRPr lang="fr-FR" dirty="0"/>
          </a:p>
        </p:txBody>
      </p:sp>
      <p:sp>
        <p:nvSpPr>
          <p:cNvPr id="4" name="Espace réservé de la date 3"/>
          <p:cNvSpPr>
            <a:spLocks noGrp="1"/>
          </p:cNvSpPr>
          <p:nvPr>
            <p:ph type="dt" sz="half" idx="10"/>
          </p:nvPr>
        </p:nvSpPr>
        <p:spPr/>
        <p:txBody>
          <a:bodyPr/>
          <a:lstStyle/>
          <a:p>
            <a:fld id="{FC3C25D5-DE29-F443-B2F9-733461273057}"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38</a:t>
            </a:fld>
            <a:endParaRPr lang="fr-BE"/>
          </a:p>
        </p:txBody>
      </p:sp>
      <p:grpSp>
        <p:nvGrpSpPr>
          <p:cNvPr id="18" name="Grouper 17"/>
          <p:cNvGrpSpPr/>
          <p:nvPr/>
        </p:nvGrpSpPr>
        <p:grpSpPr>
          <a:xfrm>
            <a:off x="1132988" y="4293096"/>
            <a:ext cx="10427583" cy="2088233"/>
            <a:chOff x="1132988" y="4293096"/>
            <a:chExt cx="10427583" cy="2088233"/>
          </a:xfrm>
        </p:grpSpPr>
        <p:cxnSp>
          <p:nvCxnSpPr>
            <p:cNvPr id="31" name="Connecteur droit 30"/>
            <p:cNvCxnSpPr/>
            <p:nvPr/>
          </p:nvCxnSpPr>
          <p:spPr>
            <a:xfrm flipH="1" flipV="1">
              <a:off x="2042172" y="4581129"/>
              <a:ext cx="620377" cy="432049"/>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35" name="Connecteur droit 34"/>
            <p:cNvCxnSpPr/>
            <p:nvPr/>
          </p:nvCxnSpPr>
          <p:spPr>
            <a:xfrm flipH="1">
              <a:off x="2042172" y="5661249"/>
              <a:ext cx="709002" cy="466751"/>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8" name="Grouper 7"/>
            <p:cNvGrpSpPr/>
            <p:nvPr/>
          </p:nvGrpSpPr>
          <p:grpSpPr>
            <a:xfrm>
              <a:off x="5055430" y="4386767"/>
              <a:ext cx="1226431" cy="719683"/>
              <a:chOff x="1959213" y="4429843"/>
              <a:chExt cx="1166061" cy="799357"/>
            </a:xfrm>
          </p:grpSpPr>
          <p:sp>
            <p:nvSpPr>
              <p:cNvPr id="9" name="Rectangle 8"/>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fr-FR" sz="1200" u="sng" dirty="0" err="1" smtClean="0"/>
                  <a:t>Id_produit</a:t>
                </a:r>
                <a:endParaRPr lang="fr-FR" sz="1200" u="sng" dirty="0"/>
              </a:p>
            </p:txBody>
          </p:sp>
          <p:cxnSp>
            <p:nvCxnSpPr>
              <p:cNvPr id="10" name="Connecteur droit 9"/>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11" name="ZoneTexte 10"/>
              <p:cNvSpPr txBox="1"/>
              <p:nvPr/>
            </p:nvSpPr>
            <p:spPr>
              <a:xfrm>
                <a:off x="1959213" y="4429843"/>
                <a:ext cx="742266" cy="341850"/>
              </a:xfrm>
              <a:prstGeom prst="rect">
                <a:avLst/>
              </a:prstGeom>
              <a:noFill/>
            </p:spPr>
            <p:txBody>
              <a:bodyPr wrap="none" rtlCol="0">
                <a:spAutoFit/>
              </a:bodyPr>
              <a:lstStyle/>
              <a:p>
                <a:r>
                  <a:rPr lang="fr-FR" sz="1400" b="1" dirty="0" smtClean="0"/>
                  <a:t>Produit</a:t>
                </a:r>
                <a:endParaRPr lang="fr-FR" b="1" dirty="0"/>
              </a:p>
            </p:txBody>
          </p:sp>
        </p:grpSp>
        <p:grpSp>
          <p:nvGrpSpPr>
            <p:cNvPr id="12" name="Grouper 11"/>
            <p:cNvGrpSpPr/>
            <p:nvPr/>
          </p:nvGrpSpPr>
          <p:grpSpPr>
            <a:xfrm>
              <a:off x="5016381" y="5645115"/>
              <a:ext cx="787971" cy="684053"/>
              <a:chOff x="1913003" y="4469417"/>
              <a:chExt cx="1046886" cy="759783"/>
            </a:xfrm>
          </p:grpSpPr>
          <p:sp>
            <p:nvSpPr>
              <p:cNvPr id="13" name="Rectangle 1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4" name="Connecteur droit 13"/>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ZoneTexte 14"/>
              <p:cNvSpPr txBox="1"/>
              <p:nvPr/>
            </p:nvSpPr>
            <p:spPr>
              <a:xfrm>
                <a:off x="1913003" y="4469417"/>
                <a:ext cx="1046886" cy="341850"/>
              </a:xfrm>
              <a:prstGeom prst="rect">
                <a:avLst/>
              </a:prstGeom>
              <a:noFill/>
            </p:spPr>
            <p:txBody>
              <a:bodyPr wrap="none" rtlCol="0">
                <a:spAutoFit/>
              </a:bodyPr>
              <a:lstStyle/>
              <a:p>
                <a:r>
                  <a:rPr lang="fr-FR" sz="1400" b="1" dirty="0" smtClean="0"/>
                  <a:t>Région</a:t>
                </a:r>
                <a:endParaRPr lang="fr-FR" b="1" dirty="0"/>
              </a:p>
            </p:txBody>
          </p:sp>
        </p:grpSp>
        <p:cxnSp>
          <p:nvCxnSpPr>
            <p:cNvPr id="16" name="Connecteur droit 15"/>
            <p:cNvCxnSpPr>
              <a:stCxn id="9" idx="1"/>
            </p:cNvCxnSpPr>
            <p:nvPr/>
          </p:nvCxnSpPr>
          <p:spPr>
            <a:xfrm flipH="1">
              <a:off x="4444464" y="4782297"/>
              <a:ext cx="654570" cy="250727"/>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7" name="Connecteur droit 16"/>
            <p:cNvCxnSpPr>
              <a:stCxn id="13" idx="1"/>
            </p:cNvCxnSpPr>
            <p:nvPr/>
          </p:nvCxnSpPr>
          <p:spPr>
            <a:xfrm flipH="1" flipV="1">
              <a:off x="4431974" y="5680861"/>
              <a:ext cx="650388" cy="32415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sp>
          <p:nvSpPr>
            <p:cNvPr id="7" name="Ellipse 6"/>
            <p:cNvSpPr/>
            <p:nvPr/>
          </p:nvSpPr>
          <p:spPr>
            <a:xfrm>
              <a:off x="2250628" y="4293096"/>
              <a:ext cx="2570132" cy="208823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600" dirty="0" err="1" smtClean="0">
                  <a:solidFill>
                    <a:srgbClr val="C0504D"/>
                  </a:solidFill>
                </a:rPr>
                <a:t>Id_produit</a:t>
              </a:r>
              <a:endParaRPr lang="fr-FR" sz="1600" dirty="0" smtClean="0">
                <a:solidFill>
                  <a:srgbClr val="C0504D"/>
                </a:solidFill>
              </a:endParaRPr>
            </a:p>
            <a:p>
              <a:pPr algn="ctr"/>
              <a:r>
                <a:rPr lang="fr-FR" sz="1600" dirty="0" err="1" smtClean="0">
                  <a:solidFill>
                    <a:srgbClr val="C0504D"/>
                  </a:solidFill>
                </a:rPr>
                <a:t>Id_région</a:t>
              </a:r>
              <a:endParaRPr lang="fr-FR" sz="1600" dirty="0" smtClean="0">
                <a:solidFill>
                  <a:srgbClr val="C0504D"/>
                </a:solidFill>
              </a:endParaRPr>
            </a:p>
            <a:p>
              <a:pPr algn="ctr"/>
              <a:r>
                <a:rPr lang="fr-FR" sz="1600" dirty="0" err="1" smtClean="0">
                  <a:solidFill>
                    <a:srgbClr val="C0504D"/>
                  </a:solidFill>
                </a:rPr>
                <a:t>Id_mois</a:t>
              </a:r>
              <a:endParaRPr lang="fr-FR" sz="1600" dirty="0" smtClean="0">
                <a:solidFill>
                  <a:srgbClr val="C0504D"/>
                </a:solidFill>
              </a:endParaRPr>
            </a:p>
            <a:p>
              <a:pPr algn="ctr"/>
              <a:r>
                <a:rPr lang="fr-FR" sz="1600" dirty="0" err="1" smtClean="0">
                  <a:solidFill>
                    <a:srgbClr val="C0504D"/>
                  </a:solidFill>
                </a:rPr>
                <a:t>Id_client</a:t>
              </a:r>
              <a:endParaRPr lang="fr-FR" sz="1600" dirty="0" smtClean="0">
                <a:solidFill>
                  <a:srgbClr val="C0504D"/>
                </a:solidFill>
              </a:endParaRPr>
            </a:p>
            <a:p>
              <a:pPr algn="ctr"/>
              <a:r>
                <a:rPr lang="fr-FR" sz="1600" dirty="0" err="1" smtClean="0"/>
                <a:t>Marge_ventes</a:t>
              </a:r>
              <a:endParaRPr lang="fr-FR" sz="1600" dirty="0" smtClean="0"/>
            </a:p>
            <a:p>
              <a:pPr algn="ctr"/>
              <a:r>
                <a:rPr lang="fr-FR" sz="1600" dirty="0" err="1" smtClean="0"/>
                <a:t>Marge_achats</a:t>
              </a:r>
              <a:endParaRPr lang="fr-FR" sz="1600" dirty="0" smtClean="0"/>
            </a:p>
            <a:p>
              <a:pPr algn="ctr"/>
              <a:r>
                <a:rPr lang="fr-FR" sz="1600" dirty="0" smtClean="0"/>
                <a:t>Revenu</a:t>
              </a:r>
            </a:p>
            <a:p>
              <a:pPr algn="ctr"/>
              <a:r>
                <a:rPr lang="fr-FR" sz="1600" dirty="0" smtClean="0"/>
                <a:t>Quantité</a:t>
              </a:r>
              <a:endParaRPr lang="fr-FR" sz="1600" dirty="0"/>
            </a:p>
          </p:txBody>
        </p:sp>
        <p:grpSp>
          <p:nvGrpSpPr>
            <p:cNvPr id="30" name="Grouper 29"/>
            <p:cNvGrpSpPr/>
            <p:nvPr/>
          </p:nvGrpSpPr>
          <p:grpSpPr>
            <a:xfrm>
              <a:off x="1132988" y="4293097"/>
              <a:ext cx="935583" cy="719683"/>
              <a:chOff x="2000670" y="4429843"/>
              <a:chExt cx="1124604" cy="799357"/>
            </a:xfrm>
          </p:grpSpPr>
          <p:sp>
            <p:nvSpPr>
              <p:cNvPr id="32" name="Rectangle 31"/>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fr-FR" sz="1200" u="sng" dirty="0"/>
              </a:p>
            </p:txBody>
          </p:sp>
          <p:cxnSp>
            <p:nvCxnSpPr>
              <p:cNvPr id="33" name="Connecteur droit 32"/>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34" name="ZoneTexte 33"/>
              <p:cNvSpPr txBox="1"/>
              <p:nvPr/>
            </p:nvSpPr>
            <p:spPr>
              <a:xfrm>
                <a:off x="2127000" y="4429843"/>
                <a:ext cx="701011" cy="341850"/>
              </a:xfrm>
              <a:prstGeom prst="rect">
                <a:avLst/>
              </a:prstGeom>
              <a:noFill/>
            </p:spPr>
            <p:txBody>
              <a:bodyPr wrap="none" rtlCol="0">
                <a:spAutoFit/>
              </a:bodyPr>
              <a:lstStyle/>
              <a:p>
                <a:r>
                  <a:rPr lang="fr-FR" sz="1400" b="1" dirty="0" smtClean="0"/>
                  <a:t>Mois</a:t>
                </a:r>
                <a:endParaRPr lang="fr-FR" b="1" dirty="0"/>
              </a:p>
            </p:txBody>
          </p:sp>
        </p:grpSp>
        <p:grpSp>
          <p:nvGrpSpPr>
            <p:cNvPr id="36" name="Grouper 35"/>
            <p:cNvGrpSpPr/>
            <p:nvPr/>
          </p:nvGrpSpPr>
          <p:grpSpPr>
            <a:xfrm>
              <a:off x="1347127" y="5697276"/>
              <a:ext cx="726124" cy="684053"/>
              <a:chOff x="1972059" y="4469417"/>
              <a:chExt cx="964717" cy="759783"/>
            </a:xfrm>
          </p:grpSpPr>
          <p:sp>
            <p:nvSpPr>
              <p:cNvPr id="39" name="Rectangle 38"/>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40" name="Connecteur droit 39"/>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41" name="ZoneTexte 40"/>
              <p:cNvSpPr txBox="1"/>
              <p:nvPr/>
            </p:nvSpPr>
            <p:spPr>
              <a:xfrm>
                <a:off x="1972059" y="4469417"/>
                <a:ext cx="913063" cy="341850"/>
              </a:xfrm>
              <a:prstGeom prst="rect">
                <a:avLst/>
              </a:prstGeom>
              <a:noFill/>
            </p:spPr>
            <p:txBody>
              <a:bodyPr wrap="none" rtlCol="0">
                <a:spAutoFit/>
              </a:bodyPr>
              <a:lstStyle/>
              <a:p>
                <a:r>
                  <a:rPr lang="fr-FR" sz="1400" b="1" dirty="0" smtClean="0"/>
                  <a:t>Client</a:t>
                </a:r>
                <a:endParaRPr lang="fr-FR" b="1" dirty="0"/>
              </a:p>
            </p:txBody>
          </p:sp>
        </p:grpSp>
        <p:sp>
          <p:nvSpPr>
            <p:cNvPr id="23" name="Ellipse 22"/>
            <p:cNvSpPr/>
            <p:nvPr/>
          </p:nvSpPr>
          <p:spPr>
            <a:xfrm>
              <a:off x="2693754" y="5589240"/>
              <a:ext cx="1772505" cy="28803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4" name="ZoneTexte 23"/>
            <p:cNvSpPr txBox="1"/>
            <p:nvPr/>
          </p:nvSpPr>
          <p:spPr>
            <a:xfrm>
              <a:off x="7481788" y="4933618"/>
              <a:ext cx="4078783" cy="861774"/>
            </a:xfrm>
            <a:prstGeom prst="rect">
              <a:avLst/>
            </a:prstGeom>
            <a:noFill/>
          </p:spPr>
          <p:txBody>
            <a:bodyPr wrap="square" rtlCol="0">
              <a:spAutoFit/>
            </a:bodyPr>
            <a:lstStyle/>
            <a:p>
              <a:r>
                <a:rPr lang="fr-FR" sz="1600" dirty="0" smtClean="0">
                  <a:solidFill>
                    <a:schemeClr val="accent1">
                      <a:lumMod val="60000"/>
                      <a:lumOff val="40000"/>
                    </a:schemeClr>
                  </a:solidFill>
                  <a:sym typeface="Wingdings"/>
                </a:rPr>
                <a:t>La marge des achats ne correspond </a:t>
              </a:r>
            </a:p>
            <a:p>
              <a:r>
                <a:rPr lang="fr-FR" sz="1600" dirty="0" smtClean="0">
                  <a:solidFill>
                    <a:schemeClr val="accent1">
                      <a:lumMod val="60000"/>
                      <a:lumOff val="40000"/>
                    </a:schemeClr>
                  </a:solidFill>
                  <a:sym typeface="Wingdings"/>
                </a:rPr>
                <a:t>pas à un client et région.  Il faut donc </a:t>
              </a:r>
            </a:p>
            <a:p>
              <a:r>
                <a:rPr lang="fr-FR" sz="1600" dirty="0" smtClean="0">
                  <a:solidFill>
                    <a:schemeClr val="accent1">
                      <a:lumMod val="60000"/>
                      <a:lumOff val="40000"/>
                    </a:schemeClr>
                  </a:solidFill>
                  <a:sym typeface="Wingdings"/>
                </a:rPr>
                <a:t>l’intégrer dans un autre contexte</a:t>
              </a:r>
              <a:endParaRPr lang="fr-FR" sz="1600" dirty="0">
                <a:solidFill>
                  <a:schemeClr val="accent1">
                    <a:lumMod val="60000"/>
                    <a:lumOff val="40000"/>
                  </a:schemeClr>
                </a:solidFill>
              </a:endParaRPr>
            </a:p>
          </p:txBody>
        </p:sp>
        <p:sp>
          <p:nvSpPr>
            <p:cNvPr id="42" name="Flèche vers la droite 41"/>
            <p:cNvSpPr/>
            <p:nvPr/>
          </p:nvSpPr>
          <p:spPr>
            <a:xfrm>
              <a:off x="6007375" y="5157192"/>
              <a:ext cx="974878" cy="43204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3255112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Règles de Normalisation Dimensionnelle</a:t>
            </a:r>
            <a:endParaRPr lang="fr-FR" dirty="0"/>
          </a:p>
        </p:txBody>
      </p:sp>
      <p:sp>
        <p:nvSpPr>
          <p:cNvPr id="3" name="Espace réservé du contenu 2"/>
          <p:cNvSpPr>
            <a:spLocks noGrp="1"/>
          </p:cNvSpPr>
          <p:nvPr>
            <p:ph idx="1"/>
          </p:nvPr>
        </p:nvSpPr>
        <p:spPr>
          <a:xfrm>
            <a:off x="1154954" y="2328118"/>
            <a:ext cx="9978713" cy="3416300"/>
          </a:xfrm>
        </p:spPr>
        <p:txBody>
          <a:bodyPr/>
          <a:lstStyle/>
          <a:p>
            <a:r>
              <a:rPr lang="fr-FR" dirty="0" smtClean="0"/>
              <a:t>Règle 3:</a:t>
            </a:r>
          </a:p>
          <a:p>
            <a:pPr lvl="1"/>
            <a:r>
              <a:rPr lang="fr-FR" dirty="0" smtClean="0"/>
              <a:t>Tous les faits d’un contexte doivent être définis pour le grain de ce contexte</a:t>
            </a:r>
          </a:p>
          <a:p>
            <a:pPr lvl="2"/>
            <a:r>
              <a:rPr lang="fr-FR" dirty="0" smtClean="0"/>
              <a:t>Le grain d’un contexte découle de la combinaison des grains de toutes les dimensions</a:t>
            </a:r>
          </a:p>
          <a:p>
            <a:pPr lvl="2"/>
            <a:r>
              <a:rPr lang="fr-FR" dirty="0" smtClean="0"/>
              <a:t>Le grain d’une dimension est le niveau de sélection le plus fin possible de cette dimension</a:t>
            </a:r>
          </a:p>
          <a:p>
            <a:r>
              <a:rPr lang="fr-FR" dirty="0" smtClean="0"/>
              <a:t>Règle 4:</a:t>
            </a:r>
          </a:p>
          <a:p>
            <a:pPr lvl="1"/>
            <a:r>
              <a:rPr lang="fr-FR" dirty="0" smtClean="0"/>
              <a:t>Le graphe de chaque dimension doit être acyclique</a:t>
            </a:r>
          </a:p>
          <a:p>
            <a:pPr lvl="1"/>
            <a:r>
              <a:rPr lang="fr-FR" dirty="0" smtClean="0"/>
              <a:t>Conséquence: Il faut rompre les cycles</a:t>
            </a:r>
          </a:p>
        </p:txBody>
      </p:sp>
      <p:sp>
        <p:nvSpPr>
          <p:cNvPr id="4" name="Espace réservé de la date 3"/>
          <p:cNvSpPr>
            <a:spLocks noGrp="1"/>
          </p:cNvSpPr>
          <p:nvPr>
            <p:ph type="dt" sz="half" idx="10"/>
          </p:nvPr>
        </p:nvSpPr>
        <p:spPr/>
        <p:txBody>
          <a:bodyPr/>
          <a:lstStyle/>
          <a:p>
            <a:fld id="{FC04F844-B44E-BC44-B8CC-564B40097332}"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39</a:t>
            </a:fld>
            <a:endParaRPr lang="fr-BE"/>
          </a:p>
        </p:txBody>
      </p:sp>
      <p:grpSp>
        <p:nvGrpSpPr>
          <p:cNvPr id="7" name="Grouper 6"/>
          <p:cNvGrpSpPr/>
          <p:nvPr/>
        </p:nvGrpSpPr>
        <p:grpSpPr>
          <a:xfrm>
            <a:off x="673158" y="4985595"/>
            <a:ext cx="10752849" cy="1639948"/>
            <a:chOff x="1221612" y="4365105"/>
            <a:chExt cx="10752849" cy="1639948"/>
          </a:xfrm>
        </p:grpSpPr>
        <p:grpSp>
          <p:nvGrpSpPr>
            <p:cNvPr id="81" name="Grouper 80"/>
            <p:cNvGrpSpPr/>
            <p:nvPr/>
          </p:nvGrpSpPr>
          <p:grpSpPr>
            <a:xfrm>
              <a:off x="11259455" y="4415565"/>
              <a:ext cx="715006" cy="669623"/>
              <a:chOff x="1986830" y="4485445"/>
              <a:chExt cx="949946" cy="743755"/>
            </a:xfrm>
          </p:grpSpPr>
          <p:sp>
            <p:nvSpPr>
              <p:cNvPr id="82" name="Rectangle 81"/>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83" name="Connecteur droit 82"/>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84" name="ZoneTexte 83"/>
              <p:cNvSpPr txBox="1"/>
              <p:nvPr/>
            </p:nvSpPr>
            <p:spPr>
              <a:xfrm>
                <a:off x="1986830" y="4485445"/>
                <a:ext cx="779705" cy="341850"/>
              </a:xfrm>
              <a:prstGeom prst="rect">
                <a:avLst/>
              </a:prstGeom>
              <a:noFill/>
            </p:spPr>
            <p:txBody>
              <a:bodyPr wrap="none" rtlCol="0">
                <a:spAutoFit/>
              </a:bodyPr>
              <a:lstStyle/>
              <a:p>
                <a:r>
                  <a:rPr lang="fr-FR" sz="1400" b="1" dirty="0" smtClean="0"/>
                  <a:t>Pays</a:t>
                </a:r>
                <a:endParaRPr lang="fr-FR" b="1" dirty="0"/>
              </a:p>
            </p:txBody>
          </p:sp>
        </p:grpSp>
        <p:cxnSp>
          <p:nvCxnSpPr>
            <p:cNvPr id="85" name="Connecteur droit 84"/>
            <p:cNvCxnSpPr>
              <a:stCxn id="82" idx="1"/>
            </p:cNvCxnSpPr>
            <p:nvPr/>
          </p:nvCxnSpPr>
          <p:spPr>
            <a:xfrm flipH="1">
              <a:off x="10704512" y="4761031"/>
              <a:ext cx="565361" cy="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12" name="Grouper 11"/>
            <p:cNvGrpSpPr/>
            <p:nvPr/>
          </p:nvGrpSpPr>
          <p:grpSpPr>
            <a:xfrm>
              <a:off x="3021044" y="5321000"/>
              <a:ext cx="850046" cy="684053"/>
              <a:chOff x="1913003" y="4469417"/>
              <a:chExt cx="1023773" cy="759783"/>
            </a:xfrm>
          </p:grpSpPr>
          <p:sp>
            <p:nvSpPr>
              <p:cNvPr id="13" name="Rectangle 1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4" name="Connecteur droit 13"/>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ZoneTexte 14"/>
              <p:cNvSpPr txBox="1"/>
              <p:nvPr/>
            </p:nvSpPr>
            <p:spPr>
              <a:xfrm>
                <a:off x="1913003" y="4469417"/>
                <a:ext cx="949012" cy="341850"/>
              </a:xfrm>
              <a:prstGeom prst="rect">
                <a:avLst/>
              </a:prstGeom>
              <a:noFill/>
            </p:spPr>
            <p:txBody>
              <a:bodyPr wrap="none" rtlCol="0">
                <a:spAutoFit/>
              </a:bodyPr>
              <a:lstStyle/>
              <a:p>
                <a:r>
                  <a:rPr lang="fr-FR" sz="1400" b="1" dirty="0" smtClean="0"/>
                  <a:t>Région</a:t>
                </a:r>
                <a:endParaRPr lang="fr-FR" b="1" dirty="0"/>
              </a:p>
            </p:txBody>
          </p:sp>
        </p:grpSp>
        <p:cxnSp>
          <p:nvCxnSpPr>
            <p:cNvPr id="16" name="Connecteur droit 15"/>
            <p:cNvCxnSpPr/>
            <p:nvPr/>
          </p:nvCxnSpPr>
          <p:spPr>
            <a:xfrm flipH="1">
              <a:off x="2373740" y="4708909"/>
              <a:ext cx="654570" cy="250727"/>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7" name="Connecteur droit 16"/>
            <p:cNvCxnSpPr>
              <a:stCxn id="13" idx="1"/>
            </p:cNvCxnSpPr>
            <p:nvPr/>
          </p:nvCxnSpPr>
          <p:spPr>
            <a:xfrm flipH="1" flipV="1">
              <a:off x="2436638" y="5356747"/>
              <a:ext cx="657198" cy="32415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sp>
          <p:nvSpPr>
            <p:cNvPr id="42" name="Flèche vers la droite 41"/>
            <p:cNvSpPr/>
            <p:nvPr/>
          </p:nvSpPr>
          <p:spPr>
            <a:xfrm>
              <a:off x="5741499" y="4708908"/>
              <a:ext cx="974878" cy="43204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grpSp>
          <p:nvGrpSpPr>
            <p:cNvPr id="8" name="Grouper 7"/>
            <p:cNvGrpSpPr/>
            <p:nvPr/>
          </p:nvGrpSpPr>
          <p:grpSpPr>
            <a:xfrm>
              <a:off x="1221612" y="4780917"/>
              <a:ext cx="1226431" cy="719683"/>
              <a:chOff x="1959213" y="4429843"/>
              <a:chExt cx="1166061" cy="799357"/>
            </a:xfrm>
          </p:grpSpPr>
          <p:sp>
            <p:nvSpPr>
              <p:cNvPr id="9" name="Rectangle 8"/>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fr-FR" sz="1200" u="sng" dirty="0" err="1" smtClean="0"/>
                  <a:t>Id_produit</a:t>
                </a:r>
                <a:endParaRPr lang="fr-FR" sz="1200" u="sng" dirty="0"/>
              </a:p>
            </p:txBody>
          </p:sp>
          <p:cxnSp>
            <p:nvCxnSpPr>
              <p:cNvPr id="10" name="Connecteur droit 9"/>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11" name="ZoneTexte 10"/>
              <p:cNvSpPr txBox="1"/>
              <p:nvPr/>
            </p:nvSpPr>
            <p:spPr>
              <a:xfrm>
                <a:off x="1959213" y="4429843"/>
                <a:ext cx="742266" cy="341850"/>
              </a:xfrm>
              <a:prstGeom prst="rect">
                <a:avLst/>
              </a:prstGeom>
              <a:noFill/>
            </p:spPr>
            <p:txBody>
              <a:bodyPr wrap="none" rtlCol="0">
                <a:spAutoFit/>
              </a:bodyPr>
              <a:lstStyle/>
              <a:p>
                <a:r>
                  <a:rPr lang="fr-FR" sz="1400" b="1" dirty="0" smtClean="0"/>
                  <a:t>Produit</a:t>
                </a:r>
                <a:endParaRPr lang="fr-FR" b="1" dirty="0"/>
              </a:p>
            </p:txBody>
          </p:sp>
        </p:grpSp>
        <p:grpSp>
          <p:nvGrpSpPr>
            <p:cNvPr id="37" name="Grouper 36"/>
            <p:cNvGrpSpPr/>
            <p:nvPr/>
          </p:nvGrpSpPr>
          <p:grpSpPr>
            <a:xfrm>
              <a:off x="2994118" y="4401132"/>
              <a:ext cx="906406" cy="703797"/>
              <a:chOff x="1913003" y="4447487"/>
              <a:chExt cx="1204238" cy="781713"/>
            </a:xfrm>
          </p:grpSpPr>
          <p:sp>
            <p:nvSpPr>
              <p:cNvPr id="38" name="Rectangle 37"/>
              <p:cNvSpPr/>
              <p:nvPr/>
            </p:nvSpPr>
            <p:spPr>
              <a:xfrm>
                <a:off x="2000672" y="4509120"/>
                <a:ext cx="108979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43" name="Connecteur droit 42"/>
              <p:cNvCxnSpPr/>
              <p:nvPr/>
            </p:nvCxnSpPr>
            <p:spPr>
              <a:xfrm>
                <a:off x="2000672" y="4789337"/>
                <a:ext cx="1089794" cy="0"/>
              </a:xfrm>
              <a:prstGeom prst="line">
                <a:avLst/>
              </a:prstGeom>
            </p:spPr>
            <p:style>
              <a:lnRef idx="1">
                <a:schemeClr val="accent2"/>
              </a:lnRef>
              <a:fillRef idx="0">
                <a:schemeClr val="accent2"/>
              </a:fillRef>
              <a:effectRef idx="0">
                <a:schemeClr val="accent2"/>
              </a:effectRef>
              <a:fontRef idx="minor">
                <a:schemeClr val="tx1"/>
              </a:fontRef>
            </p:style>
          </p:cxnSp>
          <p:sp>
            <p:nvSpPr>
              <p:cNvPr id="44" name="ZoneTexte 43"/>
              <p:cNvSpPr txBox="1"/>
              <p:nvPr/>
            </p:nvSpPr>
            <p:spPr>
              <a:xfrm>
                <a:off x="1913003" y="4447487"/>
                <a:ext cx="1204238" cy="341850"/>
              </a:xfrm>
              <a:prstGeom prst="rect">
                <a:avLst/>
              </a:prstGeom>
              <a:noFill/>
            </p:spPr>
            <p:txBody>
              <a:bodyPr wrap="none" rtlCol="0">
                <a:spAutoFit/>
              </a:bodyPr>
              <a:lstStyle/>
              <a:p>
                <a:r>
                  <a:rPr lang="fr-FR" sz="1400" b="1" dirty="0" smtClean="0"/>
                  <a:t>Gamme</a:t>
                </a:r>
                <a:endParaRPr lang="fr-FR" b="1" dirty="0"/>
              </a:p>
            </p:txBody>
          </p:sp>
        </p:grpSp>
        <p:grpSp>
          <p:nvGrpSpPr>
            <p:cNvPr id="45" name="Grouper 44"/>
            <p:cNvGrpSpPr/>
            <p:nvPr/>
          </p:nvGrpSpPr>
          <p:grpSpPr>
            <a:xfrm>
              <a:off x="4323495" y="4409246"/>
              <a:ext cx="886252" cy="703797"/>
              <a:chOff x="1913003" y="4447487"/>
              <a:chExt cx="1177463" cy="781713"/>
            </a:xfrm>
          </p:grpSpPr>
          <p:sp>
            <p:nvSpPr>
              <p:cNvPr id="46" name="Rectangle 45"/>
              <p:cNvSpPr/>
              <p:nvPr/>
            </p:nvSpPr>
            <p:spPr>
              <a:xfrm>
                <a:off x="2000672" y="4509120"/>
                <a:ext cx="108979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47" name="Connecteur droit 46"/>
              <p:cNvCxnSpPr/>
              <p:nvPr/>
            </p:nvCxnSpPr>
            <p:spPr>
              <a:xfrm>
                <a:off x="2000672" y="4789337"/>
                <a:ext cx="1089794" cy="0"/>
              </a:xfrm>
              <a:prstGeom prst="line">
                <a:avLst/>
              </a:prstGeom>
            </p:spPr>
            <p:style>
              <a:lnRef idx="1">
                <a:schemeClr val="accent2"/>
              </a:lnRef>
              <a:fillRef idx="0">
                <a:schemeClr val="accent2"/>
              </a:fillRef>
              <a:effectRef idx="0">
                <a:schemeClr val="accent2"/>
              </a:effectRef>
              <a:fontRef idx="minor">
                <a:schemeClr val="tx1"/>
              </a:fontRef>
            </p:style>
          </p:cxnSp>
          <p:sp>
            <p:nvSpPr>
              <p:cNvPr id="48" name="ZoneTexte 47"/>
              <p:cNvSpPr txBox="1"/>
              <p:nvPr/>
            </p:nvSpPr>
            <p:spPr>
              <a:xfrm>
                <a:off x="1913003" y="4447487"/>
                <a:ext cx="1147051" cy="341850"/>
              </a:xfrm>
              <a:prstGeom prst="rect">
                <a:avLst/>
              </a:prstGeom>
              <a:noFill/>
            </p:spPr>
            <p:txBody>
              <a:bodyPr wrap="none" rtlCol="0">
                <a:spAutoFit/>
              </a:bodyPr>
              <a:lstStyle/>
              <a:p>
                <a:r>
                  <a:rPr lang="fr-FR" sz="1400" b="1" dirty="0" smtClean="0"/>
                  <a:t>Marque</a:t>
                </a:r>
                <a:endParaRPr lang="fr-FR" b="1" dirty="0"/>
              </a:p>
            </p:txBody>
          </p:sp>
        </p:grpSp>
        <p:grpSp>
          <p:nvGrpSpPr>
            <p:cNvPr id="49" name="Grouper 48"/>
            <p:cNvGrpSpPr/>
            <p:nvPr/>
          </p:nvGrpSpPr>
          <p:grpSpPr>
            <a:xfrm>
              <a:off x="4426031" y="5321000"/>
              <a:ext cx="715006" cy="684053"/>
              <a:chOff x="1986830" y="4469417"/>
              <a:chExt cx="949946" cy="759783"/>
            </a:xfrm>
          </p:grpSpPr>
          <p:sp>
            <p:nvSpPr>
              <p:cNvPr id="50" name="Rectangle 49"/>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51" name="Connecteur droit 50"/>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52" name="ZoneTexte 51"/>
              <p:cNvSpPr txBox="1"/>
              <p:nvPr/>
            </p:nvSpPr>
            <p:spPr>
              <a:xfrm>
                <a:off x="1986830" y="4469417"/>
                <a:ext cx="779705" cy="341850"/>
              </a:xfrm>
              <a:prstGeom prst="rect">
                <a:avLst/>
              </a:prstGeom>
              <a:noFill/>
            </p:spPr>
            <p:txBody>
              <a:bodyPr wrap="none" rtlCol="0">
                <a:spAutoFit/>
              </a:bodyPr>
              <a:lstStyle/>
              <a:p>
                <a:r>
                  <a:rPr lang="fr-FR" sz="1400" b="1" dirty="0" smtClean="0"/>
                  <a:t>Pays</a:t>
                </a:r>
                <a:endParaRPr lang="fr-FR" b="1" dirty="0"/>
              </a:p>
            </p:txBody>
          </p:sp>
        </p:grpSp>
        <p:cxnSp>
          <p:nvCxnSpPr>
            <p:cNvPr id="53" name="Connecteur droit 52"/>
            <p:cNvCxnSpPr>
              <a:stCxn id="46" idx="1"/>
              <a:endCxn id="38" idx="3"/>
            </p:cNvCxnSpPr>
            <p:nvPr/>
          </p:nvCxnSpPr>
          <p:spPr>
            <a:xfrm flipH="1" flipV="1">
              <a:off x="3880370" y="4780775"/>
              <a:ext cx="509111" cy="8114"/>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50" idx="1"/>
              <a:endCxn id="13" idx="3"/>
            </p:cNvCxnSpPr>
            <p:nvPr/>
          </p:nvCxnSpPr>
          <p:spPr>
            <a:xfrm flipH="1">
              <a:off x="3871088" y="5680899"/>
              <a:ext cx="565361" cy="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55" name="Connecteur droit 54"/>
            <p:cNvCxnSpPr>
              <a:stCxn id="50" idx="0"/>
              <a:endCxn id="46" idx="2"/>
            </p:cNvCxnSpPr>
            <p:nvPr/>
          </p:nvCxnSpPr>
          <p:spPr>
            <a:xfrm flipV="1">
              <a:off x="4788743" y="5113043"/>
              <a:ext cx="10870" cy="24370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56" name="Grouper 55"/>
            <p:cNvGrpSpPr/>
            <p:nvPr/>
          </p:nvGrpSpPr>
          <p:grpSpPr>
            <a:xfrm>
              <a:off x="8693059" y="5284973"/>
              <a:ext cx="850046" cy="684053"/>
              <a:chOff x="1913003" y="4469417"/>
              <a:chExt cx="1023773" cy="759783"/>
            </a:xfrm>
          </p:grpSpPr>
          <p:sp>
            <p:nvSpPr>
              <p:cNvPr id="57" name="Rectangle 56"/>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58" name="Connecteur droit 57"/>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59" name="ZoneTexte 58"/>
              <p:cNvSpPr txBox="1"/>
              <p:nvPr/>
            </p:nvSpPr>
            <p:spPr>
              <a:xfrm>
                <a:off x="1913003" y="4469417"/>
                <a:ext cx="949012" cy="341850"/>
              </a:xfrm>
              <a:prstGeom prst="rect">
                <a:avLst/>
              </a:prstGeom>
              <a:noFill/>
            </p:spPr>
            <p:txBody>
              <a:bodyPr wrap="none" rtlCol="0">
                <a:spAutoFit/>
              </a:bodyPr>
              <a:lstStyle/>
              <a:p>
                <a:r>
                  <a:rPr lang="fr-FR" sz="1400" b="1" dirty="0" smtClean="0"/>
                  <a:t>Région</a:t>
                </a:r>
                <a:endParaRPr lang="fr-FR" b="1" dirty="0"/>
              </a:p>
            </p:txBody>
          </p:sp>
        </p:grpSp>
        <p:cxnSp>
          <p:nvCxnSpPr>
            <p:cNvPr id="60" name="Connecteur droit 59"/>
            <p:cNvCxnSpPr/>
            <p:nvPr/>
          </p:nvCxnSpPr>
          <p:spPr>
            <a:xfrm flipH="1">
              <a:off x="8045755" y="4672882"/>
              <a:ext cx="654570" cy="250727"/>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61" name="Connecteur droit 60"/>
            <p:cNvCxnSpPr>
              <a:stCxn id="57" idx="1"/>
            </p:cNvCxnSpPr>
            <p:nvPr/>
          </p:nvCxnSpPr>
          <p:spPr>
            <a:xfrm flipH="1" flipV="1">
              <a:off x="8108653" y="5320720"/>
              <a:ext cx="657198" cy="324153"/>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nvGrpSpPr>
            <p:cNvPr id="62" name="Grouper 61"/>
            <p:cNvGrpSpPr/>
            <p:nvPr/>
          </p:nvGrpSpPr>
          <p:grpSpPr>
            <a:xfrm>
              <a:off x="6893627" y="4744890"/>
              <a:ext cx="1226431" cy="719683"/>
              <a:chOff x="1959213" y="4429843"/>
              <a:chExt cx="1166061" cy="799357"/>
            </a:xfrm>
          </p:grpSpPr>
          <p:sp>
            <p:nvSpPr>
              <p:cNvPr id="63" name="Rectangle 62"/>
              <p:cNvSpPr/>
              <p:nvPr/>
            </p:nvSpPr>
            <p:spPr>
              <a:xfrm>
                <a:off x="2000670" y="4509121"/>
                <a:ext cx="1124604" cy="7200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fr-FR" sz="1200" u="sng" dirty="0" err="1" smtClean="0"/>
                  <a:t>Id_produit</a:t>
                </a:r>
                <a:endParaRPr lang="fr-FR" sz="1200" u="sng" dirty="0"/>
              </a:p>
            </p:txBody>
          </p:sp>
          <p:cxnSp>
            <p:nvCxnSpPr>
              <p:cNvPr id="64" name="Connecteur droit 63"/>
              <p:cNvCxnSpPr/>
              <p:nvPr/>
            </p:nvCxnSpPr>
            <p:spPr>
              <a:xfrm>
                <a:off x="2000670" y="4761457"/>
                <a:ext cx="1124604" cy="0"/>
              </a:xfrm>
              <a:prstGeom prst="line">
                <a:avLst/>
              </a:prstGeom>
            </p:spPr>
            <p:style>
              <a:lnRef idx="1">
                <a:schemeClr val="accent2"/>
              </a:lnRef>
              <a:fillRef idx="0">
                <a:schemeClr val="accent2"/>
              </a:fillRef>
              <a:effectRef idx="0">
                <a:schemeClr val="accent2"/>
              </a:effectRef>
              <a:fontRef idx="minor">
                <a:schemeClr val="tx1"/>
              </a:fontRef>
            </p:style>
          </p:cxnSp>
          <p:sp>
            <p:nvSpPr>
              <p:cNvPr id="65" name="ZoneTexte 64"/>
              <p:cNvSpPr txBox="1"/>
              <p:nvPr/>
            </p:nvSpPr>
            <p:spPr>
              <a:xfrm>
                <a:off x="1959213" y="4429843"/>
                <a:ext cx="742266" cy="341850"/>
              </a:xfrm>
              <a:prstGeom prst="rect">
                <a:avLst/>
              </a:prstGeom>
              <a:noFill/>
            </p:spPr>
            <p:txBody>
              <a:bodyPr wrap="none" rtlCol="0">
                <a:spAutoFit/>
              </a:bodyPr>
              <a:lstStyle/>
              <a:p>
                <a:r>
                  <a:rPr lang="fr-FR" sz="1400" b="1" dirty="0" smtClean="0"/>
                  <a:t>Produit</a:t>
                </a:r>
                <a:endParaRPr lang="fr-FR" b="1" dirty="0"/>
              </a:p>
            </p:txBody>
          </p:sp>
        </p:grpSp>
        <p:grpSp>
          <p:nvGrpSpPr>
            <p:cNvPr id="66" name="Grouper 65"/>
            <p:cNvGrpSpPr/>
            <p:nvPr/>
          </p:nvGrpSpPr>
          <p:grpSpPr>
            <a:xfrm>
              <a:off x="8666132" y="4365105"/>
              <a:ext cx="906406" cy="703797"/>
              <a:chOff x="1913003" y="4447487"/>
              <a:chExt cx="1204238" cy="781713"/>
            </a:xfrm>
          </p:grpSpPr>
          <p:sp>
            <p:nvSpPr>
              <p:cNvPr id="67" name="Rectangle 66"/>
              <p:cNvSpPr/>
              <p:nvPr/>
            </p:nvSpPr>
            <p:spPr>
              <a:xfrm>
                <a:off x="2000672" y="4509120"/>
                <a:ext cx="108979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68" name="Connecteur droit 67"/>
              <p:cNvCxnSpPr/>
              <p:nvPr/>
            </p:nvCxnSpPr>
            <p:spPr>
              <a:xfrm>
                <a:off x="2000672" y="4789337"/>
                <a:ext cx="1089794" cy="0"/>
              </a:xfrm>
              <a:prstGeom prst="line">
                <a:avLst/>
              </a:prstGeom>
            </p:spPr>
            <p:style>
              <a:lnRef idx="1">
                <a:schemeClr val="accent2"/>
              </a:lnRef>
              <a:fillRef idx="0">
                <a:schemeClr val="accent2"/>
              </a:fillRef>
              <a:effectRef idx="0">
                <a:schemeClr val="accent2"/>
              </a:effectRef>
              <a:fontRef idx="minor">
                <a:schemeClr val="tx1"/>
              </a:fontRef>
            </p:style>
          </p:cxnSp>
          <p:sp>
            <p:nvSpPr>
              <p:cNvPr id="69" name="ZoneTexte 68"/>
              <p:cNvSpPr txBox="1"/>
              <p:nvPr/>
            </p:nvSpPr>
            <p:spPr>
              <a:xfrm>
                <a:off x="1913003" y="4447487"/>
                <a:ext cx="1204238" cy="341850"/>
              </a:xfrm>
              <a:prstGeom prst="rect">
                <a:avLst/>
              </a:prstGeom>
              <a:noFill/>
            </p:spPr>
            <p:txBody>
              <a:bodyPr wrap="none" rtlCol="0">
                <a:spAutoFit/>
              </a:bodyPr>
              <a:lstStyle/>
              <a:p>
                <a:r>
                  <a:rPr lang="fr-FR" sz="1400" b="1" dirty="0" smtClean="0"/>
                  <a:t>Gamme</a:t>
                </a:r>
                <a:endParaRPr lang="fr-FR" b="1" dirty="0"/>
              </a:p>
            </p:txBody>
          </p:sp>
        </p:grpSp>
        <p:grpSp>
          <p:nvGrpSpPr>
            <p:cNvPr id="70" name="Grouper 69"/>
            <p:cNvGrpSpPr/>
            <p:nvPr/>
          </p:nvGrpSpPr>
          <p:grpSpPr>
            <a:xfrm>
              <a:off x="9995510" y="4373219"/>
              <a:ext cx="886252" cy="703797"/>
              <a:chOff x="1913003" y="4447487"/>
              <a:chExt cx="1177463" cy="781713"/>
            </a:xfrm>
          </p:grpSpPr>
          <p:sp>
            <p:nvSpPr>
              <p:cNvPr id="71" name="Rectangle 70"/>
              <p:cNvSpPr/>
              <p:nvPr/>
            </p:nvSpPr>
            <p:spPr>
              <a:xfrm>
                <a:off x="2000672" y="4509120"/>
                <a:ext cx="108979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72" name="Connecteur droit 71"/>
              <p:cNvCxnSpPr/>
              <p:nvPr/>
            </p:nvCxnSpPr>
            <p:spPr>
              <a:xfrm>
                <a:off x="2000672" y="4789337"/>
                <a:ext cx="1089794" cy="0"/>
              </a:xfrm>
              <a:prstGeom prst="line">
                <a:avLst/>
              </a:prstGeom>
            </p:spPr>
            <p:style>
              <a:lnRef idx="1">
                <a:schemeClr val="accent2"/>
              </a:lnRef>
              <a:fillRef idx="0">
                <a:schemeClr val="accent2"/>
              </a:fillRef>
              <a:effectRef idx="0">
                <a:schemeClr val="accent2"/>
              </a:effectRef>
              <a:fontRef idx="minor">
                <a:schemeClr val="tx1"/>
              </a:fontRef>
            </p:style>
          </p:cxnSp>
          <p:sp>
            <p:nvSpPr>
              <p:cNvPr id="73" name="ZoneTexte 72"/>
              <p:cNvSpPr txBox="1"/>
              <p:nvPr/>
            </p:nvSpPr>
            <p:spPr>
              <a:xfrm>
                <a:off x="1913003" y="4447487"/>
                <a:ext cx="1147051" cy="341850"/>
              </a:xfrm>
              <a:prstGeom prst="rect">
                <a:avLst/>
              </a:prstGeom>
              <a:noFill/>
            </p:spPr>
            <p:txBody>
              <a:bodyPr wrap="none" rtlCol="0">
                <a:spAutoFit/>
              </a:bodyPr>
              <a:lstStyle/>
              <a:p>
                <a:r>
                  <a:rPr lang="fr-FR" sz="1400" b="1" dirty="0" smtClean="0"/>
                  <a:t>Marque</a:t>
                </a:r>
                <a:endParaRPr lang="fr-FR" b="1" dirty="0"/>
              </a:p>
            </p:txBody>
          </p:sp>
        </p:grpSp>
        <p:grpSp>
          <p:nvGrpSpPr>
            <p:cNvPr id="74" name="Grouper 73"/>
            <p:cNvGrpSpPr/>
            <p:nvPr/>
          </p:nvGrpSpPr>
          <p:grpSpPr>
            <a:xfrm>
              <a:off x="10098045" y="5284973"/>
              <a:ext cx="715006" cy="684053"/>
              <a:chOff x="1986830" y="4469417"/>
              <a:chExt cx="949946" cy="759783"/>
            </a:xfrm>
          </p:grpSpPr>
          <p:sp>
            <p:nvSpPr>
              <p:cNvPr id="75" name="Rectangle 74"/>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76" name="Connecteur droit 75"/>
              <p:cNvCxnSpPr/>
              <p:nvPr/>
            </p:nvCxnSpPr>
            <p:spPr>
              <a:xfrm>
                <a:off x="2000672" y="4792327"/>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77" name="ZoneTexte 76"/>
              <p:cNvSpPr txBox="1"/>
              <p:nvPr/>
            </p:nvSpPr>
            <p:spPr>
              <a:xfrm>
                <a:off x="1986830" y="4469417"/>
                <a:ext cx="779705" cy="341850"/>
              </a:xfrm>
              <a:prstGeom prst="rect">
                <a:avLst/>
              </a:prstGeom>
              <a:noFill/>
            </p:spPr>
            <p:txBody>
              <a:bodyPr wrap="none" rtlCol="0">
                <a:spAutoFit/>
              </a:bodyPr>
              <a:lstStyle/>
              <a:p>
                <a:r>
                  <a:rPr lang="fr-FR" sz="1400" b="1" dirty="0" smtClean="0"/>
                  <a:t>Pays</a:t>
                </a:r>
                <a:endParaRPr lang="fr-FR" b="1" dirty="0"/>
              </a:p>
            </p:txBody>
          </p:sp>
        </p:grpSp>
        <p:cxnSp>
          <p:nvCxnSpPr>
            <p:cNvPr id="78" name="Connecteur droit 77"/>
            <p:cNvCxnSpPr>
              <a:stCxn id="71" idx="1"/>
              <a:endCxn id="67" idx="3"/>
            </p:cNvCxnSpPr>
            <p:nvPr/>
          </p:nvCxnSpPr>
          <p:spPr>
            <a:xfrm flipH="1" flipV="1">
              <a:off x="9552385" y="4744748"/>
              <a:ext cx="509111" cy="8114"/>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79" name="Connecteur droit 78"/>
            <p:cNvCxnSpPr>
              <a:stCxn id="75" idx="1"/>
              <a:endCxn id="57" idx="3"/>
            </p:cNvCxnSpPr>
            <p:nvPr/>
          </p:nvCxnSpPr>
          <p:spPr>
            <a:xfrm flipH="1">
              <a:off x="9543103" y="5644872"/>
              <a:ext cx="565361" cy="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65105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smtClean="0"/>
              <a:t>Plan du Chapitre</a:t>
            </a:r>
            <a:endParaRPr lang="fr-FR" dirty="0"/>
          </a:p>
        </p:txBody>
      </p:sp>
      <p:sp>
        <p:nvSpPr>
          <p:cNvPr id="8" name="Espace réservé du contenu 7"/>
          <p:cNvSpPr>
            <a:spLocks noGrp="1"/>
          </p:cNvSpPr>
          <p:nvPr>
            <p:ph idx="1"/>
          </p:nvPr>
        </p:nvSpPr>
        <p:spPr/>
        <p:txBody>
          <a:bodyPr/>
          <a:lstStyle/>
          <a:p>
            <a:r>
              <a:rPr lang="fr-FR" smtClean="0"/>
              <a:t>Modélisation Entité-Relation</a:t>
            </a:r>
          </a:p>
          <a:p>
            <a:r>
              <a:rPr lang="fr-FR" smtClean="0"/>
              <a:t>Modélisation Multidimensionnelle</a:t>
            </a:r>
          </a:p>
          <a:p>
            <a:r>
              <a:rPr lang="fr-FR" smtClean="0"/>
              <a:t>Conception des Data Warehouses : Etapes et Exemple</a:t>
            </a:r>
          </a:p>
          <a:p>
            <a:r>
              <a:rPr lang="fr-FR" smtClean="0"/>
              <a:t>Modèles d’un Data Warehouse</a:t>
            </a:r>
          </a:p>
          <a:p>
            <a:r>
              <a:rPr lang="fr-FR" smtClean="0"/>
              <a:t>Aspects Fondamentaux de la Modélisation Multidimensionnelle</a:t>
            </a:r>
          </a:p>
          <a:p>
            <a:endParaRPr lang="fr-FR" dirty="0" smtClean="0"/>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4</a:t>
            </a:fld>
            <a:endParaRPr lang="fr-BE"/>
          </a:p>
        </p:txBody>
      </p:sp>
    </p:spTree>
    <p:extLst>
      <p:ext uri="{BB962C8B-B14F-4D97-AF65-F5344CB8AC3E}">
        <p14:creationId xmlns:p14="http://schemas.microsoft.com/office/powerpoint/2010/main" val="1848825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Forme Dimensionnelle Normale</a:t>
            </a:r>
            <a:endParaRPr lang="fr-FR" dirty="0"/>
          </a:p>
        </p:txBody>
      </p:sp>
      <p:sp>
        <p:nvSpPr>
          <p:cNvPr id="3" name="Espace réservé du contenu 2"/>
          <p:cNvSpPr>
            <a:spLocks noGrp="1"/>
          </p:cNvSpPr>
          <p:nvPr>
            <p:ph idx="1"/>
          </p:nvPr>
        </p:nvSpPr>
        <p:spPr/>
        <p:txBody>
          <a:bodyPr/>
          <a:lstStyle/>
          <a:p>
            <a:r>
              <a:rPr lang="fr-FR" dirty="0" smtClean="0"/>
              <a:t>Le MDD correspond à un domaine qui se présente sous forme d’une constellation ou galaxie dans laquelle chaque étoile correspond à un contexte</a:t>
            </a:r>
          </a:p>
          <a:p>
            <a:endParaRPr lang="fr-FR" dirty="0" smtClean="0"/>
          </a:p>
          <a:p>
            <a:r>
              <a:rPr lang="fr-FR" dirty="0" smtClean="0"/>
              <a:t>Une même entité ou un même fait peut appartenir à plus d’un contexte, à condition de conserver une définition unique</a:t>
            </a:r>
          </a:p>
          <a:p>
            <a:endParaRPr lang="fr-FR" dirty="0" smtClean="0"/>
          </a:p>
          <a:p>
            <a:r>
              <a:rPr lang="fr-FR" dirty="0" smtClean="0"/>
              <a:t>Pour ces raisons pratiques, il est préférable de représenter les contextes sous une forme déconnectée</a:t>
            </a:r>
            <a:endParaRPr lang="fr-FR" dirty="0"/>
          </a:p>
        </p:txBody>
      </p:sp>
      <p:sp>
        <p:nvSpPr>
          <p:cNvPr id="4" name="Espace réservé de la date 3"/>
          <p:cNvSpPr>
            <a:spLocks noGrp="1"/>
          </p:cNvSpPr>
          <p:nvPr>
            <p:ph type="dt" sz="half" idx="10"/>
          </p:nvPr>
        </p:nvSpPr>
        <p:spPr/>
        <p:txBody>
          <a:bodyPr/>
          <a:lstStyle/>
          <a:p>
            <a:fld id="{525907F3-9857-D34D-B0FC-23EAA3999934}"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40</a:t>
            </a:fld>
            <a:endParaRPr lang="fr-BE"/>
          </a:p>
        </p:txBody>
      </p:sp>
    </p:spTree>
    <p:extLst>
      <p:ext uri="{BB962C8B-B14F-4D97-AF65-F5344CB8AC3E}">
        <p14:creationId xmlns:p14="http://schemas.microsoft.com/office/powerpoint/2010/main" val="17476405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Modèles d’un Data Warehouse</a:t>
            </a:r>
            <a:endParaRPr lang="fr-FR" dirty="0"/>
          </a:p>
        </p:txBody>
      </p:sp>
      <p:sp>
        <p:nvSpPr>
          <p:cNvPr id="3" name="Espace réservé du texte 2"/>
          <p:cNvSpPr>
            <a:spLocks noGrp="1"/>
          </p:cNvSpPr>
          <p:nvPr>
            <p:ph type="body" idx="1"/>
          </p:nvPr>
        </p:nvSpPr>
        <p:spPr/>
        <p:txBody>
          <a:bodyPr/>
          <a:lstStyle/>
          <a:p>
            <a:r>
              <a:rPr lang="fr-FR" smtClean="0"/>
              <a:t>Chp3: </a:t>
            </a:r>
            <a:r>
              <a:rPr lang="x-none" smtClean="0"/>
              <a:t>Modélisation des Données Décisionnelles</a:t>
            </a:r>
            <a:endParaRPr lang="fr-FR" dirty="0"/>
          </a:p>
        </p:txBody>
      </p:sp>
      <p:sp>
        <p:nvSpPr>
          <p:cNvPr id="4" name="Espace réservé de la date 3"/>
          <p:cNvSpPr>
            <a:spLocks noGrp="1"/>
          </p:cNvSpPr>
          <p:nvPr>
            <p:ph type="dt" sz="half" idx="10"/>
          </p:nvPr>
        </p:nvSpPr>
        <p:spPr/>
        <p:txBody>
          <a:bodyPr/>
          <a:lstStyle/>
          <a:p>
            <a:fld id="{4B56E7E3-BCEA-2F4E-9BF5-33C26131B13D}"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41</a:t>
            </a:fld>
            <a:endParaRPr lang="fr-BE"/>
          </a:p>
        </p:txBody>
      </p:sp>
    </p:spTree>
    <p:extLst>
      <p:ext uri="{BB962C8B-B14F-4D97-AF65-F5344CB8AC3E}">
        <p14:creationId xmlns:p14="http://schemas.microsoft.com/office/powerpoint/2010/main" val="1821674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Modèles d’un </a:t>
            </a:r>
            <a:r>
              <a:rPr lang="fr-FR" dirty="0" err="1" smtClean="0"/>
              <a:t>DataWarehouse</a:t>
            </a:r>
            <a:endParaRPr lang="fr-FR" dirty="0"/>
          </a:p>
        </p:txBody>
      </p:sp>
      <p:sp>
        <p:nvSpPr>
          <p:cNvPr id="3" name="Espace réservé du contenu 2"/>
          <p:cNvSpPr>
            <a:spLocks noGrp="1"/>
          </p:cNvSpPr>
          <p:nvPr>
            <p:ph idx="1"/>
          </p:nvPr>
        </p:nvSpPr>
        <p:spPr/>
        <p:txBody>
          <a:bodyPr/>
          <a:lstStyle/>
          <a:p>
            <a:endParaRPr lang="fr-FR" dirty="0" smtClean="0"/>
          </a:p>
          <a:p>
            <a:r>
              <a:rPr lang="fr-FR" dirty="0" smtClean="0"/>
              <a:t>Modèle </a:t>
            </a:r>
            <a:r>
              <a:rPr lang="fr-FR" dirty="0"/>
              <a:t>en </a:t>
            </a:r>
            <a:r>
              <a:rPr lang="fr-FR" dirty="0" smtClean="0"/>
              <a:t>étoile</a:t>
            </a:r>
            <a:endParaRPr lang="fr-FR" dirty="0"/>
          </a:p>
          <a:p>
            <a:endParaRPr lang="fr-FR" dirty="0" smtClean="0"/>
          </a:p>
          <a:p>
            <a:r>
              <a:rPr lang="fr-FR" dirty="0" smtClean="0"/>
              <a:t>Modèle </a:t>
            </a:r>
            <a:r>
              <a:rPr lang="fr-FR" dirty="0"/>
              <a:t>en flocon de </a:t>
            </a:r>
            <a:r>
              <a:rPr lang="fr-FR" dirty="0" smtClean="0"/>
              <a:t>neige</a:t>
            </a:r>
          </a:p>
          <a:p>
            <a:endParaRPr lang="fr-FR" dirty="0"/>
          </a:p>
          <a:p>
            <a:r>
              <a:rPr lang="fr-FR" dirty="0"/>
              <a:t>Modèle en </a:t>
            </a:r>
            <a:r>
              <a:rPr lang="fr-FR" dirty="0" smtClean="0"/>
              <a:t>constellation</a:t>
            </a:r>
            <a:endParaRPr lang="en-US" dirty="0"/>
          </a:p>
          <a:p>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1093431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Étoile</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a:t>Une (ou plusieurs) table(s) de faits comprenant une ou plusieurs </a:t>
            </a:r>
            <a:r>
              <a:rPr lang="fr-FR" dirty="0" smtClean="0"/>
              <a:t>mesures</a:t>
            </a:r>
            <a:endParaRPr lang="fr-FR" dirty="0"/>
          </a:p>
          <a:p>
            <a:r>
              <a:rPr lang="fr-FR" dirty="0"/>
              <a:t>Plusieurs tables de dimension </a:t>
            </a:r>
            <a:r>
              <a:rPr lang="fr-FR" dirty="0" smtClean="0"/>
              <a:t>dé-normalisées</a:t>
            </a:r>
            <a:r>
              <a:rPr lang="fr-FR" dirty="0"/>
              <a:t>: descripteurs des dimensions.</a:t>
            </a:r>
          </a:p>
          <a:p>
            <a:r>
              <a:rPr lang="fr-FR" dirty="0"/>
              <a:t>Les tables de dimension n'ont pas de lien entre elles.</a:t>
            </a:r>
          </a:p>
          <a:p>
            <a:r>
              <a:rPr lang="fr-FR" dirty="0">
                <a:solidFill>
                  <a:srgbClr val="EE5818"/>
                </a:solidFill>
              </a:rPr>
              <a:t>Avantages</a:t>
            </a:r>
            <a:r>
              <a:rPr lang="fr-FR" dirty="0"/>
              <a:t> </a:t>
            </a:r>
            <a:endParaRPr lang="fr-FR" dirty="0" smtClean="0"/>
          </a:p>
          <a:p>
            <a:pPr lvl="1"/>
            <a:r>
              <a:rPr lang="fr-FR" dirty="0" smtClean="0"/>
              <a:t>Facilité </a:t>
            </a:r>
            <a:r>
              <a:rPr lang="fr-FR" dirty="0"/>
              <a:t>de </a:t>
            </a:r>
            <a:r>
              <a:rPr lang="fr-FR" dirty="0" smtClean="0"/>
              <a:t>navigation.</a:t>
            </a:r>
          </a:p>
          <a:p>
            <a:pPr lvl="1"/>
            <a:r>
              <a:rPr lang="fr-FR" dirty="0" smtClean="0"/>
              <a:t>Performances </a:t>
            </a:r>
            <a:r>
              <a:rPr lang="fr-FR" dirty="0"/>
              <a:t>: nombre de jointures limité ; gestion des données </a:t>
            </a:r>
            <a:r>
              <a:rPr lang="fr-FR" dirty="0" smtClean="0"/>
              <a:t>creuses.</a:t>
            </a:r>
          </a:p>
          <a:p>
            <a:pPr lvl="1"/>
            <a:r>
              <a:rPr lang="fr-FR" dirty="0" smtClean="0"/>
              <a:t>Gestion </a:t>
            </a:r>
            <a:r>
              <a:rPr lang="fr-FR" dirty="0"/>
              <a:t>des agrégats</a:t>
            </a:r>
          </a:p>
          <a:p>
            <a:r>
              <a:rPr lang="fr-FR" dirty="0">
                <a:solidFill>
                  <a:srgbClr val="EE5818"/>
                </a:solidFill>
              </a:rPr>
              <a:t>Inconvénients</a:t>
            </a:r>
            <a:r>
              <a:rPr lang="fr-FR" dirty="0"/>
              <a:t> </a:t>
            </a:r>
            <a:endParaRPr lang="fr-FR" dirty="0" smtClean="0"/>
          </a:p>
          <a:p>
            <a:pPr lvl="1"/>
            <a:r>
              <a:rPr lang="fr-FR" dirty="0" smtClean="0"/>
              <a:t>Redondances </a:t>
            </a:r>
            <a:r>
              <a:rPr lang="fr-FR" dirty="0"/>
              <a:t>dans les </a:t>
            </a:r>
            <a:r>
              <a:rPr lang="fr-FR" dirty="0" smtClean="0"/>
              <a:t>dimensions.</a:t>
            </a:r>
          </a:p>
          <a:p>
            <a:pPr lvl="1"/>
            <a:r>
              <a:rPr lang="fr-FR" dirty="0" smtClean="0"/>
              <a:t>Alimentation </a:t>
            </a:r>
            <a:r>
              <a:rPr lang="fr-FR" dirty="0"/>
              <a:t>complexe.. </a:t>
            </a:r>
          </a:p>
          <a:p>
            <a:endParaRPr lang="fr-FR" dirty="0"/>
          </a:p>
          <a:p>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7126428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en Étoile - Exemple</a:t>
            </a:r>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44</a:t>
            </a:fld>
            <a:endParaRPr lang="en-US" dirty="0"/>
          </a:p>
        </p:txBody>
      </p:sp>
      <p:grpSp>
        <p:nvGrpSpPr>
          <p:cNvPr id="56" name="Grouper 55"/>
          <p:cNvGrpSpPr/>
          <p:nvPr/>
        </p:nvGrpSpPr>
        <p:grpSpPr>
          <a:xfrm>
            <a:off x="2859370" y="2499026"/>
            <a:ext cx="6675774" cy="3203983"/>
            <a:chOff x="1485316" y="2499026"/>
            <a:chExt cx="6675774" cy="3203983"/>
          </a:xfrm>
        </p:grpSpPr>
        <p:grpSp>
          <p:nvGrpSpPr>
            <p:cNvPr id="14" name="Grouper 13"/>
            <p:cNvGrpSpPr/>
            <p:nvPr/>
          </p:nvGrpSpPr>
          <p:grpSpPr>
            <a:xfrm>
              <a:off x="3661203" y="2733259"/>
              <a:ext cx="2915495" cy="2472054"/>
              <a:chOff x="4448944" y="4221088"/>
              <a:chExt cx="2368840" cy="2472054"/>
            </a:xfrm>
          </p:grpSpPr>
          <p:sp>
            <p:nvSpPr>
              <p:cNvPr id="37" name="Rectangle 36"/>
              <p:cNvSpPr/>
              <p:nvPr/>
            </p:nvSpPr>
            <p:spPr>
              <a:xfrm>
                <a:off x="4448944" y="4221088"/>
                <a:ext cx="2192532" cy="247205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cxnSp>
            <p:nvCxnSpPr>
              <p:cNvPr id="38" name="Connecteur droit 37"/>
              <p:cNvCxnSpPr/>
              <p:nvPr/>
            </p:nvCxnSpPr>
            <p:spPr>
              <a:xfrm>
                <a:off x="4448944" y="4653136"/>
                <a:ext cx="2192532" cy="0"/>
              </a:xfrm>
              <a:prstGeom prst="line">
                <a:avLst/>
              </a:prstGeom>
            </p:spPr>
            <p:style>
              <a:lnRef idx="1">
                <a:schemeClr val="accent3"/>
              </a:lnRef>
              <a:fillRef idx="0">
                <a:schemeClr val="accent3"/>
              </a:fillRef>
              <a:effectRef idx="0">
                <a:schemeClr val="accent3"/>
              </a:effectRef>
              <a:fontRef idx="minor">
                <a:schemeClr val="tx1"/>
              </a:fontRef>
            </p:style>
          </p:cxnSp>
          <p:sp>
            <p:nvSpPr>
              <p:cNvPr id="39" name="ZoneTexte 38"/>
              <p:cNvSpPr txBox="1"/>
              <p:nvPr/>
            </p:nvSpPr>
            <p:spPr>
              <a:xfrm>
                <a:off x="5143873" y="4251086"/>
                <a:ext cx="772770" cy="369332"/>
              </a:xfrm>
              <a:prstGeom prst="rect">
                <a:avLst/>
              </a:prstGeom>
              <a:noFill/>
            </p:spPr>
            <p:txBody>
              <a:bodyPr wrap="none" rtlCol="0">
                <a:spAutoFit/>
              </a:bodyPr>
              <a:lstStyle/>
              <a:p>
                <a:r>
                  <a:rPr lang="fr-FR" b="1" dirty="0" smtClean="0"/>
                  <a:t>Ventes</a:t>
                </a:r>
                <a:endParaRPr lang="fr-FR" b="1" dirty="0"/>
              </a:p>
            </p:txBody>
          </p:sp>
          <p:sp>
            <p:nvSpPr>
              <p:cNvPr id="40" name="ZoneTexte 39"/>
              <p:cNvSpPr txBox="1"/>
              <p:nvPr/>
            </p:nvSpPr>
            <p:spPr>
              <a:xfrm>
                <a:off x="4481236" y="4653136"/>
                <a:ext cx="2336548" cy="2031325"/>
              </a:xfrm>
              <a:prstGeom prst="rect">
                <a:avLst/>
              </a:prstGeom>
              <a:noFill/>
            </p:spPr>
            <p:txBody>
              <a:bodyPr wrap="square" rtlCol="0">
                <a:spAutoFit/>
              </a:bodyPr>
              <a:lstStyle/>
              <a:p>
                <a:r>
                  <a:rPr lang="fr-FR" dirty="0" smtClean="0">
                    <a:solidFill>
                      <a:schemeClr val="accent2"/>
                    </a:solidFill>
                  </a:rPr>
                  <a:t> </a:t>
                </a:r>
                <a:r>
                  <a:rPr lang="fr-FR" dirty="0" err="1" smtClean="0">
                    <a:solidFill>
                      <a:schemeClr val="accent2"/>
                    </a:solidFill>
                  </a:rPr>
                  <a:t>Code_produit</a:t>
                </a:r>
                <a:endParaRPr lang="fr-FR" dirty="0" smtClean="0">
                  <a:solidFill>
                    <a:schemeClr val="accent2"/>
                  </a:solidFill>
                </a:endParaRPr>
              </a:p>
              <a:p>
                <a:r>
                  <a:rPr lang="fr-FR" dirty="0" smtClean="0">
                    <a:solidFill>
                      <a:schemeClr val="accent2"/>
                    </a:solidFill>
                  </a:rPr>
                  <a:t> </a:t>
                </a:r>
                <a:r>
                  <a:rPr lang="fr-FR" dirty="0" err="1" smtClean="0">
                    <a:solidFill>
                      <a:schemeClr val="accent2"/>
                    </a:solidFill>
                  </a:rPr>
                  <a:t>Code_période</a:t>
                </a:r>
                <a:endParaRPr lang="fr-FR" dirty="0" smtClean="0">
                  <a:solidFill>
                    <a:schemeClr val="accent2"/>
                  </a:solidFill>
                </a:endParaRPr>
              </a:p>
              <a:p>
                <a:r>
                  <a:rPr lang="fr-FR" dirty="0" smtClean="0">
                    <a:solidFill>
                      <a:schemeClr val="accent2"/>
                    </a:solidFill>
                  </a:rPr>
                  <a:t> </a:t>
                </a:r>
                <a:r>
                  <a:rPr lang="fr-FR" dirty="0" err="1" smtClean="0">
                    <a:solidFill>
                      <a:schemeClr val="accent2"/>
                    </a:solidFill>
                  </a:rPr>
                  <a:t>Code_Magasin</a:t>
                </a:r>
                <a:endParaRPr lang="fr-FR" dirty="0" smtClean="0">
                  <a:solidFill>
                    <a:schemeClr val="accent2"/>
                  </a:solidFill>
                </a:endParaRPr>
              </a:p>
              <a:p>
                <a:endParaRPr lang="fr-FR" dirty="0" smtClean="0"/>
              </a:p>
              <a:p>
                <a:r>
                  <a:rPr lang="fr-FR" dirty="0" err="1" smtClean="0"/>
                  <a:t>Unités_vendues</a:t>
                </a:r>
                <a:endParaRPr lang="fr-FR" dirty="0" smtClean="0"/>
              </a:p>
              <a:p>
                <a:r>
                  <a:rPr lang="fr-FR" dirty="0" err="1" smtClean="0"/>
                  <a:t>Montant_ventes</a:t>
                </a:r>
                <a:endParaRPr lang="fr-FR" dirty="0" smtClean="0"/>
              </a:p>
              <a:p>
                <a:r>
                  <a:rPr lang="fr-FR" dirty="0" err="1" smtClean="0"/>
                  <a:t>Montant_coût</a:t>
                </a:r>
                <a:endParaRPr lang="fr-FR" dirty="0"/>
              </a:p>
            </p:txBody>
          </p:sp>
        </p:grpSp>
        <p:cxnSp>
          <p:nvCxnSpPr>
            <p:cNvPr id="18" name="Connecteur droit avec flèche 17"/>
            <p:cNvCxnSpPr>
              <a:endCxn id="34" idx="3"/>
            </p:cNvCxnSpPr>
            <p:nvPr/>
          </p:nvCxnSpPr>
          <p:spPr>
            <a:xfrm flipH="1" flipV="1">
              <a:off x="2668986" y="3263536"/>
              <a:ext cx="1099214" cy="10950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19" name="Connecteur droit avec flèche 18"/>
            <p:cNvCxnSpPr/>
            <p:nvPr/>
          </p:nvCxnSpPr>
          <p:spPr>
            <a:xfrm flipH="1">
              <a:off x="2663636" y="3669362"/>
              <a:ext cx="1152128" cy="79208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22" name="Connecteur droit avec flèche 21"/>
            <p:cNvCxnSpPr>
              <a:endCxn id="25" idx="1"/>
            </p:cNvCxnSpPr>
            <p:nvPr/>
          </p:nvCxnSpPr>
          <p:spPr>
            <a:xfrm>
              <a:off x="5621072" y="3956038"/>
              <a:ext cx="1385178" cy="51865"/>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47" name="Grouper 46"/>
            <p:cNvGrpSpPr/>
            <p:nvPr/>
          </p:nvGrpSpPr>
          <p:grpSpPr>
            <a:xfrm>
              <a:off x="1490665" y="2499026"/>
              <a:ext cx="1178321" cy="1457012"/>
              <a:chOff x="1573941" y="3165306"/>
              <a:chExt cx="1178321" cy="1457012"/>
            </a:xfrm>
          </p:grpSpPr>
          <p:grpSp>
            <p:nvGrpSpPr>
              <p:cNvPr id="15" name="Grouper 14"/>
              <p:cNvGrpSpPr/>
              <p:nvPr/>
            </p:nvGrpSpPr>
            <p:grpSpPr>
              <a:xfrm>
                <a:off x="1600134" y="3165306"/>
                <a:ext cx="1152128" cy="1457012"/>
                <a:chOff x="2000672" y="4437112"/>
                <a:chExt cx="936104" cy="1457012"/>
              </a:xfrm>
            </p:grpSpPr>
            <p:sp>
              <p:nvSpPr>
                <p:cNvPr id="34" name="Rectangle 33"/>
                <p:cNvSpPr/>
                <p:nvPr/>
              </p:nvSpPr>
              <p:spPr>
                <a:xfrm>
                  <a:off x="2000672" y="4509120"/>
                  <a:ext cx="936104" cy="13850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35" name="Connecteur droit 34"/>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6" name="ZoneTexte 35"/>
                <p:cNvSpPr txBox="1"/>
                <p:nvPr/>
              </p:nvSpPr>
              <p:spPr>
                <a:xfrm>
                  <a:off x="2080884" y="4437112"/>
                  <a:ext cx="703497" cy="338554"/>
                </a:xfrm>
                <a:prstGeom prst="rect">
                  <a:avLst/>
                </a:prstGeom>
                <a:noFill/>
              </p:spPr>
              <p:txBody>
                <a:bodyPr wrap="none" rtlCol="0">
                  <a:spAutoFit/>
                </a:bodyPr>
                <a:lstStyle/>
                <a:p>
                  <a:r>
                    <a:rPr lang="fr-FR" sz="1600" b="1" dirty="0" smtClean="0"/>
                    <a:t>Produit</a:t>
                  </a:r>
                  <a:endParaRPr lang="fr-FR" b="1" dirty="0"/>
                </a:p>
              </p:txBody>
            </p:sp>
          </p:grpSp>
          <p:sp>
            <p:nvSpPr>
              <p:cNvPr id="23" name="ZoneTexte 22"/>
              <p:cNvSpPr txBox="1"/>
              <p:nvPr/>
            </p:nvSpPr>
            <p:spPr>
              <a:xfrm>
                <a:off x="1573941" y="3442871"/>
                <a:ext cx="1152128" cy="1169551"/>
              </a:xfrm>
              <a:prstGeom prst="rect">
                <a:avLst/>
              </a:prstGeom>
              <a:noFill/>
            </p:spPr>
            <p:txBody>
              <a:bodyPr wrap="square" rtlCol="0">
                <a:spAutoFit/>
              </a:bodyPr>
              <a:lstStyle/>
              <a:p>
                <a:r>
                  <a:rPr lang="fr-FR" sz="1400" b="1" dirty="0" err="1" smtClean="0">
                    <a:solidFill>
                      <a:srgbClr val="FAC96A"/>
                    </a:solidFill>
                  </a:rPr>
                  <a:t>Code_pdt</a:t>
                </a:r>
                <a:endParaRPr lang="fr-FR" sz="1400" b="1" dirty="0" smtClean="0">
                  <a:solidFill>
                    <a:srgbClr val="FAC96A"/>
                  </a:solidFill>
                </a:endParaRPr>
              </a:p>
              <a:p>
                <a:r>
                  <a:rPr lang="fr-FR" sz="1400" dirty="0" smtClean="0"/>
                  <a:t>Description</a:t>
                </a:r>
              </a:p>
              <a:p>
                <a:r>
                  <a:rPr lang="fr-FR" sz="1400" dirty="0" smtClean="0"/>
                  <a:t>Couleur</a:t>
                </a:r>
              </a:p>
              <a:p>
                <a:r>
                  <a:rPr lang="fr-FR" sz="1400" dirty="0" smtClean="0"/>
                  <a:t>Marque</a:t>
                </a:r>
              </a:p>
              <a:p>
                <a:r>
                  <a:rPr lang="fr-FR" sz="1400" dirty="0" smtClean="0"/>
                  <a:t>Créateur</a:t>
                </a:r>
                <a:endParaRPr lang="fr-FR" sz="1400" dirty="0"/>
              </a:p>
            </p:txBody>
          </p:sp>
        </p:grpSp>
        <p:grpSp>
          <p:nvGrpSpPr>
            <p:cNvPr id="50" name="Grouper 49"/>
            <p:cNvGrpSpPr/>
            <p:nvPr/>
          </p:nvGrpSpPr>
          <p:grpSpPr>
            <a:xfrm>
              <a:off x="1485316" y="4245426"/>
              <a:ext cx="1178322" cy="1457583"/>
              <a:chOff x="1485316" y="4245426"/>
              <a:chExt cx="1178322" cy="1457583"/>
            </a:xfrm>
          </p:grpSpPr>
          <p:grpSp>
            <p:nvGrpSpPr>
              <p:cNvPr id="16" name="Grouper 15"/>
              <p:cNvGrpSpPr/>
              <p:nvPr/>
            </p:nvGrpSpPr>
            <p:grpSpPr>
              <a:xfrm>
                <a:off x="1511510" y="4245426"/>
                <a:ext cx="1152128" cy="1438776"/>
                <a:chOff x="2000672" y="4437112"/>
                <a:chExt cx="936104" cy="1438776"/>
              </a:xfrm>
            </p:grpSpPr>
            <p:sp>
              <p:nvSpPr>
                <p:cNvPr id="31" name="Rectangle 30"/>
                <p:cNvSpPr/>
                <p:nvPr/>
              </p:nvSpPr>
              <p:spPr>
                <a:xfrm>
                  <a:off x="2000672" y="4509120"/>
                  <a:ext cx="936104" cy="13667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32" name="Connecteur droit 31"/>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3" name="ZoneTexte 32"/>
                <p:cNvSpPr txBox="1"/>
                <p:nvPr/>
              </p:nvSpPr>
              <p:spPr>
                <a:xfrm>
                  <a:off x="2080039" y="4437112"/>
                  <a:ext cx="766909" cy="338554"/>
                </a:xfrm>
                <a:prstGeom prst="rect">
                  <a:avLst/>
                </a:prstGeom>
                <a:noFill/>
              </p:spPr>
              <p:txBody>
                <a:bodyPr wrap="none" rtlCol="0">
                  <a:spAutoFit/>
                </a:bodyPr>
                <a:lstStyle/>
                <a:p>
                  <a:r>
                    <a:rPr lang="fr-FR" sz="1600" b="1" dirty="0" smtClean="0"/>
                    <a:t>Période</a:t>
                  </a:r>
                  <a:endParaRPr lang="fr-FR" b="1" dirty="0"/>
                </a:p>
              </p:txBody>
            </p:sp>
          </p:grpSp>
          <p:sp>
            <p:nvSpPr>
              <p:cNvPr id="24" name="ZoneTexte 23"/>
              <p:cNvSpPr txBox="1"/>
              <p:nvPr/>
            </p:nvSpPr>
            <p:spPr>
              <a:xfrm>
                <a:off x="1485316" y="4533458"/>
                <a:ext cx="1152128" cy="1169551"/>
              </a:xfrm>
              <a:prstGeom prst="rect">
                <a:avLst/>
              </a:prstGeom>
              <a:noFill/>
            </p:spPr>
            <p:txBody>
              <a:bodyPr wrap="square" rtlCol="0">
                <a:spAutoFit/>
              </a:bodyPr>
              <a:lstStyle/>
              <a:p>
                <a:r>
                  <a:rPr lang="fr-FR" sz="1400" b="1" dirty="0" err="1" smtClean="0">
                    <a:solidFill>
                      <a:srgbClr val="FAC96A"/>
                    </a:solidFill>
                  </a:rPr>
                  <a:t>Code_per</a:t>
                </a:r>
                <a:endParaRPr lang="fr-FR" sz="1400" b="1" dirty="0" smtClean="0">
                  <a:solidFill>
                    <a:srgbClr val="FAC96A"/>
                  </a:solidFill>
                </a:endParaRPr>
              </a:p>
              <a:p>
                <a:r>
                  <a:rPr lang="fr-FR" sz="1400" dirty="0" smtClean="0"/>
                  <a:t>Année</a:t>
                </a:r>
              </a:p>
              <a:p>
                <a:r>
                  <a:rPr lang="fr-FR" sz="1400" dirty="0" smtClean="0"/>
                  <a:t>Trimestre</a:t>
                </a:r>
              </a:p>
              <a:p>
                <a:r>
                  <a:rPr lang="fr-FR" sz="1400" dirty="0" smtClean="0"/>
                  <a:t>Mois</a:t>
                </a:r>
              </a:p>
              <a:p>
                <a:r>
                  <a:rPr lang="fr-FR" sz="1400" dirty="0" smtClean="0"/>
                  <a:t>Jour</a:t>
                </a:r>
                <a:endParaRPr lang="fr-FR" sz="1400" dirty="0"/>
              </a:p>
            </p:txBody>
          </p:sp>
        </p:grpSp>
        <p:grpSp>
          <p:nvGrpSpPr>
            <p:cNvPr id="55" name="Grouper 54"/>
            <p:cNvGrpSpPr/>
            <p:nvPr/>
          </p:nvGrpSpPr>
          <p:grpSpPr>
            <a:xfrm>
              <a:off x="7006249" y="3196552"/>
              <a:ext cx="1154841" cy="1550694"/>
              <a:chOff x="7006249" y="3196552"/>
              <a:chExt cx="1154841" cy="1550694"/>
            </a:xfrm>
          </p:grpSpPr>
          <p:grpSp>
            <p:nvGrpSpPr>
              <p:cNvPr id="21" name="Grouper 20"/>
              <p:cNvGrpSpPr/>
              <p:nvPr/>
            </p:nvGrpSpPr>
            <p:grpSpPr>
              <a:xfrm>
                <a:off x="7006249" y="3196552"/>
                <a:ext cx="1152128" cy="1550694"/>
                <a:chOff x="2000672" y="4437112"/>
                <a:chExt cx="936104" cy="1550694"/>
              </a:xfrm>
            </p:grpSpPr>
            <p:sp>
              <p:nvSpPr>
                <p:cNvPr id="25" name="Rectangle 24"/>
                <p:cNvSpPr/>
                <p:nvPr/>
              </p:nvSpPr>
              <p:spPr>
                <a:xfrm>
                  <a:off x="2000672" y="4509120"/>
                  <a:ext cx="936104" cy="14786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6" name="Connecteur droit 25"/>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7" name="ZoneTexte 26"/>
                <p:cNvSpPr txBox="1"/>
                <p:nvPr/>
              </p:nvSpPr>
              <p:spPr>
                <a:xfrm>
                  <a:off x="2060110" y="4437112"/>
                  <a:ext cx="843590" cy="338554"/>
                </a:xfrm>
                <a:prstGeom prst="rect">
                  <a:avLst/>
                </a:prstGeom>
                <a:noFill/>
              </p:spPr>
              <p:txBody>
                <a:bodyPr wrap="none" rtlCol="0">
                  <a:spAutoFit/>
                </a:bodyPr>
                <a:lstStyle/>
                <a:p>
                  <a:r>
                    <a:rPr lang="fr-FR" sz="1600" b="1" dirty="0" smtClean="0"/>
                    <a:t>Magasin</a:t>
                  </a:r>
                  <a:endParaRPr lang="fr-FR" b="1" dirty="0"/>
                </a:p>
              </p:txBody>
            </p:sp>
          </p:grpSp>
          <p:sp>
            <p:nvSpPr>
              <p:cNvPr id="54" name="ZoneTexte 53"/>
              <p:cNvSpPr txBox="1"/>
              <p:nvPr/>
            </p:nvSpPr>
            <p:spPr>
              <a:xfrm>
                <a:off x="7008962" y="3540689"/>
                <a:ext cx="1152128" cy="1169551"/>
              </a:xfrm>
              <a:prstGeom prst="rect">
                <a:avLst/>
              </a:prstGeom>
              <a:noFill/>
            </p:spPr>
            <p:txBody>
              <a:bodyPr wrap="square" rtlCol="0">
                <a:spAutoFit/>
              </a:bodyPr>
              <a:lstStyle/>
              <a:p>
                <a:r>
                  <a:rPr lang="fr-FR" sz="1400" b="1" dirty="0" err="1" smtClean="0">
                    <a:solidFill>
                      <a:srgbClr val="FAC96A"/>
                    </a:solidFill>
                  </a:rPr>
                  <a:t>Code_mag</a:t>
                </a:r>
                <a:endParaRPr lang="fr-FR" sz="1400" b="1" dirty="0" smtClean="0">
                  <a:solidFill>
                    <a:srgbClr val="FAC96A"/>
                  </a:solidFill>
                </a:endParaRPr>
              </a:p>
              <a:p>
                <a:r>
                  <a:rPr lang="fr-FR" sz="1400" dirty="0" err="1" smtClean="0"/>
                  <a:t>Nom_mag</a:t>
                </a:r>
                <a:endParaRPr lang="fr-FR" sz="1400" dirty="0" smtClean="0"/>
              </a:p>
              <a:p>
                <a:r>
                  <a:rPr lang="fr-FR" sz="1400" dirty="0" smtClean="0"/>
                  <a:t>Ville</a:t>
                </a:r>
              </a:p>
              <a:p>
                <a:r>
                  <a:rPr lang="fr-FR" sz="1400" dirty="0" smtClean="0"/>
                  <a:t>Téléphone</a:t>
                </a:r>
              </a:p>
              <a:p>
                <a:r>
                  <a:rPr lang="fr-FR" sz="1400" dirty="0" smtClean="0"/>
                  <a:t>Manager</a:t>
                </a:r>
                <a:endParaRPr lang="fr-FR" sz="1400" dirty="0"/>
              </a:p>
            </p:txBody>
          </p:sp>
        </p:grpSp>
      </p:grpSp>
    </p:spTree>
    <p:extLst>
      <p:ext uri="{BB962C8B-B14F-4D97-AF65-F5344CB8AC3E}">
        <p14:creationId xmlns:p14="http://schemas.microsoft.com/office/powerpoint/2010/main" val="12561030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en Flocon de Neige</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smtClean="0"/>
              <a:t>Dérivé du </a:t>
            </a:r>
            <a:r>
              <a:rPr lang="fr-FR" dirty="0"/>
              <a:t>schéma en étoile où </a:t>
            </a:r>
            <a:r>
              <a:rPr lang="fr-FR" dirty="0" smtClean="0"/>
              <a:t>les tables </a:t>
            </a:r>
            <a:r>
              <a:rPr lang="fr-FR" dirty="0"/>
              <a:t>de dimensions sont normalisées </a:t>
            </a:r>
            <a:endParaRPr lang="fr-FR" dirty="0" smtClean="0"/>
          </a:p>
          <a:p>
            <a:pPr lvl="1"/>
            <a:r>
              <a:rPr lang="fr-FR" dirty="0" smtClean="0"/>
              <a:t>La </a:t>
            </a:r>
            <a:r>
              <a:rPr lang="fr-FR" dirty="0"/>
              <a:t>table des faits reste </a:t>
            </a:r>
            <a:r>
              <a:rPr lang="fr-FR" dirty="0" smtClean="0"/>
              <a:t>inchangée</a:t>
            </a:r>
            <a:endParaRPr lang="fr-FR" dirty="0"/>
          </a:p>
          <a:p>
            <a:r>
              <a:rPr lang="fr-FR" dirty="0" smtClean="0"/>
              <a:t>Chacune </a:t>
            </a:r>
            <a:r>
              <a:rPr lang="fr-FR" dirty="0"/>
              <a:t>des dimensions est décomposée selon sa (ou ses) hiérarchie(s</a:t>
            </a:r>
            <a:r>
              <a:rPr lang="fr-FR" dirty="0" smtClean="0"/>
              <a:t>)</a:t>
            </a:r>
            <a:endParaRPr lang="fr-FR" dirty="0"/>
          </a:p>
          <a:p>
            <a:r>
              <a:rPr lang="fr-FR" dirty="0"/>
              <a:t>Exemple : Commune, Département, Région, Pays, Continent</a:t>
            </a:r>
          </a:p>
          <a:p>
            <a:r>
              <a:rPr lang="fr-FR" dirty="0" smtClean="0"/>
              <a:t>Utilisé lorsque </a:t>
            </a:r>
            <a:r>
              <a:rPr lang="fr-FR" dirty="0"/>
              <a:t>les </a:t>
            </a:r>
            <a:r>
              <a:rPr lang="fr-FR" dirty="0" smtClean="0"/>
              <a:t>tables </a:t>
            </a:r>
            <a:r>
              <a:rPr lang="fr-FR" dirty="0"/>
              <a:t>sont très </a:t>
            </a:r>
            <a:r>
              <a:rPr lang="fr-FR" dirty="0" smtClean="0"/>
              <a:t>volumineuses</a:t>
            </a:r>
            <a:endParaRPr lang="fr-FR" dirty="0"/>
          </a:p>
          <a:p>
            <a:r>
              <a:rPr lang="fr-FR" dirty="0" smtClean="0">
                <a:solidFill>
                  <a:srgbClr val="EE5818"/>
                </a:solidFill>
              </a:rPr>
              <a:t>Avantages</a:t>
            </a:r>
            <a:endParaRPr lang="fr-FR" dirty="0" smtClean="0"/>
          </a:p>
          <a:p>
            <a:pPr lvl="1"/>
            <a:r>
              <a:rPr lang="fr-FR" dirty="0"/>
              <a:t>R</a:t>
            </a:r>
            <a:r>
              <a:rPr lang="fr-FR" dirty="0" smtClean="0"/>
              <a:t>éduction </a:t>
            </a:r>
            <a:r>
              <a:rPr lang="fr-FR" dirty="0"/>
              <a:t>du </a:t>
            </a:r>
            <a:r>
              <a:rPr lang="fr-FR" dirty="0" smtClean="0"/>
              <a:t>volume</a:t>
            </a:r>
          </a:p>
          <a:p>
            <a:pPr lvl="1"/>
            <a:r>
              <a:rPr lang="fr-FR" dirty="0"/>
              <a:t>P</a:t>
            </a:r>
            <a:r>
              <a:rPr lang="fr-FR" dirty="0" smtClean="0"/>
              <a:t>ermettre </a:t>
            </a:r>
            <a:r>
              <a:rPr lang="fr-FR" dirty="0"/>
              <a:t>des analyses par pallier (drill down) sur la dimension </a:t>
            </a:r>
            <a:r>
              <a:rPr lang="fr-FR" dirty="0" smtClean="0"/>
              <a:t>hiérarchisée</a:t>
            </a:r>
            <a:endParaRPr lang="fr-FR" dirty="0"/>
          </a:p>
          <a:p>
            <a:r>
              <a:rPr lang="fr-FR" dirty="0" smtClean="0">
                <a:solidFill>
                  <a:srgbClr val="EE5818"/>
                </a:solidFill>
              </a:rPr>
              <a:t>Inconvénients</a:t>
            </a:r>
            <a:endParaRPr lang="fr-FR" dirty="0" smtClean="0"/>
          </a:p>
          <a:p>
            <a:pPr lvl="1"/>
            <a:r>
              <a:rPr lang="fr-FR" dirty="0" smtClean="0"/>
              <a:t>Navigation difficile</a:t>
            </a:r>
          </a:p>
          <a:p>
            <a:pPr lvl="1"/>
            <a:r>
              <a:rPr lang="fr-FR" dirty="0"/>
              <a:t>N</a:t>
            </a:r>
            <a:r>
              <a:rPr lang="fr-FR" dirty="0" smtClean="0"/>
              <a:t>ombreuses jointures</a:t>
            </a:r>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17807065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Modèle en Flocon de </a:t>
            </a:r>
            <a:r>
              <a:rPr lang="fr-FR" dirty="0" smtClean="0"/>
              <a:t>Neige - Exemple</a:t>
            </a:r>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46</a:t>
            </a:fld>
            <a:endParaRPr lang="en-US" dirty="0"/>
          </a:p>
        </p:txBody>
      </p:sp>
      <p:grpSp>
        <p:nvGrpSpPr>
          <p:cNvPr id="47" name="Grouper 46"/>
          <p:cNvGrpSpPr/>
          <p:nvPr/>
        </p:nvGrpSpPr>
        <p:grpSpPr>
          <a:xfrm>
            <a:off x="1351620" y="2568140"/>
            <a:ext cx="9078734" cy="3530473"/>
            <a:chOff x="456410" y="2172536"/>
            <a:chExt cx="9078734" cy="3530473"/>
          </a:xfrm>
        </p:grpSpPr>
        <p:grpSp>
          <p:nvGrpSpPr>
            <p:cNvPr id="8" name="Grouper 7"/>
            <p:cNvGrpSpPr/>
            <p:nvPr/>
          </p:nvGrpSpPr>
          <p:grpSpPr>
            <a:xfrm>
              <a:off x="5035257" y="2733259"/>
              <a:ext cx="2915495" cy="2472054"/>
              <a:chOff x="4448944" y="4221088"/>
              <a:chExt cx="2368840" cy="2472054"/>
            </a:xfrm>
          </p:grpSpPr>
          <p:sp>
            <p:nvSpPr>
              <p:cNvPr id="31" name="Rectangle 30"/>
              <p:cNvSpPr/>
              <p:nvPr/>
            </p:nvSpPr>
            <p:spPr>
              <a:xfrm>
                <a:off x="4448944" y="4221088"/>
                <a:ext cx="2192532" cy="247205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cxnSp>
            <p:nvCxnSpPr>
              <p:cNvPr id="32" name="Connecteur droit 31"/>
              <p:cNvCxnSpPr/>
              <p:nvPr/>
            </p:nvCxnSpPr>
            <p:spPr>
              <a:xfrm>
                <a:off x="4448944" y="4653136"/>
                <a:ext cx="2192532"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ZoneTexte 32"/>
              <p:cNvSpPr txBox="1"/>
              <p:nvPr/>
            </p:nvSpPr>
            <p:spPr>
              <a:xfrm>
                <a:off x="5143873" y="4251086"/>
                <a:ext cx="772770" cy="369332"/>
              </a:xfrm>
              <a:prstGeom prst="rect">
                <a:avLst/>
              </a:prstGeom>
              <a:noFill/>
            </p:spPr>
            <p:txBody>
              <a:bodyPr wrap="none" rtlCol="0">
                <a:spAutoFit/>
              </a:bodyPr>
              <a:lstStyle/>
              <a:p>
                <a:r>
                  <a:rPr lang="fr-FR" b="1" dirty="0" smtClean="0"/>
                  <a:t>Ventes</a:t>
                </a:r>
                <a:endParaRPr lang="fr-FR" b="1" dirty="0"/>
              </a:p>
            </p:txBody>
          </p:sp>
          <p:sp>
            <p:nvSpPr>
              <p:cNvPr id="34" name="ZoneTexte 33"/>
              <p:cNvSpPr txBox="1"/>
              <p:nvPr/>
            </p:nvSpPr>
            <p:spPr>
              <a:xfrm>
                <a:off x="4481236" y="4653136"/>
                <a:ext cx="2336548" cy="2031325"/>
              </a:xfrm>
              <a:prstGeom prst="rect">
                <a:avLst/>
              </a:prstGeom>
              <a:noFill/>
            </p:spPr>
            <p:txBody>
              <a:bodyPr wrap="square" rtlCol="0">
                <a:spAutoFit/>
              </a:bodyPr>
              <a:lstStyle/>
              <a:p>
                <a:r>
                  <a:rPr lang="fr-FR" dirty="0" smtClean="0">
                    <a:solidFill>
                      <a:schemeClr val="accent2"/>
                    </a:solidFill>
                  </a:rPr>
                  <a:t> </a:t>
                </a:r>
                <a:r>
                  <a:rPr lang="fr-FR" dirty="0" err="1" smtClean="0">
                    <a:solidFill>
                      <a:schemeClr val="accent2"/>
                    </a:solidFill>
                  </a:rPr>
                  <a:t>Code_produit</a:t>
                </a:r>
                <a:endParaRPr lang="fr-FR" dirty="0" smtClean="0">
                  <a:solidFill>
                    <a:schemeClr val="accent2"/>
                  </a:solidFill>
                </a:endParaRPr>
              </a:p>
              <a:p>
                <a:r>
                  <a:rPr lang="fr-FR" dirty="0" smtClean="0">
                    <a:solidFill>
                      <a:schemeClr val="accent2"/>
                    </a:solidFill>
                  </a:rPr>
                  <a:t> </a:t>
                </a:r>
                <a:r>
                  <a:rPr lang="fr-FR" dirty="0" err="1" smtClean="0">
                    <a:solidFill>
                      <a:schemeClr val="accent2"/>
                    </a:solidFill>
                  </a:rPr>
                  <a:t>Code_période</a:t>
                </a:r>
                <a:endParaRPr lang="fr-FR" dirty="0" smtClean="0">
                  <a:solidFill>
                    <a:schemeClr val="accent2"/>
                  </a:solidFill>
                </a:endParaRPr>
              </a:p>
              <a:p>
                <a:r>
                  <a:rPr lang="fr-FR" dirty="0" smtClean="0">
                    <a:solidFill>
                      <a:schemeClr val="accent2"/>
                    </a:solidFill>
                  </a:rPr>
                  <a:t> </a:t>
                </a:r>
                <a:r>
                  <a:rPr lang="fr-FR" dirty="0" err="1" smtClean="0">
                    <a:solidFill>
                      <a:schemeClr val="accent2"/>
                    </a:solidFill>
                  </a:rPr>
                  <a:t>Code_Magasin</a:t>
                </a:r>
                <a:endParaRPr lang="fr-FR" dirty="0" smtClean="0">
                  <a:solidFill>
                    <a:schemeClr val="accent2"/>
                  </a:solidFill>
                </a:endParaRPr>
              </a:p>
              <a:p>
                <a:endParaRPr lang="fr-FR" dirty="0" smtClean="0"/>
              </a:p>
              <a:p>
                <a:r>
                  <a:rPr lang="fr-FR" dirty="0" err="1" smtClean="0"/>
                  <a:t>Unités_vendues</a:t>
                </a:r>
                <a:endParaRPr lang="fr-FR" dirty="0" smtClean="0"/>
              </a:p>
              <a:p>
                <a:r>
                  <a:rPr lang="fr-FR" dirty="0" err="1" smtClean="0"/>
                  <a:t>Montant_ventes</a:t>
                </a:r>
                <a:endParaRPr lang="fr-FR" dirty="0" smtClean="0"/>
              </a:p>
              <a:p>
                <a:r>
                  <a:rPr lang="fr-FR" dirty="0" err="1" smtClean="0"/>
                  <a:t>Montant_coût</a:t>
                </a:r>
                <a:endParaRPr lang="fr-FR" dirty="0"/>
              </a:p>
            </p:txBody>
          </p:sp>
        </p:grpSp>
        <p:cxnSp>
          <p:nvCxnSpPr>
            <p:cNvPr id="10" name="Connecteur droit avec flèche 9"/>
            <p:cNvCxnSpPr>
              <a:endCxn id="28" idx="3"/>
            </p:cNvCxnSpPr>
            <p:nvPr/>
          </p:nvCxnSpPr>
          <p:spPr>
            <a:xfrm flipH="1" flipV="1">
              <a:off x="4392762" y="3201072"/>
              <a:ext cx="749492" cy="17197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11" name="Connecteur droit avec flèche 10"/>
            <p:cNvCxnSpPr/>
            <p:nvPr/>
          </p:nvCxnSpPr>
          <p:spPr>
            <a:xfrm flipH="1">
              <a:off x="4037690" y="3669362"/>
              <a:ext cx="1152128" cy="79208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12" name="Connecteur droit avec flèche 11"/>
            <p:cNvCxnSpPr>
              <a:endCxn id="18" idx="1"/>
            </p:cNvCxnSpPr>
            <p:nvPr/>
          </p:nvCxnSpPr>
          <p:spPr>
            <a:xfrm>
              <a:off x="6995126" y="3956038"/>
              <a:ext cx="1385178" cy="51865"/>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13" name="Grouper 12"/>
            <p:cNvGrpSpPr/>
            <p:nvPr/>
          </p:nvGrpSpPr>
          <p:grpSpPr>
            <a:xfrm>
              <a:off x="2864718" y="2499026"/>
              <a:ext cx="1569683" cy="1332084"/>
              <a:chOff x="1573940" y="3165306"/>
              <a:chExt cx="1569683" cy="1332084"/>
            </a:xfrm>
          </p:grpSpPr>
          <p:grpSp>
            <p:nvGrpSpPr>
              <p:cNvPr id="26" name="Grouper 25"/>
              <p:cNvGrpSpPr/>
              <p:nvPr/>
            </p:nvGrpSpPr>
            <p:grpSpPr>
              <a:xfrm>
                <a:off x="1600133" y="3165306"/>
                <a:ext cx="1501852" cy="1332084"/>
                <a:chOff x="2000671" y="4437112"/>
                <a:chExt cx="1220255" cy="1332084"/>
              </a:xfrm>
            </p:grpSpPr>
            <p:sp>
              <p:nvSpPr>
                <p:cNvPr id="28" name="Rectangle 27"/>
                <p:cNvSpPr/>
                <p:nvPr/>
              </p:nvSpPr>
              <p:spPr>
                <a:xfrm>
                  <a:off x="2000671" y="4509120"/>
                  <a:ext cx="1220254" cy="12600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9" name="Connecteur droit 28"/>
                <p:cNvCxnSpPr/>
                <p:nvPr/>
              </p:nvCxnSpPr>
              <p:spPr>
                <a:xfrm flipV="1">
                  <a:off x="2000672" y="4748955"/>
                  <a:ext cx="1220254" cy="16447"/>
                </a:xfrm>
                <a:prstGeom prst="line">
                  <a:avLst/>
                </a:prstGeom>
              </p:spPr>
              <p:style>
                <a:lnRef idx="1">
                  <a:schemeClr val="accent2"/>
                </a:lnRef>
                <a:fillRef idx="0">
                  <a:schemeClr val="accent2"/>
                </a:fillRef>
                <a:effectRef idx="0">
                  <a:schemeClr val="accent2"/>
                </a:effectRef>
                <a:fontRef idx="minor">
                  <a:schemeClr val="tx1"/>
                </a:fontRef>
              </p:style>
            </p:cxnSp>
            <p:sp>
              <p:nvSpPr>
                <p:cNvPr id="30" name="ZoneTexte 29"/>
                <p:cNvSpPr txBox="1"/>
                <p:nvPr/>
              </p:nvSpPr>
              <p:spPr>
                <a:xfrm>
                  <a:off x="2233124" y="4437112"/>
                  <a:ext cx="703497" cy="338554"/>
                </a:xfrm>
                <a:prstGeom prst="rect">
                  <a:avLst/>
                </a:prstGeom>
                <a:noFill/>
              </p:spPr>
              <p:txBody>
                <a:bodyPr wrap="none" rtlCol="0">
                  <a:spAutoFit/>
                </a:bodyPr>
                <a:lstStyle/>
                <a:p>
                  <a:r>
                    <a:rPr lang="fr-FR" sz="1600" b="1" dirty="0" smtClean="0"/>
                    <a:t>Produit</a:t>
                  </a:r>
                  <a:endParaRPr lang="fr-FR" b="1" dirty="0"/>
                </a:p>
              </p:txBody>
            </p:sp>
          </p:grpSp>
          <p:sp>
            <p:nvSpPr>
              <p:cNvPr id="27" name="ZoneTexte 26"/>
              <p:cNvSpPr txBox="1"/>
              <p:nvPr/>
            </p:nvSpPr>
            <p:spPr>
              <a:xfrm>
                <a:off x="1573940" y="3463692"/>
                <a:ext cx="1569683" cy="954107"/>
              </a:xfrm>
              <a:prstGeom prst="rect">
                <a:avLst/>
              </a:prstGeom>
              <a:noFill/>
            </p:spPr>
            <p:txBody>
              <a:bodyPr wrap="square" rtlCol="0">
                <a:spAutoFit/>
              </a:bodyPr>
              <a:lstStyle/>
              <a:p>
                <a:r>
                  <a:rPr lang="fr-FR" sz="1400" b="1" dirty="0" err="1" smtClean="0">
                    <a:solidFill>
                      <a:srgbClr val="FAC96A"/>
                    </a:solidFill>
                  </a:rPr>
                  <a:t>Code_pdt</a:t>
                </a:r>
                <a:endParaRPr lang="fr-FR" sz="1400" b="1" dirty="0" smtClean="0">
                  <a:solidFill>
                    <a:srgbClr val="FAC96A"/>
                  </a:solidFill>
                </a:endParaRPr>
              </a:p>
              <a:p>
                <a:r>
                  <a:rPr lang="fr-FR" sz="1400" dirty="0" smtClean="0"/>
                  <a:t>Description</a:t>
                </a:r>
              </a:p>
              <a:p>
                <a:r>
                  <a:rPr lang="fr-FR" sz="1400" dirty="0" smtClean="0"/>
                  <a:t>Couleur</a:t>
                </a:r>
              </a:p>
              <a:p>
                <a:r>
                  <a:rPr lang="fr-FR" sz="1400" dirty="0" err="1" smtClean="0">
                    <a:solidFill>
                      <a:schemeClr val="accent2"/>
                    </a:solidFill>
                  </a:rPr>
                  <a:t>Code_marque</a:t>
                </a:r>
                <a:endParaRPr lang="fr-FR" sz="1400" dirty="0">
                  <a:solidFill>
                    <a:schemeClr val="accent2"/>
                  </a:solidFill>
                </a:endParaRPr>
              </a:p>
            </p:txBody>
          </p:sp>
        </p:grpSp>
        <p:grpSp>
          <p:nvGrpSpPr>
            <p:cNvPr id="14" name="Grouper 13"/>
            <p:cNvGrpSpPr/>
            <p:nvPr/>
          </p:nvGrpSpPr>
          <p:grpSpPr>
            <a:xfrm>
              <a:off x="2859370" y="4245426"/>
              <a:ext cx="1178322" cy="1457583"/>
              <a:chOff x="1485316" y="4245426"/>
              <a:chExt cx="1178322" cy="1457583"/>
            </a:xfrm>
          </p:grpSpPr>
          <p:grpSp>
            <p:nvGrpSpPr>
              <p:cNvPr id="21" name="Grouper 20"/>
              <p:cNvGrpSpPr/>
              <p:nvPr/>
            </p:nvGrpSpPr>
            <p:grpSpPr>
              <a:xfrm>
                <a:off x="1511510" y="4245426"/>
                <a:ext cx="1152128" cy="1438776"/>
                <a:chOff x="2000672" y="4437112"/>
                <a:chExt cx="936104" cy="1438776"/>
              </a:xfrm>
            </p:grpSpPr>
            <p:sp>
              <p:nvSpPr>
                <p:cNvPr id="23" name="Rectangle 22"/>
                <p:cNvSpPr/>
                <p:nvPr/>
              </p:nvSpPr>
              <p:spPr>
                <a:xfrm>
                  <a:off x="2000672" y="4509120"/>
                  <a:ext cx="936104" cy="13667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4" name="Connecteur droit 2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5" name="ZoneTexte 24"/>
                <p:cNvSpPr txBox="1"/>
                <p:nvPr/>
              </p:nvSpPr>
              <p:spPr>
                <a:xfrm>
                  <a:off x="2080039" y="4437112"/>
                  <a:ext cx="766909" cy="338554"/>
                </a:xfrm>
                <a:prstGeom prst="rect">
                  <a:avLst/>
                </a:prstGeom>
                <a:noFill/>
              </p:spPr>
              <p:txBody>
                <a:bodyPr wrap="none" rtlCol="0">
                  <a:spAutoFit/>
                </a:bodyPr>
                <a:lstStyle/>
                <a:p>
                  <a:r>
                    <a:rPr lang="fr-FR" sz="1600" b="1" dirty="0" smtClean="0"/>
                    <a:t>Période</a:t>
                  </a:r>
                  <a:endParaRPr lang="fr-FR" b="1" dirty="0"/>
                </a:p>
              </p:txBody>
            </p:sp>
          </p:grpSp>
          <p:sp>
            <p:nvSpPr>
              <p:cNvPr id="22" name="ZoneTexte 21"/>
              <p:cNvSpPr txBox="1"/>
              <p:nvPr/>
            </p:nvSpPr>
            <p:spPr>
              <a:xfrm>
                <a:off x="1485316" y="4533458"/>
                <a:ext cx="1152128" cy="1169551"/>
              </a:xfrm>
              <a:prstGeom prst="rect">
                <a:avLst/>
              </a:prstGeom>
              <a:noFill/>
            </p:spPr>
            <p:txBody>
              <a:bodyPr wrap="square" rtlCol="0">
                <a:spAutoFit/>
              </a:bodyPr>
              <a:lstStyle/>
              <a:p>
                <a:r>
                  <a:rPr lang="fr-FR" sz="1400" b="1" dirty="0" err="1" smtClean="0">
                    <a:solidFill>
                      <a:srgbClr val="FAC96A"/>
                    </a:solidFill>
                  </a:rPr>
                  <a:t>Code_per</a:t>
                </a:r>
                <a:endParaRPr lang="fr-FR" sz="1400" b="1" dirty="0" smtClean="0">
                  <a:solidFill>
                    <a:srgbClr val="FAC96A"/>
                  </a:solidFill>
                </a:endParaRPr>
              </a:p>
              <a:p>
                <a:r>
                  <a:rPr lang="fr-FR" sz="1400" dirty="0" smtClean="0"/>
                  <a:t>Année</a:t>
                </a:r>
              </a:p>
              <a:p>
                <a:r>
                  <a:rPr lang="fr-FR" sz="1400" dirty="0" smtClean="0"/>
                  <a:t>Trimestre</a:t>
                </a:r>
              </a:p>
              <a:p>
                <a:r>
                  <a:rPr lang="fr-FR" sz="1400" dirty="0" smtClean="0"/>
                  <a:t>Mois</a:t>
                </a:r>
              </a:p>
              <a:p>
                <a:r>
                  <a:rPr lang="fr-FR" sz="1400" dirty="0" smtClean="0"/>
                  <a:t>Jour</a:t>
                </a:r>
                <a:endParaRPr lang="fr-FR" sz="1400" dirty="0"/>
              </a:p>
            </p:txBody>
          </p:sp>
        </p:grpSp>
        <p:grpSp>
          <p:nvGrpSpPr>
            <p:cNvPr id="15" name="Grouper 14"/>
            <p:cNvGrpSpPr/>
            <p:nvPr/>
          </p:nvGrpSpPr>
          <p:grpSpPr>
            <a:xfrm>
              <a:off x="8380303" y="3196552"/>
              <a:ext cx="1154841" cy="1550694"/>
              <a:chOff x="7006249" y="3196552"/>
              <a:chExt cx="1154841" cy="1550694"/>
            </a:xfrm>
          </p:grpSpPr>
          <p:grpSp>
            <p:nvGrpSpPr>
              <p:cNvPr id="16" name="Grouper 15"/>
              <p:cNvGrpSpPr/>
              <p:nvPr/>
            </p:nvGrpSpPr>
            <p:grpSpPr>
              <a:xfrm>
                <a:off x="7006249" y="3196552"/>
                <a:ext cx="1152128" cy="1550694"/>
                <a:chOff x="2000672" y="4437112"/>
                <a:chExt cx="936104" cy="1550694"/>
              </a:xfrm>
            </p:grpSpPr>
            <p:sp>
              <p:nvSpPr>
                <p:cNvPr id="18" name="Rectangle 17"/>
                <p:cNvSpPr/>
                <p:nvPr/>
              </p:nvSpPr>
              <p:spPr>
                <a:xfrm>
                  <a:off x="2000672" y="4509120"/>
                  <a:ext cx="936104" cy="14786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9" name="Connecteur droit 18"/>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0" name="ZoneTexte 19"/>
                <p:cNvSpPr txBox="1"/>
                <p:nvPr/>
              </p:nvSpPr>
              <p:spPr>
                <a:xfrm>
                  <a:off x="2060110" y="4437112"/>
                  <a:ext cx="843590" cy="338554"/>
                </a:xfrm>
                <a:prstGeom prst="rect">
                  <a:avLst/>
                </a:prstGeom>
                <a:noFill/>
              </p:spPr>
              <p:txBody>
                <a:bodyPr wrap="none" rtlCol="0">
                  <a:spAutoFit/>
                </a:bodyPr>
                <a:lstStyle/>
                <a:p>
                  <a:r>
                    <a:rPr lang="fr-FR" sz="1600" b="1" dirty="0" smtClean="0"/>
                    <a:t>Magasin</a:t>
                  </a:r>
                  <a:endParaRPr lang="fr-FR" b="1" dirty="0"/>
                </a:p>
              </p:txBody>
            </p:sp>
          </p:grpSp>
          <p:sp>
            <p:nvSpPr>
              <p:cNvPr id="17" name="ZoneTexte 16"/>
              <p:cNvSpPr txBox="1"/>
              <p:nvPr/>
            </p:nvSpPr>
            <p:spPr>
              <a:xfrm>
                <a:off x="7008962" y="3540689"/>
                <a:ext cx="1152128" cy="1169551"/>
              </a:xfrm>
              <a:prstGeom prst="rect">
                <a:avLst/>
              </a:prstGeom>
              <a:noFill/>
            </p:spPr>
            <p:txBody>
              <a:bodyPr wrap="square" rtlCol="0">
                <a:spAutoFit/>
              </a:bodyPr>
              <a:lstStyle/>
              <a:p>
                <a:r>
                  <a:rPr lang="fr-FR" sz="1400" b="1" dirty="0" err="1" smtClean="0">
                    <a:solidFill>
                      <a:srgbClr val="FAC96A"/>
                    </a:solidFill>
                  </a:rPr>
                  <a:t>Code_mag</a:t>
                </a:r>
                <a:endParaRPr lang="fr-FR" sz="1400" b="1" dirty="0" smtClean="0">
                  <a:solidFill>
                    <a:srgbClr val="FAC96A"/>
                  </a:solidFill>
                </a:endParaRPr>
              </a:p>
              <a:p>
                <a:r>
                  <a:rPr lang="fr-FR" sz="1400" dirty="0" err="1" smtClean="0"/>
                  <a:t>Nom_mag</a:t>
                </a:r>
                <a:endParaRPr lang="fr-FR" sz="1400" dirty="0" smtClean="0"/>
              </a:p>
              <a:p>
                <a:r>
                  <a:rPr lang="fr-FR" sz="1400" dirty="0" smtClean="0"/>
                  <a:t>Ville</a:t>
                </a:r>
              </a:p>
              <a:p>
                <a:r>
                  <a:rPr lang="fr-FR" sz="1400" dirty="0" smtClean="0"/>
                  <a:t>Téléphone</a:t>
                </a:r>
              </a:p>
              <a:p>
                <a:r>
                  <a:rPr lang="fr-FR" sz="1400" dirty="0" smtClean="0"/>
                  <a:t>Manager</a:t>
                </a:r>
                <a:endParaRPr lang="fr-FR" sz="1400" dirty="0"/>
              </a:p>
            </p:txBody>
          </p:sp>
        </p:grpSp>
        <p:grpSp>
          <p:nvGrpSpPr>
            <p:cNvPr id="38" name="Grouper 37"/>
            <p:cNvGrpSpPr/>
            <p:nvPr/>
          </p:nvGrpSpPr>
          <p:grpSpPr>
            <a:xfrm>
              <a:off x="456410" y="2172536"/>
              <a:ext cx="1569683" cy="1332084"/>
              <a:chOff x="1573940" y="3165306"/>
              <a:chExt cx="1569683" cy="1332084"/>
            </a:xfrm>
          </p:grpSpPr>
          <p:grpSp>
            <p:nvGrpSpPr>
              <p:cNvPr id="39" name="Grouper 38"/>
              <p:cNvGrpSpPr/>
              <p:nvPr/>
            </p:nvGrpSpPr>
            <p:grpSpPr>
              <a:xfrm>
                <a:off x="1600133" y="3165306"/>
                <a:ext cx="1501852" cy="1332084"/>
                <a:chOff x="2000671" y="4437112"/>
                <a:chExt cx="1220255" cy="1332084"/>
              </a:xfrm>
            </p:grpSpPr>
            <p:sp>
              <p:nvSpPr>
                <p:cNvPr id="41" name="Rectangle 40"/>
                <p:cNvSpPr/>
                <p:nvPr/>
              </p:nvSpPr>
              <p:spPr>
                <a:xfrm>
                  <a:off x="2000671" y="4509120"/>
                  <a:ext cx="1220254" cy="12600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42" name="Connecteur droit 41"/>
                <p:cNvCxnSpPr/>
                <p:nvPr/>
              </p:nvCxnSpPr>
              <p:spPr>
                <a:xfrm flipV="1">
                  <a:off x="2000672" y="4748955"/>
                  <a:ext cx="1220254" cy="16447"/>
                </a:xfrm>
                <a:prstGeom prst="line">
                  <a:avLst/>
                </a:prstGeom>
              </p:spPr>
              <p:style>
                <a:lnRef idx="1">
                  <a:schemeClr val="accent2"/>
                </a:lnRef>
                <a:fillRef idx="0">
                  <a:schemeClr val="accent2"/>
                </a:fillRef>
                <a:effectRef idx="0">
                  <a:schemeClr val="accent2"/>
                </a:effectRef>
                <a:fontRef idx="minor">
                  <a:schemeClr val="tx1"/>
                </a:fontRef>
              </p:style>
            </p:cxnSp>
            <p:sp>
              <p:nvSpPr>
                <p:cNvPr id="43" name="ZoneTexte 42"/>
                <p:cNvSpPr txBox="1"/>
                <p:nvPr/>
              </p:nvSpPr>
              <p:spPr>
                <a:xfrm>
                  <a:off x="2182378" y="4437112"/>
                  <a:ext cx="780259" cy="338554"/>
                </a:xfrm>
                <a:prstGeom prst="rect">
                  <a:avLst/>
                </a:prstGeom>
                <a:noFill/>
              </p:spPr>
              <p:txBody>
                <a:bodyPr wrap="none" rtlCol="0">
                  <a:spAutoFit/>
                </a:bodyPr>
                <a:lstStyle/>
                <a:p>
                  <a:r>
                    <a:rPr lang="fr-FR" sz="1600" b="1" dirty="0" smtClean="0"/>
                    <a:t>Marque</a:t>
                  </a:r>
                  <a:endParaRPr lang="fr-FR" b="1" dirty="0"/>
                </a:p>
              </p:txBody>
            </p:sp>
          </p:grpSp>
          <p:sp>
            <p:nvSpPr>
              <p:cNvPr id="40" name="ZoneTexte 39"/>
              <p:cNvSpPr txBox="1"/>
              <p:nvPr/>
            </p:nvSpPr>
            <p:spPr>
              <a:xfrm>
                <a:off x="1573940" y="3463692"/>
                <a:ext cx="1569683" cy="954107"/>
              </a:xfrm>
              <a:prstGeom prst="rect">
                <a:avLst/>
              </a:prstGeom>
              <a:noFill/>
            </p:spPr>
            <p:txBody>
              <a:bodyPr wrap="square" rtlCol="0">
                <a:spAutoFit/>
              </a:bodyPr>
              <a:lstStyle/>
              <a:p>
                <a:r>
                  <a:rPr lang="fr-FR" sz="1400" b="1" dirty="0" err="1" smtClean="0">
                    <a:solidFill>
                      <a:srgbClr val="FAC96A"/>
                    </a:solidFill>
                  </a:rPr>
                  <a:t>Code_marque</a:t>
                </a:r>
                <a:endParaRPr lang="fr-FR" sz="1400" b="1" dirty="0" smtClean="0">
                  <a:solidFill>
                    <a:srgbClr val="FAC96A"/>
                  </a:solidFill>
                </a:endParaRPr>
              </a:p>
              <a:p>
                <a:r>
                  <a:rPr lang="fr-FR" sz="1400" dirty="0" smtClean="0"/>
                  <a:t>Nom</a:t>
                </a:r>
              </a:p>
              <a:p>
                <a:r>
                  <a:rPr lang="fr-FR" sz="1400" dirty="0" smtClean="0"/>
                  <a:t>Description</a:t>
                </a:r>
              </a:p>
              <a:p>
                <a:r>
                  <a:rPr lang="fr-FR" sz="1400" dirty="0" smtClean="0">
                    <a:solidFill>
                      <a:srgbClr val="000000"/>
                    </a:solidFill>
                  </a:rPr>
                  <a:t>Créateur</a:t>
                </a:r>
                <a:endParaRPr lang="fr-FR" sz="1400" dirty="0">
                  <a:solidFill>
                    <a:srgbClr val="000000"/>
                  </a:solidFill>
                </a:endParaRPr>
              </a:p>
            </p:txBody>
          </p:sp>
        </p:grpSp>
        <p:cxnSp>
          <p:nvCxnSpPr>
            <p:cNvPr id="44" name="Connecteur droit avec flèche 43"/>
            <p:cNvCxnSpPr/>
            <p:nvPr/>
          </p:nvCxnSpPr>
          <p:spPr>
            <a:xfrm flipH="1" flipV="1">
              <a:off x="1942814" y="3228544"/>
              <a:ext cx="1013453" cy="352711"/>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7583700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Constellation</a:t>
            </a:r>
            <a:endParaRPr lang="fr-FR" dirty="0"/>
          </a:p>
        </p:txBody>
      </p:sp>
      <p:sp>
        <p:nvSpPr>
          <p:cNvPr id="3" name="Espace réservé du contenu 2"/>
          <p:cNvSpPr>
            <a:spLocks noGrp="1"/>
          </p:cNvSpPr>
          <p:nvPr>
            <p:ph idx="1"/>
          </p:nvPr>
        </p:nvSpPr>
        <p:spPr/>
        <p:txBody>
          <a:bodyPr/>
          <a:lstStyle/>
          <a:p>
            <a:endParaRPr lang="fr-FR" dirty="0" smtClean="0"/>
          </a:p>
          <a:p>
            <a:r>
              <a:rPr lang="fr-FR" dirty="0" smtClean="0"/>
              <a:t>Fusionner </a:t>
            </a:r>
            <a:r>
              <a:rPr lang="fr-FR" dirty="0"/>
              <a:t>plusieurs modèles en étoile </a:t>
            </a:r>
            <a:r>
              <a:rPr lang="fr-FR" dirty="0" smtClean="0"/>
              <a:t>qui utilisent </a:t>
            </a:r>
            <a:r>
              <a:rPr lang="fr-FR" dirty="0"/>
              <a:t>des dimensions </a:t>
            </a:r>
            <a:r>
              <a:rPr lang="fr-FR" dirty="0" smtClean="0"/>
              <a:t>communes</a:t>
            </a:r>
            <a:endParaRPr lang="fr-FR" dirty="0"/>
          </a:p>
          <a:p>
            <a:endParaRPr lang="fr-FR" dirty="0" smtClean="0"/>
          </a:p>
          <a:p>
            <a:r>
              <a:rPr lang="fr-FR" dirty="0" smtClean="0"/>
              <a:t>Un </a:t>
            </a:r>
            <a:r>
              <a:rPr lang="fr-FR" dirty="0"/>
              <a:t>modèle en constellation comprend </a:t>
            </a:r>
            <a:r>
              <a:rPr lang="fr-FR" dirty="0" smtClean="0"/>
              <a:t>donc : </a:t>
            </a:r>
          </a:p>
          <a:p>
            <a:pPr lvl="1"/>
            <a:r>
              <a:rPr lang="fr-FR" dirty="0" smtClean="0"/>
              <a:t>Plusieurs </a:t>
            </a:r>
            <a:r>
              <a:rPr lang="fr-FR" dirty="0"/>
              <a:t>tables de faits </a:t>
            </a:r>
            <a:endParaRPr lang="fr-FR" dirty="0" smtClean="0"/>
          </a:p>
          <a:p>
            <a:pPr lvl="1"/>
            <a:r>
              <a:rPr lang="fr-FR" dirty="0"/>
              <a:t>D</a:t>
            </a:r>
            <a:r>
              <a:rPr lang="fr-FR" dirty="0" smtClean="0"/>
              <a:t>es </a:t>
            </a:r>
            <a:r>
              <a:rPr lang="fr-FR" dirty="0"/>
              <a:t>tables </a:t>
            </a:r>
            <a:r>
              <a:rPr lang="fr-FR" dirty="0" smtClean="0"/>
              <a:t>de dimensions </a:t>
            </a:r>
            <a:r>
              <a:rPr lang="fr-FR" dirty="0"/>
              <a:t>communes ou non à ces </a:t>
            </a:r>
            <a:r>
              <a:rPr lang="fr-FR" dirty="0" smtClean="0"/>
              <a:t>tables de </a:t>
            </a:r>
            <a:r>
              <a:rPr lang="fr-FR" dirty="0"/>
              <a:t>faits.</a:t>
            </a:r>
          </a:p>
          <a:p>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1944222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en Constellation - Exemple</a:t>
            </a:r>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48</a:t>
            </a:fld>
            <a:endParaRPr lang="en-US" dirty="0"/>
          </a:p>
        </p:txBody>
      </p:sp>
      <p:grpSp>
        <p:nvGrpSpPr>
          <p:cNvPr id="68" name="Grouper 67"/>
          <p:cNvGrpSpPr/>
          <p:nvPr/>
        </p:nvGrpSpPr>
        <p:grpSpPr>
          <a:xfrm>
            <a:off x="83280" y="2686417"/>
            <a:ext cx="12075050" cy="3203983"/>
            <a:chOff x="83280" y="2686417"/>
            <a:chExt cx="12075050" cy="3203983"/>
          </a:xfrm>
        </p:grpSpPr>
        <p:grpSp>
          <p:nvGrpSpPr>
            <p:cNvPr id="9" name="Grouper 8"/>
            <p:cNvGrpSpPr/>
            <p:nvPr/>
          </p:nvGrpSpPr>
          <p:grpSpPr>
            <a:xfrm>
              <a:off x="5482556" y="2686417"/>
              <a:ext cx="6675774" cy="3203983"/>
              <a:chOff x="1485316" y="2499026"/>
              <a:chExt cx="6675774" cy="3203983"/>
            </a:xfrm>
          </p:grpSpPr>
          <p:grpSp>
            <p:nvGrpSpPr>
              <p:cNvPr id="10" name="Grouper 9"/>
              <p:cNvGrpSpPr/>
              <p:nvPr/>
            </p:nvGrpSpPr>
            <p:grpSpPr>
              <a:xfrm>
                <a:off x="3661203" y="2733259"/>
                <a:ext cx="2915495" cy="2472054"/>
                <a:chOff x="4448944" y="4221088"/>
                <a:chExt cx="2368840" cy="2472054"/>
              </a:xfrm>
            </p:grpSpPr>
            <p:sp>
              <p:nvSpPr>
                <p:cNvPr id="32" name="Rectangle 31"/>
                <p:cNvSpPr/>
                <p:nvPr/>
              </p:nvSpPr>
              <p:spPr>
                <a:xfrm>
                  <a:off x="4448944" y="4221088"/>
                  <a:ext cx="2192532" cy="247205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cxnSp>
              <p:nvCxnSpPr>
                <p:cNvPr id="33" name="Connecteur droit 32"/>
                <p:cNvCxnSpPr/>
                <p:nvPr/>
              </p:nvCxnSpPr>
              <p:spPr>
                <a:xfrm>
                  <a:off x="4448944" y="4653136"/>
                  <a:ext cx="2192532" cy="0"/>
                </a:xfrm>
                <a:prstGeom prst="line">
                  <a:avLst/>
                </a:prstGeom>
              </p:spPr>
              <p:style>
                <a:lnRef idx="1">
                  <a:schemeClr val="accent3"/>
                </a:lnRef>
                <a:fillRef idx="0">
                  <a:schemeClr val="accent3"/>
                </a:fillRef>
                <a:effectRef idx="0">
                  <a:schemeClr val="accent3"/>
                </a:effectRef>
                <a:fontRef idx="minor">
                  <a:schemeClr val="tx1"/>
                </a:fontRef>
              </p:style>
            </p:cxnSp>
            <p:sp>
              <p:nvSpPr>
                <p:cNvPr id="34" name="ZoneTexte 33"/>
                <p:cNvSpPr txBox="1"/>
                <p:nvPr/>
              </p:nvSpPr>
              <p:spPr>
                <a:xfrm>
                  <a:off x="5143873" y="4251086"/>
                  <a:ext cx="772770" cy="369332"/>
                </a:xfrm>
                <a:prstGeom prst="rect">
                  <a:avLst/>
                </a:prstGeom>
                <a:noFill/>
              </p:spPr>
              <p:txBody>
                <a:bodyPr wrap="none" rtlCol="0">
                  <a:spAutoFit/>
                </a:bodyPr>
                <a:lstStyle/>
                <a:p>
                  <a:r>
                    <a:rPr lang="fr-FR" b="1" dirty="0" smtClean="0"/>
                    <a:t>Ventes</a:t>
                  </a:r>
                  <a:endParaRPr lang="fr-FR" b="1" dirty="0"/>
                </a:p>
              </p:txBody>
            </p:sp>
            <p:sp>
              <p:nvSpPr>
                <p:cNvPr id="35" name="ZoneTexte 34"/>
                <p:cNvSpPr txBox="1"/>
                <p:nvPr/>
              </p:nvSpPr>
              <p:spPr>
                <a:xfrm>
                  <a:off x="4481236" y="4653136"/>
                  <a:ext cx="2336548" cy="2031325"/>
                </a:xfrm>
                <a:prstGeom prst="rect">
                  <a:avLst/>
                </a:prstGeom>
                <a:noFill/>
              </p:spPr>
              <p:txBody>
                <a:bodyPr wrap="square" rtlCol="0">
                  <a:spAutoFit/>
                </a:bodyPr>
                <a:lstStyle/>
                <a:p>
                  <a:r>
                    <a:rPr lang="fr-FR" dirty="0" smtClean="0">
                      <a:solidFill>
                        <a:schemeClr val="accent2"/>
                      </a:solidFill>
                    </a:rPr>
                    <a:t> </a:t>
                  </a:r>
                  <a:r>
                    <a:rPr lang="fr-FR" dirty="0" err="1" smtClean="0">
                      <a:solidFill>
                        <a:schemeClr val="accent2"/>
                      </a:solidFill>
                    </a:rPr>
                    <a:t>Code_produit</a:t>
                  </a:r>
                  <a:endParaRPr lang="fr-FR" dirty="0" smtClean="0">
                    <a:solidFill>
                      <a:schemeClr val="accent2"/>
                    </a:solidFill>
                  </a:endParaRPr>
                </a:p>
                <a:p>
                  <a:r>
                    <a:rPr lang="fr-FR" dirty="0" smtClean="0">
                      <a:solidFill>
                        <a:schemeClr val="accent2"/>
                      </a:solidFill>
                    </a:rPr>
                    <a:t> </a:t>
                  </a:r>
                  <a:r>
                    <a:rPr lang="fr-FR" dirty="0" err="1" smtClean="0">
                      <a:solidFill>
                        <a:schemeClr val="accent2"/>
                      </a:solidFill>
                    </a:rPr>
                    <a:t>Code_période</a:t>
                  </a:r>
                  <a:endParaRPr lang="fr-FR" dirty="0" smtClean="0">
                    <a:solidFill>
                      <a:schemeClr val="accent2"/>
                    </a:solidFill>
                  </a:endParaRPr>
                </a:p>
                <a:p>
                  <a:r>
                    <a:rPr lang="fr-FR" dirty="0" smtClean="0">
                      <a:solidFill>
                        <a:schemeClr val="accent2"/>
                      </a:solidFill>
                    </a:rPr>
                    <a:t> </a:t>
                  </a:r>
                  <a:r>
                    <a:rPr lang="fr-FR" dirty="0" err="1" smtClean="0">
                      <a:solidFill>
                        <a:schemeClr val="accent2"/>
                      </a:solidFill>
                    </a:rPr>
                    <a:t>Code_Magasin</a:t>
                  </a:r>
                  <a:endParaRPr lang="fr-FR" dirty="0" smtClean="0">
                    <a:solidFill>
                      <a:schemeClr val="accent2"/>
                    </a:solidFill>
                  </a:endParaRPr>
                </a:p>
                <a:p>
                  <a:endParaRPr lang="fr-FR" dirty="0" smtClean="0"/>
                </a:p>
                <a:p>
                  <a:r>
                    <a:rPr lang="fr-FR" dirty="0" err="1" smtClean="0"/>
                    <a:t>Unités_vendues</a:t>
                  </a:r>
                  <a:endParaRPr lang="fr-FR" dirty="0" smtClean="0"/>
                </a:p>
                <a:p>
                  <a:r>
                    <a:rPr lang="fr-FR" dirty="0" err="1" smtClean="0"/>
                    <a:t>Montant_ventes</a:t>
                  </a:r>
                  <a:endParaRPr lang="fr-FR" dirty="0" smtClean="0"/>
                </a:p>
                <a:p>
                  <a:r>
                    <a:rPr lang="fr-FR" dirty="0" err="1" smtClean="0"/>
                    <a:t>Montant_coût</a:t>
                  </a:r>
                  <a:endParaRPr lang="fr-FR" dirty="0"/>
                </a:p>
              </p:txBody>
            </p:sp>
          </p:grpSp>
          <p:cxnSp>
            <p:nvCxnSpPr>
              <p:cNvPr id="11" name="Connecteur droit avec flèche 10"/>
              <p:cNvCxnSpPr>
                <a:endCxn id="29" idx="3"/>
              </p:cNvCxnSpPr>
              <p:nvPr/>
            </p:nvCxnSpPr>
            <p:spPr>
              <a:xfrm flipH="1" flipV="1">
                <a:off x="2668986" y="3263536"/>
                <a:ext cx="1099214" cy="10950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12" name="Connecteur droit avec flèche 11"/>
              <p:cNvCxnSpPr/>
              <p:nvPr/>
            </p:nvCxnSpPr>
            <p:spPr>
              <a:xfrm flipH="1">
                <a:off x="2663636" y="3669362"/>
                <a:ext cx="1152128" cy="79208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13" name="Connecteur droit avec flèche 12"/>
              <p:cNvCxnSpPr>
                <a:endCxn id="19" idx="1"/>
              </p:cNvCxnSpPr>
              <p:nvPr/>
            </p:nvCxnSpPr>
            <p:spPr>
              <a:xfrm>
                <a:off x="5621072" y="3956038"/>
                <a:ext cx="1385178" cy="51865"/>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14" name="Grouper 13"/>
              <p:cNvGrpSpPr/>
              <p:nvPr/>
            </p:nvGrpSpPr>
            <p:grpSpPr>
              <a:xfrm>
                <a:off x="1490665" y="2499026"/>
                <a:ext cx="1178321" cy="1457012"/>
                <a:chOff x="1573941" y="3165306"/>
                <a:chExt cx="1178321" cy="1457012"/>
              </a:xfrm>
            </p:grpSpPr>
            <p:grpSp>
              <p:nvGrpSpPr>
                <p:cNvPr id="27" name="Grouper 26"/>
                <p:cNvGrpSpPr/>
                <p:nvPr/>
              </p:nvGrpSpPr>
              <p:grpSpPr>
                <a:xfrm>
                  <a:off x="1600134" y="3165306"/>
                  <a:ext cx="1152128" cy="1457012"/>
                  <a:chOff x="2000672" y="4437112"/>
                  <a:chExt cx="936104" cy="1457012"/>
                </a:xfrm>
              </p:grpSpPr>
              <p:sp>
                <p:nvSpPr>
                  <p:cNvPr id="29" name="Rectangle 28"/>
                  <p:cNvSpPr/>
                  <p:nvPr/>
                </p:nvSpPr>
                <p:spPr>
                  <a:xfrm>
                    <a:off x="2000672" y="4509120"/>
                    <a:ext cx="936104" cy="13850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30" name="Connecteur droit 29"/>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1" name="ZoneTexte 30"/>
                  <p:cNvSpPr txBox="1"/>
                  <p:nvPr/>
                </p:nvSpPr>
                <p:spPr>
                  <a:xfrm>
                    <a:off x="2080884" y="4437112"/>
                    <a:ext cx="703497" cy="338554"/>
                  </a:xfrm>
                  <a:prstGeom prst="rect">
                    <a:avLst/>
                  </a:prstGeom>
                  <a:noFill/>
                </p:spPr>
                <p:txBody>
                  <a:bodyPr wrap="none" rtlCol="0">
                    <a:spAutoFit/>
                  </a:bodyPr>
                  <a:lstStyle/>
                  <a:p>
                    <a:r>
                      <a:rPr lang="fr-FR" sz="1600" b="1" dirty="0" smtClean="0"/>
                      <a:t>Produit</a:t>
                    </a:r>
                    <a:endParaRPr lang="fr-FR" b="1" dirty="0"/>
                  </a:p>
                </p:txBody>
              </p:sp>
            </p:grpSp>
            <p:sp>
              <p:nvSpPr>
                <p:cNvPr id="28" name="ZoneTexte 27"/>
                <p:cNvSpPr txBox="1"/>
                <p:nvPr/>
              </p:nvSpPr>
              <p:spPr>
                <a:xfrm>
                  <a:off x="1573941" y="3442871"/>
                  <a:ext cx="1152128" cy="1169551"/>
                </a:xfrm>
                <a:prstGeom prst="rect">
                  <a:avLst/>
                </a:prstGeom>
                <a:noFill/>
              </p:spPr>
              <p:txBody>
                <a:bodyPr wrap="square" rtlCol="0">
                  <a:spAutoFit/>
                </a:bodyPr>
                <a:lstStyle/>
                <a:p>
                  <a:r>
                    <a:rPr lang="fr-FR" sz="1400" b="1" dirty="0" err="1" smtClean="0">
                      <a:solidFill>
                        <a:srgbClr val="FAC96A"/>
                      </a:solidFill>
                    </a:rPr>
                    <a:t>Code_pdt</a:t>
                  </a:r>
                  <a:endParaRPr lang="fr-FR" sz="1400" b="1" dirty="0" smtClean="0">
                    <a:solidFill>
                      <a:srgbClr val="FAC96A"/>
                    </a:solidFill>
                  </a:endParaRPr>
                </a:p>
                <a:p>
                  <a:r>
                    <a:rPr lang="fr-FR" sz="1400" dirty="0" smtClean="0"/>
                    <a:t>Description</a:t>
                  </a:r>
                </a:p>
                <a:p>
                  <a:r>
                    <a:rPr lang="fr-FR" sz="1400" dirty="0" smtClean="0"/>
                    <a:t>Couleur</a:t>
                  </a:r>
                </a:p>
                <a:p>
                  <a:r>
                    <a:rPr lang="fr-FR" sz="1400" dirty="0" smtClean="0"/>
                    <a:t>Marque</a:t>
                  </a:r>
                </a:p>
                <a:p>
                  <a:r>
                    <a:rPr lang="fr-FR" sz="1400" dirty="0" smtClean="0"/>
                    <a:t>Créateur</a:t>
                  </a:r>
                  <a:endParaRPr lang="fr-FR" sz="1400" dirty="0"/>
                </a:p>
              </p:txBody>
            </p:sp>
          </p:grpSp>
          <p:grpSp>
            <p:nvGrpSpPr>
              <p:cNvPr id="15" name="Grouper 14"/>
              <p:cNvGrpSpPr/>
              <p:nvPr/>
            </p:nvGrpSpPr>
            <p:grpSpPr>
              <a:xfrm>
                <a:off x="1485316" y="4245426"/>
                <a:ext cx="1178322" cy="1457583"/>
                <a:chOff x="1485316" y="4245426"/>
                <a:chExt cx="1178322" cy="1457583"/>
              </a:xfrm>
            </p:grpSpPr>
            <p:grpSp>
              <p:nvGrpSpPr>
                <p:cNvPr id="22" name="Grouper 21"/>
                <p:cNvGrpSpPr/>
                <p:nvPr/>
              </p:nvGrpSpPr>
              <p:grpSpPr>
                <a:xfrm>
                  <a:off x="1511510" y="4245426"/>
                  <a:ext cx="1152128" cy="1438776"/>
                  <a:chOff x="2000672" y="4437112"/>
                  <a:chExt cx="936104" cy="1438776"/>
                </a:xfrm>
              </p:grpSpPr>
              <p:sp>
                <p:nvSpPr>
                  <p:cNvPr id="24" name="Rectangle 23"/>
                  <p:cNvSpPr/>
                  <p:nvPr/>
                </p:nvSpPr>
                <p:spPr>
                  <a:xfrm>
                    <a:off x="2000672" y="4509120"/>
                    <a:ext cx="936104" cy="13667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5" name="Connecteur droit 24"/>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6" name="ZoneTexte 25"/>
                  <p:cNvSpPr txBox="1"/>
                  <p:nvPr/>
                </p:nvSpPr>
                <p:spPr>
                  <a:xfrm>
                    <a:off x="2080039" y="4437112"/>
                    <a:ext cx="766909" cy="338554"/>
                  </a:xfrm>
                  <a:prstGeom prst="rect">
                    <a:avLst/>
                  </a:prstGeom>
                  <a:noFill/>
                </p:spPr>
                <p:txBody>
                  <a:bodyPr wrap="none" rtlCol="0">
                    <a:spAutoFit/>
                  </a:bodyPr>
                  <a:lstStyle/>
                  <a:p>
                    <a:r>
                      <a:rPr lang="fr-FR" sz="1600" b="1" dirty="0" smtClean="0"/>
                      <a:t>Période</a:t>
                    </a:r>
                    <a:endParaRPr lang="fr-FR" b="1" dirty="0"/>
                  </a:p>
                </p:txBody>
              </p:sp>
            </p:grpSp>
            <p:sp>
              <p:nvSpPr>
                <p:cNvPr id="23" name="ZoneTexte 22"/>
                <p:cNvSpPr txBox="1"/>
                <p:nvPr/>
              </p:nvSpPr>
              <p:spPr>
                <a:xfrm>
                  <a:off x="1485316" y="4533458"/>
                  <a:ext cx="1152128" cy="1169551"/>
                </a:xfrm>
                <a:prstGeom prst="rect">
                  <a:avLst/>
                </a:prstGeom>
                <a:noFill/>
              </p:spPr>
              <p:txBody>
                <a:bodyPr wrap="square" rtlCol="0">
                  <a:spAutoFit/>
                </a:bodyPr>
                <a:lstStyle/>
                <a:p>
                  <a:r>
                    <a:rPr lang="fr-FR" sz="1400" b="1" dirty="0" err="1" smtClean="0">
                      <a:solidFill>
                        <a:srgbClr val="FAC96A"/>
                      </a:solidFill>
                    </a:rPr>
                    <a:t>Code_per</a:t>
                  </a:r>
                  <a:endParaRPr lang="fr-FR" sz="1400" b="1" dirty="0" smtClean="0">
                    <a:solidFill>
                      <a:srgbClr val="FAC96A"/>
                    </a:solidFill>
                  </a:endParaRPr>
                </a:p>
                <a:p>
                  <a:r>
                    <a:rPr lang="fr-FR" sz="1400" dirty="0" smtClean="0"/>
                    <a:t>Année</a:t>
                  </a:r>
                </a:p>
                <a:p>
                  <a:r>
                    <a:rPr lang="fr-FR" sz="1400" dirty="0" smtClean="0"/>
                    <a:t>Trimestre</a:t>
                  </a:r>
                </a:p>
                <a:p>
                  <a:r>
                    <a:rPr lang="fr-FR" sz="1400" dirty="0" smtClean="0"/>
                    <a:t>Mois</a:t>
                  </a:r>
                </a:p>
                <a:p>
                  <a:r>
                    <a:rPr lang="fr-FR" sz="1400" dirty="0" smtClean="0"/>
                    <a:t>Jour</a:t>
                  </a:r>
                  <a:endParaRPr lang="fr-FR" sz="1400" dirty="0"/>
                </a:p>
              </p:txBody>
            </p:sp>
          </p:grpSp>
          <p:grpSp>
            <p:nvGrpSpPr>
              <p:cNvPr id="16" name="Grouper 15"/>
              <p:cNvGrpSpPr/>
              <p:nvPr/>
            </p:nvGrpSpPr>
            <p:grpSpPr>
              <a:xfrm>
                <a:off x="7006249" y="3196552"/>
                <a:ext cx="1154841" cy="1550694"/>
                <a:chOff x="7006249" y="3196552"/>
                <a:chExt cx="1154841" cy="1550694"/>
              </a:xfrm>
            </p:grpSpPr>
            <p:grpSp>
              <p:nvGrpSpPr>
                <p:cNvPr id="17" name="Grouper 16"/>
                <p:cNvGrpSpPr/>
                <p:nvPr/>
              </p:nvGrpSpPr>
              <p:grpSpPr>
                <a:xfrm>
                  <a:off x="7006249" y="3196552"/>
                  <a:ext cx="1152128" cy="1550694"/>
                  <a:chOff x="2000672" y="4437112"/>
                  <a:chExt cx="936104" cy="1550694"/>
                </a:xfrm>
              </p:grpSpPr>
              <p:sp>
                <p:nvSpPr>
                  <p:cNvPr id="19" name="Rectangle 18"/>
                  <p:cNvSpPr/>
                  <p:nvPr/>
                </p:nvSpPr>
                <p:spPr>
                  <a:xfrm>
                    <a:off x="2000672" y="4509120"/>
                    <a:ext cx="936104" cy="14786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20" name="Connecteur droit 19"/>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1" name="ZoneTexte 20"/>
                  <p:cNvSpPr txBox="1"/>
                  <p:nvPr/>
                </p:nvSpPr>
                <p:spPr>
                  <a:xfrm>
                    <a:off x="2060110" y="4437112"/>
                    <a:ext cx="843590" cy="338554"/>
                  </a:xfrm>
                  <a:prstGeom prst="rect">
                    <a:avLst/>
                  </a:prstGeom>
                  <a:noFill/>
                </p:spPr>
                <p:txBody>
                  <a:bodyPr wrap="none" rtlCol="0">
                    <a:spAutoFit/>
                  </a:bodyPr>
                  <a:lstStyle/>
                  <a:p>
                    <a:r>
                      <a:rPr lang="fr-FR" sz="1600" b="1" dirty="0" smtClean="0"/>
                      <a:t>Magasin</a:t>
                    </a:r>
                    <a:endParaRPr lang="fr-FR" b="1" dirty="0"/>
                  </a:p>
                </p:txBody>
              </p:sp>
            </p:grpSp>
            <p:sp>
              <p:nvSpPr>
                <p:cNvPr id="18" name="ZoneTexte 17"/>
                <p:cNvSpPr txBox="1"/>
                <p:nvPr/>
              </p:nvSpPr>
              <p:spPr>
                <a:xfrm>
                  <a:off x="7008962" y="3540689"/>
                  <a:ext cx="1152128" cy="1169551"/>
                </a:xfrm>
                <a:prstGeom prst="rect">
                  <a:avLst/>
                </a:prstGeom>
                <a:noFill/>
              </p:spPr>
              <p:txBody>
                <a:bodyPr wrap="square" rtlCol="0">
                  <a:spAutoFit/>
                </a:bodyPr>
                <a:lstStyle/>
                <a:p>
                  <a:r>
                    <a:rPr lang="fr-FR" sz="1400" b="1" dirty="0" err="1" smtClean="0">
                      <a:solidFill>
                        <a:srgbClr val="FAC96A"/>
                      </a:solidFill>
                    </a:rPr>
                    <a:t>Code_mag</a:t>
                  </a:r>
                  <a:endParaRPr lang="fr-FR" sz="1400" b="1" dirty="0" smtClean="0">
                    <a:solidFill>
                      <a:srgbClr val="FAC96A"/>
                    </a:solidFill>
                  </a:endParaRPr>
                </a:p>
                <a:p>
                  <a:r>
                    <a:rPr lang="fr-FR" sz="1400" dirty="0" err="1" smtClean="0"/>
                    <a:t>Nom_mag</a:t>
                  </a:r>
                  <a:endParaRPr lang="fr-FR" sz="1400" dirty="0" smtClean="0"/>
                </a:p>
                <a:p>
                  <a:r>
                    <a:rPr lang="fr-FR" sz="1400" dirty="0" smtClean="0"/>
                    <a:t>Ville</a:t>
                  </a:r>
                </a:p>
                <a:p>
                  <a:r>
                    <a:rPr lang="fr-FR" sz="1400" dirty="0" smtClean="0"/>
                    <a:t>Téléphone</a:t>
                  </a:r>
                </a:p>
                <a:p>
                  <a:r>
                    <a:rPr lang="fr-FR" sz="1400" dirty="0" smtClean="0"/>
                    <a:t>Manager</a:t>
                  </a:r>
                  <a:endParaRPr lang="fr-FR" sz="1400" dirty="0"/>
                </a:p>
              </p:txBody>
            </p:sp>
          </p:grpSp>
        </p:grpSp>
        <p:grpSp>
          <p:nvGrpSpPr>
            <p:cNvPr id="36" name="Grouper 35"/>
            <p:cNvGrpSpPr/>
            <p:nvPr/>
          </p:nvGrpSpPr>
          <p:grpSpPr>
            <a:xfrm>
              <a:off x="83280" y="2776354"/>
              <a:ext cx="5454517" cy="2706287"/>
              <a:chOff x="1469850" y="2499026"/>
              <a:chExt cx="5454517" cy="2706287"/>
            </a:xfrm>
          </p:grpSpPr>
          <p:grpSp>
            <p:nvGrpSpPr>
              <p:cNvPr id="37" name="Grouper 36"/>
              <p:cNvGrpSpPr/>
              <p:nvPr/>
            </p:nvGrpSpPr>
            <p:grpSpPr>
              <a:xfrm>
                <a:off x="3661203" y="2733259"/>
                <a:ext cx="2915495" cy="2472054"/>
                <a:chOff x="4448944" y="4221088"/>
                <a:chExt cx="2368840" cy="2472054"/>
              </a:xfrm>
            </p:grpSpPr>
            <p:sp>
              <p:nvSpPr>
                <p:cNvPr id="59" name="Rectangle 58"/>
                <p:cNvSpPr/>
                <p:nvPr/>
              </p:nvSpPr>
              <p:spPr>
                <a:xfrm>
                  <a:off x="4448944" y="4221088"/>
                  <a:ext cx="2192532" cy="247205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cxnSp>
              <p:nvCxnSpPr>
                <p:cNvPr id="60" name="Connecteur droit 59"/>
                <p:cNvCxnSpPr/>
                <p:nvPr/>
              </p:nvCxnSpPr>
              <p:spPr>
                <a:xfrm>
                  <a:off x="4448944" y="4653136"/>
                  <a:ext cx="2192532" cy="0"/>
                </a:xfrm>
                <a:prstGeom prst="line">
                  <a:avLst/>
                </a:prstGeom>
              </p:spPr>
              <p:style>
                <a:lnRef idx="1">
                  <a:schemeClr val="accent3"/>
                </a:lnRef>
                <a:fillRef idx="0">
                  <a:schemeClr val="accent3"/>
                </a:fillRef>
                <a:effectRef idx="0">
                  <a:schemeClr val="accent3"/>
                </a:effectRef>
                <a:fontRef idx="minor">
                  <a:schemeClr val="tx1"/>
                </a:fontRef>
              </p:style>
            </p:cxnSp>
            <p:sp>
              <p:nvSpPr>
                <p:cNvPr id="61" name="ZoneTexte 60"/>
                <p:cNvSpPr txBox="1"/>
                <p:nvPr/>
              </p:nvSpPr>
              <p:spPr>
                <a:xfrm>
                  <a:off x="5143873" y="4251086"/>
                  <a:ext cx="783942" cy="369332"/>
                </a:xfrm>
                <a:prstGeom prst="rect">
                  <a:avLst/>
                </a:prstGeom>
                <a:noFill/>
              </p:spPr>
              <p:txBody>
                <a:bodyPr wrap="none" rtlCol="0">
                  <a:spAutoFit/>
                </a:bodyPr>
                <a:lstStyle/>
                <a:p>
                  <a:r>
                    <a:rPr lang="fr-FR" b="1" dirty="0" smtClean="0"/>
                    <a:t>Achats</a:t>
                  </a:r>
                  <a:endParaRPr lang="fr-FR" b="1" dirty="0"/>
                </a:p>
              </p:txBody>
            </p:sp>
            <p:sp>
              <p:nvSpPr>
                <p:cNvPr id="62" name="ZoneTexte 61"/>
                <p:cNvSpPr txBox="1"/>
                <p:nvPr/>
              </p:nvSpPr>
              <p:spPr>
                <a:xfrm>
                  <a:off x="4481236" y="4653136"/>
                  <a:ext cx="2336548" cy="2031325"/>
                </a:xfrm>
                <a:prstGeom prst="rect">
                  <a:avLst/>
                </a:prstGeom>
                <a:noFill/>
              </p:spPr>
              <p:txBody>
                <a:bodyPr wrap="square" rtlCol="0">
                  <a:spAutoFit/>
                </a:bodyPr>
                <a:lstStyle/>
                <a:p>
                  <a:r>
                    <a:rPr lang="fr-FR" dirty="0" smtClean="0">
                      <a:solidFill>
                        <a:schemeClr val="accent2"/>
                      </a:solidFill>
                    </a:rPr>
                    <a:t> </a:t>
                  </a:r>
                  <a:r>
                    <a:rPr lang="fr-FR" dirty="0" err="1" smtClean="0">
                      <a:solidFill>
                        <a:schemeClr val="accent2"/>
                      </a:solidFill>
                    </a:rPr>
                    <a:t>Code_produit</a:t>
                  </a:r>
                  <a:endParaRPr lang="fr-FR" dirty="0" smtClean="0">
                    <a:solidFill>
                      <a:schemeClr val="accent2"/>
                    </a:solidFill>
                  </a:endParaRPr>
                </a:p>
                <a:p>
                  <a:r>
                    <a:rPr lang="fr-FR" dirty="0" smtClean="0">
                      <a:solidFill>
                        <a:schemeClr val="accent2"/>
                      </a:solidFill>
                    </a:rPr>
                    <a:t> </a:t>
                  </a:r>
                  <a:r>
                    <a:rPr lang="fr-FR" dirty="0" err="1" smtClean="0">
                      <a:solidFill>
                        <a:schemeClr val="accent2"/>
                      </a:solidFill>
                    </a:rPr>
                    <a:t>Code_période</a:t>
                  </a:r>
                  <a:endParaRPr lang="fr-FR" dirty="0" smtClean="0">
                    <a:solidFill>
                      <a:schemeClr val="accent2"/>
                    </a:solidFill>
                  </a:endParaRPr>
                </a:p>
                <a:p>
                  <a:r>
                    <a:rPr lang="fr-FR" dirty="0" smtClean="0">
                      <a:solidFill>
                        <a:schemeClr val="accent2"/>
                      </a:solidFill>
                    </a:rPr>
                    <a:t> </a:t>
                  </a:r>
                  <a:r>
                    <a:rPr lang="fr-FR" dirty="0" err="1" smtClean="0">
                      <a:solidFill>
                        <a:schemeClr val="accent2"/>
                      </a:solidFill>
                    </a:rPr>
                    <a:t>Code_fournisseur</a:t>
                  </a:r>
                  <a:endParaRPr lang="fr-FR" dirty="0" smtClean="0">
                    <a:solidFill>
                      <a:schemeClr val="accent2"/>
                    </a:solidFill>
                  </a:endParaRPr>
                </a:p>
                <a:p>
                  <a:endParaRPr lang="fr-FR" dirty="0" smtClean="0"/>
                </a:p>
                <a:p>
                  <a:r>
                    <a:rPr lang="fr-FR" dirty="0" err="1" smtClean="0"/>
                    <a:t>Unités_achetées</a:t>
                  </a:r>
                  <a:endParaRPr lang="fr-FR" dirty="0" smtClean="0"/>
                </a:p>
                <a:p>
                  <a:r>
                    <a:rPr lang="fr-FR" dirty="0" err="1" smtClean="0"/>
                    <a:t>Montant_achats</a:t>
                  </a:r>
                  <a:endParaRPr lang="fr-FR" dirty="0" smtClean="0"/>
                </a:p>
                <a:p>
                  <a:r>
                    <a:rPr lang="fr-FR" dirty="0" err="1" smtClean="0"/>
                    <a:t>Montant_remises</a:t>
                  </a:r>
                  <a:endParaRPr lang="fr-FR" dirty="0"/>
                </a:p>
              </p:txBody>
            </p:sp>
          </p:grpSp>
          <p:cxnSp>
            <p:nvCxnSpPr>
              <p:cNvPr id="38" name="Connecteur droit avec flèche 37"/>
              <p:cNvCxnSpPr>
                <a:endCxn id="56" idx="3"/>
              </p:cNvCxnSpPr>
              <p:nvPr/>
            </p:nvCxnSpPr>
            <p:spPr>
              <a:xfrm flipH="1" flipV="1">
                <a:off x="2668989" y="3156104"/>
                <a:ext cx="1132562" cy="70999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40" name="Connecteur droit avec flèche 39"/>
              <p:cNvCxnSpPr/>
              <p:nvPr/>
            </p:nvCxnSpPr>
            <p:spPr>
              <a:xfrm flipV="1">
                <a:off x="5496159" y="2804217"/>
                <a:ext cx="1428208" cy="568826"/>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41" name="Grouper 40"/>
              <p:cNvGrpSpPr/>
              <p:nvPr/>
            </p:nvGrpSpPr>
            <p:grpSpPr>
              <a:xfrm>
                <a:off x="1469850" y="2499026"/>
                <a:ext cx="1287532" cy="1242148"/>
                <a:chOff x="1553126" y="3165306"/>
                <a:chExt cx="1287532" cy="1242148"/>
              </a:xfrm>
            </p:grpSpPr>
            <p:grpSp>
              <p:nvGrpSpPr>
                <p:cNvPr id="54" name="Grouper 53"/>
                <p:cNvGrpSpPr/>
                <p:nvPr/>
              </p:nvGrpSpPr>
              <p:grpSpPr>
                <a:xfrm>
                  <a:off x="1553126" y="3165306"/>
                  <a:ext cx="1287532" cy="1242148"/>
                  <a:chOff x="1962476" y="4437112"/>
                  <a:chExt cx="1046119" cy="1242148"/>
                </a:xfrm>
              </p:grpSpPr>
              <p:sp>
                <p:nvSpPr>
                  <p:cNvPr id="56" name="Rectangle 55"/>
                  <p:cNvSpPr/>
                  <p:nvPr/>
                </p:nvSpPr>
                <p:spPr>
                  <a:xfrm>
                    <a:off x="2000672" y="4509120"/>
                    <a:ext cx="936104" cy="11701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57" name="Connecteur droit 56"/>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58" name="ZoneTexte 57"/>
                  <p:cNvSpPr txBox="1"/>
                  <p:nvPr/>
                </p:nvSpPr>
                <p:spPr>
                  <a:xfrm>
                    <a:off x="1962476" y="4437112"/>
                    <a:ext cx="1046119" cy="338554"/>
                  </a:xfrm>
                  <a:prstGeom prst="rect">
                    <a:avLst/>
                  </a:prstGeom>
                  <a:noFill/>
                </p:spPr>
                <p:txBody>
                  <a:bodyPr wrap="none" rtlCol="0">
                    <a:spAutoFit/>
                  </a:bodyPr>
                  <a:lstStyle/>
                  <a:p>
                    <a:r>
                      <a:rPr lang="fr-FR" sz="1600" b="1" dirty="0" smtClean="0"/>
                      <a:t>Fournisseur</a:t>
                    </a:r>
                    <a:endParaRPr lang="fr-FR" b="1" dirty="0"/>
                  </a:p>
                </p:txBody>
              </p:sp>
            </p:grpSp>
            <p:sp>
              <p:nvSpPr>
                <p:cNvPr id="55" name="ZoneTexte 54"/>
                <p:cNvSpPr txBox="1"/>
                <p:nvPr/>
              </p:nvSpPr>
              <p:spPr>
                <a:xfrm>
                  <a:off x="1573941" y="3442871"/>
                  <a:ext cx="1152128" cy="954107"/>
                </a:xfrm>
                <a:prstGeom prst="rect">
                  <a:avLst/>
                </a:prstGeom>
                <a:noFill/>
              </p:spPr>
              <p:txBody>
                <a:bodyPr wrap="square" rtlCol="0">
                  <a:spAutoFit/>
                </a:bodyPr>
                <a:lstStyle/>
                <a:p>
                  <a:r>
                    <a:rPr lang="fr-FR" sz="1400" b="1" dirty="0" err="1" smtClean="0">
                      <a:solidFill>
                        <a:srgbClr val="FAC96A"/>
                      </a:solidFill>
                    </a:rPr>
                    <a:t>Code_four</a:t>
                  </a:r>
                  <a:endParaRPr lang="fr-FR" sz="1400" b="1" dirty="0" smtClean="0">
                    <a:solidFill>
                      <a:srgbClr val="FAC96A"/>
                    </a:solidFill>
                  </a:endParaRPr>
                </a:p>
                <a:p>
                  <a:r>
                    <a:rPr lang="fr-FR" sz="1400" dirty="0" smtClean="0"/>
                    <a:t>Nom</a:t>
                  </a:r>
                </a:p>
                <a:p>
                  <a:r>
                    <a:rPr lang="fr-FR" sz="1400" dirty="0" smtClean="0"/>
                    <a:t>Adresse</a:t>
                  </a:r>
                </a:p>
                <a:p>
                  <a:r>
                    <a:rPr lang="fr-FR" sz="1400" dirty="0" smtClean="0"/>
                    <a:t>Catégorie</a:t>
                  </a:r>
                </a:p>
              </p:txBody>
            </p:sp>
          </p:grpSp>
        </p:grpSp>
        <p:cxnSp>
          <p:nvCxnSpPr>
            <p:cNvPr id="64" name="Connecteur droit avec flèche 63"/>
            <p:cNvCxnSpPr/>
            <p:nvPr/>
          </p:nvCxnSpPr>
          <p:spPr>
            <a:xfrm>
              <a:off x="4045547" y="3962689"/>
              <a:ext cx="1429794" cy="826199"/>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573052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Synthèse</a:t>
            </a:r>
            <a:endParaRPr lang="fr-FR" dirty="0"/>
          </a:p>
        </p:txBody>
      </p:sp>
      <p:sp>
        <p:nvSpPr>
          <p:cNvPr id="3" name="Espace réservé du contenu 2"/>
          <p:cNvSpPr>
            <a:spLocks noGrp="1"/>
          </p:cNvSpPr>
          <p:nvPr>
            <p:ph idx="1"/>
          </p:nvPr>
        </p:nvSpPr>
        <p:spPr/>
        <p:txBody>
          <a:bodyPr/>
          <a:lstStyle/>
          <a:p>
            <a:r>
              <a:rPr lang="fr-FR" dirty="0" smtClean="0"/>
              <a:t>Modèle </a:t>
            </a:r>
            <a:r>
              <a:rPr lang="fr-FR" dirty="0"/>
              <a:t>en </a:t>
            </a:r>
            <a:r>
              <a:rPr lang="fr-FR" dirty="0" smtClean="0"/>
              <a:t>étoile</a:t>
            </a:r>
            <a:endParaRPr lang="fr-FR" dirty="0"/>
          </a:p>
          <a:p>
            <a:pPr lvl="1"/>
            <a:r>
              <a:rPr lang="fr-FR" dirty="0" smtClean="0"/>
              <a:t>Taille </a:t>
            </a:r>
            <a:r>
              <a:rPr lang="fr-FR" dirty="0"/>
              <a:t>de dimension plus grosse </a:t>
            </a:r>
          </a:p>
          <a:p>
            <a:r>
              <a:rPr lang="fr-FR" dirty="0" smtClean="0"/>
              <a:t>Modèle </a:t>
            </a:r>
            <a:r>
              <a:rPr lang="fr-FR" dirty="0"/>
              <a:t>en </a:t>
            </a:r>
            <a:r>
              <a:rPr lang="fr-FR" dirty="0" smtClean="0"/>
              <a:t>flocon de neige</a:t>
            </a:r>
            <a:endParaRPr lang="fr-FR" dirty="0"/>
          </a:p>
          <a:p>
            <a:pPr lvl="1"/>
            <a:r>
              <a:rPr lang="fr-FR" dirty="0" smtClean="0"/>
              <a:t>Jointures </a:t>
            </a:r>
            <a:r>
              <a:rPr lang="fr-FR" dirty="0"/>
              <a:t>pour reconstruire </a:t>
            </a:r>
          </a:p>
          <a:p>
            <a:r>
              <a:rPr lang="fr-FR" dirty="0" smtClean="0"/>
              <a:t>Modèle </a:t>
            </a:r>
            <a:r>
              <a:rPr lang="fr-FR" dirty="0"/>
              <a:t>en </a:t>
            </a:r>
            <a:r>
              <a:rPr lang="fr-FR" dirty="0" smtClean="0"/>
              <a:t>étoile </a:t>
            </a:r>
            <a:r>
              <a:rPr lang="fr-FR" dirty="0"/>
              <a:t>&gt;&gt; </a:t>
            </a:r>
            <a:r>
              <a:rPr lang="fr-FR" dirty="0" smtClean="0"/>
              <a:t>Modèle </a:t>
            </a:r>
            <a:r>
              <a:rPr lang="fr-FR" dirty="0"/>
              <a:t>en flocon </a:t>
            </a:r>
            <a:r>
              <a:rPr lang="fr-FR" dirty="0" smtClean="0">
                <a:latin typeface="Wingdings"/>
              </a:rPr>
              <a:t> </a:t>
            </a:r>
          </a:p>
          <a:p>
            <a:pPr lvl="1"/>
            <a:r>
              <a:rPr lang="fr-FR" dirty="0" smtClean="0"/>
              <a:t>car </a:t>
            </a:r>
            <a:r>
              <a:rPr lang="fr-FR" dirty="0"/>
              <a:t>tables de dimension &lt;&lt; </a:t>
            </a:r>
            <a:r>
              <a:rPr lang="fr-FR" dirty="0" smtClean="0"/>
              <a:t>tables </a:t>
            </a:r>
            <a:r>
              <a:rPr lang="fr-FR" dirty="0"/>
              <a:t>de fait </a:t>
            </a:r>
          </a:p>
          <a:p>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807377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Modélisation Entité-Relation</a:t>
            </a:r>
            <a:endParaRPr lang="fr-FR" dirty="0"/>
          </a:p>
        </p:txBody>
      </p:sp>
      <p:sp>
        <p:nvSpPr>
          <p:cNvPr id="3" name="Espace réservé du texte 2"/>
          <p:cNvSpPr>
            <a:spLocks noGrp="1"/>
          </p:cNvSpPr>
          <p:nvPr>
            <p:ph type="body" idx="1"/>
          </p:nvPr>
        </p:nvSpPr>
        <p:spPr/>
        <p:txBody>
          <a:bodyPr/>
          <a:lstStyle/>
          <a:p>
            <a:r>
              <a:rPr lang="fr-FR" smtClean="0"/>
              <a:t>Chp3: </a:t>
            </a:r>
            <a:r>
              <a:rPr lang="x-none" smtClean="0"/>
              <a:t>Modélisation des Données Décisionnelles</a:t>
            </a:r>
            <a:endParaRPr lang="fr-FR" dirty="0"/>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a:t>
            </a:fld>
            <a:endParaRPr lang="fr-BE"/>
          </a:p>
        </p:txBody>
      </p:sp>
    </p:spTree>
    <p:extLst>
      <p:ext uri="{BB962C8B-B14F-4D97-AF65-F5344CB8AC3E}">
        <p14:creationId xmlns:p14="http://schemas.microsoft.com/office/powerpoint/2010/main" val="14123298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Aspects Fondamentaux de la Modélisation MultiDimensionnelle</a:t>
            </a:r>
            <a:endParaRPr lang="fr-FR" dirty="0"/>
          </a:p>
        </p:txBody>
      </p:sp>
      <p:sp>
        <p:nvSpPr>
          <p:cNvPr id="3" name="Espace réservé du texte 2"/>
          <p:cNvSpPr>
            <a:spLocks noGrp="1"/>
          </p:cNvSpPr>
          <p:nvPr>
            <p:ph type="body" idx="1"/>
          </p:nvPr>
        </p:nvSpPr>
        <p:spPr/>
        <p:txBody>
          <a:bodyPr/>
          <a:lstStyle/>
          <a:p>
            <a:r>
              <a:rPr lang="fr-FR" smtClean="0"/>
              <a:t>Chp3: </a:t>
            </a:r>
            <a:r>
              <a:rPr lang="x-none" smtClean="0"/>
              <a:t>Modélisation des Données Décisionnelles</a:t>
            </a:r>
            <a:endParaRPr lang="fr-FR" dirty="0"/>
          </a:p>
        </p:txBody>
      </p:sp>
      <p:sp>
        <p:nvSpPr>
          <p:cNvPr id="4" name="Espace réservé de la date 3"/>
          <p:cNvSpPr>
            <a:spLocks noGrp="1"/>
          </p:cNvSpPr>
          <p:nvPr>
            <p:ph type="dt" sz="half" idx="10"/>
          </p:nvPr>
        </p:nvSpPr>
        <p:spPr/>
        <p:txBody>
          <a:bodyPr/>
          <a:lstStyle/>
          <a:p>
            <a:fld id="{E26A3D72-D8EA-3245-ABD2-850227D91C45}"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50</a:t>
            </a:fld>
            <a:endParaRPr lang="fr-BE"/>
          </a:p>
        </p:txBody>
      </p:sp>
    </p:spTree>
    <p:extLst>
      <p:ext uri="{BB962C8B-B14F-4D97-AF65-F5344CB8AC3E}">
        <p14:creationId xmlns:p14="http://schemas.microsoft.com/office/powerpoint/2010/main" val="2500551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Dimension</a:t>
            </a:r>
            <a:endParaRPr lang="fr-FR" dirty="0"/>
          </a:p>
        </p:txBody>
      </p:sp>
      <p:sp>
        <p:nvSpPr>
          <p:cNvPr id="3" name="Espace réservé du contenu 2"/>
          <p:cNvSpPr>
            <a:spLocks noGrp="1"/>
          </p:cNvSpPr>
          <p:nvPr>
            <p:ph idx="1"/>
          </p:nvPr>
        </p:nvSpPr>
        <p:spPr/>
        <p:txBody>
          <a:bodyPr/>
          <a:lstStyle/>
          <a:p>
            <a:r>
              <a:rPr lang="fr-FR" dirty="0"/>
              <a:t>Une dimension peut être définie comme </a:t>
            </a:r>
            <a:r>
              <a:rPr lang="fr-FR" dirty="0" smtClean="0"/>
              <a:t>:</a:t>
            </a:r>
          </a:p>
          <a:p>
            <a:pPr lvl="1"/>
            <a:r>
              <a:rPr lang="fr-FR" dirty="0" smtClean="0"/>
              <a:t>un </a:t>
            </a:r>
            <a:r>
              <a:rPr lang="fr-FR" dirty="0"/>
              <a:t>thème, ou un axe (attributs), selon lequel les données    seront analysées.</a:t>
            </a:r>
          </a:p>
          <a:p>
            <a:r>
              <a:rPr lang="fr-FR" dirty="0" smtClean="0"/>
              <a:t>Ex </a:t>
            </a:r>
            <a:r>
              <a:rPr lang="fr-FR" dirty="0"/>
              <a:t>: Temps, Découpage administratif, Produits.</a:t>
            </a:r>
          </a:p>
          <a:p>
            <a:r>
              <a:rPr lang="fr-FR" dirty="0" smtClean="0"/>
              <a:t>Une </a:t>
            </a:r>
            <a:r>
              <a:rPr lang="fr-FR" dirty="0"/>
              <a:t>dimension contient des membres organisés en hiérarchie </a:t>
            </a:r>
            <a:r>
              <a:rPr lang="fr-FR" dirty="0" smtClean="0"/>
              <a:t>:</a:t>
            </a:r>
          </a:p>
          <a:p>
            <a:pPr lvl="1"/>
            <a:r>
              <a:rPr lang="fr-FR" dirty="0" smtClean="0"/>
              <a:t>Chacun </a:t>
            </a:r>
            <a:r>
              <a:rPr lang="fr-FR" dirty="0"/>
              <a:t>des membres appartient à un niveau hiérarchique (ou niveau de granularité) </a:t>
            </a:r>
            <a:r>
              <a:rPr lang="fr-FR" dirty="0" smtClean="0"/>
              <a:t>particulier</a:t>
            </a:r>
            <a:endParaRPr lang="fr-FR" dirty="0"/>
          </a:p>
          <a:p>
            <a:pPr lvl="1"/>
            <a:r>
              <a:rPr lang="fr-FR" dirty="0" smtClean="0"/>
              <a:t>Ex </a:t>
            </a:r>
            <a:r>
              <a:rPr lang="fr-FR" dirty="0"/>
              <a:t>: pour la dimension Temps: année –semestre – mois – jour</a:t>
            </a:r>
          </a:p>
          <a:p>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39685919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Dimensions - Caractéristiques</a:t>
            </a:r>
            <a:endParaRPr lang="fr-FR" dirty="0"/>
          </a:p>
        </p:txBody>
      </p:sp>
      <p:sp>
        <p:nvSpPr>
          <p:cNvPr id="3" name="Espace réservé du contenu 2"/>
          <p:cNvSpPr>
            <a:spLocks noGrp="1"/>
          </p:cNvSpPr>
          <p:nvPr>
            <p:ph idx="1"/>
          </p:nvPr>
        </p:nvSpPr>
        <p:spPr>
          <a:xfrm>
            <a:off x="1154954" y="2218427"/>
            <a:ext cx="9978713" cy="4237961"/>
          </a:xfrm>
        </p:spPr>
        <p:txBody>
          <a:bodyPr>
            <a:normAutofit fontScale="77500" lnSpcReduction="20000"/>
          </a:bodyPr>
          <a:lstStyle/>
          <a:p>
            <a:r>
              <a:rPr lang="fr-FR" dirty="0" smtClean="0"/>
              <a:t>Dimension</a:t>
            </a:r>
          </a:p>
          <a:p>
            <a:pPr lvl="1"/>
            <a:r>
              <a:rPr lang="fr-FR" dirty="0" smtClean="0"/>
              <a:t>Temps, Produit, Géographie, ... </a:t>
            </a:r>
          </a:p>
          <a:p>
            <a:r>
              <a:rPr lang="fr-FR" dirty="0" smtClean="0"/>
              <a:t>Niveau : hiérarchisation des dimensions </a:t>
            </a:r>
          </a:p>
          <a:p>
            <a:pPr lvl="1"/>
            <a:r>
              <a:rPr lang="fr-FR" dirty="0" smtClean="0"/>
              <a:t>Temps : Année, Semestre, Trimestre, Mois, Semaine, ... </a:t>
            </a:r>
          </a:p>
          <a:p>
            <a:pPr lvl="1"/>
            <a:r>
              <a:rPr lang="fr-FR" dirty="0" smtClean="0"/>
              <a:t>Produit : Rayon, Catégorie, Nature,... </a:t>
            </a:r>
          </a:p>
          <a:p>
            <a:pPr lvl="1"/>
            <a:r>
              <a:rPr lang="fr-FR" dirty="0" smtClean="0"/>
              <a:t>Géographie : Région, Département, Ville, Magasin, …</a:t>
            </a:r>
          </a:p>
          <a:p>
            <a:r>
              <a:rPr lang="fr-FR" dirty="0" smtClean="0"/>
              <a:t>Membres d'un Niveau </a:t>
            </a:r>
          </a:p>
          <a:p>
            <a:pPr lvl="1"/>
            <a:r>
              <a:rPr lang="fr-FR" dirty="0" smtClean="0"/>
              <a:t>Produit::Rayon					: Frais, Surgelé, ... , Liquide </a:t>
            </a:r>
          </a:p>
          <a:p>
            <a:pPr lvl="1"/>
            <a:r>
              <a:rPr lang="fr-FR" dirty="0" smtClean="0"/>
              <a:t>Produit::</a:t>
            </a:r>
            <a:r>
              <a:rPr lang="fr-FR" dirty="0" err="1" smtClean="0"/>
              <a:t>Rayon.Catégorie</a:t>
            </a:r>
            <a:r>
              <a:rPr lang="fr-FR" dirty="0" smtClean="0"/>
              <a:t>			: </a:t>
            </a:r>
            <a:r>
              <a:rPr lang="fr-FR" dirty="0" err="1" smtClean="0"/>
              <a:t>Frais.Laitage</a:t>
            </a:r>
            <a:r>
              <a:rPr lang="fr-FR" dirty="0" smtClean="0"/>
              <a:t>, ... , </a:t>
            </a:r>
            <a:r>
              <a:rPr lang="fr-FR" dirty="0" err="1" smtClean="0"/>
              <a:t>Liquide.Jus</a:t>
            </a:r>
            <a:endParaRPr lang="fr-FR" dirty="0" smtClean="0"/>
          </a:p>
          <a:p>
            <a:pPr lvl="1"/>
            <a:r>
              <a:rPr lang="fr-FR" dirty="0" smtClean="0"/>
              <a:t>Produit::</a:t>
            </a:r>
            <a:r>
              <a:rPr lang="fr-FR" dirty="0" err="1" smtClean="0"/>
              <a:t>Rayon.Catégorie.Nature</a:t>
            </a:r>
            <a:r>
              <a:rPr lang="fr-FR" dirty="0" smtClean="0"/>
              <a:t> 	: </a:t>
            </a:r>
            <a:r>
              <a:rPr lang="fr-FR" dirty="0" err="1" smtClean="0"/>
              <a:t>Frais.Laitage.Yaourt</a:t>
            </a:r>
            <a:r>
              <a:rPr lang="fr-FR" dirty="0" smtClean="0"/>
              <a:t>, ... , </a:t>
            </a:r>
            <a:r>
              <a:rPr lang="fr-FR" dirty="0" err="1" smtClean="0"/>
              <a:t>Liquide.Jus.Orange</a:t>
            </a:r>
            <a:endParaRPr lang="fr-FR" dirty="0" smtClean="0"/>
          </a:p>
          <a:p>
            <a:r>
              <a:rPr lang="fr-FR" dirty="0" smtClean="0"/>
              <a:t>Cellule</a:t>
            </a:r>
            <a:endParaRPr lang="fr-FR" dirty="0"/>
          </a:p>
          <a:p>
            <a:pPr lvl="1"/>
            <a:r>
              <a:rPr lang="fr-FR" dirty="0"/>
              <a:t>I</a:t>
            </a:r>
            <a:r>
              <a:rPr lang="fr-FR" dirty="0" smtClean="0"/>
              <a:t>ntersection des membres des différentes dimensions </a:t>
            </a:r>
          </a:p>
          <a:p>
            <a:r>
              <a:rPr lang="fr-FR" dirty="0" smtClean="0"/>
              <a:t>Formule</a:t>
            </a:r>
            <a:endParaRPr lang="fr-FR" dirty="0"/>
          </a:p>
          <a:p>
            <a:pPr lvl="1"/>
            <a:r>
              <a:rPr lang="fr-FR" dirty="0" smtClean="0"/>
              <a:t>calcul, expression, règle, croisement des dimensions </a:t>
            </a:r>
          </a:p>
          <a:p>
            <a:pPr lvl="2"/>
            <a:r>
              <a:rPr lang="fr-FR" dirty="0" smtClean="0"/>
              <a:t>Somme(</a:t>
            </a:r>
            <a:r>
              <a:rPr lang="fr-FR" dirty="0" err="1" smtClean="0"/>
              <a:t>Qte</a:t>
            </a:r>
            <a:r>
              <a:rPr lang="fr-FR" dirty="0" smtClean="0"/>
              <a:t>), Somme(</a:t>
            </a:r>
            <a:r>
              <a:rPr lang="fr-FR" dirty="0" err="1" smtClean="0"/>
              <a:t>Qte</a:t>
            </a:r>
            <a:r>
              <a:rPr lang="fr-FR" dirty="0" smtClean="0"/>
              <a:t>*</a:t>
            </a:r>
            <a:r>
              <a:rPr lang="fr-FR" dirty="0" err="1" smtClean="0"/>
              <a:t>PrixVente</a:t>
            </a:r>
            <a:r>
              <a:rPr lang="fr-FR" dirty="0" smtClean="0"/>
              <a:t>), Moyenne(</a:t>
            </a:r>
            <a:r>
              <a:rPr lang="fr-FR" dirty="0" err="1" smtClean="0"/>
              <a:t>Qte</a:t>
            </a:r>
            <a:r>
              <a:rPr lang="fr-FR" dirty="0" smtClean="0"/>
              <a:t>*(</a:t>
            </a:r>
            <a:r>
              <a:rPr lang="fr-FR" dirty="0" err="1" smtClean="0"/>
              <a:t>PrixVente-PrixAchat</a:t>
            </a:r>
            <a:r>
              <a:rPr lang="fr-FR" dirty="0" smtClean="0"/>
              <a:t>)), ... </a:t>
            </a:r>
          </a:p>
          <a:p>
            <a:endParaRPr lang="fr-FR" dirty="0"/>
          </a:p>
        </p:txBody>
      </p:sp>
      <p:sp>
        <p:nvSpPr>
          <p:cNvPr id="4" name="Espace réservé de la date 3"/>
          <p:cNvSpPr>
            <a:spLocks noGrp="1"/>
          </p:cNvSpPr>
          <p:nvPr>
            <p:ph type="dt" sz="half" idx="10"/>
          </p:nvPr>
        </p:nvSpPr>
        <p:spPr/>
        <p:txBody>
          <a:bodyPr/>
          <a:lstStyle/>
          <a:p>
            <a:fld id="{FEBE557B-340C-5A4B-BD12-CD309894CF41}"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10" name="Espace réservé du numéro de diapositive 9"/>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8187199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Faits</a:t>
            </a:r>
            <a:endParaRPr lang="fr-FR" dirty="0"/>
          </a:p>
        </p:txBody>
      </p:sp>
      <p:sp>
        <p:nvSpPr>
          <p:cNvPr id="3" name="Espace réservé du contenu 2"/>
          <p:cNvSpPr>
            <a:spLocks noGrp="1"/>
          </p:cNvSpPr>
          <p:nvPr>
            <p:ph idx="1"/>
          </p:nvPr>
        </p:nvSpPr>
        <p:spPr/>
        <p:txBody>
          <a:bodyPr>
            <a:normAutofit/>
          </a:bodyPr>
          <a:lstStyle/>
          <a:p>
            <a:r>
              <a:rPr lang="fr-FR" dirty="0" smtClean="0"/>
              <a:t>Une mesure est un élément de donnée sur lequel portent les analyses, en fonction des différentes dimensions</a:t>
            </a:r>
          </a:p>
          <a:p>
            <a:pPr lvl="1"/>
            <a:r>
              <a:rPr lang="fr-FR" dirty="0" smtClean="0"/>
              <a:t>Ex : coût des travaux, nombre d</a:t>
            </a:r>
            <a:r>
              <a:rPr lang="ja-JP" altLang="fr-FR" dirty="0" smtClean="0"/>
              <a:t>’</a:t>
            </a:r>
            <a:r>
              <a:rPr lang="fr-FR" dirty="0" smtClean="0"/>
              <a:t>accidents, ventes</a:t>
            </a:r>
          </a:p>
          <a:p>
            <a:pPr>
              <a:lnSpc>
                <a:spcPct val="90000"/>
              </a:lnSpc>
            </a:pPr>
            <a:r>
              <a:rPr lang="fr-FR" dirty="0" smtClean="0"/>
              <a:t>Un fait représente la valeur d</a:t>
            </a:r>
            <a:r>
              <a:rPr lang="ja-JP" altLang="fr-FR" dirty="0" smtClean="0"/>
              <a:t>’</a:t>
            </a:r>
            <a:r>
              <a:rPr lang="fr-FR" dirty="0" smtClean="0"/>
              <a:t>une mesure, mesurée ou calculée, selon un membre de chacune des dimensions</a:t>
            </a:r>
          </a:p>
          <a:p>
            <a:pPr>
              <a:lnSpc>
                <a:spcPct val="90000"/>
              </a:lnSpc>
            </a:pPr>
            <a:r>
              <a:rPr lang="fr-FR" dirty="0" smtClean="0"/>
              <a:t>Exemple : </a:t>
            </a:r>
          </a:p>
          <a:p>
            <a:pPr lvl="1">
              <a:lnSpc>
                <a:spcPct val="90000"/>
              </a:lnSpc>
            </a:pPr>
            <a:r>
              <a:rPr lang="fr-FR" dirty="0" smtClean="0"/>
              <a:t>« 250 000 euros » est un fait qui exprime la valeur de la mesure « coût des travaux » pour le membre « 2002 » du niveau année de la dimension « temps » et le membre « Versailles » du niveau « ville » de la dimension « découpage administratif »</a:t>
            </a:r>
            <a:endParaRPr lang="en-US" dirty="0"/>
          </a:p>
        </p:txBody>
      </p:sp>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1073983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Faits – Table des Faits</a:t>
            </a:r>
            <a:endParaRPr lang="fr-FR"/>
          </a:p>
        </p:txBody>
      </p:sp>
      <p:sp>
        <p:nvSpPr>
          <p:cNvPr id="3" name="Espace réservé du contenu 2"/>
          <p:cNvSpPr>
            <a:spLocks noGrp="1"/>
          </p:cNvSpPr>
          <p:nvPr>
            <p:ph idx="1"/>
          </p:nvPr>
        </p:nvSpPr>
        <p:spPr/>
        <p:txBody>
          <a:bodyPr>
            <a:normAutofit fontScale="92500" lnSpcReduction="10000"/>
          </a:bodyPr>
          <a:lstStyle/>
          <a:p>
            <a:r>
              <a:rPr lang="fr-FR" dirty="0" smtClean="0"/>
              <a:t>Fait additif : </a:t>
            </a:r>
          </a:p>
          <a:p>
            <a:pPr lvl="1"/>
            <a:r>
              <a:rPr lang="fr-FR" dirty="0" smtClean="0"/>
              <a:t>Additionnable suivant toutes les dimensions</a:t>
            </a:r>
          </a:p>
          <a:p>
            <a:pPr lvl="1"/>
            <a:r>
              <a:rPr lang="fr-FR" dirty="0" smtClean="0"/>
              <a:t>Exemples: quantité vendue, chiffre d’affaire, coût</a:t>
            </a:r>
          </a:p>
          <a:p>
            <a:r>
              <a:rPr lang="fr-FR" dirty="0" smtClean="0"/>
              <a:t>Fait semi-additif : </a:t>
            </a:r>
          </a:p>
          <a:p>
            <a:pPr lvl="1"/>
            <a:r>
              <a:rPr lang="fr-FR" dirty="0" smtClean="0"/>
              <a:t>Additionnable selon certaines dimensions</a:t>
            </a:r>
          </a:p>
          <a:p>
            <a:pPr lvl="1"/>
            <a:r>
              <a:rPr lang="fr-FR" dirty="0" smtClean="0"/>
              <a:t>Exemples: Niveau de stock (excepté sur la dimension temps), Nombre de transactions, de clients (excepté sur la dimension produit)</a:t>
            </a:r>
          </a:p>
          <a:p>
            <a:r>
              <a:rPr lang="fr-FR" dirty="0" smtClean="0"/>
              <a:t>Fait non-additif : </a:t>
            </a:r>
          </a:p>
          <a:p>
            <a:pPr lvl="1"/>
            <a:r>
              <a:rPr lang="fr-FR" dirty="0" smtClean="0"/>
              <a:t>Non additionnable</a:t>
            </a:r>
          </a:p>
          <a:p>
            <a:pPr lvl="1"/>
            <a:r>
              <a:rPr lang="fr-FR" dirty="0" smtClean="0"/>
              <a:t>Exemple: attribut ratio (marge brute = 1- Coût/CA)</a:t>
            </a:r>
          </a:p>
        </p:txBody>
      </p:sp>
      <p:sp>
        <p:nvSpPr>
          <p:cNvPr id="4" name="Espace réservé de la date 3"/>
          <p:cNvSpPr>
            <a:spLocks noGrp="1"/>
          </p:cNvSpPr>
          <p:nvPr>
            <p:ph type="dt" sz="half" idx="10"/>
          </p:nvPr>
        </p:nvSpPr>
        <p:spPr/>
        <p:txBody>
          <a:bodyPr/>
          <a:lstStyle/>
          <a:p>
            <a:fld id="{D93C65CF-0DF3-B24C-9B3E-65F58C0036C5}"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54</a:t>
            </a:fld>
            <a:endParaRPr lang="fr-BE"/>
          </a:p>
        </p:txBody>
      </p:sp>
    </p:spTree>
    <p:extLst>
      <p:ext uri="{BB962C8B-B14F-4D97-AF65-F5344CB8AC3E}">
        <p14:creationId xmlns:p14="http://schemas.microsoft.com/office/powerpoint/2010/main" val="3278126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Dimension Temps</a:t>
            </a:r>
            <a:endParaRPr lang="fr-FR" dirty="0"/>
          </a:p>
        </p:txBody>
      </p:sp>
      <p:sp>
        <p:nvSpPr>
          <p:cNvPr id="3" name="Espace réservé du contenu 2"/>
          <p:cNvSpPr>
            <a:spLocks noGrp="1"/>
          </p:cNvSpPr>
          <p:nvPr>
            <p:ph idx="1"/>
          </p:nvPr>
        </p:nvSpPr>
        <p:spPr/>
        <p:txBody>
          <a:bodyPr>
            <a:normAutofit/>
          </a:bodyPr>
          <a:lstStyle/>
          <a:p>
            <a:r>
              <a:rPr lang="fr-FR" dirty="0"/>
              <a:t>Commune à tout </a:t>
            </a:r>
            <a:r>
              <a:rPr lang="fr-FR" dirty="0" smtClean="0"/>
              <a:t>entrepôt </a:t>
            </a:r>
            <a:endParaRPr lang="fr-FR" dirty="0"/>
          </a:p>
          <a:p>
            <a:r>
              <a:rPr lang="fr-FR" dirty="0" smtClean="0"/>
              <a:t>Reliée </a:t>
            </a:r>
            <a:r>
              <a:rPr lang="fr-FR" dirty="0"/>
              <a:t>à toute table de fait </a:t>
            </a:r>
          </a:p>
          <a:p>
            <a:r>
              <a:rPr lang="fr-FR" dirty="0" smtClean="0"/>
              <a:t>2 </a:t>
            </a:r>
            <a:r>
              <a:rPr lang="fr-FR" dirty="0"/>
              <a:t>choix d ’implantation </a:t>
            </a:r>
          </a:p>
          <a:p>
            <a:pPr lvl="1"/>
            <a:r>
              <a:rPr lang="fr-FR" dirty="0" smtClean="0"/>
              <a:t>Type </a:t>
            </a:r>
            <a:r>
              <a:rPr lang="fr-FR" dirty="0"/>
              <a:t>SQL DATE </a:t>
            </a:r>
          </a:p>
          <a:p>
            <a:pPr lvl="1"/>
            <a:r>
              <a:rPr lang="fr-FR" dirty="0" smtClean="0"/>
              <a:t>Calendrier </a:t>
            </a:r>
            <a:r>
              <a:rPr lang="fr-FR" dirty="0"/>
              <a:t>+ Table </a:t>
            </a:r>
            <a:r>
              <a:rPr lang="fr-FR" dirty="0" smtClean="0"/>
              <a:t>Temps</a:t>
            </a:r>
            <a:endParaRPr lang="fr-FR" dirty="0"/>
          </a:p>
          <a:p>
            <a:pPr lvl="2"/>
            <a:r>
              <a:rPr lang="fr-FR" dirty="0"/>
              <a:t>I</a:t>
            </a:r>
            <a:r>
              <a:rPr lang="fr-FR" dirty="0" smtClean="0"/>
              <a:t>nformations supplémentaires </a:t>
            </a:r>
            <a:endParaRPr lang="fr-FR" dirty="0"/>
          </a:p>
          <a:p>
            <a:pPr lvl="3"/>
            <a:r>
              <a:rPr lang="fr-FR" dirty="0" smtClean="0"/>
              <a:t>Évènement </a:t>
            </a:r>
            <a:r>
              <a:rPr lang="fr-FR" dirty="0"/>
              <a:t>(match de finale de coupe du monde) </a:t>
            </a:r>
            <a:endParaRPr lang="fr-FR" dirty="0" smtClean="0"/>
          </a:p>
          <a:p>
            <a:pPr lvl="3"/>
            <a:r>
              <a:rPr lang="fr-FR" dirty="0" smtClean="0"/>
              <a:t>Jours fériés, </a:t>
            </a:r>
            <a:r>
              <a:rPr lang="fr-FR" dirty="0"/>
              <a:t>vacances, </a:t>
            </a:r>
            <a:r>
              <a:rPr lang="fr-FR" dirty="0" smtClean="0"/>
              <a:t>période </a:t>
            </a:r>
            <a:r>
              <a:rPr lang="fr-FR" dirty="0"/>
              <a:t>fiscale</a:t>
            </a:r>
            <a:r>
              <a:rPr lang="fr-FR" dirty="0" smtClean="0"/>
              <a:t>,</a:t>
            </a:r>
            <a:endParaRPr lang="fr-FR" dirty="0"/>
          </a:p>
          <a:p>
            <a:pPr lvl="3"/>
            <a:r>
              <a:rPr lang="fr-FR" dirty="0" smtClean="0"/>
              <a:t>saison </a:t>
            </a:r>
            <a:r>
              <a:rPr lang="fr-FR" dirty="0"/>
              <a:t>haute ou basse, </a:t>
            </a:r>
            <a:r>
              <a:rPr lang="fr-FR" dirty="0" smtClean="0"/>
              <a:t>…</a:t>
            </a:r>
          </a:p>
          <a:p>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55</a:t>
            </a:fld>
            <a:endParaRPr lang="en-US" dirty="0"/>
          </a:p>
        </p:txBody>
      </p:sp>
      <p:grpSp>
        <p:nvGrpSpPr>
          <p:cNvPr id="9" name="Grouper 8"/>
          <p:cNvGrpSpPr/>
          <p:nvPr/>
        </p:nvGrpSpPr>
        <p:grpSpPr>
          <a:xfrm>
            <a:off x="7299133" y="2861006"/>
            <a:ext cx="3136944" cy="2834983"/>
            <a:chOff x="7299133" y="2861006"/>
            <a:chExt cx="3136944" cy="2834983"/>
          </a:xfrm>
        </p:grpSpPr>
        <p:pic>
          <p:nvPicPr>
            <p:cNvPr id="7" name="Image 6"/>
            <p:cNvPicPr>
              <a:picLocks noChangeAspect="1"/>
            </p:cNvPicPr>
            <p:nvPr/>
          </p:nvPicPr>
          <p:blipFill rotWithShape="1">
            <a:blip r:embed="rId2"/>
            <a:srcRect/>
            <a:stretch/>
          </p:blipFill>
          <p:spPr>
            <a:xfrm>
              <a:off x="7341577" y="2870173"/>
              <a:ext cx="3094500" cy="2825816"/>
            </a:xfrm>
            <a:prstGeom prst="rect">
              <a:avLst/>
            </a:prstGeom>
          </p:spPr>
        </p:pic>
        <p:sp>
          <p:nvSpPr>
            <p:cNvPr id="8" name="Rectangle 7"/>
            <p:cNvSpPr/>
            <p:nvPr/>
          </p:nvSpPr>
          <p:spPr>
            <a:xfrm>
              <a:off x="7299133" y="2861006"/>
              <a:ext cx="1637331" cy="76497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5493244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Opérations OLAP</a:t>
            </a:r>
            <a:endParaRPr lang="fr-FR" dirty="0"/>
          </a:p>
        </p:txBody>
      </p:sp>
      <p:sp>
        <p:nvSpPr>
          <p:cNvPr id="3" name="Espace réservé du contenu 2"/>
          <p:cNvSpPr>
            <a:spLocks noGrp="1"/>
          </p:cNvSpPr>
          <p:nvPr>
            <p:ph idx="1"/>
          </p:nvPr>
        </p:nvSpPr>
        <p:spPr/>
        <p:txBody>
          <a:bodyPr/>
          <a:lstStyle/>
          <a:p>
            <a:r>
              <a:rPr lang="fr-FR" smtClean="0"/>
              <a:t>Drill Up / Drill Down </a:t>
            </a:r>
          </a:p>
          <a:p>
            <a:r>
              <a:rPr lang="fr-FR" smtClean="0"/>
              <a:t>Rotate </a:t>
            </a:r>
          </a:p>
          <a:p>
            <a:r>
              <a:rPr lang="fr-FR" smtClean="0"/>
              <a:t>Slicing</a:t>
            </a:r>
          </a:p>
          <a:p>
            <a:r>
              <a:rPr lang="fr-FR" smtClean="0"/>
              <a:t>Scoping </a:t>
            </a:r>
          </a:p>
          <a:p>
            <a:endParaRPr lang="fr-FR" dirty="0"/>
          </a:p>
        </p:txBody>
      </p:sp>
      <p:sp>
        <p:nvSpPr>
          <p:cNvPr id="6" name="Espace réservé de la date 5"/>
          <p:cNvSpPr>
            <a:spLocks noGrp="1"/>
          </p:cNvSpPr>
          <p:nvPr>
            <p:ph type="dt" sz="half" idx="10"/>
          </p:nvPr>
        </p:nvSpPr>
        <p:spPr/>
        <p:txBody>
          <a:bodyPr/>
          <a:lstStyle/>
          <a:p>
            <a:fld id="{CD3786D0-4F2F-BF4A-AF94-032C808A7750}" type="datetime1">
              <a:rPr lang="fr-FR" smtClean="0"/>
              <a:pPr/>
              <a:t>08/11/2019</a:t>
            </a:fld>
            <a:endParaRPr lang="en-US" dirty="0"/>
          </a:p>
        </p:txBody>
      </p:sp>
      <p:sp>
        <p:nvSpPr>
          <p:cNvPr id="7" name="Espace réservé du pied de page 6"/>
          <p:cNvSpPr>
            <a:spLocks noGrp="1"/>
          </p:cNvSpPr>
          <p:nvPr>
            <p:ph type="ftr" sz="quarter" idx="11"/>
          </p:nvPr>
        </p:nvSpPr>
        <p:spPr/>
        <p:txBody>
          <a:bodyPr/>
          <a:lstStyle/>
          <a:p>
            <a:r>
              <a:rPr lang="en-US" smtClean="0"/>
              <a:t>Business Intelligence</a:t>
            </a:r>
            <a:endParaRPr lang="en-US" dirty="0"/>
          </a:p>
        </p:txBody>
      </p:sp>
      <p:sp>
        <p:nvSpPr>
          <p:cNvPr id="8" name="Espace réservé du numéro de diapositive 7"/>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33399797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Opérations </a:t>
            </a:r>
            <a:r>
              <a:rPr lang="fr-FR" dirty="0" smtClean="0"/>
              <a:t>OLAP - Drill Up/Drill Down</a:t>
            </a:r>
            <a:endParaRPr lang="fr-FR" dirty="0"/>
          </a:p>
        </p:txBody>
      </p:sp>
      <p:sp>
        <p:nvSpPr>
          <p:cNvPr id="7" name="Espace réservé de la date 6"/>
          <p:cNvSpPr>
            <a:spLocks noGrp="1"/>
          </p:cNvSpPr>
          <p:nvPr>
            <p:ph type="dt" sz="half" idx="10"/>
          </p:nvPr>
        </p:nvSpPr>
        <p:spPr/>
        <p:txBody>
          <a:bodyPr/>
          <a:lstStyle/>
          <a:p>
            <a:fld id="{0276834A-BFE4-A549-AB07-144C05C06769}" type="datetime1">
              <a:rPr lang="fr-FR" smtClean="0"/>
              <a:pPr/>
              <a:t>08/11/2019</a:t>
            </a:fld>
            <a:endParaRPr lang="en-US" dirty="0"/>
          </a:p>
        </p:txBody>
      </p:sp>
      <p:sp>
        <p:nvSpPr>
          <p:cNvPr id="8" name="Espace réservé du pied de page 7"/>
          <p:cNvSpPr>
            <a:spLocks noGrp="1"/>
          </p:cNvSpPr>
          <p:nvPr>
            <p:ph type="ftr" sz="quarter" idx="11"/>
          </p:nvPr>
        </p:nvSpPr>
        <p:spPr/>
        <p:txBody>
          <a:bodyPr/>
          <a:lstStyle/>
          <a:p>
            <a:r>
              <a:rPr lang="en-US" smtClean="0"/>
              <a:t>Business Intelligence</a:t>
            </a:r>
            <a:endParaRPr lang="en-US" dirty="0"/>
          </a:p>
        </p:txBody>
      </p:sp>
      <p:sp>
        <p:nvSpPr>
          <p:cNvPr id="9" name="Espace réservé du numéro de diapositive 8"/>
          <p:cNvSpPr>
            <a:spLocks noGrp="1"/>
          </p:cNvSpPr>
          <p:nvPr>
            <p:ph type="sldNum" sz="quarter" idx="12"/>
          </p:nvPr>
        </p:nvSpPr>
        <p:spPr/>
        <p:txBody>
          <a:bodyPr/>
          <a:lstStyle/>
          <a:p>
            <a:fld id="{D57F1E4F-1CFF-5643-939E-217C01CDF565}" type="slidenum">
              <a:rPr lang="en-US" smtClean="0"/>
              <a:pPr/>
              <a:t>57</a:t>
            </a:fld>
            <a:endParaRPr lang="en-US" dirty="0"/>
          </a:p>
        </p:txBody>
      </p:sp>
      <p:pic>
        <p:nvPicPr>
          <p:cNvPr id="10" name="Espace réservé du contenu 9"/>
          <p:cNvPicPr>
            <a:picLocks noGrp="1" noChangeAspect="1"/>
          </p:cNvPicPr>
          <p:nvPr>
            <p:ph idx="1"/>
          </p:nvPr>
        </p:nvPicPr>
        <p:blipFill>
          <a:blip r:embed="rId2"/>
          <a:srcRect l="-25981" r="-25981"/>
          <a:stretch>
            <a:fillRect/>
          </a:stretch>
        </p:blipFill>
        <p:spPr>
          <a:prstGeom prst="rect">
            <a:avLst/>
          </a:prstGeom>
        </p:spPr>
      </p:pic>
    </p:spTree>
    <p:extLst>
      <p:ext uri="{BB962C8B-B14F-4D97-AF65-F5344CB8AC3E}">
        <p14:creationId xmlns:p14="http://schemas.microsoft.com/office/powerpoint/2010/main" val="29330493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Opérations </a:t>
            </a:r>
            <a:r>
              <a:rPr lang="fr-FR" dirty="0" smtClean="0"/>
              <a:t>OLAP - </a:t>
            </a:r>
            <a:r>
              <a:rPr lang="fr-FR" dirty="0" err="1" smtClean="0"/>
              <a:t>Rotate</a:t>
            </a:r>
            <a:endParaRPr lang="fr-FR" dirty="0"/>
          </a:p>
        </p:txBody>
      </p:sp>
      <p:pic>
        <p:nvPicPr>
          <p:cNvPr id="8" name="Espace réservé du contenu 7"/>
          <p:cNvPicPr>
            <a:picLocks noGrp="1" noChangeAspect="1"/>
          </p:cNvPicPr>
          <p:nvPr>
            <p:ph idx="1"/>
          </p:nvPr>
        </p:nvPicPr>
        <p:blipFill>
          <a:blip r:embed="rId2"/>
          <a:srcRect l="-23503" r="-23503"/>
          <a:stretch>
            <a:fillRect/>
          </a:stretch>
        </p:blipFill>
        <p:spPr/>
      </p:pic>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40291564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Opérations </a:t>
            </a:r>
            <a:r>
              <a:rPr lang="fr-FR" dirty="0" smtClean="0"/>
              <a:t>OLAP - </a:t>
            </a:r>
            <a:r>
              <a:rPr lang="fr-FR" dirty="0" err="1" smtClean="0"/>
              <a:t>Slicing</a:t>
            </a:r>
            <a:endParaRPr lang="fr-FR" dirty="0"/>
          </a:p>
        </p:txBody>
      </p:sp>
      <p:pic>
        <p:nvPicPr>
          <p:cNvPr id="7" name="Espace réservé du contenu 6"/>
          <p:cNvPicPr>
            <a:picLocks noGrp="1" noChangeAspect="1"/>
          </p:cNvPicPr>
          <p:nvPr>
            <p:ph idx="1"/>
          </p:nvPr>
        </p:nvPicPr>
        <p:blipFill>
          <a:blip r:embed="rId2"/>
          <a:srcRect l="-35162" r="-35162"/>
          <a:stretch>
            <a:fillRect/>
          </a:stretch>
        </p:blipFill>
        <p:spPr/>
      </p:pic>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278307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smtClean="0"/>
              <a:t>Modélisation Entité-Relation</a:t>
            </a:r>
            <a:endParaRPr lang="fr-FR" dirty="0"/>
          </a:p>
        </p:txBody>
      </p:sp>
      <p:sp>
        <p:nvSpPr>
          <p:cNvPr id="8" name="Espace réservé du contenu 7"/>
          <p:cNvSpPr>
            <a:spLocks noGrp="1"/>
          </p:cNvSpPr>
          <p:nvPr>
            <p:ph idx="1"/>
          </p:nvPr>
        </p:nvSpPr>
        <p:spPr/>
        <p:txBody>
          <a:bodyPr/>
          <a:lstStyle/>
          <a:p>
            <a:r>
              <a:rPr lang="fr-FR" dirty="0" smtClean="0"/>
              <a:t>Discipline permettant d’éclairer les relations microscopiques entre les données</a:t>
            </a:r>
          </a:p>
          <a:p>
            <a:pPr lvl="1"/>
            <a:r>
              <a:rPr lang="fr-FR" dirty="0" smtClean="0"/>
              <a:t>Supprimer la redondance des données</a:t>
            </a:r>
          </a:p>
          <a:p>
            <a:pPr lvl="1"/>
            <a:r>
              <a:rPr lang="fr-FR" dirty="0" smtClean="0"/>
              <a:t>Simplifier le traitement des transactions</a:t>
            </a:r>
          </a:p>
          <a:p>
            <a:pPr lvl="1"/>
            <a:r>
              <a:rPr lang="fr-FR" dirty="0" smtClean="0"/>
              <a:t>Aider le concepteur dans la répartition des propriétés entre les entités</a:t>
            </a:r>
          </a:p>
          <a:p>
            <a:r>
              <a:rPr lang="fr-FR" dirty="0" smtClean="0"/>
              <a:t>Principes</a:t>
            </a:r>
          </a:p>
          <a:p>
            <a:pPr lvl="1"/>
            <a:r>
              <a:rPr lang="fr-FR" dirty="0" smtClean="0"/>
              <a:t>Notion d’identifiant</a:t>
            </a:r>
          </a:p>
          <a:p>
            <a:pPr lvl="1"/>
            <a:r>
              <a:rPr lang="fr-FR" dirty="0" smtClean="0"/>
              <a:t>Dépendance fonctionnelle</a:t>
            </a:r>
          </a:p>
          <a:p>
            <a:pPr lvl="1"/>
            <a:r>
              <a:rPr lang="fr-FR" dirty="0" smtClean="0"/>
              <a:t>Décomposition</a:t>
            </a:r>
          </a:p>
          <a:p>
            <a:pPr lvl="1"/>
            <a:r>
              <a:rPr lang="fr-FR" dirty="0" smtClean="0"/>
              <a:t>Formes normales</a:t>
            </a:r>
            <a:endParaRPr lang="fr-FR" dirty="0"/>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6</a:t>
            </a:fld>
            <a:endParaRPr lang="fr-BE"/>
          </a:p>
        </p:txBody>
      </p:sp>
    </p:spTree>
    <p:extLst>
      <p:ext uri="{BB962C8B-B14F-4D97-AF65-F5344CB8AC3E}">
        <p14:creationId xmlns:p14="http://schemas.microsoft.com/office/powerpoint/2010/main" val="14698164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Opérations </a:t>
            </a:r>
            <a:r>
              <a:rPr lang="fr-FR" dirty="0" smtClean="0"/>
              <a:t>OLAP - </a:t>
            </a:r>
            <a:r>
              <a:rPr lang="fr-FR" dirty="0" err="1" smtClean="0"/>
              <a:t>Scoping</a:t>
            </a:r>
            <a:endParaRPr lang="fr-FR" dirty="0"/>
          </a:p>
        </p:txBody>
      </p:sp>
      <p:pic>
        <p:nvPicPr>
          <p:cNvPr id="7" name="Espace réservé du contenu 6"/>
          <p:cNvPicPr>
            <a:picLocks noGrp="1" noChangeAspect="1"/>
          </p:cNvPicPr>
          <p:nvPr>
            <p:ph idx="1"/>
          </p:nvPr>
        </p:nvPicPr>
        <p:blipFill>
          <a:blip r:embed="rId2"/>
          <a:srcRect l="-30239" r="-30239"/>
          <a:stretch>
            <a:fillRect/>
          </a:stretch>
        </p:blipFill>
        <p:spPr/>
      </p:pic>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36370448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Stockage</a:t>
            </a:r>
            <a:endParaRPr lang="fr-FR" dirty="0"/>
          </a:p>
        </p:txBody>
      </p:sp>
      <p:sp>
        <p:nvSpPr>
          <p:cNvPr id="3" name="Espace réservé du contenu 2"/>
          <p:cNvSpPr>
            <a:spLocks noGrp="1"/>
          </p:cNvSpPr>
          <p:nvPr>
            <p:ph idx="1"/>
          </p:nvPr>
        </p:nvSpPr>
        <p:spPr/>
        <p:txBody>
          <a:bodyPr/>
          <a:lstStyle/>
          <a:p>
            <a:endParaRPr lang="fr-FR" dirty="0" smtClean="0"/>
          </a:p>
          <a:p>
            <a:r>
              <a:rPr lang="fr-FR" b="1" dirty="0" smtClean="0"/>
              <a:t>ROLAP</a:t>
            </a:r>
            <a:r>
              <a:rPr lang="fr-FR" dirty="0" smtClean="0"/>
              <a:t> 	: 	</a:t>
            </a:r>
            <a:r>
              <a:rPr lang="fr-FR" dirty="0" err="1" smtClean="0"/>
              <a:t>Relational</a:t>
            </a:r>
            <a:r>
              <a:rPr lang="fr-FR" dirty="0" smtClean="0"/>
              <a:t> OLAP</a:t>
            </a:r>
          </a:p>
          <a:p>
            <a:endParaRPr lang="fr-FR" dirty="0" smtClean="0"/>
          </a:p>
          <a:p>
            <a:r>
              <a:rPr lang="fr-FR" b="1" dirty="0" smtClean="0"/>
              <a:t>MOLAP</a:t>
            </a:r>
            <a:r>
              <a:rPr lang="fr-FR" dirty="0" smtClean="0"/>
              <a:t> 	: 	Multi-</a:t>
            </a:r>
            <a:r>
              <a:rPr lang="fr-FR" dirty="0" err="1" smtClean="0"/>
              <a:t>Dimentional</a:t>
            </a:r>
            <a:r>
              <a:rPr lang="fr-FR" dirty="0" smtClean="0"/>
              <a:t> OLAP</a:t>
            </a:r>
          </a:p>
          <a:p>
            <a:endParaRPr lang="fr-FR" dirty="0" smtClean="0"/>
          </a:p>
          <a:p>
            <a:r>
              <a:rPr lang="fr-FR" b="1" dirty="0" smtClean="0"/>
              <a:t>HOLAP</a:t>
            </a:r>
            <a:r>
              <a:rPr lang="fr-FR" dirty="0" smtClean="0"/>
              <a:t> 	: 	</a:t>
            </a:r>
            <a:r>
              <a:rPr lang="fr-FR" dirty="0" err="1" smtClean="0"/>
              <a:t>Hybrid</a:t>
            </a:r>
            <a:r>
              <a:rPr lang="fr-FR" dirty="0" smtClean="0"/>
              <a:t> OLAP</a:t>
            </a:r>
          </a:p>
          <a:p>
            <a:endParaRPr lang="fr-FR" dirty="0" smtClean="0"/>
          </a:p>
          <a:p>
            <a:r>
              <a:rPr lang="fr-FR" b="1" dirty="0" smtClean="0"/>
              <a:t>DOLAP</a:t>
            </a:r>
            <a:r>
              <a:rPr lang="fr-FR" dirty="0" smtClean="0"/>
              <a:t> 	: 	Desktop OLAP</a:t>
            </a:r>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38306832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ROLAP (</a:t>
            </a:r>
            <a:r>
              <a:rPr lang="fr-FR" dirty="0" err="1" smtClean="0"/>
              <a:t>Relational</a:t>
            </a:r>
            <a:r>
              <a:rPr lang="fr-FR" dirty="0" smtClean="0"/>
              <a:t> OLAP)</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OLAP relationnel</a:t>
            </a:r>
          </a:p>
          <a:p>
            <a:r>
              <a:rPr lang="fr-FR" dirty="0" smtClean="0"/>
              <a:t>Données obtenues à partir de tables relationnelles et de jointures entre celles-ci</a:t>
            </a:r>
          </a:p>
          <a:p>
            <a:r>
              <a:rPr lang="fr-FR" dirty="0" smtClean="0"/>
              <a:t>En fonction de la granularité, la requête générée est plus ou moins complexe</a:t>
            </a:r>
          </a:p>
          <a:p>
            <a:r>
              <a:rPr lang="fr-FR" dirty="0" smtClean="0"/>
              <a:t>A chaque consultation, la requête est recalculée</a:t>
            </a:r>
          </a:p>
          <a:p>
            <a:pPr lvl="1"/>
            <a:r>
              <a:rPr lang="fr-FR" dirty="0" smtClean="0"/>
              <a:t>Les résultats ne sont pas stockés</a:t>
            </a:r>
          </a:p>
          <a:p>
            <a:r>
              <a:rPr lang="fr-FR" dirty="0" smtClean="0"/>
              <a:t>Langage : </a:t>
            </a:r>
            <a:r>
              <a:rPr lang="fr-FR" b="1" dirty="0" smtClean="0"/>
              <a:t>SQL</a:t>
            </a:r>
            <a:endParaRPr lang="fr-FR" dirty="0" smtClean="0"/>
          </a:p>
          <a:p>
            <a:r>
              <a:rPr lang="fr-FR" dirty="0" smtClean="0">
                <a:solidFill>
                  <a:schemeClr val="accent2"/>
                </a:solidFill>
              </a:rPr>
              <a:t>Avantages</a:t>
            </a:r>
          </a:p>
          <a:p>
            <a:pPr lvl="1"/>
            <a:r>
              <a:rPr lang="fr-FR" dirty="0" smtClean="0"/>
              <a:t>Faible coût (car tire partie des ressources existantes)</a:t>
            </a:r>
          </a:p>
          <a:p>
            <a:r>
              <a:rPr lang="fr-FR" dirty="0" smtClean="0">
                <a:solidFill>
                  <a:srgbClr val="FA731A"/>
                </a:solidFill>
              </a:rPr>
              <a:t>Inconvénients</a:t>
            </a:r>
          </a:p>
          <a:p>
            <a:pPr lvl="1"/>
            <a:r>
              <a:rPr lang="fr-FR" dirty="0" smtClean="0"/>
              <a:t>Temps de réponse long car sollicitation de la base à chaque relance d’un rapport</a:t>
            </a:r>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2392914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t>
            </a:r>
            <a:r>
              <a:rPr lang="fr-FR" dirty="0" smtClean="0"/>
              <a:t>OLAP (Multi-</a:t>
            </a:r>
            <a:r>
              <a:rPr lang="fr-FR" dirty="0" err="1" smtClean="0"/>
              <a:t>Dimentional</a:t>
            </a:r>
            <a:r>
              <a:rPr lang="fr-FR" dirty="0" smtClean="0"/>
              <a:t> OLAP)</a:t>
            </a:r>
            <a:endParaRPr lang="fr-FR" dirty="0"/>
          </a:p>
        </p:txBody>
      </p:sp>
      <p:sp>
        <p:nvSpPr>
          <p:cNvPr id="3" name="Espace réservé du contenu 2"/>
          <p:cNvSpPr>
            <a:spLocks noGrp="1"/>
          </p:cNvSpPr>
          <p:nvPr>
            <p:ph idx="1"/>
          </p:nvPr>
        </p:nvSpPr>
        <p:spPr>
          <a:xfrm>
            <a:off x="1154954" y="2336305"/>
            <a:ext cx="9978713" cy="4014057"/>
          </a:xfrm>
        </p:spPr>
        <p:txBody>
          <a:bodyPr>
            <a:normAutofit fontScale="85000" lnSpcReduction="20000"/>
          </a:bodyPr>
          <a:lstStyle/>
          <a:p>
            <a:r>
              <a:rPr lang="fr-FR" dirty="0" smtClean="0"/>
              <a:t>OLAP multi-</a:t>
            </a:r>
            <a:r>
              <a:rPr lang="fr-FR" dirty="0" err="1" smtClean="0"/>
              <a:t>dimentionnel</a:t>
            </a:r>
            <a:endParaRPr lang="fr-FR" dirty="0" smtClean="0"/>
          </a:p>
          <a:p>
            <a:r>
              <a:rPr lang="fr-FR" dirty="0" smtClean="0"/>
              <a:t>Données stockées dans une base de données multi-</a:t>
            </a:r>
            <a:r>
              <a:rPr lang="fr-FR" dirty="0" err="1" smtClean="0"/>
              <a:t>dimentionnelle</a:t>
            </a:r>
            <a:r>
              <a:rPr lang="fr-FR" dirty="0" smtClean="0"/>
              <a:t> appelée CUBE</a:t>
            </a:r>
          </a:p>
          <a:p>
            <a:pPr lvl="1"/>
            <a:r>
              <a:rPr lang="fr-FR" dirty="0" smtClean="0"/>
              <a:t>Exemple : </a:t>
            </a:r>
            <a:r>
              <a:rPr lang="fr-FR" dirty="0" err="1" smtClean="0"/>
              <a:t>Essbase</a:t>
            </a:r>
            <a:r>
              <a:rPr lang="fr-FR" dirty="0" smtClean="0"/>
              <a:t>…</a:t>
            </a:r>
          </a:p>
          <a:p>
            <a:r>
              <a:rPr lang="fr-FR" dirty="0" smtClean="0"/>
              <a:t>Plus de relationnel!</a:t>
            </a:r>
          </a:p>
          <a:p>
            <a:r>
              <a:rPr lang="fr-FR" dirty="0" smtClean="0"/>
              <a:t>Tous les croisements possibles sont </a:t>
            </a:r>
            <a:r>
              <a:rPr lang="fr-FR" dirty="0" err="1" smtClean="0"/>
              <a:t>précalculés</a:t>
            </a:r>
            <a:endParaRPr lang="fr-FR" dirty="0" smtClean="0"/>
          </a:p>
          <a:p>
            <a:pPr lvl="1"/>
            <a:r>
              <a:rPr lang="fr-FR" dirty="0" smtClean="0"/>
              <a:t>Restitution des données instantanée</a:t>
            </a:r>
          </a:p>
          <a:p>
            <a:r>
              <a:rPr lang="fr-FR" dirty="0" smtClean="0"/>
              <a:t>Langage : </a:t>
            </a:r>
            <a:r>
              <a:rPr lang="fr-FR" b="1" dirty="0" smtClean="0"/>
              <a:t>MDX</a:t>
            </a:r>
          </a:p>
          <a:p>
            <a:r>
              <a:rPr lang="fr-FR" dirty="0">
                <a:solidFill>
                  <a:schemeClr val="accent2"/>
                </a:solidFill>
              </a:rPr>
              <a:t>Avantages</a:t>
            </a:r>
          </a:p>
          <a:p>
            <a:pPr lvl="1"/>
            <a:r>
              <a:rPr lang="fr-FR" dirty="0" smtClean="0"/>
              <a:t>Temps de réponse très court (toutes les données et résultats sont stockés)</a:t>
            </a:r>
            <a:endParaRPr lang="fr-FR" dirty="0"/>
          </a:p>
          <a:p>
            <a:r>
              <a:rPr lang="fr-FR" dirty="0">
                <a:solidFill>
                  <a:srgbClr val="FA731A"/>
                </a:solidFill>
              </a:rPr>
              <a:t>Inconvénients</a:t>
            </a:r>
          </a:p>
          <a:p>
            <a:pPr lvl="1"/>
            <a:r>
              <a:rPr lang="fr-FR" dirty="0" smtClean="0"/>
              <a:t>Coût élevé des licences pour les bases multi-</a:t>
            </a:r>
            <a:r>
              <a:rPr lang="fr-FR" dirty="0" err="1" smtClean="0"/>
              <a:t>dimentionnelles</a:t>
            </a:r>
            <a:endParaRPr lang="fr-FR" dirty="0" smtClean="0"/>
          </a:p>
          <a:p>
            <a:pPr lvl="1"/>
            <a:r>
              <a:rPr lang="fr-FR" dirty="0" smtClean="0"/>
              <a:t>Coût élevé de développement des cubes</a:t>
            </a:r>
          </a:p>
          <a:p>
            <a:pPr lvl="1"/>
            <a:r>
              <a:rPr lang="fr-FR" dirty="0" smtClean="0"/>
              <a:t>Difficile à mettre en place pour les gros volumes de données, à cause de tous les résultats précompilés</a:t>
            </a:r>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737080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
            </a:r>
            <a:r>
              <a:rPr lang="fr-FR" dirty="0" smtClean="0"/>
              <a:t>OLAP (</a:t>
            </a:r>
            <a:r>
              <a:rPr lang="fr-FR" dirty="0" err="1" smtClean="0"/>
              <a:t>Hybrid</a:t>
            </a:r>
            <a:r>
              <a:rPr lang="fr-FR" dirty="0" smtClean="0"/>
              <a:t> OLAP)</a:t>
            </a:r>
            <a:endParaRPr lang="fr-FR" dirty="0"/>
          </a:p>
        </p:txBody>
      </p:sp>
      <p:sp>
        <p:nvSpPr>
          <p:cNvPr id="3" name="Espace réservé du contenu 2"/>
          <p:cNvSpPr>
            <a:spLocks noGrp="1"/>
          </p:cNvSpPr>
          <p:nvPr>
            <p:ph idx="1"/>
          </p:nvPr>
        </p:nvSpPr>
        <p:spPr>
          <a:xfrm>
            <a:off x="1154954" y="2304947"/>
            <a:ext cx="9978713" cy="4092456"/>
          </a:xfrm>
        </p:spPr>
        <p:txBody>
          <a:bodyPr>
            <a:normAutofit fontScale="77500" lnSpcReduction="20000"/>
          </a:bodyPr>
          <a:lstStyle/>
          <a:p>
            <a:r>
              <a:rPr lang="fr-FR" dirty="0" smtClean="0"/>
              <a:t>Association du ROLAP et du MOLAP</a:t>
            </a:r>
          </a:p>
          <a:p>
            <a:r>
              <a:rPr lang="fr-FR" dirty="0" smtClean="0"/>
              <a:t>Concept de </a:t>
            </a:r>
            <a:r>
              <a:rPr lang="fr-FR" i="1" dirty="0" smtClean="0"/>
              <a:t>Drill-</a:t>
            </a:r>
            <a:r>
              <a:rPr lang="fr-FR" i="1" dirty="0" err="1" smtClean="0"/>
              <a:t>Through</a:t>
            </a:r>
            <a:endParaRPr lang="fr-FR" dirty="0" smtClean="0"/>
          </a:p>
          <a:p>
            <a:pPr lvl="1"/>
            <a:r>
              <a:rPr lang="fr-FR" dirty="0" smtClean="0"/>
              <a:t>Accès aux données agrégées avec MOLAP (Cube)</a:t>
            </a:r>
          </a:p>
          <a:p>
            <a:pPr lvl="1"/>
            <a:r>
              <a:rPr lang="fr-FR" dirty="0" smtClean="0"/>
              <a:t>Accès aux détails avec le ROLAP (tables relationnelles)</a:t>
            </a:r>
          </a:p>
          <a:p>
            <a:r>
              <a:rPr lang="fr-FR" dirty="0" smtClean="0"/>
              <a:t>Étapes : </a:t>
            </a:r>
          </a:p>
          <a:p>
            <a:pPr lvl="1"/>
            <a:r>
              <a:rPr lang="fr-FR" dirty="0" smtClean="0"/>
              <a:t>Données agrégées stockées dans une table multi-</a:t>
            </a:r>
            <a:r>
              <a:rPr lang="fr-FR" dirty="0" err="1" smtClean="0"/>
              <a:t>dimentionnelle</a:t>
            </a:r>
            <a:endParaRPr lang="fr-FR" dirty="0" smtClean="0"/>
          </a:p>
          <a:p>
            <a:pPr lvl="1"/>
            <a:r>
              <a:rPr lang="fr-FR" dirty="0" smtClean="0"/>
              <a:t>Restitution de ces données à partir d’un outil de </a:t>
            </a:r>
            <a:r>
              <a:rPr lang="fr-FR" dirty="0" err="1" smtClean="0"/>
              <a:t>reporting</a:t>
            </a:r>
            <a:endParaRPr lang="fr-FR" dirty="0" smtClean="0"/>
          </a:p>
          <a:p>
            <a:pPr lvl="2"/>
            <a:r>
              <a:rPr lang="fr-FR" dirty="0" smtClean="0"/>
              <a:t>Affichage des données agrégées extraites à partir des tables multi-</a:t>
            </a:r>
            <a:r>
              <a:rPr lang="fr-FR" dirty="0" err="1" smtClean="0"/>
              <a:t>dimentionnelles</a:t>
            </a:r>
            <a:endParaRPr lang="fr-FR" dirty="0" smtClean="0"/>
          </a:p>
          <a:p>
            <a:pPr lvl="2"/>
            <a:r>
              <a:rPr lang="fr-FR" dirty="0" smtClean="0"/>
              <a:t>Affichage des détails des opérations issus des bases relationnelles</a:t>
            </a:r>
          </a:p>
          <a:p>
            <a:r>
              <a:rPr lang="fr-FR" dirty="0">
                <a:solidFill>
                  <a:schemeClr val="accent2"/>
                </a:solidFill>
              </a:rPr>
              <a:t>Avantages</a:t>
            </a:r>
          </a:p>
          <a:p>
            <a:pPr lvl="1"/>
            <a:r>
              <a:rPr lang="fr-FR" dirty="0"/>
              <a:t>Temps de réponse </a:t>
            </a:r>
            <a:r>
              <a:rPr lang="fr-FR" dirty="0" smtClean="0"/>
              <a:t>assez court </a:t>
            </a:r>
          </a:p>
          <a:p>
            <a:pPr lvl="1"/>
            <a:r>
              <a:rPr lang="fr-FR" dirty="0" smtClean="0"/>
              <a:t>Moins coûteux que MOLAP car moins de développement</a:t>
            </a:r>
          </a:p>
          <a:p>
            <a:r>
              <a:rPr lang="fr-FR" dirty="0" smtClean="0">
                <a:solidFill>
                  <a:srgbClr val="FA731A"/>
                </a:solidFill>
              </a:rPr>
              <a:t>Inconvénients</a:t>
            </a:r>
          </a:p>
          <a:p>
            <a:pPr lvl="1"/>
            <a:r>
              <a:rPr lang="fr-FR" dirty="0" smtClean="0"/>
              <a:t>Ne pourra pas être utilisé si les rapports sont trop complexes et font trop de croisements de données</a:t>
            </a:r>
            <a:endParaRPr lang="fr-FR" dirty="0"/>
          </a:p>
          <a:p>
            <a:endParaRPr lang="fr-FR" dirty="0" smtClean="0"/>
          </a:p>
          <a:p>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37370809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
            </a:r>
            <a:r>
              <a:rPr lang="fr-FR" dirty="0" smtClean="0"/>
              <a:t>OLAP (Desktop OLAP)</a:t>
            </a:r>
            <a:endParaRPr lang="fr-FR" dirty="0"/>
          </a:p>
        </p:txBody>
      </p:sp>
      <p:sp>
        <p:nvSpPr>
          <p:cNvPr id="3" name="Espace réservé du contenu 2"/>
          <p:cNvSpPr>
            <a:spLocks noGrp="1"/>
          </p:cNvSpPr>
          <p:nvPr>
            <p:ph idx="1"/>
          </p:nvPr>
        </p:nvSpPr>
        <p:spPr/>
        <p:txBody>
          <a:bodyPr/>
          <a:lstStyle/>
          <a:p>
            <a:endParaRPr lang="fr-FR" dirty="0" smtClean="0"/>
          </a:p>
          <a:p>
            <a:r>
              <a:rPr lang="fr-FR" dirty="0" smtClean="0"/>
              <a:t>Ce n’est pas une technologie de stockage, mais un mode de fonctionnement.</a:t>
            </a:r>
          </a:p>
          <a:p>
            <a:endParaRPr lang="fr-FR" dirty="0" smtClean="0"/>
          </a:p>
          <a:p>
            <a:r>
              <a:rPr lang="fr-FR" dirty="0"/>
              <a:t>Base de donnée OLAP limitée en taille</a:t>
            </a:r>
          </a:p>
          <a:p>
            <a:endParaRPr lang="fr-FR" dirty="0" smtClean="0"/>
          </a:p>
          <a:p>
            <a:r>
              <a:rPr lang="fr-FR" dirty="0" smtClean="0"/>
              <a:t>Permet à l’utilisateur d’enregistrer une partie de la base de données multi-</a:t>
            </a:r>
            <a:r>
              <a:rPr lang="fr-FR" dirty="0" err="1" smtClean="0"/>
              <a:t>dimentionnelle</a:t>
            </a:r>
            <a:r>
              <a:rPr lang="fr-FR" dirty="0" smtClean="0"/>
              <a:t> en local</a:t>
            </a:r>
          </a:p>
          <a:p>
            <a:endParaRPr lang="fr-FR" dirty="0"/>
          </a:p>
        </p:txBody>
      </p:sp>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3737080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H-OLAP</a:t>
            </a:r>
            <a:endParaRPr lang="fr-FR" dirty="0"/>
          </a:p>
        </p:txBody>
      </p:sp>
      <p:sp>
        <p:nvSpPr>
          <p:cNvPr id="3" name="Espace réservé du contenu 2"/>
          <p:cNvSpPr>
            <a:spLocks noGrp="1"/>
          </p:cNvSpPr>
          <p:nvPr>
            <p:ph idx="1"/>
          </p:nvPr>
        </p:nvSpPr>
        <p:spPr>
          <a:xfrm>
            <a:off x="1154954" y="2478519"/>
            <a:ext cx="9978713" cy="4054367"/>
          </a:xfrm>
        </p:spPr>
        <p:txBody>
          <a:bodyPr>
            <a:normAutofit fontScale="92500" lnSpcReduction="20000"/>
          </a:bodyPr>
          <a:lstStyle/>
          <a:p>
            <a:r>
              <a:rPr lang="fr-FR" dirty="0" smtClean="0"/>
              <a:t>Nouvelles fonctions pour SQL</a:t>
            </a:r>
          </a:p>
          <a:p>
            <a:pPr lvl="1"/>
            <a:r>
              <a:rPr lang="fr-FR" dirty="0"/>
              <a:t>BREAK BY (SAS) </a:t>
            </a:r>
          </a:p>
          <a:p>
            <a:pPr lvl="1"/>
            <a:r>
              <a:rPr lang="fr-FR" dirty="0" smtClean="0"/>
              <a:t>RANK </a:t>
            </a:r>
            <a:r>
              <a:rPr lang="fr-FR" dirty="0"/>
              <a:t>: Rang d’une ligne par rapport à un </a:t>
            </a:r>
            <a:r>
              <a:rPr lang="fr-FR" dirty="0" smtClean="0"/>
              <a:t>agrégat </a:t>
            </a:r>
            <a:endParaRPr lang="fr-FR" dirty="0"/>
          </a:p>
          <a:p>
            <a:pPr lvl="1"/>
            <a:r>
              <a:rPr lang="fr-FR" dirty="0"/>
              <a:t>TOP / BOTTOM :  Requête de type « Top </a:t>
            </a:r>
            <a:r>
              <a:rPr lang="fr-FR" dirty="0" err="1"/>
              <a:t>Ten</a:t>
            </a:r>
            <a:r>
              <a:rPr lang="fr-FR" dirty="0"/>
              <a:t> » (les dix meilleurs, les dix moins bons)</a:t>
            </a:r>
          </a:p>
          <a:p>
            <a:pPr lvl="1"/>
            <a:r>
              <a:rPr lang="fr-FR" dirty="0"/>
              <a:t>Extension du Group By (SQL99) </a:t>
            </a:r>
            <a:endParaRPr lang="fr-FR" dirty="0" smtClean="0"/>
          </a:p>
          <a:p>
            <a:pPr lvl="2"/>
            <a:r>
              <a:rPr lang="fr-FR" dirty="0" err="1"/>
              <a:t>Grouping</a:t>
            </a:r>
            <a:r>
              <a:rPr lang="fr-FR" dirty="0"/>
              <a:t> </a:t>
            </a:r>
            <a:r>
              <a:rPr lang="fr-FR" dirty="0" smtClean="0"/>
              <a:t>Sets</a:t>
            </a:r>
            <a:r>
              <a:rPr lang="fr-FR" dirty="0"/>
              <a:t> </a:t>
            </a:r>
            <a:r>
              <a:rPr lang="fr-FR" dirty="0" smtClean="0"/>
              <a:t>: Partitionnement selon plusieurs dimensions</a:t>
            </a:r>
          </a:p>
          <a:p>
            <a:pPr lvl="2"/>
            <a:r>
              <a:rPr lang="fr-FR" dirty="0" err="1" smtClean="0"/>
              <a:t>Rollup</a:t>
            </a:r>
            <a:r>
              <a:rPr lang="fr-FR" dirty="0" smtClean="0"/>
              <a:t>: réduire progressivement</a:t>
            </a:r>
          </a:p>
          <a:p>
            <a:pPr lvl="2"/>
            <a:r>
              <a:rPr lang="fr-FR" dirty="0" smtClean="0"/>
              <a:t>Cube : </a:t>
            </a:r>
            <a:r>
              <a:rPr lang="fr-FR" dirty="0"/>
              <a:t>Partitionnement selon tous les sous-ensembles possibles de </a:t>
            </a:r>
            <a:r>
              <a:rPr lang="fr-FR" dirty="0" err="1"/>
              <a:t>Grouping</a:t>
            </a:r>
            <a:r>
              <a:rPr lang="fr-FR" dirty="0"/>
              <a:t> </a:t>
            </a:r>
            <a:r>
              <a:rPr lang="fr-FR" dirty="0" smtClean="0"/>
              <a:t>Sets</a:t>
            </a:r>
          </a:p>
          <a:p>
            <a:r>
              <a:rPr lang="fr-FR" dirty="0" smtClean="0"/>
              <a:t>MS </a:t>
            </a:r>
            <a:r>
              <a:rPr lang="fr-FR" dirty="0"/>
              <a:t>MDX</a:t>
            </a:r>
          </a:p>
          <a:p>
            <a:pPr lvl="1"/>
            <a:r>
              <a:rPr lang="fr-FR" dirty="0"/>
              <a:t>Langage d’expression OLAP pour MS SQL Server </a:t>
            </a:r>
            <a:endParaRPr lang="fr-FR" dirty="0" smtClean="0"/>
          </a:p>
          <a:p>
            <a:pPr lvl="1"/>
            <a:r>
              <a:rPr lang="fr-FR" dirty="0" smtClean="0"/>
              <a:t>Exemples </a:t>
            </a:r>
            <a:endParaRPr lang="fr-FR" dirty="0"/>
          </a:p>
          <a:p>
            <a:pPr lvl="2"/>
            <a:r>
              <a:rPr lang="fr-FR" dirty="0" smtClean="0"/>
              <a:t>SELECT </a:t>
            </a:r>
            <a:r>
              <a:rPr lang="fr-FR" dirty="0"/>
              <a:t>NON EMPTY {[Time].[1997], [Time].[1998]} ON COLUMNS, [Promotion Media].[Media Type].</a:t>
            </a:r>
            <a:r>
              <a:rPr lang="fr-FR" dirty="0" err="1"/>
              <a:t>Members</a:t>
            </a:r>
            <a:r>
              <a:rPr lang="fr-FR" dirty="0"/>
              <a:t> ON ROWS FROM Sales </a:t>
            </a:r>
          </a:p>
        </p:txBody>
      </p:sp>
      <p:sp>
        <p:nvSpPr>
          <p:cNvPr id="4" name="Espace réservé de la date 3"/>
          <p:cNvSpPr>
            <a:spLocks noGrp="1"/>
          </p:cNvSpPr>
          <p:nvPr>
            <p:ph type="dt" sz="half" idx="10"/>
          </p:nvPr>
        </p:nvSpPr>
        <p:spPr/>
        <p:txBody>
          <a:bodyPr/>
          <a:lstStyle/>
          <a:p>
            <a:fld id="{71271B9D-05D0-6647-86BF-5CADC675A2E2}" type="datetime1">
              <a:rPr lang="fr-FR" smtClean="0"/>
              <a:pPr/>
              <a:t>08/11/2019</a:t>
            </a:fld>
            <a:endParaRPr lang="en-US" dirty="0"/>
          </a:p>
        </p:txBody>
      </p:sp>
      <p:sp>
        <p:nvSpPr>
          <p:cNvPr id="5" name="Espace réservé du pied de page 4"/>
          <p:cNvSpPr>
            <a:spLocks noGrp="1"/>
          </p:cNvSpPr>
          <p:nvPr>
            <p:ph type="ftr" sz="quarter" idx="11"/>
          </p:nvPr>
        </p:nvSpPr>
        <p:spPr/>
        <p:txBody>
          <a:bodyPr/>
          <a:lstStyle/>
          <a:p>
            <a:r>
              <a:rPr lang="en-US" smtClean="0"/>
              <a:t>Business Intelligence</a:t>
            </a:r>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8758066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Conception d’un Data Warehouse: </a:t>
            </a:r>
            <a:br>
              <a:rPr lang="fr-FR" smtClean="0"/>
            </a:br>
            <a:r>
              <a:rPr lang="fr-FR" smtClean="0"/>
              <a:t>Étapes et Exemples</a:t>
            </a:r>
            <a:endParaRPr lang="fr-FR" dirty="0"/>
          </a:p>
        </p:txBody>
      </p:sp>
      <p:sp>
        <p:nvSpPr>
          <p:cNvPr id="3" name="Espace réservé du texte 2"/>
          <p:cNvSpPr>
            <a:spLocks noGrp="1"/>
          </p:cNvSpPr>
          <p:nvPr>
            <p:ph type="body" idx="1"/>
          </p:nvPr>
        </p:nvSpPr>
        <p:spPr/>
        <p:txBody>
          <a:bodyPr/>
          <a:lstStyle/>
          <a:p>
            <a:r>
              <a:rPr lang="fr-FR" smtClean="0"/>
              <a:t>Chp3: </a:t>
            </a:r>
            <a:r>
              <a:rPr lang="x-none" smtClean="0"/>
              <a:t>Modélisation des Données Décisionnelles</a:t>
            </a:r>
            <a:endParaRPr lang="fr-FR" dirty="0"/>
          </a:p>
        </p:txBody>
      </p:sp>
      <p:sp>
        <p:nvSpPr>
          <p:cNvPr id="4" name="Espace réservé de la date 3"/>
          <p:cNvSpPr>
            <a:spLocks noGrp="1"/>
          </p:cNvSpPr>
          <p:nvPr>
            <p:ph type="dt" sz="half" idx="10"/>
          </p:nvPr>
        </p:nvSpPr>
        <p:spPr/>
        <p:txBody>
          <a:bodyPr/>
          <a:lstStyle/>
          <a:p>
            <a:fld id="{4887E811-BCB9-D142-9A57-E8D3D38FF192}"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67</a:t>
            </a:fld>
            <a:endParaRPr lang="fr-BE"/>
          </a:p>
        </p:txBody>
      </p:sp>
    </p:spTree>
    <p:extLst>
      <p:ext uri="{BB962C8B-B14F-4D97-AF65-F5344CB8AC3E}">
        <p14:creationId xmlns:p14="http://schemas.microsoft.com/office/powerpoint/2010/main" val="19190337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Conception d’un Data Warehouse</a:t>
            </a:r>
            <a:endParaRPr lang="fr-FR" dirty="0"/>
          </a:p>
        </p:txBody>
      </p:sp>
      <p:sp>
        <p:nvSpPr>
          <p:cNvPr id="3" name="Espace réservé du contenu 2"/>
          <p:cNvSpPr>
            <a:spLocks noGrp="1"/>
          </p:cNvSpPr>
          <p:nvPr>
            <p:ph idx="1"/>
          </p:nvPr>
        </p:nvSpPr>
        <p:spPr/>
        <p:txBody>
          <a:bodyPr>
            <a:normAutofit fontScale="77500" lnSpcReduction="20000"/>
          </a:bodyPr>
          <a:lstStyle/>
          <a:p>
            <a:r>
              <a:rPr lang="fr-FR" smtClean="0"/>
              <a:t>Étape 1</a:t>
            </a:r>
          </a:p>
          <a:p>
            <a:pPr lvl="1"/>
            <a:r>
              <a:rPr lang="fr-FR" smtClean="0"/>
              <a:t>Choisir le processus à modéliser</a:t>
            </a:r>
          </a:p>
          <a:p>
            <a:r>
              <a:rPr lang="fr-FR" smtClean="0"/>
              <a:t>Étape 2</a:t>
            </a:r>
          </a:p>
          <a:p>
            <a:pPr lvl="1"/>
            <a:r>
              <a:rPr lang="fr-FR" smtClean="0"/>
              <a:t>Choisir le grain des faits</a:t>
            </a:r>
          </a:p>
          <a:p>
            <a:pPr lvl="1"/>
            <a:r>
              <a:rPr lang="fr-FR" smtClean="0"/>
              <a:t>Décider de ce que représente une ligne de la table de faits</a:t>
            </a:r>
          </a:p>
          <a:p>
            <a:pPr lvl="2"/>
            <a:r>
              <a:rPr lang="fr-FR" smtClean="0"/>
              <a:t>Niveau de détail : transactions individuelles, récapitulatifs journaliers, mensuels…</a:t>
            </a:r>
          </a:p>
          <a:p>
            <a:r>
              <a:rPr lang="fr-FR" smtClean="0"/>
              <a:t>Étape 3</a:t>
            </a:r>
          </a:p>
          <a:p>
            <a:pPr lvl="1"/>
            <a:r>
              <a:rPr lang="fr-FR" smtClean="0"/>
              <a:t>Identifier les dimensions qui s’appliquent aux lignes de la table des faits</a:t>
            </a:r>
          </a:p>
          <a:p>
            <a:pPr lvl="2"/>
            <a:r>
              <a:rPr lang="fr-FR" smtClean="0"/>
              <a:t>Typiquement le temps, le client, le foyer, le produit, magasin, agence, compte…</a:t>
            </a:r>
          </a:p>
          <a:p>
            <a:r>
              <a:rPr lang="fr-FR" smtClean="0"/>
              <a:t>Étape 4</a:t>
            </a:r>
          </a:p>
          <a:p>
            <a:pPr lvl="1"/>
            <a:r>
              <a:rPr lang="fr-FR" smtClean="0"/>
              <a:t>Identifier les mesures de fait qui renseignent la table de faits</a:t>
            </a:r>
          </a:p>
          <a:p>
            <a:pPr lvl="2"/>
            <a:r>
              <a:rPr lang="fr-FR" smtClean="0"/>
              <a:t>De préférence des quantités numériques additives</a:t>
            </a:r>
            <a:endParaRPr lang="fr-FR" dirty="0"/>
          </a:p>
        </p:txBody>
      </p:sp>
      <p:sp>
        <p:nvSpPr>
          <p:cNvPr id="4" name="Espace réservé de la date 3"/>
          <p:cNvSpPr>
            <a:spLocks noGrp="1"/>
          </p:cNvSpPr>
          <p:nvPr>
            <p:ph type="dt" sz="half" idx="10"/>
          </p:nvPr>
        </p:nvSpPr>
        <p:spPr/>
        <p:txBody>
          <a:bodyPr/>
          <a:lstStyle/>
          <a:p>
            <a:fld id="{EC60B076-6991-CE4F-ABD0-1EBD8F52D4C2}"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68</a:t>
            </a:fld>
            <a:endParaRPr lang="fr-BE"/>
          </a:p>
        </p:txBody>
      </p:sp>
    </p:spTree>
    <p:extLst>
      <p:ext uri="{BB962C8B-B14F-4D97-AF65-F5344CB8AC3E}">
        <p14:creationId xmlns:p14="http://schemas.microsoft.com/office/powerpoint/2010/main" val="5731557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Conception d’un Data Warehouse</a:t>
            </a:r>
            <a:br>
              <a:rPr lang="fr-FR" smtClean="0"/>
            </a:br>
            <a:r>
              <a:rPr lang="fr-FR" smtClean="0"/>
              <a:t>Exemple : La Distribution</a:t>
            </a:r>
            <a:endParaRPr lang="fr-FR" dirty="0"/>
          </a:p>
        </p:txBody>
      </p:sp>
      <p:sp>
        <p:nvSpPr>
          <p:cNvPr id="3" name="Espace réservé du contenu 2"/>
          <p:cNvSpPr>
            <a:spLocks noGrp="1"/>
          </p:cNvSpPr>
          <p:nvPr>
            <p:ph idx="1"/>
          </p:nvPr>
        </p:nvSpPr>
        <p:spPr/>
        <p:txBody>
          <a:bodyPr/>
          <a:lstStyle/>
          <a:p>
            <a:r>
              <a:rPr lang="fr-FR" smtClean="0"/>
              <a:t>Processus : </a:t>
            </a:r>
          </a:p>
          <a:p>
            <a:pPr lvl="1"/>
            <a:r>
              <a:rPr lang="fr-FR" smtClean="0"/>
              <a:t>Comprendre les achats des clients saisis aux Terminaux Points de Vente (TPV) </a:t>
            </a:r>
            <a:endParaRPr lang="fr-FR" smtClean="0">
              <a:sym typeface="Wingdings"/>
            </a:endParaRPr>
          </a:p>
          <a:p>
            <a:pPr lvl="1"/>
            <a:r>
              <a:rPr lang="fr-FR" smtClean="0">
                <a:sym typeface="Wingdings"/>
              </a:rPr>
              <a:t>Modéliser les ventes au niveau des TPV</a:t>
            </a:r>
          </a:p>
          <a:p>
            <a:r>
              <a:rPr lang="fr-FR" smtClean="0">
                <a:sym typeface="Wingdings"/>
              </a:rPr>
              <a:t>Etape 1 : Le premier modèle dimensionnel</a:t>
            </a:r>
          </a:p>
          <a:p>
            <a:pPr lvl="1"/>
            <a:r>
              <a:rPr lang="fr-FR" smtClean="0">
                <a:sym typeface="Wingdings"/>
              </a:rPr>
              <a:t>Doit répondre aux questions les plus pressantes de l’utilisateur</a:t>
            </a:r>
          </a:p>
          <a:p>
            <a:pPr lvl="1"/>
            <a:r>
              <a:rPr lang="fr-FR" smtClean="0">
                <a:sym typeface="Wingdings"/>
              </a:rPr>
              <a:t>Ses données doivent être les plus faciles à extraire</a:t>
            </a:r>
          </a:p>
          <a:p>
            <a:pPr lvl="1"/>
            <a:endParaRPr lang="fr-FR" smtClean="0">
              <a:sym typeface="Wingdings"/>
            </a:endParaRPr>
          </a:p>
          <a:p>
            <a:pPr lvl="1"/>
            <a:r>
              <a:rPr lang="fr-FR" smtClean="0">
                <a:sym typeface="Wingdings"/>
              </a:rPr>
              <a:t> Quels produits se vendent dans quel magasin, à quel prix, quand, dans quelles conditions de promotion?</a:t>
            </a:r>
            <a:endParaRPr lang="fr-FR" dirty="0"/>
          </a:p>
        </p:txBody>
      </p:sp>
      <p:sp>
        <p:nvSpPr>
          <p:cNvPr id="4" name="Espace réservé de la date 3"/>
          <p:cNvSpPr>
            <a:spLocks noGrp="1"/>
          </p:cNvSpPr>
          <p:nvPr>
            <p:ph type="dt" sz="half" idx="10"/>
          </p:nvPr>
        </p:nvSpPr>
        <p:spPr/>
        <p:txBody>
          <a:bodyPr/>
          <a:lstStyle/>
          <a:p>
            <a:fld id="{9FBEE20B-E6E8-B841-899E-B12D2EB079F7}"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69</a:t>
            </a:fld>
            <a:endParaRPr lang="fr-BE"/>
          </a:p>
        </p:txBody>
      </p:sp>
    </p:spTree>
    <p:extLst>
      <p:ext uri="{BB962C8B-B14F-4D97-AF65-F5344CB8AC3E}">
        <p14:creationId xmlns:p14="http://schemas.microsoft.com/office/powerpoint/2010/main" val="2686189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Normalisation dans les BDR</a:t>
            </a:r>
            <a:endParaRPr lang="fr-FR" dirty="0"/>
          </a:p>
        </p:txBody>
      </p:sp>
      <p:sp>
        <p:nvSpPr>
          <p:cNvPr id="3" name="Espace réservé du contenu 2"/>
          <p:cNvSpPr>
            <a:spLocks noGrp="1"/>
          </p:cNvSpPr>
          <p:nvPr>
            <p:ph idx="1"/>
          </p:nvPr>
        </p:nvSpPr>
        <p:spPr/>
        <p:txBody>
          <a:bodyPr>
            <a:normAutofit lnSpcReduction="10000"/>
          </a:bodyPr>
          <a:lstStyle/>
          <a:p>
            <a:r>
              <a:rPr lang="fr-FR" smtClean="0"/>
              <a:t>Forme normale : </a:t>
            </a:r>
          </a:p>
          <a:p>
            <a:pPr lvl="1"/>
            <a:r>
              <a:rPr lang="fr-FR" smtClean="0"/>
              <a:t>Type de relation particulier entre les entités</a:t>
            </a:r>
          </a:p>
          <a:p>
            <a:pPr lvl="1"/>
            <a:r>
              <a:rPr lang="fr-FR" smtClean="0"/>
              <a:t>Permet d’éviter les anomalies transactionnelles dues à une mauvaise modélisation des données</a:t>
            </a:r>
          </a:p>
          <a:p>
            <a:pPr lvl="1"/>
            <a:r>
              <a:rPr lang="fr-FR" smtClean="0"/>
              <a:t>Permet de vérifier la robustesse de la conception des modèles de données pour éviter les problèmes de redondance et de mise à jour du contexte</a:t>
            </a:r>
          </a:p>
          <a:p>
            <a:r>
              <a:rPr lang="fr-FR" smtClean="0"/>
              <a:t>Dans le modèle OLTP, il existe 8 formes normales</a:t>
            </a:r>
          </a:p>
          <a:p>
            <a:pPr lvl="1"/>
            <a:r>
              <a:rPr lang="fr-FR" smtClean="0"/>
              <a:t>Elles s’emboitent les unes dans les autres</a:t>
            </a:r>
          </a:p>
          <a:p>
            <a:pPr lvl="1"/>
            <a:r>
              <a:rPr lang="fr-FR" smtClean="0"/>
              <a:t>Le respect d’une FN de niveau supérieur implique le respect des FN des niveaux inférieurs</a:t>
            </a:r>
          </a:p>
          <a:p>
            <a:pPr lvl="1"/>
            <a:r>
              <a:rPr lang="fr-FR" smtClean="0"/>
              <a:t>On va présenter les 3 premières (les plus utilisées)</a:t>
            </a:r>
            <a:endParaRPr lang="fr-FR" dirty="0"/>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7</a:t>
            </a:fld>
            <a:endParaRPr lang="fr-BE"/>
          </a:p>
        </p:txBody>
      </p:sp>
    </p:spTree>
    <p:extLst>
      <p:ext uri="{BB962C8B-B14F-4D97-AF65-F5344CB8AC3E}">
        <p14:creationId xmlns:p14="http://schemas.microsoft.com/office/powerpoint/2010/main" val="14095266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Conception d’un Data Warehouse</a:t>
            </a:r>
            <a:br>
              <a:rPr lang="fr-FR" smtClean="0"/>
            </a:br>
            <a:r>
              <a:rPr lang="fr-FR" smtClean="0"/>
              <a:t>Exemple : La Distribution</a:t>
            </a:r>
            <a:endParaRPr lang="fr-FR" dirty="0"/>
          </a:p>
        </p:txBody>
      </p:sp>
      <p:sp>
        <p:nvSpPr>
          <p:cNvPr id="3" name="Espace réservé du contenu 2"/>
          <p:cNvSpPr>
            <a:spLocks noGrp="1"/>
          </p:cNvSpPr>
          <p:nvPr>
            <p:ph idx="1"/>
          </p:nvPr>
        </p:nvSpPr>
        <p:spPr/>
        <p:txBody>
          <a:bodyPr/>
          <a:lstStyle/>
          <a:p>
            <a:endParaRPr lang="fr-FR" smtClean="0">
              <a:sym typeface="Wingdings"/>
            </a:endParaRPr>
          </a:p>
          <a:p>
            <a:r>
              <a:rPr lang="fr-FR" smtClean="0">
                <a:sym typeface="Wingdings"/>
              </a:rPr>
              <a:t>Etape 2 :</a:t>
            </a:r>
          </a:p>
          <a:p>
            <a:pPr lvl="1"/>
            <a:r>
              <a:rPr lang="fr-FR" smtClean="0">
                <a:sym typeface="Wingdings"/>
              </a:rPr>
              <a:t>Quel niveau de détail doit être disponible dans le modèle?</a:t>
            </a:r>
          </a:p>
          <a:p>
            <a:pPr lvl="1"/>
            <a:r>
              <a:rPr lang="fr-FR" smtClean="0">
                <a:sym typeface="Wingdings"/>
              </a:rPr>
              <a:t>Principe: Obtenir un schéma basé sur les données les plus atomiques</a:t>
            </a:r>
          </a:p>
          <a:p>
            <a:pPr lvl="1"/>
            <a:endParaRPr lang="fr-FR" smtClean="0">
              <a:sym typeface="Wingdings"/>
            </a:endParaRPr>
          </a:p>
          <a:p>
            <a:pPr lvl="1"/>
            <a:r>
              <a:rPr lang="fr-FR" smtClean="0">
                <a:sym typeface="Wingdings"/>
              </a:rPr>
              <a:t> Donnée atomique : une ligne individuelle de transaction saisie sur un TPV pour mieux anticiper les requêtes ad-hoc des utilisateurs</a:t>
            </a:r>
            <a:endParaRPr lang="fr-FR" dirty="0"/>
          </a:p>
        </p:txBody>
      </p:sp>
      <p:sp>
        <p:nvSpPr>
          <p:cNvPr id="4" name="Espace réservé de la date 3"/>
          <p:cNvSpPr>
            <a:spLocks noGrp="1"/>
          </p:cNvSpPr>
          <p:nvPr>
            <p:ph type="dt" sz="half" idx="10"/>
          </p:nvPr>
        </p:nvSpPr>
        <p:spPr/>
        <p:txBody>
          <a:bodyPr/>
          <a:lstStyle/>
          <a:p>
            <a:fld id="{3EA3E18B-823D-8546-9641-402DB0CA5987}"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70</a:t>
            </a:fld>
            <a:endParaRPr lang="fr-BE"/>
          </a:p>
        </p:txBody>
      </p:sp>
    </p:spTree>
    <p:extLst>
      <p:ext uri="{BB962C8B-B14F-4D97-AF65-F5344CB8AC3E}">
        <p14:creationId xmlns:p14="http://schemas.microsoft.com/office/powerpoint/2010/main" val="29683129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Conception d’un Data Warehouse</a:t>
            </a:r>
            <a:br>
              <a:rPr lang="fr-FR" smtClean="0"/>
            </a:br>
            <a:r>
              <a:rPr lang="fr-FR" smtClean="0"/>
              <a:t>Exemple : La Distribution</a:t>
            </a:r>
            <a:endParaRPr lang="fr-FR" dirty="0"/>
          </a:p>
        </p:txBody>
      </p:sp>
      <p:sp>
        <p:nvSpPr>
          <p:cNvPr id="3" name="Espace réservé du contenu 2"/>
          <p:cNvSpPr>
            <a:spLocks noGrp="1"/>
          </p:cNvSpPr>
          <p:nvPr>
            <p:ph idx="1"/>
          </p:nvPr>
        </p:nvSpPr>
        <p:spPr/>
        <p:txBody>
          <a:bodyPr>
            <a:normAutofit fontScale="92500" lnSpcReduction="20000"/>
          </a:bodyPr>
          <a:lstStyle/>
          <a:p>
            <a:r>
              <a:rPr lang="fr-FR" smtClean="0">
                <a:sym typeface="Wingdings"/>
              </a:rPr>
              <a:t>Etape 3 : </a:t>
            </a:r>
          </a:p>
          <a:p>
            <a:pPr lvl="1"/>
            <a:r>
              <a:rPr lang="fr-FR" smtClean="0">
                <a:sym typeface="Wingdings"/>
              </a:rPr>
              <a:t>Choix des dimensions</a:t>
            </a:r>
          </a:p>
          <a:p>
            <a:pPr lvl="1"/>
            <a:r>
              <a:rPr lang="fr-FR" smtClean="0">
                <a:sym typeface="Wingdings"/>
              </a:rPr>
              <a:t>Principe: l’énoncé précis du grain détermine les dimensions principales</a:t>
            </a:r>
          </a:p>
          <a:p>
            <a:pPr lvl="1"/>
            <a:r>
              <a:rPr lang="fr-FR" smtClean="0">
                <a:sym typeface="Wingdings"/>
              </a:rPr>
              <a:t>Les dimensions supplémentaires qui peuvent être ajoutées doivent prendre une valeur unique pour chaque combinaison de valeurs des dimensions principales</a:t>
            </a:r>
          </a:p>
          <a:p>
            <a:pPr lvl="1"/>
            <a:endParaRPr lang="fr-FR" smtClean="0">
              <a:sym typeface="Wingdings"/>
            </a:endParaRPr>
          </a:p>
          <a:p>
            <a:r>
              <a:rPr lang="fr-FR" smtClean="0">
                <a:sym typeface="Wingdings"/>
              </a:rPr>
              <a:t>Dimensions principales</a:t>
            </a:r>
          </a:p>
          <a:p>
            <a:pPr lvl="1"/>
            <a:r>
              <a:rPr lang="fr-FR" smtClean="0">
                <a:sym typeface="Wingdings"/>
              </a:rPr>
              <a:t>Temps</a:t>
            </a:r>
          </a:p>
          <a:p>
            <a:pPr lvl="1"/>
            <a:r>
              <a:rPr lang="fr-FR" smtClean="0">
                <a:sym typeface="Wingdings"/>
              </a:rPr>
              <a:t>Produit</a:t>
            </a:r>
          </a:p>
          <a:p>
            <a:pPr lvl="1"/>
            <a:r>
              <a:rPr lang="fr-FR" smtClean="0">
                <a:sym typeface="Wingdings"/>
              </a:rPr>
              <a:t>Magasin</a:t>
            </a:r>
          </a:p>
          <a:p>
            <a:pPr lvl="1"/>
            <a:r>
              <a:rPr lang="fr-FR" smtClean="0">
                <a:sym typeface="Wingdings"/>
              </a:rPr>
              <a:t>Promotion</a:t>
            </a:r>
            <a:endParaRPr lang="fr-FR" dirty="0"/>
          </a:p>
        </p:txBody>
      </p:sp>
      <p:sp>
        <p:nvSpPr>
          <p:cNvPr id="4" name="Espace réservé de la date 3"/>
          <p:cNvSpPr>
            <a:spLocks noGrp="1"/>
          </p:cNvSpPr>
          <p:nvPr>
            <p:ph type="dt" sz="half" idx="10"/>
          </p:nvPr>
        </p:nvSpPr>
        <p:spPr/>
        <p:txBody>
          <a:bodyPr/>
          <a:lstStyle/>
          <a:p>
            <a:fld id="{DE5C025C-A642-8D40-AE35-6555D82401A1}"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71</a:t>
            </a:fld>
            <a:endParaRPr lang="fr-BE"/>
          </a:p>
        </p:txBody>
      </p:sp>
      <p:grpSp>
        <p:nvGrpSpPr>
          <p:cNvPr id="34" name="Grouper 33"/>
          <p:cNvGrpSpPr/>
          <p:nvPr/>
        </p:nvGrpSpPr>
        <p:grpSpPr>
          <a:xfrm>
            <a:off x="4236671" y="4120929"/>
            <a:ext cx="7159503" cy="2323420"/>
            <a:chOff x="4943872" y="3789040"/>
            <a:chExt cx="7159503" cy="2323420"/>
          </a:xfrm>
        </p:grpSpPr>
        <p:grpSp>
          <p:nvGrpSpPr>
            <p:cNvPr id="7" name="Grouper 6"/>
            <p:cNvGrpSpPr/>
            <p:nvPr/>
          </p:nvGrpSpPr>
          <p:grpSpPr>
            <a:xfrm>
              <a:off x="7070877" y="3789040"/>
              <a:ext cx="2964377" cy="2160240"/>
              <a:chOff x="4409228" y="4221088"/>
              <a:chExt cx="2408556" cy="2160240"/>
            </a:xfrm>
          </p:grpSpPr>
          <p:sp>
            <p:nvSpPr>
              <p:cNvPr id="8" name="Rectangle 7"/>
              <p:cNvSpPr/>
              <p:nvPr/>
            </p:nvSpPr>
            <p:spPr>
              <a:xfrm>
                <a:off x="4448944" y="4221088"/>
                <a:ext cx="2192532" cy="21602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cxnSp>
            <p:nvCxnSpPr>
              <p:cNvPr id="9" name="Connecteur droit 8"/>
              <p:cNvCxnSpPr/>
              <p:nvPr/>
            </p:nvCxnSpPr>
            <p:spPr>
              <a:xfrm>
                <a:off x="4448944" y="4653136"/>
                <a:ext cx="2192532" cy="0"/>
              </a:xfrm>
              <a:prstGeom prst="line">
                <a:avLst/>
              </a:prstGeom>
            </p:spPr>
            <p:style>
              <a:lnRef idx="1">
                <a:schemeClr val="accent3"/>
              </a:lnRef>
              <a:fillRef idx="0">
                <a:schemeClr val="accent3"/>
              </a:fillRef>
              <a:effectRef idx="0">
                <a:schemeClr val="accent3"/>
              </a:effectRef>
              <a:fontRef idx="minor">
                <a:schemeClr val="tx1"/>
              </a:fontRef>
            </p:style>
          </p:cxnSp>
          <p:sp>
            <p:nvSpPr>
              <p:cNvPr id="10" name="ZoneTexte 9"/>
              <p:cNvSpPr txBox="1"/>
              <p:nvPr/>
            </p:nvSpPr>
            <p:spPr>
              <a:xfrm>
                <a:off x="4409228" y="4251086"/>
                <a:ext cx="2060476" cy="338554"/>
              </a:xfrm>
              <a:prstGeom prst="rect">
                <a:avLst/>
              </a:prstGeom>
              <a:noFill/>
            </p:spPr>
            <p:txBody>
              <a:bodyPr wrap="none" rtlCol="0">
                <a:spAutoFit/>
              </a:bodyPr>
              <a:lstStyle/>
              <a:p>
                <a:r>
                  <a:rPr lang="fr-FR" sz="1600" b="1" dirty="0" smtClean="0"/>
                  <a:t>Faits de Transaction TPV</a:t>
                </a:r>
                <a:endParaRPr lang="fr-FR" sz="1600" b="1" dirty="0"/>
              </a:p>
            </p:txBody>
          </p:sp>
          <p:sp>
            <p:nvSpPr>
              <p:cNvPr id="11" name="ZoneTexte 10"/>
              <p:cNvSpPr txBox="1"/>
              <p:nvPr/>
            </p:nvSpPr>
            <p:spPr>
              <a:xfrm>
                <a:off x="4481236" y="4653136"/>
                <a:ext cx="2336548" cy="1477328"/>
              </a:xfrm>
              <a:prstGeom prst="rect">
                <a:avLst/>
              </a:prstGeom>
              <a:noFill/>
            </p:spPr>
            <p:txBody>
              <a:bodyPr wrap="square" rtlCol="0">
                <a:spAutoFit/>
              </a:bodyPr>
              <a:lstStyle/>
              <a:p>
                <a:r>
                  <a:rPr lang="fr-FR" dirty="0" smtClean="0">
                    <a:solidFill>
                      <a:schemeClr val="accent2"/>
                    </a:solidFill>
                  </a:rPr>
                  <a:t>Clé date</a:t>
                </a:r>
              </a:p>
              <a:p>
                <a:r>
                  <a:rPr lang="fr-FR" dirty="0" smtClean="0">
                    <a:solidFill>
                      <a:schemeClr val="accent2"/>
                    </a:solidFill>
                  </a:rPr>
                  <a:t>Clé Produit</a:t>
                </a:r>
              </a:p>
              <a:p>
                <a:r>
                  <a:rPr lang="fr-FR" dirty="0" smtClean="0">
                    <a:solidFill>
                      <a:schemeClr val="accent2"/>
                    </a:solidFill>
                  </a:rPr>
                  <a:t>Clé Magasin</a:t>
                </a:r>
              </a:p>
              <a:p>
                <a:r>
                  <a:rPr lang="fr-FR" dirty="0" smtClean="0">
                    <a:solidFill>
                      <a:schemeClr val="accent2"/>
                    </a:solidFill>
                  </a:rPr>
                  <a:t>Clé Promotion</a:t>
                </a:r>
              </a:p>
              <a:p>
                <a:r>
                  <a:rPr lang="fr-FR" dirty="0" smtClean="0"/>
                  <a:t>…</a:t>
                </a:r>
                <a:endParaRPr lang="fr-FR" dirty="0"/>
              </a:p>
            </p:txBody>
          </p:sp>
        </p:grpSp>
        <p:grpSp>
          <p:nvGrpSpPr>
            <p:cNvPr id="12" name="Grouper 11"/>
            <p:cNvGrpSpPr/>
            <p:nvPr/>
          </p:nvGrpSpPr>
          <p:grpSpPr>
            <a:xfrm>
              <a:off x="5032498" y="4221088"/>
              <a:ext cx="1178320" cy="792088"/>
              <a:chOff x="1979391" y="4437112"/>
              <a:chExt cx="957385" cy="792088"/>
            </a:xfrm>
          </p:grpSpPr>
          <p:sp>
            <p:nvSpPr>
              <p:cNvPr id="13" name="Rectangle 1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4" name="Connecteur droit 1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ZoneTexte 14"/>
              <p:cNvSpPr txBox="1"/>
              <p:nvPr/>
            </p:nvSpPr>
            <p:spPr>
              <a:xfrm>
                <a:off x="1979391" y="4437112"/>
                <a:ext cx="533528" cy="338554"/>
              </a:xfrm>
              <a:prstGeom prst="rect">
                <a:avLst/>
              </a:prstGeom>
              <a:noFill/>
            </p:spPr>
            <p:txBody>
              <a:bodyPr wrap="none" rtlCol="0">
                <a:spAutoFit/>
              </a:bodyPr>
              <a:lstStyle/>
              <a:p>
                <a:r>
                  <a:rPr lang="fr-FR" sz="1600" b="1" dirty="0" smtClean="0"/>
                  <a:t>Date</a:t>
                </a:r>
                <a:endParaRPr lang="fr-FR" b="1" dirty="0"/>
              </a:p>
            </p:txBody>
          </p:sp>
        </p:grpSp>
        <p:grpSp>
          <p:nvGrpSpPr>
            <p:cNvPr id="16" name="Grouper 15"/>
            <p:cNvGrpSpPr/>
            <p:nvPr/>
          </p:nvGrpSpPr>
          <p:grpSpPr>
            <a:xfrm>
              <a:off x="4970064" y="5301208"/>
              <a:ext cx="1152128" cy="792088"/>
              <a:chOff x="2000672" y="4437112"/>
              <a:chExt cx="936104" cy="792088"/>
            </a:xfrm>
          </p:grpSpPr>
          <p:sp>
            <p:nvSpPr>
              <p:cNvPr id="17" name="Rectangle 16"/>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8" name="Connecteur droit 17"/>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9" name="ZoneTexte 18"/>
              <p:cNvSpPr txBox="1"/>
              <p:nvPr/>
            </p:nvSpPr>
            <p:spPr>
              <a:xfrm>
                <a:off x="2012377" y="4437112"/>
                <a:ext cx="703497" cy="338554"/>
              </a:xfrm>
              <a:prstGeom prst="rect">
                <a:avLst/>
              </a:prstGeom>
              <a:noFill/>
            </p:spPr>
            <p:txBody>
              <a:bodyPr wrap="none" rtlCol="0">
                <a:spAutoFit/>
              </a:bodyPr>
              <a:lstStyle/>
              <a:p>
                <a:r>
                  <a:rPr lang="fr-FR" sz="1600" b="1" dirty="0" smtClean="0"/>
                  <a:t>Produit</a:t>
                </a:r>
                <a:endParaRPr lang="fr-FR" b="1" dirty="0"/>
              </a:p>
            </p:txBody>
          </p:sp>
        </p:grpSp>
        <p:grpSp>
          <p:nvGrpSpPr>
            <p:cNvPr id="20" name="Grouper 19"/>
            <p:cNvGrpSpPr/>
            <p:nvPr/>
          </p:nvGrpSpPr>
          <p:grpSpPr>
            <a:xfrm>
              <a:off x="10527262" y="3789040"/>
              <a:ext cx="1576113" cy="792088"/>
              <a:chOff x="2000672" y="4437112"/>
              <a:chExt cx="936104" cy="792088"/>
            </a:xfrm>
          </p:grpSpPr>
          <p:sp>
            <p:nvSpPr>
              <p:cNvPr id="21" name="Rectangle 20"/>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fr-FR" sz="1400" dirty="0" smtClean="0"/>
              </a:p>
              <a:p>
                <a:r>
                  <a:rPr lang="fr-FR" sz="1400" dirty="0" smtClean="0">
                    <a:solidFill>
                      <a:srgbClr val="C0504D"/>
                    </a:solidFill>
                  </a:rPr>
                  <a:t>Clé magasin</a:t>
                </a:r>
              </a:p>
              <a:p>
                <a:r>
                  <a:rPr lang="fr-FR" sz="1400" i="1" dirty="0" smtClean="0"/>
                  <a:t>Attributs</a:t>
                </a:r>
                <a:endParaRPr lang="fr-FR" sz="1400" i="1" dirty="0"/>
              </a:p>
            </p:txBody>
          </p:sp>
          <p:cxnSp>
            <p:nvCxnSpPr>
              <p:cNvPr id="22" name="Connecteur droit 21"/>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3" name="ZoneTexte 22"/>
              <p:cNvSpPr txBox="1"/>
              <p:nvPr/>
            </p:nvSpPr>
            <p:spPr>
              <a:xfrm>
                <a:off x="2000672" y="4437112"/>
                <a:ext cx="616659" cy="338554"/>
              </a:xfrm>
              <a:prstGeom prst="rect">
                <a:avLst/>
              </a:prstGeom>
              <a:noFill/>
            </p:spPr>
            <p:txBody>
              <a:bodyPr wrap="none" rtlCol="0">
                <a:spAutoFit/>
              </a:bodyPr>
              <a:lstStyle/>
              <a:p>
                <a:r>
                  <a:rPr lang="fr-FR" sz="1600" b="1" dirty="0" smtClean="0"/>
                  <a:t>Magasin</a:t>
                </a:r>
                <a:endParaRPr lang="fr-FR" b="1" dirty="0"/>
              </a:p>
            </p:txBody>
          </p:sp>
        </p:grpSp>
        <p:cxnSp>
          <p:nvCxnSpPr>
            <p:cNvPr id="24" name="Connecteur droit avec flèche 23"/>
            <p:cNvCxnSpPr>
              <a:endCxn id="13" idx="3"/>
            </p:cNvCxnSpPr>
            <p:nvPr/>
          </p:nvCxnSpPr>
          <p:spPr>
            <a:xfrm flipH="1">
              <a:off x="6210818" y="4437112"/>
              <a:ext cx="1037311" cy="216024"/>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25" name="Connecteur droit avec flèche 24"/>
            <p:cNvCxnSpPr/>
            <p:nvPr/>
          </p:nvCxnSpPr>
          <p:spPr>
            <a:xfrm flipH="1">
              <a:off x="6122192" y="4725144"/>
              <a:ext cx="1152128" cy="79208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26" name="Connecteur droit avec flèche 25"/>
            <p:cNvCxnSpPr>
              <a:endCxn id="21" idx="1"/>
            </p:cNvCxnSpPr>
            <p:nvPr/>
          </p:nvCxnSpPr>
          <p:spPr>
            <a:xfrm flipV="1">
              <a:off x="8666132" y="4221088"/>
              <a:ext cx="1861130" cy="720080"/>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27" name="Grouper 26"/>
            <p:cNvGrpSpPr/>
            <p:nvPr/>
          </p:nvGrpSpPr>
          <p:grpSpPr>
            <a:xfrm>
              <a:off x="10438638" y="5085184"/>
              <a:ext cx="1240754" cy="792088"/>
              <a:chOff x="1928664" y="4437112"/>
              <a:chExt cx="1008112" cy="792088"/>
            </a:xfrm>
          </p:grpSpPr>
          <p:sp>
            <p:nvSpPr>
              <p:cNvPr id="28" name="Rectangle 27"/>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fr-FR" sz="1400" dirty="0" smtClean="0"/>
              </a:p>
              <a:p>
                <a:r>
                  <a:rPr lang="fr-FR" sz="1400" dirty="0" smtClean="0">
                    <a:solidFill>
                      <a:srgbClr val="C0504D"/>
                    </a:solidFill>
                  </a:rPr>
                  <a:t>Clé Promo</a:t>
                </a:r>
              </a:p>
              <a:p>
                <a:r>
                  <a:rPr lang="fr-FR" sz="1400" i="1" dirty="0" smtClean="0"/>
                  <a:t>Attributs</a:t>
                </a:r>
                <a:endParaRPr lang="fr-FR" sz="1400" i="1" dirty="0"/>
              </a:p>
            </p:txBody>
          </p:sp>
          <p:cxnSp>
            <p:nvCxnSpPr>
              <p:cNvPr id="29" name="Connecteur droit 28"/>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0" name="ZoneTexte 29"/>
              <p:cNvSpPr txBox="1"/>
              <p:nvPr/>
            </p:nvSpPr>
            <p:spPr>
              <a:xfrm>
                <a:off x="1928664" y="4437112"/>
                <a:ext cx="963578" cy="338554"/>
              </a:xfrm>
              <a:prstGeom prst="rect">
                <a:avLst/>
              </a:prstGeom>
              <a:noFill/>
            </p:spPr>
            <p:txBody>
              <a:bodyPr wrap="none" rtlCol="0">
                <a:spAutoFit/>
              </a:bodyPr>
              <a:lstStyle/>
              <a:p>
                <a:r>
                  <a:rPr lang="fr-FR" sz="1600" b="1" dirty="0" smtClean="0"/>
                  <a:t>Promotion</a:t>
                </a:r>
                <a:endParaRPr lang="fr-FR" b="1" dirty="0"/>
              </a:p>
            </p:txBody>
          </p:sp>
        </p:grpSp>
        <p:cxnSp>
          <p:nvCxnSpPr>
            <p:cNvPr id="31" name="Connecteur droit avec flèche 30"/>
            <p:cNvCxnSpPr>
              <a:endCxn id="28" idx="1"/>
            </p:cNvCxnSpPr>
            <p:nvPr/>
          </p:nvCxnSpPr>
          <p:spPr>
            <a:xfrm>
              <a:off x="8932007" y="5301208"/>
              <a:ext cx="1595254" cy="216024"/>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sp>
          <p:nvSpPr>
            <p:cNvPr id="32" name="ZoneTexte 31"/>
            <p:cNvSpPr txBox="1"/>
            <p:nvPr/>
          </p:nvSpPr>
          <p:spPr>
            <a:xfrm>
              <a:off x="5032497" y="4498653"/>
              <a:ext cx="1152128" cy="523220"/>
            </a:xfrm>
            <a:prstGeom prst="rect">
              <a:avLst/>
            </a:prstGeom>
            <a:noFill/>
          </p:spPr>
          <p:txBody>
            <a:bodyPr wrap="square" rtlCol="0">
              <a:spAutoFit/>
            </a:bodyPr>
            <a:lstStyle/>
            <a:p>
              <a:r>
                <a:rPr lang="fr-FR" sz="1400" dirty="0" smtClean="0">
                  <a:solidFill>
                    <a:schemeClr val="accent2"/>
                  </a:solidFill>
                </a:rPr>
                <a:t>Clé Date</a:t>
              </a:r>
            </a:p>
            <a:p>
              <a:r>
                <a:rPr lang="fr-FR" sz="1400" i="1" dirty="0" smtClean="0"/>
                <a:t>Attributs</a:t>
              </a:r>
              <a:endParaRPr lang="fr-FR" sz="1400" i="1" dirty="0"/>
            </a:p>
          </p:txBody>
        </p:sp>
        <p:sp>
          <p:nvSpPr>
            <p:cNvPr id="33" name="ZoneTexte 32"/>
            <p:cNvSpPr txBox="1"/>
            <p:nvPr/>
          </p:nvSpPr>
          <p:spPr>
            <a:xfrm>
              <a:off x="4943872" y="5589240"/>
              <a:ext cx="1240753" cy="523220"/>
            </a:xfrm>
            <a:prstGeom prst="rect">
              <a:avLst/>
            </a:prstGeom>
            <a:noFill/>
          </p:spPr>
          <p:txBody>
            <a:bodyPr wrap="square" rtlCol="0">
              <a:spAutoFit/>
            </a:bodyPr>
            <a:lstStyle/>
            <a:p>
              <a:r>
                <a:rPr lang="fr-FR" sz="1400" dirty="0" smtClean="0">
                  <a:solidFill>
                    <a:srgbClr val="C0504D"/>
                  </a:solidFill>
                </a:rPr>
                <a:t>Clé Produit</a:t>
              </a:r>
            </a:p>
            <a:p>
              <a:r>
                <a:rPr lang="fr-FR" sz="1400" i="1" dirty="0" smtClean="0"/>
                <a:t>Attributs</a:t>
              </a:r>
              <a:endParaRPr lang="fr-FR" sz="1400" i="1" dirty="0"/>
            </a:p>
          </p:txBody>
        </p:sp>
      </p:grpSp>
    </p:spTree>
    <p:extLst>
      <p:ext uri="{BB962C8B-B14F-4D97-AF65-F5344CB8AC3E}">
        <p14:creationId xmlns:p14="http://schemas.microsoft.com/office/powerpoint/2010/main" val="36372949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Conception d’un Data Warehouse</a:t>
            </a:r>
            <a:br>
              <a:rPr lang="fr-FR" smtClean="0"/>
            </a:br>
            <a:r>
              <a:rPr lang="fr-FR" smtClean="0"/>
              <a:t>Exemple : La Distribution</a:t>
            </a:r>
            <a:endParaRPr lang="fr-FR" dirty="0"/>
          </a:p>
        </p:txBody>
      </p:sp>
      <p:sp>
        <p:nvSpPr>
          <p:cNvPr id="3" name="Espace réservé du contenu 2"/>
          <p:cNvSpPr>
            <a:spLocks noGrp="1"/>
          </p:cNvSpPr>
          <p:nvPr>
            <p:ph idx="1"/>
          </p:nvPr>
        </p:nvSpPr>
        <p:spPr/>
        <p:txBody>
          <a:bodyPr/>
          <a:lstStyle/>
          <a:p>
            <a:endParaRPr lang="fr-FR" smtClean="0">
              <a:sym typeface="Wingdings"/>
            </a:endParaRPr>
          </a:p>
          <a:p>
            <a:endParaRPr lang="fr-FR" smtClean="0">
              <a:sym typeface="Wingdings"/>
            </a:endParaRPr>
          </a:p>
          <a:p>
            <a:r>
              <a:rPr lang="fr-FR" smtClean="0">
                <a:sym typeface="Wingdings"/>
              </a:rPr>
              <a:t>Etape 3 (Suite): </a:t>
            </a:r>
          </a:p>
          <a:p>
            <a:pPr lvl="1"/>
            <a:r>
              <a:rPr lang="fr-FR" smtClean="0"/>
              <a:t>Dimension Produit</a:t>
            </a:r>
          </a:p>
          <a:p>
            <a:pPr lvl="2"/>
            <a:r>
              <a:rPr lang="fr-FR" smtClean="0"/>
              <a:t>Attributs obtenus à partir du fichier Produits de l’application opérationnelle</a:t>
            </a:r>
            <a:endParaRPr lang="fr-FR" dirty="0"/>
          </a:p>
        </p:txBody>
      </p:sp>
      <p:sp>
        <p:nvSpPr>
          <p:cNvPr id="4" name="Espace réservé de la date 3"/>
          <p:cNvSpPr>
            <a:spLocks noGrp="1"/>
          </p:cNvSpPr>
          <p:nvPr>
            <p:ph type="dt" sz="half" idx="10"/>
          </p:nvPr>
        </p:nvSpPr>
        <p:spPr/>
        <p:txBody>
          <a:bodyPr/>
          <a:lstStyle/>
          <a:p>
            <a:fld id="{BF8BACD1-BE25-2A42-BBCC-872EF29042AA}"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72</a:t>
            </a:fld>
            <a:endParaRPr lang="fr-BE"/>
          </a:p>
        </p:txBody>
      </p:sp>
      <p:grpSp>
        <p:nvGrpSpPr>
          <p:cNvPr id="7" name="Grouper 6"/>
          <p:cNvGrpSpPr/>
          <p:nvPr/>
        </p:nvGrpSpPr>
        <p:grpSpPr>
          <a:xfrm>
            <a:off x="8629249" y="2407452"/>
            <a:ext cx="2992410" cy="3744416"/>
            <a:chOff x="4448943" y="4509119"/>
            <a:chExt cx="2645862" cy="1872208"/>
          </a:xfrm>
        </p:grpSpPr>
        <p:sp>
          <p:nvSpPr>
            <p:cNvPr id="8" name="Rectangle 7"/>
            <p:cNvSpPr/>
            <p:nvPr/>
          </p:nvSpPr>
          <p:spPr>
            <a:xfrm>
              <a:off x="4448943" y="4509119"/>
              <a:ext cx="2645861" cy="1872208"/>
            </a:xfrm>
            <a:prstGeom prst="rect">
              <a:avLst/>
            </a:prstGeom>
            <a:ln>
              <a:solidFill>
                <a:srgbClr val="C0504D"/>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cxnSp>
          <p:nvCxnSpPr>
            <p:cNvPr id="9" name="Connecteur droit 8"/>
            <p:cNvCxnSpPr/>
            <p:nvPr/>
          </p:nvCxnSpPr>
          <p:spPr>
            <a:xfrm>
              <a:off x="4448944" y="4725143"/>
              <a:ext cx="2645861" cy="0"/>
            </a:xfrm>
            <a:prstGeom prst="line">
              <a:avLst/>
            </a:prstGeom>
            <a:ln>
              <a:solidFill>
                <a:srgbClr val="C0504D"/>
              </a:solidFill>
            </a:ln>
          </p:spPr>
          <p:style>
            <a:lnRef idx="1">
              <a:schemeClr val="accent3"/>
            </a:lnRef>
            <a:fillRef idx="0">
              <a:schemeClr val="accent3"/>
            </a:fillRef>
            <a:effectRef idx="0">
              <a:schemeClr val="accent3"/>
            </a:effectRef>
            <a:fontRef idx="minor">
              <a:schemeClr val="tx1"/>
            </a:fontRef>
          </p:style>
        </p:cxnSp>
        <p:sp>
          <p:nvSpPr>
            <p:cNvPr id="10" name="ZoneTexte 9"/>
            <p:cNvSpPr txBox="1"/>
            <p:nvPr/>
          </p:nvSpPr>
          <p:spPr>
            <a:xfrm>
              <a:off x="5256338" y="4509120"/>
              <a:ext cx="840856" cy="184666"/>
            </a:xfrm>
            <a:prstGeom prst="rect">
              <a:avLst/>
            </a:prstGeom>
            <a:noFill/>
          </p:spPr>
          <p:txBody>
            <a:bodyPr wrap="none" rtlCol="0">
              <a:spAutoFit/>
            </a:bodyPr>
            <a:lstStyle/>
            <a:p>
              <a:r>
                <a:rPr lang="fr-FR" b="1" dirty="0" smtClean="0"/>
                <a:t>Produit</a:t>
              </a:r>
              <a:endParaRPr lang="fr-FR" b="1" dirty="0"/>
            </a:p>
          </p:txBody>
        </p:sp>
        <p:sp>
          <p:nvSpPr>
            <p:cNvPr id="11" name="ZoneTexte 10"/>
            <p:cNvSpPr txBox="1"/>
            <p:nvPr/>
          </p:nvSpPr>
          <p:spPr>
            <a:xfrm>
              <a:off x="4587232" y="4826765"/>
              <a:ext cx="2448272" cy="1554272"/>
            </a:xfrm>
            <a:prstGeom prst="rect">
              <a:avLst/>
            </a:prstGeom>
            <a:noFill/>
          </p:spPr>
          <p:txBody>
            <a:bodyPr wrap="square" rtlCol="0">
              <a:spAutoFit/>
            </a:bodyPr>
            <a:lstStyle/>
            <a:p>
              <a:r>
                <a:rPr lang="fr-FR" sz="1400" dirty="0" smtClean="0">
                  <a:solidFill>
                    <a:schemeClr val="accent1"/>
                  </a:solidFill>
                </a:rPr>
                <a:t>Clé Produit</a:t>
              </a:r>
            </a:p>
            <a:p>
              <a:r>
                <a:rPr lang="fr-FR" sz="1400" dirty="0" smtClean="0"/>
                <a:t>Description produit</a:t>
              </a:r>
            </a:p>
            <a:p>
              <a:r>
                <a:rPr lang="fr-FR" sz="1400" dirty="0" smtClean="0"/>
                <a:t>Description marque</a:t>
              </a:r>
            </a:p>
            <a:p>
              <a:r>
                <a:rPr lang="fr-FR" sz="1400" dirty="0" smtClean="0"/>
                <a:t>Description catégorie</a:t>
              </a:r>
            </a:p>
            <a:p>
              <a:r>
                <a:rPr lang="fr-FR" sz="1400" dirty="0" smtClean="0"/>
                <a:t>Description type emballage</a:t>
              </a:r>
            </a:p>
            <a:p>
              <a:r>
                <a:rPr lang="fr-FR" sz="1400" dirty="0" smtClean="0"/>
                <a:t>Taille emballage</a:t>
              </a:r>
            </a:p>
            <a:p>
              <a:r>
                <a:rPr lang="fr-FR" sz="1400" dirty="0" smtClean="0"/>
                <a:t>Poids</a:t>
              </a:r>
            </a:p>
            <a:p>
              <a:r>
                <a:rPr lang="fr-FR" sz="1400" dirty="0" smtClean="0"/>
                <a:t>Unité de mesure du poids</a:t>
              </a:r>
            </a:p>
            <a:p>
              <a:r>
                <a:rPr lang="fr-FR" sz="1400" dirty="0" smtClean="0"/>
                <a:t>Type de stockage</a:t>
              </a:r>
            </a:p>
            <a:p>
              <a:r>
                <a:rPr lang="fr-FR" sz="1400" dirty="0" smtClean="0"/>
                <a:t>Type de durée rayon</a:t>
              </a:r>
            </a:p>
            <a:p>
              <a:r>
                <a:rPr lang="fr-FR" sz="1400" dirty="0" smtClean="0"/>
                <a:t>Largeur sur étagère</a:t>
              </a:r>
            </a:p>
            <a:p>
              <a:r>
                <a:rPr lang="fr-FR" sz="1400" dirty="0" smtClean="0"/>
                <a:t>Hauteur sur étagère</a:t>
              </a:r>
            </a:p>
            <a:p>
              <a:r>
                <a:rPr lang="fr-FR" sz="1400" dirty="0" smtClean="0"/>
                <a:t>Profondeur sur étagère</a:t>
              </a:r>
            </a:p>
            <a:p>
              <a:r>
                <a:rPr lang="fr-FR" sz="1400" dirty="0" smtClean="0"/>
                <a:t>…</a:t>
              </a:r>
              <a:endParaRPr lang="fr-FR" sz="1400" dirty="0"/>
            </a:p>
          </p:txBody>
        </p:sp>
      </p:grpSp>
    </p:spTree>
    <p:extLst>
      <p:ext uri="{BB962C8B-B14F-4D97-AF65-F5344CB8AC3E}">
        <p14:creationId xmlns:p14="http://schemas.microsoft.com/office/powerpoint/2010/main" val="21795192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Conception d’un Data Warehouse</a:t>
            </a:r>
            <a:br>
              <a:rPr lang="fr-FR" smtClean="0"/>
            </a:br>
            <a:r>
              <a:rPr lang="fr-FR" smtClean="0"/>
              <a:t>Exemple : La Distribution</a:t>
            </a:r>
            <a:endParaRPr lang="fr-FR" dirty="0"/>
          </a:p>
        </p:txBody>
      </p:sp>
      <p:sp>
        <p:nvSpPr>
          <p:cNvPr id="3" name="Espace réservé du contenu 2"/>
          <p:cNvSpPr>
            <a:spLocks noGrp="1"/>
          </p:cNvSpPr>
          <p:nvPr>
            <p:ph idx="1"/>
          </p:nvPr>
        </p:nvSpPr>
        <p:spPr>
          <a:xfrm>
            <a:off x="1154954" y="2312810"/>
            <a:ext cx="9978713" cy="1359070"/>
          </a:xfrm>
        </p:spPr>
        <p:txBody>
          <a:bodyPr>
            <a:normAutofit fontScale="85000" lnSpcReduction="20000"/>
          </a:bodyPr>
          <a:lstStyle/>
          <a:p>
            <a:r>
              <a:rPr lang="fr-FR" dirty="0" smtClean="0">
                <a:sym typeface="Wingdings"/>
              </a:rPr>
              <a:t>Etape 4 : Identifier les faits</a:t>
            </a:r>
          </a:p>
          <a:p>
            <a:pPr lvl="1"/>
            <a:r>
              <a:rPr lang="fr-FR" dirty="0" smtClean="0">
                <a:sym typeface="Wingdings"/>
              </a:rPr>
              <a:t>Quantité vendue, montant de la vente en euros, coût standard en euro</a:t>
            </a:r>
          </a:p>
          <a:p>
            <a:pPr lvl="1"/>
            <a:r>
              <a:rPr lang="fr-FR" dirty="0" smtClean="0">
                <a:sym typeface="Wingdings"/>
              </a:rPr>
              <a:t>Questions: stocker le bénéfice? La marge brute?</a:t>
            </a:r>
          </a:p>
          <a:p>
            <a:pPr lvl="1"/>
            <a:r>
              <a:rPr lang="fr-FR" dirty="0" smtClean="0">
                <a:sym typeface="Wingdings"/>
              </a:rPr>
              <a:t>Principe: pourcentage et ratios sont non-additifs  Ne pas les stocker, mais stocker le numérateur et dénominateur</a:t>
            </a:r>
          </a:p>
        </p:txBody>
      </p:sp>
      <p:sp>
        <p:nvSpPr>
          <p:cNvPr id="4" name="Espace réservé de la date 3"/>
          <p:cNvSpPr>
            <a:spLocks noGrp="1"/>
          </p:cNvSpPr>
          <p:nvPr>
            <p:ph type="dt" sz="half" idx="10"/>
          </p:nvPr>
        </p:nvSpPr>
        <p:spPr/>
        <p:txBody>
          <a:bodyPr/>
          <a:lstStyle/>
          <a:p>
            <a:fld id="{1E2BE6C3-6668-7640-8454-6959B8113DEC}"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73</a:t>
            </a:fld>
            <a:endParaRPr lang="fr-BE"/>
          </a:p>
        </p:txBody>
      </p:sp>
      <p:grpSp>
        <p:nvGrpSpPr>
          <p:cNvPr id="34" name="Grouper 33"/>
          <p:cNvGrpSpPr/>
          <p:nvPr/>
        </p:nvGrpSpPr>
        <p:grpSpPr>
          <a:xfrm>
            <a:off x="2905492" y="3787759"/>
            <a:ext cx="7159502" cy="2922199"/>
            <a:chOff x="2905492" y="3484729"/>
            <a:chExt cx="7159502" cy="2922199"/>
          </a:xfrm>
        </p:grpSpPr>
        <p:grpSp>
          <p:nvGrpSpPr>
            <p:cNvPr id="7" name="Grouper 6"/>
            <p:cNvGrpSpPr/>
            <p:nvPr/>
          </p:nvGrpSpPr>
          <p:grpSpPr>
            <a:xfrm>
              <a:off x="5032497" y="3484729"/>
              <a:ext cx="2875751" cy="2922199"/>
              <a:chOff x="4409228" y="4208411"/>
              <a:chExt cx="2336548" cy="2275039"/>
            </a:xfrm>
          </p:grpSpPr>
          <p:sp>
            <p:nvSpPr>
              <p:cNvPr id="8" name="Rectangle 7"/>
              <p:cNvSpPr/>
              <p:nvPr/>
            </p:nvSpPr>
            <p:spPr>
              <a:xfrm>
                <a:off x="4448944" y="4221088"/>
                <a:ext cx="2192532" cy="224243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cxnSp>
            <p:nvCxnSpPr>
              <p:cNvPr id="9" name="Connecteur droit 8"/>
              <p:cNvCxnSpPr/>
              <p:nvPr/>
            </p:nvCxnSpPr>
            <p:spPr>
              <a:xfrm>
                <a:off x="4448944" y="4501390"/>
                <a:ext cx="2192532" cy="0"/>
              </a:xfrm>
              <a:prstGeom prst="line">
                <a:avLst/>
              </a:prstGeom>
            </p:spPr>
            <p:style>
              <a:lnRef idx="1">
                <a:schemeClr val="accent3"/>
              </a:lnRef>
              <a:fillRef idx="0">
                <a:schemeClr val="accent3"/>
              </a:fillRef>
              <a:effectRef idx="0">
                <a:schemeClr val="accent3"/>
              </a:effectRef>
              <a:fontRef idx="minor">
                <a:schemeClr val="tx1"/>
              </a:fontRef>
            </p:style>
          </p:cxnSp>
          <p:sp>
            <p:nvSpPr>
              <p:cNvPr id="10" name="ZoneTexte 9"/>
              <p:cNvSpPr txBox="1"/>
              <p:nvPr/>
            </p:nvSpPr>
            <p:spPr>
              <a:xfrm>
                <a:off x="4425511" y="4208411"/>
                <a:ext cx="2060477" cy="263577"/>
              </a:xfrm>
              <a:prstGeom prst="rect">
                <a:avLst/>
              </a:prstGeom>
              <a:noFill/>
            </p:spPr>
            <p:txBody>
              <a:bodyPr wrap="none" rtlCol="0">
                <a:spAutoFit/>
              </a:bodyPr>
              <a:lstStyle/>
              <a:p>
                <a:r>
                  <a:rPr lang="fr-FR" sz="1600" b="1" dirty="0" smtClean="0"/>
                  <a:t>Faits de Transaction TPV</a:t>
                </a:r>
                <a:endParaRPr lang="fr-FR" sz="1600" b="1" dirty="0"/>
              </a:p>
            </p:txBody>
          </p:sp>
          <p:sp>
            <p:nvSpPr>
              <p:cNvPr id="11" name="ZoneTexte 10"/>
              <p:cNvSpPr txBox="1"/>
              <p:nvPr/>
            </p:nvSpPr>
            <p:spPr>
              <a:xfrm>
                <a:off x="4409228" y="4470680"/>
                <a:ext cx="2336548" cy="2012770"/>
              </a:xfrm>
              <a:prstGeom prst="rect">
                <a:avLst/>
              </a:prstGeom>
              <a:noFill/>
            </p:spPr>
            <p:txBody>
              <a:bodyPr wrap="square" rtlCol="0">
                <a:spAutoFit/>
              </a:bodyPr>
              <a:lstStyle/>
              <a:p>
                <a:r>
                  <a:rPr lang="fr-FR" dirty="0" smtClean="0">
                    <a:solidFill>
                      <a:schemeClr val="accent2"/>
                    </a:solidFill>
                  </a:rPr>
                  <a:t>Clé date</a:t>
                </a:r>
              </a:p>
              <a:p>
                <a:r>
                  <a:rPr lang="fr-FR" dirty="0" smtClean="0">
                    <a:solidFill>
                      <a:schemeClr val="accent2"/>
                    </a:solidFill>
                  </a:rPr>
                  <a:t>Clé Produit</a:t>
                </a:r>
              </a:p>
              <a:p>
                <a:r>
                  <a:rPr lang="fr-FR" dirty="0" smtClean="0">
                    <a:solidFill>
                      <a:schemeClr val="accent2"/>
                    </a:solidFill>
                  </a:rPr>
                  <a:t>Clé Magasin</a:t>
                </a:r>
              </a:p>
              <a:p>
                <a:r>
                  <a:rPr lang="fr-FR" dirty="0" smtClean="0">
                    <a:solidFill>
                      <a:schemeClr val="accent2"/>
                    </a:solidFill>
                  </a:rPr>
                  <a:t>Clé Promotion</a:t>
                </a:r>
              </a:p>
              <a:p>
                <a:r>
                  <a:rPr lang="fr-FR" dirty="0" smtClean="0"/>
                  <a:t>Numéro de </a:t>
                </a:r>
                <a:r>
                  <a:rPr lang="fr-FR" dirty="0" err="1" smtClean="0"/>
                  <a:t>trans</a:t>
                </a:r>
                <a:r>
                  <a:rPr lang="fr-FR" dirty="0" smtClean="0"/>
                  <a:t>. TPV</a:t>
                </a:r>
              </a:p>
              <a:p>
                <a:r>
                  <a:rPr lang="fr-FR" dirty="0" smtClean="0"/>
                  <a:t>Quantité vendue</a:t>
                </a:r>
              </a:p>
              <a:p>
                <a:r>
                  <a:rPr lang="fr-FR" dirty="0" smtClean="0"/>
                  <a:t>Montant des ventes</a:t>
                </a:r>
              </a:p>
              <a:p>
                <a:r>
                  <a:rPr lang="fr-FR" dirty="0" smtClean="0"/>
                  <a:t>Coût</a:t>
                </a:r>
              </a:p>
              <a:p>
                <a:r>
                  <a:rPr lang="fr-FR" dirty="0" smtClean="0"/>
                  <a:t>Bénéfice Brut</a:t>
                </a:r>
                <a:endParaRPr lang="fr-FR" dirty="0"/>
              </a:p>
            </p:txBody>
          </p:sp>
        </p:grpSp>
        <p:grpSp>
          <p:nvGrpSpPr>
            <p:cNvPr id="12" name="Grouper 11"/>
            <p:cNvGrpSpPr/>
            <p:nvPr/>
          </p:nvGrpSpPr>
          <p:grpSpPr>
            <a:xfrm>
              <a:off x="2994118" y="3933056"/>
              <a:ext cx="1178320" cy="792088"/>
              <a:chOff x="1979391" y="4437112"/>
              <a:chExt cx="957385" cy="792088"/>
            </a:xfrm>
          </p:grpSpPr>
          <p:sp>
            <p:nvSpPr>
              <p:cNvPr id="13" name="Rectangle 12"/>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4" name="Connecteur droit 13"/>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ZoneTexte 14"/>
              <p:cNvSpPr txBox="1"/>
              <p:nvPr/>
            </p:nvSpPr>
            <p:spPr>
              <a:xfrm>
                <a:off x="1979391" y="4437112"/>
                <a:ext cx="533528" cy="338554"/>
              </a:xfrm>
              <a:prstGeom prst="rect">
                <a:avLst/>
              </a:prstGeom>
              <a:noFill/>
            </p:spPr>
            <p:txBody>
              <a:bodyPr wrap="none" rtlCol="0">
                <a:spAutoFit/>
              </a:bodyPr>
              <a:lstStyle/>
              <a:p>
                <a:r>
                  <a:rPr lang="fr-FR" sz="1600" b="1" dirty="0" smtClean="0"/>
                  <a:t>Date</a:t>
                </a:r>
                <a:endParaRPr lang="fr-FR" b="1" dirty="0"/>
              </a:p>
            </p:txBody>
          </p:sp>
        </p:grpSp>
        <p:grpSp>
          <p:nvGrpSpPr>
            <p:cNvPr id="16" name="Grouper 15"/>
            <p:cNvGrpSpPr/>
            <p:nvPr/>
          </p:nvGrpSpPr>
          <p:grpSpPr>
            <a:xfrm>
              <a:off x="2931684" y="5013176"/>
              <a:ext cx="1152128" cy="792088"/>
              <a:chOff x="2000672" y="4437112"/>
              <a:chExt cx="936104" cy="792088"/>
            </a:xfrm>
          </p:grpSpPr>
          <p:sp>
            <p:nvSpPr>
              <p:cNvPr id="17" name="Rectangle 16"/>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8" name="Connecteur droit 17"/>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19" name="ZoneTexte 18"/>
              <p:cNvSpPr txBox="1"/>
              <p:nvPr/>
            </p:nvSpPr>
            <p:spPr>
              <a:xfrm>
                <a:off x="2012377" y="4437112"/>
                <a:ext cx="703497" cy="338554"/>
              </a:xfrm>
              <a:prstGeom prst="rect">
                <a:avLst/>
              </a:prstGeom>
              <a:noFill/>
            </p:spPr>
            <p:txBody>
              <a:bodyPr wrap="none" rtlCol="0">
                <a:spAutoFit/>
              </a:bodyPr>
              <a:lstStyle/>
              <a:p>
                <a:r>
                  <a:rPr lang="fr-FR" sz="1600" b="1" dirty="0" smtClean="0"/>
                  <a:t>Produit</a:t>
                </a:r>
                <a:endParaRPr lang="fr-FR" b="1" dirty="0"/>
              </a:p>
            </p:txBody>
          </p:sp>
        </p:grpSp>
        <p:grpSp>
          <p:nvGrpSpPr>
            <p:cNvPr id="20" name="Grouper 19"/>
            <p:cNvGrpSpPr/>
            <p:nvPr/>
          </p:nvGrpSpPr>
          <p:grpSpPr>
            <a:xfrm>
              <a:off x="8488881" y="3501008"/>
              <a:ext cx="1576113" cy="792088"/>
              <a:chOff x="2000672" y="4437112"/>
              <a:chExt cx="936104" cy="792088"/>
            </a:xfrm>
          </p:grpSpPr>
          <p:sp>
            <p:nvSpPr>
              <p:cNvPr id="21" name="Rectangle 20"/>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fr-FR" sz="1400" dirty="0" smtClean="0"/>
              </a:p>
              <a:p>
                <a:r>
                  <a:rPr lang="fr-FR" sz="1400" dirty="0" smtClean="0">
                    <a:solidFill>
                      <a:srgbClr val="C0504D"/>
                    </a:solidFill>
                  </a:rPr>
                  <a:t>Clé magasin</a:t>
                </a:r>
              </a:p>
              <a:p>
                <a:r>
                  <a:rPr lang="fr-FR" sz="1400" i="1" dirty="0" smtClean="0"/>
                  <a:t>Attributs</a:t>
                </a:r>
                <a:endParaRPr lang="fr-FR" sz="1400" i="1" dirty="0"/>
              </a:p>
            </p:txBody>
          </p:sp>
          <p:cxnSp>
            <p:nvCxnSpPr>
              <p:cNvPr id="22" name="Connecteur droit 21"/>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23" name="ZoneTexte 22"/>
              <p:cNvSpPr txBox="1"/>
              <p:nvPr/>
            </p:nvSpPr>
            <p:spPr>
              <a:xfrm>
                <a:off x="2147203" y="4437112"/>
                <a:ext cx="616659" cy="338554"/>
              </a:xfrm>
              <a:prstGeom prst="rect">
                <a:avLst/>
              </a:prstGeom>
              <a:noFill/>
            </p:spPr>
            <p:txBody>
              <a:bodyPr wrap="none" rtlCol="0">
                <a:spAutoFit/>
              </a:bodyPr>
              <a:lstStyle/>
              <a:p>
                <a:r>
                  <a:rPr lang="fr-FR" sz="1600" b="1" dirty="0" smtClean="0"/>
                  <a:t>Magasin</a:t>
                </a:r>
                <a:endParaRPr lang="fr-FR" b="1" dirty="0"/>
              </a:p>
            </p:txBody>
          </p:sp>
        </p:grpSp>
        <p:cxnSp>
          <p:nvCxnSpPr>
            <p:cNvPr id="24" name="Connecteur droit avec flèche 23"/>
            <p:cNvCxnSpPr>
              <a:endCxn id="13" idx="3"/>
            </p:cNvCxnSpPr>
            <p:nvPr/>
          </p:nvCxnSpPr>
          <p:spPr>
            <a:xfrm flipH="1">
              <a:off x="4172437" y="4005064"/>
              <a:ext cx="948686" cy="360040"/>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25" name="Connecteur droit avec flèche 24"/>
            <p:cNvCxnSpPr/>
            <p:nvPr/>
          </p:nvCxnSpPr>
          <p:spPr>
            <a:xfrm flipH="1">
              <a:off x="4083813" y="4365104"/>
              <a:ext cx="1037310" cy="864096"/>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26" name="Connecteur droit avec flèche 25"/>
            <p:cNvCxnSpPr>
              <a:endCxn id="21" idx="1"/>
            </p:cNvCxnSpPr>
            <p:nvPr/>
          </p:nvCxnSpPr>
          <p:spPr>
            <a:xfrm flipV="1">
              <a:off x="6627751" y="3933056"/>
              <a:ext cx="1861130" cy="64807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27" name="Grouper 26"/>
            <p:cNvGrpSpPr/>
            <p:nvPr/>
          </p:nvGrpSpPr>
          <p:grpSpPr>
            <a:xfrm>
              <a:off x="8511002" y="4797152"/>
              <a:ext cx="1439700" cy="792088"/>
              <a:chOff x="2000672" y="4437112"/>
              <a:chExt cx="936104" cy="792088"/>
            </a:xfrm>
          </p:grpSpPr>
          <p:sp>
            <p:nvSpPr>
              <p:cNvPr id="28" name="Rectangle 27"/>
              <p:cNvSpPr/>
              <p:nvPr/>
            </p:nvSpPr>
            <p:spPr>
              <a:xfrm>
                <a:off x="2000672" y="4509120"/>
                <a:ext cx="936104" cy="7200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fr-FR" sz="1400" dirty="0" smtClean="0"/>
              </a:p>
              <a:p>
                <a:r>
                  <a:rPr lang="fr-FR" sz="1400" dirty="0" smtClean="0">
                    <a:solidFill>
                      <a:srgbClr val="C0504D"/>
                    </a:solidFill>
                  </a:rPr>
                  <a:t>Clé Promo</a:t>
                </a:r>
              </a:p>
              <a:p>
                <a:r>
                  <a:rPr lang="fr-FR" sz="1400" i="1" dirty="0" smtClean="0"/>
                  <a:t>Attributs</a:t>
                </a:r>
                <a:endParaRPr lang="fr-FR" sz="1400" i="1" dirty="0"/>
              </a:p>
            </p:txBody>
          </p:sp>
          <p:cxnSp>
            <p:nvCxnSpPr>
              <p:cNvPr id="29" name="Connecteur droit 28"/>
              <p:cNvCxnSpPr/>
              <p:nvPr/>
            </p:nvCxnSpPr>
            <p:spPr>
              <a:xfrm>
                <a:off x="2000672" y="4765402"/>
                <a:ext cx="936104" cy="0"/>
              </a:xfrm>
              <a:prstGeom prst="line">
                <a:avLst/>
              </a:prstGeom>
            </p:spPr>
            <p:style>
              <a:lnRef idx="1">
                <a:schemeClr val="accent2"/>
              </a:lnRef>
              <a:fillRef idx="0">
                <a:schemeClr val="accent2"/>
              </a:fillRef>
              <a:effectRef idx="0">
                <a:schemeClr val="accent2"/>
              </a:effectRef>
              <a:fontRef idx="minor">
                <a:schemeClr val="tx1"/>
              </a:fontRef>
            </p:style>
          </p:cxnSp>
          <p:sp>
            <p:nvSpPr>
              <p:cNvPr id="30" name="ZoneTexte 29"/>
              <p:cNvSpPr txBox="1"/>
              <p:nvPr/>
            </p:nvSpPr>
            <p:spPr>
              <a:xfrm>
                <a:off x="2043914" y="4437112"/>
                <a:ext cx="771109" cy="338554"/>
              </a:xfrm>
              <a:prstGeom prst="rect">
                <a:avLst/>
              </a:prstGeom>
              <a:noFill/>
            </p:spPr>
            <p:txBody>
              <a:bodyPr wrap="none" rtlCol="0">
                <a:spAutoFit/>
              </a:bodyPr>
              <a:lstStyle/>
              <a:p>
                <a:r>
                  <a:rPr lang="fr-FR" sz="1600" b="1" dirty="0" smtClean="0"/>
                  <a:t>Promotion</a:t>
                </a:r>
                <a:endParaRPr lang="fr-FR" b="1" dirty="0"/>
              </a:p>
            </p:txBody>
          </p:sp>
        </p:grpSp>
        <p:cxnSp>
          <p:nvCxnSpPr>
            <p:cNvPr id="31" name="Connecteur droit avec flèche 30"/>
            <p:cNvCxnSpPr>
              <a:endCxn id="28" idx="1"/>
            </p:cNvCxnSpPr>
            <p:nvPr/>
          </p:nvCxnSpPr>
          <p:spPr>
            <a:xfrm>
              <a:off x="6805002" y="4869160"/>
              <a:ext cx="1706000" cy="360040"/>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sp>
          <p:nvSpPr>
            <p:cNvPr id="32" name="ZoneTexte 31"/>
            <p:cNvSpPr txBox="1"/>
            <p:nvPr/>
          </p:nvSpPr>
          <p:spPr>
            <a:xfrm>
              <a:off x="2994117" y="4210621"/>
              <a:ext cx="1152128" cy="523220"/>
            </a:xfrm>
            <a:prstGeom prst="rect">
              <a:avLst/>
            </a:prstGeom>
            <a:noFill/>
          </p:spPr>
          <p:txBody>
            <a:bodyPr wrap="square" rtlCol="0">
              <a:spAutoFit/>
            </a:bodyPr>
            <a:lstStyle/>
            <a:p>
              <a:r>
                <a:rPr lang="fr-FR" sz="1400" dirty="0" smtClean="0">
                  <a:solidFill>
                    <a:schemeClr val="accent2"/>
                  </a:solidFill>
                </a:rPr>
                <a:t>Clé Date</a:t>
              </a:r>
            </a:p>
            <a:p>
              <a:r>
                <a:rPr lang="fr-FR" sz="1400" i="1" dirty="0" smtClean="0"/>
                <a:t>Attributs</a:t>
              </a:r>
              <a:endParaRPr lang="fr-FR" sz="1400" i="1" dirty="0"/>
            </a:p>
          </p:txBody>
        </p:sp>
        <p:sp>
          <p:nvSpPr>
            <p:cNvPr id="33" name="ZoneTexte 32"/>
            <p:cNvSpPr txBox="1"/>
            <p:nvPr/>
          </p:nvSpPr>
          <p:spPr>
            <a:xfrm>
              <a:off x="2905492" y="5301208"/>
              <a:ext cx="1240753" cy="523220"/>
            </a:xfrm>
            <a:prstGeom prst="rect">
              <a:avLst/>
            </a:prstGeom>
            <a:noFill/>
          </p:spPr>
          <p:txBody>
            <a:bodyPr wrap="square" rtlCol="0">
              <a:spAutoFit/>
            </a:bodyPr>
            <a:lstStyle/>
            <a:p>
              <a:r>
                <a:rPr lang="fr-FR" sz="1400" dirty="0" smtClean="0">
                  <a:solidFill>
                    <a:srgbClr val="C0504D"/>
                  </a:solidFill>
                </a:rPr>
                <a:t>Clé Produit</a:t>
              </a:r>
            </a:p>
            <a:p>
              <a:r>
                <a:rPr lang="fr-FR" sz="1400" i="1" dirty="0" smtClean="0"/>
                <a:t>Attributs</a:t>
              </a:r>
              <a:endParaRPr lang="fr-FR" sz="1400" i="1" dirty="0"/>
            </a:p>
          </p:txBody>
        </p:sp>
      </p:grpSp>
    </p:spTree>
    <p:extLst>
      <p:ext uri="{BB962C8B-B14F-4D97-AF65-F5344CB8AC3E}">
        <p14:creationId xmlns:p14="http://schemas.microsoft.com/office/powerpoint/2010/main" val="138533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Première Forme Normale (1FN)</a:t>
            </a:r>
            <a:endParaRPr lang="fr-FR" dirty="0"/>
          </a:p>
        </p:txBody>
      </p:sp>
      <p:sp>
        <p:nvSpPr>
          <p:cNvPr id="3" name="Espace réservé du contenu 2"/>
          <p:cNvSpPr>
            <a:spLocks noGrp="1"/>
          </p:cNvSpPr>
          <p:nvPr>
            <p:ph idx="1"/>
          </p:nvPr>
        </p:nvSpPr>
        <p:spPr/>
        <p:txBody>
          <a:bodyPr/>
          <a:lstStyle/>
          <a:p>
            <a:r>
              <a:rPr lang="fr-FR" b="1" dirty="0" smtClean="0"/>
              <a:t>Première </a:t>
            </a:r>
            <a:r>
              <a:rPr lang="fr-FR" b="1" dirty="0"/>
              <a:t>forme normale (1FN)-</a:t>
            </a:r>
            <a:r>
              <a:rPr lang="fr-FR" dirty="0"/>
              <a:t> Un type entité ou un type association est en première forme normale si tous ses attributs sont élémentaires, c'est-à-dire non décomposables.</a:t>
            </a:r>
            <a:endParaRPr lang="fr-FR" dirty="0" smtClean="0"/>
          </a:p>
          <a:p>
            <a:r>
              <a:rPr lang="fr-FR" dirty="0" smtClean="0"/>
              <a:t>Contiennent une valeur scalaire (les valeurs ne peuvent pas être divisées en plusieurs sous-valeurs dépendant également individuellement de la clé primaire)</a:t>
            </a:r>
          </a:p>
          <a:p>
            <a:endParaRPr lang="fr-FR" dirty="0"/>
          </a:p>
        </p:txBody>
      </p:sp>
      <p:sp>
        <p:nvSpPr>
          <p:cNvPr id="4" name="Espace réservé de la date 3"/>
          <p:cNvSpPr>
            <a:spLocks noGrp="1"/>
          </p:cNvSpPr>
          <p:nvPr>
            <p:ph type="dt" sz="half" idx="10"/>
          </p:nvPr>
        </p:nvSpPr>
        <p:spPr/>
        <p:txBody>
          <a:bodyPr/>
          <a:lstStyle/>
          <a:p>
            <a:fld id="{F97887C4-B5DC-734C-9148-AC51E07343E9}" type="datetime1">
              <a:rPr lang="fr-FR" smtClean="0"/>
              <a:pPr/>
              <a:t>08/11/2019</a:t>
            </a:fld>
            <a:endParaRPr lang="fr-BE"/>
          </a:p>
        </p:txBody>
      </p:sp>
      <p:sp>
        <p:nvSpPr>
          <p:cNvPr id="5" name="Espace réservé du pied de page 4"/>
          <p:cNvSpPr>
            <a:spLocks noGrp="1"/>
          </p:cNvSpPr>
          <p:nvPr>
            <p:ph type="ftr" sz="quarter" idx="11"/>
          </p:nvPr>
        </p:nvSpPr>
        <p:spPr/>
        <p:txBody>
          <a:bodyPr/>
          <a:lstStyle/>
          <a:p>
            <a:r>
              <a:rPr lang="fr-BE" smtClean="0"/>
              <a:t>Business Intelligence</a:t>
            </a:r>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8</a:t>
            </a:fld>
            <a:endParaRPr lang="fr-BE"/>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544" y="4235112"/>
            <a:ext cx="9537532" cy="2156727"/>
          </a:xfrm>
          <a:prstGeom prst="rect">
            <a:avLst/>
          </a:prstGeom>
        </p:spPr>
      </p:pic>
    </p:spTree>
    <p:extLst>
      <p:ext uri="{BB962C8B-B14F-4D97-AF65-F5344CB8AC3E}">
        <p14:creationId xmlns:p14="http://schemas.microsoft.com/office/powerpoint/2010/main" val="3868346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Deuxième Forme Normale (2FN)</a:t>
            </a:r>
            <a:endParaRPr lang="fr-FR" dirty="0"/>
          </a:p>
        </p:txBody>
      </p:sp>
      <p:sp>
        <p:nvSpPr>
          <p:cNvPr id="3" name="Espace réservé du contenu 2"/>
          <p:cNvSpPr>
            <a:spLocks noGrp="1"/>
          </p:cNvSpPr>
          <p:nvPr>
            <p:ph idx="1"/>
          </p:nvPr>
        </p:nvSpPr>
        <p:spPr>
          <a:xfrm>
            <a:off x="1154954" y="2325524"/>
            <a:ext cx="9978713" cy="2723310"/>
          </a:xfrm>
        </p:spPr>
        <p:txBody>
          <a:bodyPr>
            <a:normAutofit/>
          </a:bodyPr>
          <a:lstStyle/>
          <a:p>
            <a:r>
              <a:rPr lang="fr-FR" b="1" dirty="0" smtClean="0"/>
              <a:t>Deuxième </a:t>
            </a:r>
            <a:r>
              <a:rPr lang="fr-FR" b="1" dirty="0"/>
              <a:t>forme normale (2FN)-</a:t>
            </a:r>
            <a:r>
              <a:rPr lang="fr-FR" dirty="0"/>
              <a:t> Un type entité ou un type association est en deuxième forme normale si, et seulement si, il est en première forme normale et si tout attribut n'appartenant pas à la clé dépend de la totalité de cette clé.</a:t>
            </a:r>
            <a:endParaRPr lang="fr-FR" dirty="0" smtClean="0"/>
          </a:p>
          <a:p>
            <a:r>
              <a:rPr lang="fr-FR" dirty="0" smtClean="0"/>
              <a:t>Autrement </a:t>
            </a:r>
            <a:r>
              <a:rPr lang="fr-FR" dirty="0"/>
              <a:t>dit, les attributs doivent dépendre de l'ensemble des attributs participant à la clé. Ainsi, si la clé est réduite à un seul attribut, ou si elle contient tous les attributs, le </a:t>
            </a:r>
            <a:r>
              <a:rPr lang="fr-FR" i="1" dirty="0"/>
              <a:t>type entité</a:t>
            </a:r>
            <a:r>
              <a:rPr lang="fr-FR" dirty="0"/>
              <a:t> ou le </a:t>
            </a:r>
            <a:r>
              <a:rPr lang="fr-FR" i="1" dirty="0"/>
              <a:t>type association</a:t>
            </a:r>
            <a:r>
              <a:rPr lang="fr-FR" dirty="0"/>
              <a:t> est, par définition, forcément en deuxième forme normale.</a:t>
            </a:r>
            <a:endParaRPr lang="fr-FR" dirty="0" smtClean="0"/>
          </a:p>
          <a:p>
            <a:endParaRPr lang="fr-FR" dirty="0"/>
          </a:p>
        </p:txBody>
      </p:sp>
      <p:sp>
        <p:nvSpPr>
          <p:cNvPr id="4" name="Espace réservé de la date 3"/>
          <p:cNvSpPr>
            <a:spLocks noGrp="1"/>
          </p:cNvSpPr>
          <p:nvPr>
            <p:ph type="dt" sz="half" idx="10"/>
          </p:nvPr>
        </p:nvSpPr>
        <p:spPr/>
        <p:txBody>
          <a:bodyPr/>
          <a:lstStyle/>
          <a:p>
            <a:fld id="{DFA1086B-5942-6346-9453-60B92B7F3E65}" type="datetime1">
              <a:rPr lang="fr-FR" smtClean="0"/>
              <a:pPr/>
              <a:t>08/11/2019</a:t>
            </a:fld>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9</a:t>
            </a:fld>
            <a:endParaRPr lang="fr-BE"/>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260" y="4550600"/>
            <a:ext cx="8594100" cy="2342041"/>
          </a:xfrm>
          <a:prstGeom prst="rect">
            <a:avLst/>
          </a:prstGeom>
        </p:spPr>
      </p:pic>
    </p:spTree>
    <p:extLst>
      <p:ext uri="{BB962C8B-B14F-4D97-AF65-F5344CB8AC3E}">
        <p14:creationId xmlns:p14="http://schemas.microsoft.com/office/powerpoint/2010/main" val="3217109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Lilia_BI">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27872</TotalTime>
  <Words>4040</Words>
  <Application>Microsoft Office PowerPoint</Application>
  <PresentationFormat>Grand écran</PresentationFormat>
  <Paragraphs>1032</Paragraphs>
  <Slides>73</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73</vt:i4>
      </vt:variant>
    </vt:vector>
  </HeadingPairs>
  <TitlesOfParts>
    <vt:vector size="81" baseType="lpstr">
      <vt:lpstr>Arial</vt:lpstr>
      <vt:lpstr>Calibri</vt:lpstr>
      <vt:lpstr>Century Gothic</vt:lpstr>
      <vt:lpstr>Courier New</vt:lpstr>
      <vt:lpstr>メイリオ</vt:lpstr>
      <vt:lpstr>Wingdings</vt:lpstr>
      <vt:lpstr>Wingdings 3</vt:lpstr>
      <vt:lpstr>Ion Boardroom</vt:lpstr>
      <vt:lpstr>Business Intelligence Chp3 – Modélisation des Données Décisionnelles </vt:lpstr>
      <vt:lpstr>Modélisation des Données Décisionnelles </vt:lpstr>
      <vt:lpstr>Modèles de Données</vt:lpstr>
      <vt:lpstr>Plan du Chapitre</vt:lpstr>
      <vt:lpstr>Modélisation Entité-Relation</vt:lpstr>
      <vt:lpstr>Modélisation Entité-Relation</vt:lpstr>
      <vt:lpstr>Normalisation dans les BDR</vt:lpstr>
      <vt:lpstr>Première Forme Normale (1FN)</vt:lpstr>
      <vt:lpstr>Deuxième Forme Normale (2FN)</vt:lpstr>
      <vt:lpstr>Troisième Forme Normale (3FN)</vt:lpstr>
      <vt:lpstr>Modélisation Entité-Relation</vt:lpstr>
      <vt:lpstr>Limites de la Modélisation E/R</vt:lpstr>
      <vt:lpstr>Modélisation Multidimensionnelle</vt:lpstr>
      <vt:lpstr>Modélisation Multidimensionnelle : Notions de Base</vt:lpstr>
      <vt:lpstr>Faits – Table des Faits</vt:lpstr>
      <vt:lpstr>Faits – Table des Faits</vt:lpstr>
      <vt:lpstr>Table des Dimensions</vt:lpstr>
      <vt:lpstr>Vue</vt:lpstr>
      <vt:lpstr>Vue</vt:lpstr>
      <vt:lpstr>Vue</vt:lpstr>
      <vt:lpstr>Vue</vt:lpstr>
      <vt:lpstr>Vue</vt:lpstr>
      <vt:lpstr>Domaine et Contexte</vt:lpstr>
      <vt:lpstr>Contexte : Activité des Ventes</vt:lpstr>
      <vt:lpstr>Contexte : Activité des Ventes</vt:lpstr>
      <vt:lpstr>Hiérarchie</vt:lpstr>
      <vt:lpstr>Hiérarchie : Activité des Ventes</vt:lpstr>
      <vt:lpstr>Granularité</vt:lpstr>
      <vt:lpstr>Granularité (Exemple)</vt:lpstr>
      <vt:lpstr>Grain du contexte Vente</vt:lpstr>
      <vt:lpstr>Modélisation Multidimensionnelle: Caractéristiques</vt:lpstr>
      <vt:lpstr>Modélisation Multidimensionnelle: Avantages</vt:lpstr>
      <vt:lpstr>Modélisation Multidimensionnelle: Inconvénients</vt:lpstr>
      <vt:lpstr>Règles d’Élaboration et d’Intégration des Vues</vt:lpstr>
      <vt:lpstr>Démarche de Synthèse des Vues-Contextes</vt:lpstr>
      <vt:lpstr>Normalisation des Contextes</vt:lpstr>
      <vt:lpstr>Règles de Normalisation Dimensionnelle</vt:lpstr>
      <vt:lpstr>Règles de Normalisation Dimensionnelle</vt:lpstr>
      <vt:lpstr>Règles de Normalisation Dimensionnelle</vt:lpstr>
      <vt:lpstr>Forme Dimensionnelle Normale</vt:lpstr>
      <vt:lpstr>Modèles d’un Data Warehouse</vt:lpstr>
      <vt:lpstr>Modèles d’un DataWarehouse</vt:lpstr>
      <vt:lpstr>Modèle Étoile</vt:lpstr>
      <vt:lpstr>Modèle en Étoile - Exemple</vt:lpstr>
      <vt:lpstr>Modèle en Flocon de Neige</vt:lpstr>
      <vt:lpstr>Modèle en Flocon de Neige - Exemple</vt:lpstr>
      <vt:lpstr>Constellation</vt:lpstr>
      <vt:lpstr>Modèle en Constellation - Exemple</vt:lpstr>
      <vt:lpstr>Synthèse</vt:lpstr>
      <vt:lpstr>Aspects Fondamentaux de la Modélisation MultiDimensionnelle</vt:lpstr>
      <vt:lpstr>Dimension</vt:lpstr>
      <vt:lpstr>Dimensions - Caractéristiques</vt:lpstr>
      <vt:lpstr>Faits</vt:lpstr>
      <vt:lpstr>Faits – Table des Faits</vt:lpstr>
      <vt:lpstr>Dimension Temps</vt:lpstr>
      <vt:lpstr>Opérations OLAP</vt:lpstr>
      <vt:lpstr>Opérations OLAP - Drill Up/Drill Down</vt:lpstr>
      <vt:lpstr>Opérations OLAP - Rotate</vt:lpstr>
      <vt:lpstr>Opérations OLAP - Slicing</vt:lpstr>
      <vt:lpstr>Opérations OLAP - Scoping</vt:lpstr>
      <vt:lpstr>Stockage</vt:lpstr>
      <vt:lpstr>ROLAP (Relational OLAP)</vt:lpstr>
      <vt:lpstr>MOLAP (Multi-Dimentional OLAP)</vt:lpstr>
      <vt:lpstr>HOLAP (Hybrid OLAP)</vt:lpstr>
      <vt:lpstr>DOLAP (Desktop OLAP)</vt:lpstr>
      <vt:lpstr>H-OLAP</vt:lpstr>
      <vt:lpstr>Conception d’un Data Warehouse:  Étapes et Exemples</vt:lpstr>
      <vt:lpstr>Conception d’un Data Warehouse</vt:lpstr>
      <vt:lpstr>Conception d’un Data Warehouse Exemple : La Distribution</vt:lpstr>
      <vt:lpstr>Conception d’un Data Warehouse Exemple : La Distribution</vt:lpstr>
      <vt:lpstr>Conception d’un Data Warehouse Exemple : La Distribution</vt:lpstr>
      <vt:lpstr>Conception d’un Data Warehouse Exemple : La Distribution</vt:lpstr>
      <vt:lpstr>Conception d’un Data Warehouse Exemple : La Distribution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E-Services</dc:title>
  <dc:creator>W8VPC</dc:creator>
  <cp:lastModifiedBy>pc</cp:lastModifiedBy>
  <cp:revision>125</cp:revision>
  <cp:lastPrinted>2013-09-30T05:29:18Z</cp:lastPrinted>
  <dcterms:created xsi:type="dcterms:W3CDTF">2013-09-20T13:41:47Z</dcterms:created>
  <dcterms:modified xsi:type="dcterms:W3CDTF">2019-11-09T08:22:03Z</dcterms:modified>
</cp:coreProperties>
</file>