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91" r:id="rId7"/>
    <p:sldId id="292" r:id="rId8"/>
    <p:sldId id="29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166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6DB628-8120-45A5-BF0F-3673B9C68EFF}" type="datetimeFigureOut">
              <a:rPr lang="fr-FR" smtClean="0"/>
              <a:t>24/10/2017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06B4C-39D9-4927-8BD0-D21C5B17BC0A}"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fr-FR" smtClean="0">
              <a:latin typeface="Arial" charset="0"/>
              <a:ea typeface="ＭＳ Ｐゴシック" pitchFamily="-110" charset="-128"/>
            </a:endParaRPr>
          </a:p>
        </p:txBody>
      </p:sp>
      <p:sp>
        <p:nvSpPr>
          <p:cNvPr id="20484" name="Slide Number Placeholder 3"/>
          <p:cNvSpPr>
            <a:spLocks noGrp="1"/>
          </p:cNvSpPr>
          <p:nvPr>
            <p:ph type="sldNum" sz="quarter" idx="5"/>
          </p:nvPr>
        </p:nvSpPr>
        <p:spPr>
          <a:noFill/>
        </p:spPr>
        <p:txBody>
          <a:bodyPr/>
          <a:lstStyle/>
          <a:p>
            <a:fld id="{2E9E4786-AE77-4925-91B2-C511B588D308}" type="slidenum">
              <a:rPr lang="fr-FR"/>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24/10/2017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24/10/2017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fr.wikipedia.org/wiki/Omayra_S%C3%A1nchez"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ytimes.com/1993/03/26/world/sudan-is-described-as-trying-to-placate-the-west.html" TargetMode="External"/><Relationship Id="rId2" Type="http://schemas.openxmlformats.org/officeDocument/2006/relationships/hyperlink" Target="http://www.lemonde.fr/culture/article/2013/07/26/une-si-pesante-image_3454254_3246.html" TargetMode="External"/><Relationship Id="rId1" Type="http://schemas.openxmlformats.org/officeDocument/2006/relationships/slideLayout" Target="../slideLayouts/slideLayout2.xml"/><Relationship Id="rId4" Type="http://schemas.openxmlformats.org/officeDocument/2006/relationships/hyperlink" Target="http://tempsreel.nouvelobs.com/photo/20150421.OBS7636/passionnantes-et-courageuses-les-photos-recompensees-au-pulitz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fr-FR" dirty="0" smtClean="0">
                <a:latin typeface="Arial" pitchFamily="34" charset="0"/>
                <a:cs typeface="Arial" pitchFamily="34" charset="0"/>
              </a:rPr>
              <a:t>Dilemme de Heinz</a:t>
            </a:r>
            <a:endParaRPr lang="fr-FR" dirty="0">
              <a:latin typeface="Arial" pitchFamily="34" charset="0"/>
              <a:cs typeface="Arial" pitchFamily="34" charset="0"/>
            </a:endParaRPr>
          </a:p>
        </p:txBody>
      </p:sp>
      <p:sp>
        <p:nvSpPr>
          <p:cNvPr id="3" name="Espace réservé du contenu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90000"/>
              </a:lnSpc>
            </a:pPr>
            <a:r>
              <a:rPr lang="fr-CA" dirty="0" smtClean="0">
                <a:latin typeface="Arial" pitchFamily="34" charset="0"/>
                <a:cs typeface="Arial" pitchFamily="34" charset="0"/>
              </a:rPr>
              <a:t>« L’épouse de Heinz est atteinte d’une rare forme de cancer; elle est en phase terminale. Un seul médicament peut la sauver. Le pharmacien de Heinz a découvert ce médicament.  Bien qu’il ne coûte que 200 $, le pharmacien lui demande de payer 2 000 $, réalisant ainsi un profit de 1 800 $. Heinz utilise toutes ses économies et tente d’emprunter de l’argent, mais il parvient à ramasser seulement 1 000 $. Heinz dit au pharmacien que sa femme mourra sans le médicament et le supplie de baisser le prix ou de le lui faire payer à crédit. Le pharmacien refuse. Heinz est désespéré.  Il entre par effraction dans la pharmacie et vole le médicament.</a:t>
            </a:r>
          </a:p>
          <a:p>
            <a:pPr>
              <a:lnSpc>
                <a:spcPct val="90000"/>
              </a:lnSpc>
            </a:pPr>
            <a:r>
              <a:rPr lang="fr-CA" dirty="0" smtClean="0">
                <a:latin typeface="Arial" pitchFamily="34" charset="0"/>
                <a:cs typeface="Arial" pitchFamily="34" charset="0"/>
              </a:rPr>
              <a:t>Est-ce que Heinz a eu raison ou tort d’agir ainsi ? »</a:t>
            </a:r>
          </a:p>
          <a:p>
            <a:endParaRPr lang="fr-FR" dirty="0">
              <a:latin typeface="Arial" pitchFamily="34" charset="0"/>
              <a:cs typeface="Arial" pitchFamily="34" charset="0"/>
            </a:endParaRPr>
          </a:p>
        </p:txBody>
      </p:sp>
      <p:sp>
        <p:nvSpPr>
          <p:cNvPr id="4" name="Espace réservé du pied de page 3"/>
          <p:cNvSpPr>
            <a:spLocks noGrp="1"/>
          </p:cNvSpPr>
          <p:nvPr>
            <p:ph type="ftr" sz="quarter" idx="11"/>
          </p:nvPr>
        </p:nvSpPr>
        <p:spPr/>
        <p:txBody>
          <a:bodyPr/>
          <a:lstStyle/>
          <a:p>
            <a:pPr>
              <a:defRPr/>
            </a:pPr>
            <a:r>
              <a:rPr lang="fr-FR" smtClean="0"/>
              <a:t>5ème année/ Ethique appliquée</a:t>
            </a:r>
            <a:endParaRPr lang="fr-FR"/>
          </a:p>
        </p:txBody>
      </p:sp>
      <p:sp>
        <p:nvSpPr>
          <p:cNvPr id="5" name="Espace réservé du numéro de diapositive 4"/>
          <p:cNvSpPr>
            <a:spLocks noGrp="1"/>
          </p:cNvSpPr>
          <p:nvPr>
            <p:ph type="sldNum" sz="quarter" idx="12"/>
          </p:nvPr>
        </p:nvSpPr>
        <p:spPr/>
        <p:txBody>
          <a:bodyPr/>
          <a:lstStyle/>
          <a:p>
            <a:pPr>
              <a:defRPr/>
            </a:pPr>
            <a:fld id="{47F072E0-9F44-433D-ABC7-E3C53C46BAF3}" type="slidenum">
              <a:rPr lang="fr-FR" smtClean="0"/>
              <a:pPr>
                <a:defRPr/>
              </a:pPr>
              <a:t>1</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eaLnBrk="1" hangingPunct="1"/>
            <a:r>
              <a:rPr lang="en-US" dirty="0" smtClean="0"/>
              <a:t>L</a:t>
            </a:r>
            <a:r>
              <a:rPr lang="fr-FR" dirty="0" smtClean="0"/>
              <a:t>e dilemme de Julien</a:t>
            </a:r>
          </a:p>
        </p:txBody>
      </p:sp>
      <p:sp>
        <p:nvSpPr>
          <p:cNvPr id="19459" name="Content Placeholder 2"/>
          <p:cNvSpPr>
            <a:spLocks noGrp="1"/>
          </p:cNvSpPr>
          <p:nvPr>
            <p:ph idx="1"/>
          </p:nvPr>
        </p:nvSpPr>
        <p:spPr>
          <a:xfrm>
            <a:off x="685800" y="1981200"/>
            <a:ext cx="7772400" cy="4495800"/>
          </a:xfrm>
        </p:spPr>
        <p:style>
          <a:lnRef idx="2">
            <a:schemeClr val="accent2"/>
          </a:lnRef>
          <a:fillRef idx="1">
            <a:schemeClr val="lt1"/>
          </a:fillRef>
          <a:effectRef idx="0">
            <a:schemeClr val="accent2"/>
          </a:effectRef>
          <a:fontRef idx="minor">
            <a:schemeClr val="dk1"/>
          </a:fontRef>
        </p:style>
        <p:txBody>
          <a:bodyPr/>
          <a:lstStyle/>
          <a:p>
            <a:pPr marL="0" indent="0" algn="just" eaLnBrk="1" hangingPunct="1">
              <a:buFontTx/>
              <a:buNone/>
            </a:pPr>
            <a:r>
              <a:rPr lang="fr-FR" sz="2000" dirty="0" smtClean="0"/>
              <a:t>Julien est l’ingénieur chargé des achats de fournitures dans sa compagnie. Il connait Gérald depuis plusieurs années, comme vendeur régulier de fournitures et, à l’occasion, comme partenaire de golf. Un jour, durant une partie, Julien évoque sa recherche d’une location pour des vacances en Floride. Gérald lui dit qu’il en parlera à son oncle qui possède un condo à Fort Lauderdale. Une semaine plus tard, Julien reçoit un courriel de Gérald: son oncle est d’accord et comme il n’a pas vraiment besoin d’argent mais préfère que son condo soit occupé et par des locataires fiables, il ne demande que 100$/semaine. Julien répond qu’il accepte avec plaisir et planifie ses vacances. Juste avant son départ, il reçoit une note de la direction sur la nouvelle politique de la firme disant notamment qu’il est strictement interdit de recevoir des cadeaux des vendeurs. Que devrait-il faire?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fr-FR" dirty="0" smtClean="0">
                <a:latin typeface="Arial" pitchFamily="34" charset="0"/>
                <a:cs typeface="Arial" pitchFamily="34" charset="0"/>
              </a:rPr>
              <a:t>Dilemme du philosophe</a:t>
            </a:r>
            <a:br>
              <a:rPr lang="fr-FR" dirty="0" smtClean="0">
                <a:latin typeface="Arial" pitchFamily="34" charset="0"/>
                <a:cs typeface="Arial" pitchFamily="34" charset="0"/>
              </a:rPr>
            </a:br>
            <a:endParaRPr lang="fr-FR" dirty="0">
              <a:latin typeface="Arial" pitchFamily="34" charset="0"/>
              <a:cs typeface="Arial" pitchFamily="34" charset="0"/>
            </a:endParaRPr>
          </a:p>
        </p:txBody>
      </p:sp>
      <p:sp>
        <p:nvSpPr>
          <p:cNvPr id="3" name="Espace réservé du contenu 2"/>
          <p:cNvSpPr>
            <a:spLocks noGrp="1"/>
          </p:cNvSpPr>
          <p:nvPr>
            <p:ph idx="1"/>
          </p:nvPr>
        </p:nvSpPr>
        <p:spPr>
          <a:xfrm>
            <a:off x="1259632" y="2132856"/>
            <a:ext cx="7632848" cy="3312368"/>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fr-FR" dirty="0" smtClean="0">
                <a:latin typeface="Arial" pitchFamily="34" charset="0"/>
                <a:cs typeface="Arial" pitchFamily="34" charset="0"/>
              </a:rPr>
              <a:t>Un philosophe rencontre un dictateur sur le point d’exécuter 10 révolutionnaires.  Il en appelle à l’humanité du dictateur. Ce dernier s’amuse à lui proposer de tuer par ses propres mains un des prisonniers pour en sauver les 9 autres !</a:t>
            </a:r>
            <a:endParaRPr lang="fr-FR" dirty="0">
              <a:latin typeface="Arial" pitchFamily="34" charset="0"/>
              <a:cs typeface="Arial" pitchFamily="34" charset="0"/>
            </a:endParaRPr>
          </a:p>
        </p:txBody>
      </p:sp>
      <p:sp>
        <p:nvSpPr>
          <p:cNvPr id="4" name="Espace réservé du pied de page 3"/>
          <p:cNvSpPr>
            <a:spLocks noGrp="1"/>
          </p:cNvSpPr>
          <p:nvPr>
            <p:ph type="ftr" sz="quarter" idx="11"/>
          </p:nvPr>
        </p:nvSpPr>
        <p:spPr/>
        <p:txBody>
          <a:bodyPr/>
          <a:lstStyle/>
          <a:p>
            <a:pPr>
              <a:defRPr/>
            </a:pPr>
            <a:r>
              <a:rPr lang="fr-FR" smtClean="0"/>
              <a:t>5ème année/ Ethique appliquée</a:t>
            </a:r>
            <a:endParaRPr lang="fr-FR"/>
          </a:p>
        </p:txBody>
      </p:sp>
      <p:sp>
        <p:nvSpPr>
          <p:cNvPr id="5" name="Espace réservé du numéro de diapositive 4"/>
          <p:cNvSpPr>
            <a:spLocks noGrp="1"/>
          </p:cNvSpPr>
          <p:nvPr>
            <p:ph type="sldNum" sz="quarter" idx="12"/>
          </p:nvPr>
        </p:nvSpPr>
        <p:spPr/>
        <p:txBody>
          <a:bodyPr/>
          <a:lstStyle/>
          <a:p>
            <a:pPr>
              <a:defRPr/>
            </a:pPr>
            <a:fld id="{47F072E0-9F44-433D-ABC7-E3C53C46BAF3}" type="slidenum">
              <a:rPr lang="fr-FR" smtClean="0"/>
              <a:pPr>
                <a:defRPr/>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fr-CA" dirty="0" smtClean="0"/>
              <a:t>Le dilemme de la bourse</a:t>
            </a:r>
          </a:p>
        </p:txBody>
      </p:sp>
      <p:sp>
        <p:nvSpPr>
          <p:cNvPr id="26627" name="Content Placeholder 2"/>
          <p:cNvSpPr>
            <a:spLocks noGrp="1"/>
          </p:cNvSpPr>
          <p:nvPr>
            <p:ph idx="1"/>
          </p:nvPr>
        </p:nvSpPr>
        <p:spPr>
          <a:xfrm>
            <a:off x="304800" y="1752600"/>
            <a:ext cx="8382000" cy="4114800"/>
          </a:xfrm>
        </p:spPr>
        <p:style>
          <a:lnRef idx="2">
            <a:schemeClr val="accent2"/>
          </a:lnRef>
          <a:fillRef idx="1">
            <a:schemeClr val="lt1"/>
          </a:fillRef>
          <a:effectRef idx="0">
            <a:schemeClr val="accent2"/>
          </a:effectRef>
          <a:fontRef idx="minor">
            <a:schemeClr val="dk1"/>
          </a:fontRef>
        </p:style>
        <p:txBody>
          <a:bodyPr>
            <a:normAutofit lnSpcReduction="10000"/>
          </a:bodyPr>
          <a:lstStyle/>
          <a:p>
            <a:pPr indent="0" algn="just">
              <a:buFontTx/>
              <a:buNone/>
            </a:pPr>
            <a:r>
              <a:rPr lang="fr-CA" sz="2000" dirty="0" smtClean="0"/>
              <a:t>L’école polytechnique essaie de devenir une institution de premier plan. </a:t>
            </a:r>
            <a:r>
              <a:rPr lang="en-US" sz="2000" dirty="0" smtClean="0"/>
              <a:t>L</a:t>
            </a:r>
            <a:r>
              <a:rPr lang="fr-CA" sz="2000" dirty="0" smtClean="0"/>
              <a:t>e bureau de la recherche vient d’annoncer un programme de bourses d’été. </a:t>
            </a:r>
            <a:r>
              <a:rPr lang="en-US" sz="2000" dirty="0" smtClean="0"/>
              <a:t>L</a:t>
            </a:r>
            <a:r>
              <a:rPr lang="fr-CA" sz="2000" dirty="0" smtClean="0"/>
              <a:t>es chercheurs peuvent proposer des projets afin de recevoir la somme de 6000$ pour les deux mois d’été. </a:t>
            </a:r>
          </a:p>
          <a:p>
            <a:pPr indent="0" algn="just">
              <a:buFontTx/>
              <a:buNone/>
            </a:pPr>
            <a:r>
              <a:rPr lang="fr-CA" sz="2000" dirty="0" smtClean="0"/>
              <a:t>Vous enseignez l’ingénierie. Bien que vos recherches aient une bonne réputation au Canada, votre tâche d’enseignement vous empêche d’entreprendre un projet majeur qui vous tient à c</a:t>
            </a:r>
            <a:r>
              <a:rPr lang="en-US" sz="2000" dirty="0" smtClean="0"/>
              <a:t>œ</a:t>
            </a:r>
            <a:r>
              <a:rPr lang="fr-CA" sz="2000" dirty="0" err="1" smtClean="0"/>
              <a:t>ur</a:t>
            </a:r>
            <a:r>
              <a:rPr lang="fr-CA" sz="2000" dirty="0" smtClean="0"/>
              <a:t> depuis quelque temps. Vous commencez donc à préparer votre dossier de candidature.  </a:t>
            </a:r>
          </a:p>
          <a:p>
            <a:pPr indent="0" algn="just">
              <a:buFontTx/>
              <a:buNone/>
            </a:pPr>
            <a:r>
              <a:rPr lang="fr-CA" sz="2000" dirty="0" smtClean="0"/>
              <a:t>Un matin, le vice président responsable des recherches vous téléphone: « j’aimerais que vous participiez au jury pour notre nouveau programme de bourse. C’est important pour nous d’avoir des membres respectés et au courant des recherches actuelles.» </a:t>
            </a:r>
          </a:p>
          <a:p>
            <a:pPr indent="0" algn="just">
              <a:buFontTx/>
              <a:buNone/>
            </a:pPr>
            <a:r>
              <a:rPr lang="fr-CA" sz="2000" dirty="0" smtClean="0"/>
              <a:t>Que répondez-vous?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(S</a:t>
            </a:r>
            <a:r>
              <a:rPr lang="fr-CA" smtClean="0"/>
              <a:t>uite)</a:t>
            </a:r>
          </a:p>
        </p:txBody>
      </p:sp>
      <p:sp>
        <p:nvSpPr>
          <p:cNvPr id="27651" name="Content Placeholder 2"/>
          <p:cNvSpPr>
            <a:spLocks noGrp="1"/>
          </p:cNvSpPr>
          <p:nvPr>
            <p:ph idx="1"/>
          </p:nvPr>
        </p:nvSpPr>
        <p:spPr/>
        <p:txBody>
          <a:bodyPr/>
          <a:lstStyle/>
          <a:p>
            <a:pPr indent="0" algn="just">
              <a:buFontTx/>
              <a:buNone/>
            </a:pPr>
            <a:r>
              <a:rPr lang="en-US" sz="2000" smtClean="0"/>
              <a:t>V</a:t>
            </a:r>
            <a:r>
              <a:rPr lang="fr-CA" sz="2000" smtClean="0"/>
              <a:t>ous expliquez au vice-président que justement, vous travaillez vous-même sur une candidature. Il répond:« je comprends vos scrupules, mais il serait injuste que nos meilleurs chercheurs </a:t>
            </a:r>
            <a:r>
              <a:rPr lang="en-US" sz="2000" smtClean="0"/>
              <a:t>–</a:t>
            </a:r>
            <a:r>
              <a:rPr lang="fr-CA" sz="2000" smtClean="0"/>
              <a:t> ceux qu’on veut sur le jury </a:t>
            </a:r>
            <a:r>
              <a:rPr lang="en-US" sz="2000" smtClean="0"/>
              <a:t>–</a:t>
            </a:r>
            <a:r>
              <a:rPr lang="fr-CA" sz="2000" smtClean="0"/>
              <a:t> ne puissent pas courir la chance d’avoir la bourse. Vous pourrez donc appliquer quand même. </a:t>
            </a:r>
            <a:r>
              <a:rPr lang="en-US" sz="2000" smtClean="0"/>
              <a:t>I</a:t>
            </a:r>
            <a:r>
              <a:rPr lang="fr-CA" sz="2000" smtClean="0"/>
              <a:t>l suffit que vous ne soyiez pas impliqué dans l’évaluation de votre propre candidature. </a:t>
            </a:r>
            <a:r>
              <a:rPr lang="en-US" sz="2000" smtClean="0"/>
              <a:t>V</a:t>
            </a:r>
            <a:r>
              <a:rPr lang="fr-CA" sz="2000" smtClean="0"/>
              <a:t>ous quitterez la pièce à ce moment-là. </a:t>
            </a:r>
            <a:r>
              <a:rPr lang="en-US" sz="2000" smtClean="0"/>
              <a:t>L</a:t>
            </a:r>
            <a:r>
              <a:rPr lang="fr-CA" sz="2000" smtClean="0"/>
              <a:t>es autres membres du jury noteront votre demande en votre absence et vous ne connaitrez pas votre rang avant la fin du processus. »</a:t>
            </a:r>
          </a:p>
          <a:p>
            <a:pPr indent="0" algn="just">
              <a:buFontTx/>
              <a:buNone/>
            </a:pPr>
            <a:r>
              <a:rPr lang="fr-CA" sz="2000" smtClean="0"/>
              <a:t>Est-ce que cela résout le problème?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14942" y="214290"/>
            <a:ext cx="3786214" cy="1214446"/>
          </a:xfrm>
        </p:spPr>
        <p:txBody>
          <a:bodyPr>
            <a:noAutofit/>
          </a:bodyPr>
          <a:lstStyle/>
          <a:p>
            <a:pPr algn="l" fontAlgn="base"/>
            <a:r>
              <a:rPr lang="fr-FR" sz="1200" dirty="0" smtClean="0"/>
              <a:t/>
            </a:r>
            <a:br>
              <a:rPr lang="fr-FR" sz="1200" dirty="0" smtClean="0"/>
            </a:br>
            <a:r>
              <a:rPr lang="fr-FR" sz="1200" b="1" dirty="0" smtClean="0"/>
              <a:t> </a:t>
            </a:r>
            <a:r>
              <a:rPr lang="fr-FR" sz="1200" dirty="0" smtClean="0"/>
              <a:t/>
            </a:r>
            <a:br>
              <a:rPr lang="fr-FR" sz="1200" dirty="0" smtClean="0"/>
            </a:br>
            <a:r>
              <a:rPr lang="fr-FR" sz="1200" b="1" dirty="0" smtClean="0"/>
              <a:t>En 1985, Frank Fournier photographie en Colombie une petite fille, coincée dans les débris d'un volcan en éruption. Les critiques pleuvent : comment photographier cette enfant qui est en train de mourir au lieu de l'aider ? </a:t>
            </a:r>
            <a:endParaRPr lang="fr-FR" sz="1200" dirty="0"/>
          </a:p>
        </p:txBody>
      </p:sp>
      <p:sp>
        <p:nvSpPr>
          <p:cNvPr id="4" name="Espace réservé du pied de page 3"/>
          <p:cNvSpPr>
            <a:spLocks noGrp="1"/>
          </p:cNvSpPr>
          <p:nvPr>
            <p:ph type="ftr" sz="quarter" idx="11"/>
          </p:nvPr>
        </p:nvSpPr>
        <p:spPr/>
        <p:txBody>
          <a:bodyPr/>
          <a:lstStyle/>
          <a:p>
            <a:pPr>
              <a:defRPr/>
            </a:pPr>
            <a:r>
              <a:rPr lang="fr-FR" smtClean="0"/>
              <a:t>5ème année/ Ethique appliquée</a:t>
            </a:r>
            <a:endParaRPr lang="fr-FR"/>
          </a:p>
        </p:txBody>
      </p:sp>
      <p:sp>
        <p:nvSpPr>
          <p:cNvPr id="5" name="Espace réservé du numéro de diapositive 4"/>
          <p:cNvSpPr>
            <a:spLocks noGrp="1"/>
          </p:cNvSpPr>
          <p:nvPr>
            <p:ph type="sldNum" sz="quarter" idx="12"/>
          </p:nvPr>
        </p:nvSpPr>
        <p:spPr/>
        <p:txBody>
          <a:bodyPr/>
          <a:lstStyle/>
          <a:p>
            <a:pPr>
              <a:defRPr/>
            </a:pPr>
            <a:fld id="{47F072E0-9F44-433D-ABC7-E3C53C46BAF3}" type="slidenum">
              <a:rPr lang="fr-FR" smtClean="0"/>
              <a:pPr>
                <a:defRPr/>
              </a:pPr>
              <a:t>6</a:t>
            </a:fld>
            <a:endParaRPr lang="fr-FR"/>
          </a:p>
        </p:txBody>
      </p:sp>
      <p:pic>
        <p:nvPicPr>
          <p:cNvPr id="6" name="Espace réservé du contenu 5" descr="http://www.franceinter.fr/sites/default/files/imagecache/scald_image_max_size/2014/12/15/1021625/images/colombie2.jpg"/>
          <p:cNvPicPr>
            <a:picLocks noGrp="1"/>
          </p:cNvPicPr>
          <p:nvPr>
            <p:ph idx="1"/>
          </p:nvPr>
        </p:nvPicPr>
        <p:blipFill>
          <a:blip r:embed="rId2"/>
          <a:srcRect/>
          <a:stretch>
            <a:fillRect/>
          </a:stretch>
        </p:blipFill>
        <p:spPr bwMode="auto">
          <a:xfrm>
            <a:off x="142844" y="1500174"/>
            <a:ext cx="6500858" cy="5005391"/>
          </a:xfrm>
          <a:prstGeom prst="rect">
            <a:avLst/>
          </a:prstGeom>
          <a:noFill/>
          <a:ln w="9525">
            <a:noFill/>
            <a:miter lim="800000"/>
            <a:headEnd/>
            <a:tailEnd/>
          </a:ln>
        </p:spPr>
      </p:pic>
      <p:sp>
        <p:nvSpPr>
          <p:cNvPr id="241665" name="Rectangle 1"/>
          <p:cNvSpPr>
            <a:spLocks noChangeArrowheads="1"/>
          </p:cNvSpPr>
          <p:nvPr/>
        </p:nvSpPr>
        <p:spPr bwMode="auto">
          <a:xfrm>
            <a:off x="6929454" y="2285992"/>
            <a:ext cx="2071702"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 visage, personne ne l</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oubli</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Nous sommes le</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16 novembre 1985, </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à </a:t>
            </a:r>
            <a:r>
              <a:rPr kumimoji="0" lang="fr-FR"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Armero</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fr-FR"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Guayabal</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en Colombie. Le</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volcan Nevado </a:t>
            </a:r>
            <a:r>
              <a:rPr kumimoji="0" lang="fr-FR"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del</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Ruiz</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 en </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ruption depuis trois jours. Une petite fille,</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fr-FR"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hlinkClick r:id="rId3"/>
              </a:rPr>
              <a:t>Omayra</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3"/>
              </a:rPr>
              <a:t> </a:t>
            </a:r>
            <a:r>
              <a:rPr kumimoji="0" lang="fr-FR"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hlinkClick r:id="rId3"/>
              </a:rPr>
              <a:t>S</a:t>
            </a:r>
            <a:r>
              <a:rPr kumimoji="0" lang="fr-FR" sz="1100" b="0" i="0" u="none" strike="noStrike" cap="none" normalizeH="0" baseline="0" dirty="0" err="1" smtClean="0">
                <a:ln>
                  <a:noFill/>
                </a:ln>
                <a:solidFill>
                  <a:schemeClr val="tx1"/>
                </a:solidFill>
                <a:effectLst/>
                <a:latin typeface="Calibri"/>
                <a:ea typeface="Times New Roman" pitchFamily="18" charset="0"/>
                <a:cs typeface="Times New Roman" pitchFamily="18" charset="0"/>
                <a:hlinkClick r:id="rId3"/>
              </a:rPr>
              <a:t>á</a:t>
            </a:r>
            <a:r>
              <a:rPr kumimoji="0" lang="fr-FR"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hlinkClick r:id="rId3"/>
              </a:rPr>
              <a:t>nchez</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est prisonni</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è</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 des d</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bris. Ses jambes sont coinc</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 et elle est </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galement perfor</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au niveau de la taille, par une barre de fer. Au bout de 60 heures de lutte, elle meurt devant les personnes pr</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sentes sur place, impuissantes. Parmi elles, les journalistes, venus couvrir l</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’é</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è</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nement.</a:t>
            </a:r>
            <a:endParaRPr kumimoji="0" lang="fr-F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endParaRPr kumimoji="0" lang="fr-F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journaliste avait-il le droit de prendre cette photo</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Son acte est irrecevable moralement</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Y a-t-il dilemme</a:t>
            </a:r>
            <a:r>
              <a:rPr kumimoji="0" lang="fr-FR" sz="11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fr-FR"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57158" y="214290"/>
            <a:ext cx="3786214" cy="461665"/>
          </a:xfrm>
          <a:prstGeom prst="rect">
            <a:avLst/>
          </a:prstGeom>
        </p:spPr>
        <p:txBody>
          <a:bodyPr wrap="square">
            <a:spAutoFit/>
          </a:bodyPr>
          <a:lstStyle/>
          <a:p>
            <a:pPr lvl="0"/>
            <a:r>
              <a:rPr lang="fr-FR" sz="1200" i="1" dirty="0" err="1" smtClean="0">
                <a:latin typeface="Calibri" pitchFamily="34" charset="0"/>
                <a:ea typeface="Times New Roman" pitchFamily="18" charset="0"/>
                <a:cs typeface="Arial" pitchFamily="34" charset="0"/>
              </a:rPr>
              <a:t>Omayra</a:t>
            </a:r>
            <a:r>
              <a:rPr lang="fr-FR" sz="1200" i="1" dirty="0" smtClean="0">
                <a:latin typeface="Calibri" pitchFamily="34" charset="0"/>
                <a:ea typeface="Times New Roman" pitchFamily="18" charset="0"/>
                <a:cs typeface="Arial" pitchFamily="34" charset="0"/>
              </a:rPr>
              <a:t> Sanchez, </a:t>
            </a:r>
            <a:r>
              <a:rPr lang="fr-FR" sz="1200" i="1" dirty="0" err="1" smtClean="0">
                <a:latin typeface="Calibri" pitchFamily="34" charset="0"/>
                <a:ea typeface="Times New Roman" pitchFamily="18" charset="0"/>
                <a:cs typeface="Arial" pitchFamily="34" charset="0"/>
              </a:rPr>
              <a:t>Armero</a:t>
            </a:r>
            <a:r>
              <a:rPr lang="fr-FR" sz="1200" i="1" dirty="0" smtClean="0">
                <a:latin typeface="Calibri" pitchFamily="34" charset="0"/>
                <a:ea typeface="Times New Roman" pitchFamily="18" charset="0"/>
                <a:cs typeface="Arial" pitchFamily="34" charset="0"/>
              </a:rPr>
              <a:t>, Colombie, 1985 © Frank Fournier / Contact </a:t>
            </a:r>
            <a:r>
              <a:rPr lang="fr-FR" sz="1200" i="1" dirty="0" err="1" smtClean="0">
                <a:latin typeface="Calibri" pitchFamily="34" charset="0"/>
                <a:ea typeface="Times New Roman" pitchFamily="18" charset="0"/>
                <a:cs typeface="Arial" pitchFamily="34" charset="0"/>
              </a:rPr>
              <a:t>Press</a:t>
            </a:r>
            <a:r>
              <a:rPr lang="fr-FR" sz="1200" i="1" dirty="0" smtClean="0">
                <a:latin typeface="Calibri" pitchFamily="34" charset="0"/>
                <a:ea typeface="Times New Roman" pitchFamily="18" charset="0"/>
                <a:cs typeface="Arial" pitchFamily="34" charset="0"/>
              </a:rPr>
              <a:t> Images - 2014</a:t>
            </a:r>
            <a:endParaRPr lang="fr-FR" sz="1200" dirty="0" smtClean="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pPr>
              <a:defRPr/>
            </a:pPr>
            <a:r>
              <a:rPr lang="fr-FR" smtClean="0"/>
              <a:t>5ème année/ Ethique appliquée</a:t>
            </a:r>
            <a:endParaRPr lang="fr-FR"/>
          </a:p>
        </p:txBody>
      </p:sp>
      <p:sp>
        <p:nvSpPr>
          <p:cNvPr id="5" name="Espace réservé du numéro de diapositive 4"/>
          <p:cNvSpPr>
            <a:spLocks noGrp="1"/>
          </p:cNvSpPr>
          <p:nvPr>
            <p:ph type="sldNum" sz="quarter" idx="12"/>
          </p:nvPr>
        </p:nvSpPr>
        <p:spPr/>
        <p:txBody>
          <a:bodyPr/>
          <a:lstStyle/>
          <a:p>
            <a:pPr>
              <a:defRPr/>
            </a:pPr>
            <a:fld id="{47F072E0-9F44-433D-ABC7-E3C53C46BAF3}" type="slidenum">
              <a:rPr lang="fr-FR" smtClean="0"/>
              <a:pPr>
                <a:defRPr/>
              </a:pPr>
              <a:t>7</a:t>
            </a:fld>
            <a:endParaRPr lang="fr-FR"/>
          </a:p>
        </p:txBody>
      </p:sp>
      <p:pic>
        <p:nvPicPr>
          <p:cNvPr id="251906" name="Picture 2" descr="&amp;quot;La fillette et le vautour&amp;quot; : le photographe sur le banc des accus&amp;eacute;s"/>
          <p:cNvPicPr>
            <a:picLocks noChangeAspect="1" noChangeArrowheads="1"/>
          </p:cNvPicPr>
          <p:nvPr/>
        </p:nvPicPr>
        <p:blipFill>
          <a:blip r:embed="rId2"/>
          <a:srcRect/>
          <a:stretch>
            <a:fillRect/>
          </a:stretch>
        </p:blipFill>
        <p:spPr bwMode="auto">
          <a:xfrm>
            <a:off x="0" y="0"/>
            <a:ext cx="9208931"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47F072E0-9F44-433D-ABC7-E3C53C46BAF3}" type="slidenum">
              <a:rPr lang="fr-FR" smtClean="0"/>
              <a:pPr>
                <a:defRPr/>
              </a:pPr>
              <a:t>8</a:t>
            </a:fld>
            <a:endParaRPr lang="fr-FR"/>
          </a:p>
        </p:txBody>
      </p:sp>
      <p:sp>
        <p:nvSpPr>
          <p:cNvPr id="7" name="Rectangle 6"/>
          <p:cNvSpPr/>
          <p:nvPr/>
        </p:nvSpPr>
        <p:spPr>
          <a:xfrm>
            <a:off x="6500826" y="428604"/>
            <a:ext cx="2428860" cy="5909310"/>
          </a:xfrm>
          <a:prstGeom prst="rect">
            <a:avLst/>
          </a:prstGeom>
        </p:spPr>
        <p:txBody>
          <a:bodyPr wrap="square">
            <a:spAutoFit/>
          </a:bodyPr>
          <a:lstStyle/>
          <a:p>
            <a:r>
              <a:rPr lang="fr-FR" sz="1400" dirty="0" smtClean="0"/>
              <a:t>Devenue un symbole de la famine en Afrique, cette terrible photo a été prise en mars 1993, dans le village d'</a:t>
            </a:r>
            <a:r>
              <a:rPr lang="fr-FR" sz="1400" dirty="0" err="1" smtClean="0"/>
              <a:t>Ayod</a:t>
            </a:r>
            <a:r>
              <a:rPr lang="fr-FR" sz="1400" dirty="0" smtClean="0"/>
              <a:t>, dans le sud du Soudan (l'actuel Soudan du Sud), par le photographe sud-africain Kevin Carter, 33 ans. On y voit un enfant soudanais famélique, affreusement affaibli, qui ne parvient même plus à se déplacer. Derrière lui, un vautour semble guetter le moment où il pourra se jeter sur sa proie, prostrée et trop frêle pour se défendre.</a:t>
            </a:r>
            <a:br>
              <a:rPr lang="fr-FR" sz="1400" dirty="0" smtClean="0"/>
            </a:br>
            <a:r>
              <a:rPr lang="fr-FR" sz="1400" dirty="0" smtClean="0"/>
              <a:t>Lorsqu'il est témoin de cette scène, d'une puissance symbolique sans pareil pour témoigner de la famine qui frappe la région, le photographe appuie sur le déclencheur. </a:t>
            </a:r>
            <a:br>
              <a:rPr lang="fr-FR" sz="1400" dirty="0" smtClean="0"/>
            </a:br>
            <a:r>
              <a:rPr lang="fr-FR" sz="1400" dirty="0" smtClean="0"/>
              <a:t/>
            </a:r>
            <a:br>
              <a:rPr lang="fr-FR" sz="1400" dirty="0" smtClean="0"/>
            </a:br>
            <a:r>
              <a:rPr lang="fr-FR" sz="1400" dirty="0" smtClean="0"/>
              <a:t>Il prendra au moins cinq photos</a:t>
            </a:r>
            <a:endParaRPr lang="fr-FR" sz="1400" dirty="0"/>
          </a:p>
        </p:txBody>
      </p:sp>
      <p:sp>
        <p:nvSpPr>
          <p:cNvPr id="10" name="Rectangle 9"/>
          <p:cNvSpPr/>
          <p:nvPr/>
        </p:nvSpPr>
        <p:spPr>
          <a:xfrm>
            <a:off x="142844" y="142852"/>
            <a:ext cx="6000792" cy="6715148"/>
          </a:xfrm>
          <a:prstGeom prst="rect">
            <a:avLst/>
          </a:prstGeom>
        </p:spPr>
        <p:txBody>
          <a:bodyPr wrap="square">
            <a:spAutoFit/>
          </a:bodyPr>
          <a:lstStyle/>
          <a:p>
            <a:pPr>
              <a:buNone/>
            </a:pPr>
            <a:endParaRPr lang="fr-FR" sz="1200" dirty="0" smtClean="0"/>
          </a:p>
          <a:p>
            <a:pPr>
              <a:buNone/>
            </a:pPr>
            <a:r>
              <a:rPr lang="fr-FR" sz="1200" dirty="0" smtClean="0"/>
              <a:t>Kevin Carter attend même une vingtaine de minutes, espérant que le charognard déploie ses ailes et accentue encore plus la force de cette image, </a:t>
            </a:r>
            <a:r>
              <a:rPr lang="fr-FR" sz="1200" dirty="0" smtClean="0">
                <a:hlinkClick r:id="rId2"/>
              </a:rPr>
              <a:t>assure "Le Monde" qui était revenu en 2013 sur cette "si pesante image"</a:t>
            </a:r>
            <a:r>
              <a:rPr lang="fr-FR" sz="1200" dirty="0" smtClean="0"/>
              <a:t>. Le vautour, immobile, n'ouvrira finalement pas ses ailes. Après de longues minutes, le photographe décide de chasser l'animal avant de s'éloigner de la scène et de s'effondrer en larmes.</a:t>
            </a:r>
            <a:br>
              <a:rPr lang="fr-FR" sz="1200" dirty="0" smtClean="0"/>
            </a:br>
            <a:r>
              <a:rPr lang="fr-FR" sz="1200" dirty="0" smtClean="0"/>
              <a:t>Lorsque son ami et collègue Joao Silva, qui était aussi présent dans le village, le retrouve, il est sonné :</a:t>
            </a:r>
            <a:br>
              <a:rPr lang="fr-FR" sz="1200" dirty="0" smtClean="0"/>
            </a:br>
            <a:r>
              <a:rPr lang="fr-FR" sz="1200" dirty="0" smtClean="0"/>
              <a:t>Il était clairement désemparé. Pendant qu'il m'expliquait ce qu'il avait photographié, il n'arrêtait pas de montrer du doigt quelque chose qui avait disparu. Il n'arrêtait pas de parler de sa fille Megan, il avait hâte de la serrer dans ses bras. Sans aucun doute, Kevin a été très affecté par ce qu'il avait photographié, et cela allait le hanter jusqu'à la fin de ses jours."</a:t>
            </a:r>
            <a:br>
              <a:rPr lang="fr-FR" sz="1200" dirty="0" smtClean="0"/>
            </a:br>
            <a:r>
              <a:rPr lang="fr-FR" sz="1200" dirty="0" smtClean="0">
                <a:hlinkClick r:id="rId3"/>
              </a:rPr>
              <a:t>Le "New York Times" publie la photo dans son édition du 26 mars 1993</a:t>
            </a:r>
            <a:r>
              <a:rPr lang="fr-FR" sz="1200" dirty="0" smtClean="0"/>
              <a:t>. Elle accompagne un article de la grande reportrice Donatella </a:t>
            </a:r>
            <a:r>
              <a:rPr lang="fr-FR" sz="1200" dirty="0" err="1" smtClean="0"/>
              <a:t>Lorch</a:t>
            </a:r>
            <a:r>
              <a:rPr lang="fr-FR" sz="1200" dirty="0" smtClean="0"/>
              <a:t> sur la situation du pays. La légende de la photo est alors très succincte : "Une petite fille, affaiblie par la faim, s'effondre sur le chemin d'un centre d'approvisionnement alimentaire à </a:t>
            </a:r>
            <a:r>
              <a:rPr lang="fr-FR" sz="1200" dirty="0" err="1" smtClean="0"/>
              <a:t>Ayod</a:t>
            </a:r>
            <a:r>
              <a:rPr lang="fr-FR" sz="1200" dirty="0" smtClean="0"/>
              <a:t>. A côté, un vautour attend."</a:t>
            </a:r>
            <a:br>
              <a:rPr lang="fr-FR" sz="1200" dirty="0" smtClean="0"/>
            </a:br>
            <a:r>
              <a:rPr lang="fr-FR" sz="1200" dirty="0" smtClean="0"/>
              <a:t>L'impact de l'image est immédiat, rappelle "Le Monde" : "Le journal reçoit alors quantité de courriers pour connaître le sort de l'enfant sur l'image si bien qu'un éditorial doit être rédigé quelques jours plus tard pour informer que l'enfant a pu regagner le centre mais que l'on ne sait pas s'il a survécu."</a:t>
            </a:r>
            <a:br>
              <a:rPr lang="fr-FR" sz="1200" dirty="0" smtClean="0"/>
            </a:br>
            <a:r>
              <a:rPr lang="fr-FR" sz="1200" dirty="0" smtClean="0"/>
              <a:t>Le 12 avril 1994, soit un an après presque jour pour jour, Kevin Carter remporte le </a:t>
            </a:r>
            <a:r>
              <a:rPr lang="fr-FR" sz="1200" dirty="0" smtClean="0">
                <a:hlinkClick r:id="rId4"/>
              </a:rPr>
              <a:t>prix Pulitzer</a:t>
            </a:r>
            <a:r>
              <a:rPr lang="fr-FR" sz="1200" dirty="0" smtClean="0"/>
              <a:t>. Ce prix, extrêmement prestigieux, symbole de la reconnaissance de la profession pour son travail, s'accompagnera d'une pluie de critiques acerbes. Toute une partie du public et de la presse américaine reprochera au photographe un prétendu manque d'éthique. Kevin Carter, qui reconnaît ne pas avoir aidé le jeune enfant, est présenté par certains comme un charognard plus méprisable encore que le vautour :</a:t>
            </a:r>
            <a:br>
              <a:rPr lang="fr-FR" sz="1200" dirty="0" smtClean="0"/>
            </a:br>
            <a:r>
              <a:rPr lang="fr-FR" sz="1200" dirty="0" smtClean="0"/>
              <a:t>L'homme qui n'ajuste son objectif que pour cadrer au mieux la souffrance n'est peut-être aussi qu'un prédateur, un vautour de plus sur les lieux", écrit le "St. Petersburg Times", un quotidien publié en Floride.</a:t>
            </a:r>
            <a:br>
              <a:rPr lang="fr-FR" sz="1200" dirty="0" smtClean="0"/>
            </a:br>
            <a:r>
              <a:rPr lang="fr-FR" sz="1200" dirty="0" smtClean="0"/>
              <a:t>Le matin du 27 juillet 1994, quelques mois après avoir reçu son prix Pulitzer, Kevin Carter se suicide en s'empoisonnant au monoxyde de carbone dans sa voiture. Il n'aura jamais cherché à s'expliquer sur sa photo. </a:t>
            </a: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741</Words>
  <PresentationFormat>Affichage à l'écran (4:3)</PresentationFormat>
  <Paragraphs>33</Paragraphs>
  <Slides>8</Slides>
  <Notes>1</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Dilemme de Heinz</vt:lpstr>
      <vt:lpstr>Le dilemme de Julien</vt:lpstr>
      <vt:lpstr>Dilemme du philosophe </vt:lpstr>
      <vt:lpstr>Le dilemme de la bourse</vt:lpstr>
      <vt:lpstr>(Suite)</vt:lpstr>
      <vt:lpstr>   En 1985, Frank Fournier photographie en Colombie une petite fille, coincée dans les débris d'un volcan en éruption. Les critiques pleuvent : comment photographier cette enfant qui est en train de mourir au lieu de l'aider ? </vt:lpstr>
      <vt:lpstr>Diapositive 7</vt:lpstr>
      <vt:lpstr>Diapositive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Dilemme de Heinz</dc:title>
  <dc:creator>usezr</dc:creator>
  <cp:lastModifiedBy>Saida Belouali</cp:lastModifiedBy>
  <cp:revision>1</cp:revision>
  <dcterms:created xsi:type="dcterms:W3CDTF">2017-10-24T08:29:27Z</dcterms:created>
  <dcterms:modified xsi:type="dcterms:W3CDTF">2017-10-24T08:30:37Z</dcterms:modified>
</cp:coreProperties>
</file>