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24.jpg" ContentType="image/jpg"/>
  <Override PartName="/ppt/media/image25.jpg" ContentType="image/jpg"/>
  <Override PartName="/ppt/media/image29.jpg" ContentType="image/jpg"/>
  <Override PartName="/ppt/media/image30.jpg" ContentType="image/jpg"/>
  <Override PartName="/ppt/media/image31.jpg" ContentType="image/jp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2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69" r:id="rId22"/>
    <p:sldId id="271" r:id="rId23"/>
    <p:sldId id="272" r:id="rId24"/>
    <p:sldId id="273" r:id="rId25"/>
    <p:sldId id="274" r:id="rId26"/>
    <p:sldId id="277" r:id="rId27"/>
    <p:sldId id="278" r:id="rId28"/>
    <p:sldId id="279" r:id="rId29"/>
    <p:sldId id="301" r:id="rId30"/>
    <p:sldId id="311" r:id="rId31"/>
  </p:sldIdLst>
  <p:sldSz cx="9144000" cy="5143500" type="screen16x9"/>
  <p:notesSz cx="9144000" cy="5143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759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F50FD-31F9-C444-A3E5-73E23D300941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CCA7-5D3A-CD48-B40A-5B7C308F2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32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CA7-5D3A-CD48-B40A-5B7C308F2B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6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CA7-5D3A-CD48-B40A-5B7C308F2B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5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CA7-5D3A-CD48-B40A-5B7C308F2B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6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Data&amp;Preprocessing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pPr fontAlgn="base"/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pPr fontAlgn="base"/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pPr fontAlgn="base"/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pPr fontAlgn="base"/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CA7-5D3A-CD48-B40A-5B7C308F2B5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102" y="838632"/>
            <a:ext cx="854579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0E4F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5" y="1118870"/>
            <a:ext cx="385635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784" y="1418301"/>
            <a:ext cx="688467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0E4F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400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0" y="897600"/>
                </a:lnTo>
                <a:lnTo>
                  <a:pt x="897599" y="897600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400" y="4245875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149602" y="0"/>
                </a:lnTo>
                <a:lnTo>
                  <a:pt x="120279" y="2901"/>
                </a:lnTo>
                <a:lnTo>
                  <a:pt x="66602" y="25134"/>
                </a:lnTo>
                <a:lnTo>
                  <a:pt x="25134" y="66603"/>
                </a:lnTo>
                <a:lnTo>
                  <a:pt x="2900" y="120280"/>
                </a:lnTo>
                <a:lnTo>
                  <a:pt x="0" y="149602"/>
                </a:lnTo>
                <a:lnTo>
                  <a:pt x="0" y="897599"/>
                </a:lnTo>
                <a:lnTo>
                  <a:pt x="897599" y="897599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1896641"/>
            <a:ext cx="5583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4800" spc="65" dirty="0" smtClean="0">
                <a:solidFill>
                  <a:srgbClr val="FFFFFF"/>
                </a:solidFill>
                <a:latin typeface="Calibri"/>
                <a:cs typeface="Calibri"/>
              </a:rPr>
              <a:t>DL &amp; NLP avec </a:t>
            </a:r>
            <a:r>
              <a:rPr lang="fr-FR" sz="4800" spc="65" dirty="0" err="1" smtClean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smtClean="0"/>
              <a:t>DL &amp; NLP </a:t>
            </a:r>
            <a:br>
              <a:rPr lang="fr-FR" sz="3200" dirty="0" smtClean="0"/>
            </a:br>
            <a:r>
              <a:rPr lang="fr-FR" sz="2000" dirty="0" err="1" smtClean="0"/>
              <a:t>Téchnologies</a:t>
            </a:r>
            <a:r>
              <a:rPr lang="fr-FR" sz="2000" dirty="0" smtClean="0"/>
              <a:t> et </a:t>
            </a:r>
            <a:r>
              <a:rPr lang="fr-FR" sz="2000" dirty="0" err="1" smtClean="0"/>
              <a:t>Frameworks</a:t>
            </a:r>
            <a:endParaRPr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7" y="1263720"/>
            <a:ext cx="8106906" cy="38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smtClean="0"/>
              <a:t>DL &amp; NLP </a:t>
            </a:r>
            <a:br>
              <a:rPr lang="fr-FR" sz="3200" dirty="0" smtClean="0"/>
            </a:br>
            <a:r>
              <a:rPr lang="fr-FR" sz="2000" dirty="0" err="1" smtClean="0"/>
              <a:t>Téchnologies</a:t>
            </a:r>
            <a:r>
              <a:rPr lang="fr-FR" sz="2000" dirty="0" smtClean="0"/>
              <a:t> et </a:t>
            </a:r>
            <a:r>
              <a:rPr lang="fr-FR" sz="2000" dirty="0" err="1" smtClean="0"/>
              <a:t>Frameworks</a:t>
            </a:r>
            <a:endParaRPr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4121"/>
            <a:ext cx="8229599" cy="39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2033270"/>
            <a:ext cx="72091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 smtClean="0"/>
              <a:t> </a:t>
            </a:r>
            <a:r>
              <a:rPr lang="fr-FR" spc="125" dirty="0" smtClean="0"/>
              <a:t>Zoom sur </a:t>
            </a:r>
            <a:r>
              <a:rPr spc="245" dirty="0" smtClean="0"/>
              <a:t>Keras</a:t>
            </a:r>
            <a:r>
              <a:rPr lang="fr-FR" spc="245" dirty="0"/>
              <a:t> </a:t>
            </a:r>
            <a:r>
              <a:rPr lang="fr-FR" spc="245" dirty="0" smtClean="0"/>
              <a:t>!! </a:t>
            </a:r>
            <a:endParaRPr spc="24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266566"/>
            <a:ext cx="9220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60" dirty="0" err="1">
                <a:solidFill>
                  <a:schemeClr val="tx1"/>
                </a:solidFill>
              </a:rPr>
              <a:t>Keras</a:t>
            </a:r>
            <a:r>
              <a:rPr lang="fr-FR" sz="1800" spc="60" dirty="0">
                <a:solidFill>
                  <a:schemeClr val="tx1"/>
                </a:solidFill>
              </a:rPr>
              <a:t>: une API pour spécifier et </a:t>
            </a:r>
            <a:r>
              <a:rPr lang="fr-FR" sz="1800" spc="60" dirty="0" smtClean="0">
                <a:solidFill>
                  <a:schemeClr val="tx1"/>
                </a:solidFill>
              </a:rPr>
              <a:t>faire apprendre des </a:t>
            </a:r>
            <a:r>
              <a:rPr lang="fr-FR" sz="1800" spc="60" dirty="0">
                <a:solidFill>
                  <a:schemeClr val="tx1"/>
                </a:solidFill>
              </a:rPr>
              <a:t>programmes différentiables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8849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6600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4350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8049" y="2631300"/>
            <a:ext cx="3564890" cy="603250"/>
          </a:xfrm>
          <a:prstGeom prst="rect">
            <a:avLst/>
          </a:prstGeom>
          <a:solidFill>
            <a:srgbClr val="FF9900"/>
          </a:solidFill>
          <a:ln w="9524">
            <a:solidFill>
              <a:srgbClr val="42424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TensorFlow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CNTK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MXNet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Theano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400" y="1862500"/>
            <a:ext cx="3564890" cy="603250"/>
          </a:xfrm>
          <a:prstGeom prst="rect">
            <a:avLst/>
          </a:prstGeom>
          <a:solidFill>
            <a:srgbClr val="CC0000"/>
          </a:solidFill>
          <a:ln w="9524">
            <a:solidFill>
              <a:srgbClr val="424242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84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Keras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0" y="0"/>
            <a:ext cx="9144000" cy="960455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 txBox="1">
            <a:spLocks/>
          </p:cNvSpPr>
          <p:nvPr/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200" kern="0" dirty="0" smtClean="0"/>
              <a:t>DL &amp; NLP </a:t>
            </a:r>
            <a:br>
              <a:rPr lang="fr-FR" sz="3200" kern="0" dirty="0" smtClean="0"/>
            </a:br>
            <a:r>
              <a:rPr lang="fr-FR" sz="2000" kern="0" dirty="0" smtClean="0"/>
              <a:t>Zoom sur </a:t>
            </a:r>
            <a:r>
              <a:rPr lang="fr-FR" sz="2000" kern="0" dirty="0" err="1" smtClean="0"/>
              <a:t>Keras</a:t>
            </a:r>
            <a:endParaRPr lang="fr-FR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420193"/>
            <a:ext cx="6355715" cy="51744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304800" y="1320231"/>
            <a:ext cx="3796665" cy="128278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tensorflow.keras </a:t>
            </a:r>
            <a:r>
              <a:rPr sz="1800" spc="5" dirty="0">
                <a:solidFill>
                  <a:srgbClr val="737373"/>
                </a:solidFill>
                <a:latin typeface="Calibri"/>
                <a:cs typeface="Calibri"/>
              </a:rPr>
              <a:t>(tf.keras)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module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 smtClean="0">
                <a:solidFill>
                  <a:srgbClr val="737373"/>
                </a:solidFill>
                <a:latin typeface="Calibri"/>
                <a:cs typeface="Calibri"/>
              </a:rPr>
              <a:t>Better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optimized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for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55" dirty="0">
                <a:solidFill>
                  <a:srgbClr val="737373"/>
                </a:solidFill>
                <a:latin typeface="Calibri"/>
                <a:cs typeface="Calibri"/>
              </a:rPr>
              <a:t>TF</a:t>
            </a:r>
            <a:endParaRPr sz="1800" dirty="0">
              <a:latin typeface="Calibri"/>
              <a:cs typeface="Calibri"/>
            </a:endParaRPr>
          </a:p>
          <a:p>
            <a:pPr marL="379095" marR="4826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Better integration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TF-specific 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features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924" y="2640098"/>
            <a:ext cx="201993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Estimator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Eager</a:t>
            </a:r>
            <a:r>
              <a:rPr sz="1800" spc="-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execution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5907" y="3217197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0" y="3231581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8061" y="3249466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9299" y="2235835"/>
            <a:ext cx="3255010" cy="567690"/>
          </a:xfrm>
          <a:prstGeom prst="rect">
            <a:avLst/>
          </a:prstGeom>
          <a:solidFill>
            <a:srgbClr val="FF9900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TensorFlow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99" y="1375613"/>
            <a:ext cx="3255010" cy="567690"/>
          </a:xfrm>
          <a:prstGeom prst="rect">
            <a:avLst/>
          </a:prstGeom>
          <a:solidFill>
            <a:srgbClr val="CC0000"/>
          </a:solidFill>
          <a:ln w="9524">
            <a:solidFill>
              <a:srgbClr val="424242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tf.keras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0" y="0"/>
            <a:ext cx="9144000" cy="960455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 txBox="1">
            <a:spLocks/>
          </p:cNvSpPr>
          <p:nvPr/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200" kern="0" dirty="0" smtClean="0"/>
              <a:t>DL &amp; NLP </a:t>
            </a:r>
            <a:br>
              <a:rPr lang="fr-FR" sz="3200" kern="0" dirty="0" smtClean="0"/>
            </a:br>
            <a:r>
              <a:rPr lang="fr-FR" sz="2000" kern="0" dirty="0" smtClean="0"/>
              <a:t>Zoom sur </a:t>
            </a:r>
            <a:r>
              <a:rPr lang="fr-FR" sz="2000" kern="0" dirty="0" err="1" smtClean="0"/>
              <a:t>Keras</a:t>
            </a:r>
            <a:endParaRPr lang="fr-FR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50246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12700">
              <a:spcBef>
                <a:spcPts val="100"/>
              </a:spcBef>
            </a:pPr>
            <a:endParaRPr lang="fr-FR" b="1" kern="0" dirty="0" smtClean="0">
              <a:solidFill>
                <a:schemeClr val="bg1"/>
              </a:solidFill>
            </a:endParaRPr>
          </a:p>
          <a:p>
            <a:pPr marL="12700">
              <a:spcBef>
                <a:spcPts val="100"/>
              </a:spcBef>
            </a:pPr>
            <a:r>
              <a:rPr lang="fr-FR" sz="3000" b="1" kern="0" dirty="0" smtClean="0">
                <a:solidFill>
                  <a:schemeClr val="bg1"/>
                </a:solidFill>
              </a:rPr>
              <a:t>Zoom </a:t>
            </a:r>
            <a:r>
              <a:rPr lang="fr-FR" sz="3000" b="1" kern="0" dirty="0">
                <a:solidFill>
                  <a:schemeClr val="bg1"/>
                </a:solidFill>
              </a:rPr>
              <a:t>sur </a:t>
            </a:r>
            <a:r>
              <a:rPr lang="fr-FR" sz="3000" b="1" kern="0" dirty="0" err="1">
                <a:solidFill>
                  <a:schemeClr val="bg1"/>
                </a:solidFill>
              </a:rPr>
              <a:t>Keras</a:t>
            </a:r>
            <a:endParaRPr lang="fr-FR" sz="3000" b="1" kern="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789922"/>
            <a:ext cx="802322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65" dirty="0" smtClean="0"/>
              <a:t>Qui fait </a:t>
            </a:r>
            <a:r>
              <a:rPr lang="en-US" sz="2500" spc="65" dirty="0" err="1" smtClean="0"/>
              <a:t>Keras</a:t>
            </a:r>
            <a:r>
              <a:rPr lang="en-US" sz="2500" spc="130" dirty="0" smtClean="0"/>
              <a:t>? </a:t>
            </a:r>
            <a:endParaRPr sz="2500" dirty="0"/>
          </a:p>
        </p:txBody>
      </p:sp>
      <p:sp>
        <p:nvSpPr>
          <p:cNvPr id="6" name="object 6"/>
          <p:cNvSpPr/>
          <p:nvPr/>
        </p:nvSpPr>
        <p:spPr>
          <a:xfrm>
            <a:off x="562512" y="2063249"/>
            <a:ext cx="3105150" cy="742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749" y="3134025"/>
            <a:ext cx="2923923" cy="95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0774" y="2063251"/>
            <a:ext cx="2616000" cy="55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0774" y="2915897"/>
            <a:ext cx="2616000" cy="703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0875" y="3800772"/>
            <a:ext cx="1715425" cy="907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500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/>
              <a:t>What’s </a:t>
            </a:r>
            <a:r>
              <a:rPr sz="3200" spc="135" dirty="0"/>
              <a:t>special </a:t>
            </a:r>
            <a:r>
              <a:rPr sz="3200" spc="80" dirty="0"/>
              <a:t>about</a:t>
            </a:r>
            <a:r>
              <a:rPr sz="3200" spc="75" dirty="0"/>
              <a:t> </a:t>
            </a:r>
            <a:r>
              <a:rPr sz="3200" spc="130" dirty="0"/>
              <a:t>Keras?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35449" y="1942951"/>
            <a:ext cx="5962650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solidFill>
                  <a:srgbClr val="737373"/>
                </a:solidFill>
                <a:latin typeface="Calibri"/>
                <a:cs typeface="Calibri"/>
              </a:rPr>
              <a:t>A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focus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on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user</a:t>
            </a:r>
            <a:r>
              <a:rPr sz="1800" spc="-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experience.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Large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adoption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the industry </a:t>
            </a: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and research</a:t>
            </a:r>
            <a:r>
              <a:rPr sz="1800" spc="1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community.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Multi-backend,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multi-platform.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5" dirty="0">
                <a:solidFill>
                  <a:srgbClr val="737373"/>
                </a:solidFill>
                <a:latin typeface="Calibri"/>
                <a:cs typeface="Calibri"/>
              </a:rPr>
              <a:t>Easy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productization </a:t>
            </a:r>
            <a:r>
              <a:rPr sz="1800" spc="20" dirty="0">
                <a:solidFill>
                  <a:srgbClr val="737373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models.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73" y="819150"/>
            <a:ext cx="6365424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965" dirty="0">
                <a:solidFill>
                  <a:srgbClr val="424242"/>
                </a:solidFill>
              </a:rPr>
              <a:t>250,000</a:t>
            </a:r>
            <a:endParaRPr sz="12000" dirty="0"/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1800" spc="90" dirty="0">
                <a:solidFill>
                  <a:srgbClr val="737373"/>
                </a:solidFill>
              </a:rPr>
              <a:t>Keras</a:t>
            </a:r>
            <a:r>
              <a:rPr sz="1800" spc="50" dirty="0">
                <a:solidFill>
                  <a:srgbClr val="737373"/>
                </a:solidFill>
              </a:rPr>
              <a:t> </a:t>
            </a:r>
            <a:r>
              <a:rPr sz="1800" spc="75" dirty="0">
                <a:solidFill>
                  <a:srgbClr val="737373"/>
                </a:solidFill>
              </a:rPr>
              <a:t>developers</a:t>
            </a:r>
            <a:endParaRPr sz="1800" dirty="0"/>
          </a:p>
        </p:txBody>
      </p:sp>
      <p:sp>
        <p:nvSpPr>
          <p:cNvPr id="4" name="object 3"/>
          <p:cNvSpPr txBox="1"/>
          <p:nvPr/>
        </p:nvSpPr>
        <p:spPr>
          <a:xfrm>
            <a:off x="5638800" y="2571750"/>
            <a:ext cx="2816225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 indent="-1166495">
              <a:lnSpc>
                <a:spcPct val="100000"/>
              </a:lnSpc>
              <a:spcBef>
                <a:spcPts val="100"/>
              </a:spcBef>
              <a:buChar char="&gt;"/>
              <a:tabLst>
                <a:tab pos="1166495" algn="l"/>
              </a:tabLst>
            </a:pPr>
            <a:r>
              <a:rPr sz="12000" spc="800" dirty="0">
                <a:solidFill>
                  <a:srgbClr val="424242"/>
                </a:solidFill>
                <a:latin typeface="Calibri"/>
                <a:cs typeface="Calibri"/>
              </a:rPr>
              <a:t>2x</a:t>
            </a:r>
            <a:endParaRPr sz="1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Year-on-year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growth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2613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30" dirty="0" err="1" smtClean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r>
              <a:rPr lang="fr-FR" sz="1800" spc="30" dirty="0" smtClean="0">
                <a:solidFill>
                  <a:srgbClr val="FFFFFF"/>
                </a:solidFill>
                <a:latin typeface="Calibri"/>
                <a:cs typeface="Calibri"/>
              </a:rPr>
              <a:t> : </a:t>
            </a:r>
            <a:r>
              <a:rPr sz="1800" spc="30" dirty="0" smtClean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traction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66725"/>
            <a:ext cx="2403977" cy="7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7999" y="1204201"/>
            <a:ext cx="2331750" cy="496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0075" y="992283"/>
            <a:ext cx="2464822" cy="1027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599" y="2339274"/>
            <a:ext cx="2253401" cy="450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7999" y="2156200"/>
            <a:ext cx="2331749" cy="831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0741" y="2431825"/>
            <a:ext cx="2571012" cy="496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9850" y="4347934"/>
            <a:ext cx="803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Calibri"/>
                <a:cs typeface="Calibri"/>
              </a:rPr>
              <a:t>etc...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4887" y="3413376"/>
            <a:ext cx="1802700" cy="450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99888" y="3125212"/>
            <a:ext cx="1599227" cy="1027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3488" y="3263112"/>
            <a:ext cx="2015874" cy="10270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4975" y="3442650"/>
            <a:ext cx="1772039" cy="4966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275" y="157743"/>
            <a:ext cx="4019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35" dirty="0" err="1" smtClean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r>
              <a:rPr lang="fr-FR" sz="1800" spc="35" dirty="0" smtClean="0">
                <a:solidFill>
                  <a:srgbClr val="FFFFFF"/>
                </a:solidFill>
                <a:latin typeface="Calibri"/>
                <a:cs typeface="Calibri"/>
              </a:rPr>
              <a:t> : </a:t>
            </a:r>
            <a:r>
              <a:rPr sz="1800" spc="35" dirty="0" smtClean="0">
                <a:solidFill>
                  <a:srgbClr val="FFFFFF"/>
                </a:solidFill>
                <a:latin typeface="Calibri"/>
                <a:cs typeface="Calibri"/>
              </a:rPr>
              <a:t>Startup-land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traction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450" y="984525"/>
            <a:ext cx="6815455" cy="312420"/>
          </a:xfrm>
          <a:custGeom>
            <a:avLst/>
            <a:gdLst/>
            <a:ahLst/>
            <a:cxnLst/>
            <a:rect l="l" t="t" r="r" b="b"/>
            <a:pathLst>
              <a:path w="6815455" h="312419">
                <a:moveTo>
                  <a:pt x="0" y="0"/>
                </a:moveTo>
                <a:lnTo>
                  <a:pt x="6814840" y="0"/>
                </a:lnTo>
                <a:lnTo>
                  <a:pt x="6814840" y="312419"/>
                </a:lnTo>
                <a:lnTo>
                  <a:pt x="0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750" y="961411"/>
            <a:ext cx="683577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14171A"/>
                </a:solidFill>
                <a:latin typeface="Arial"/>
                <a:cs typeface="Arial"/>
              </a:rPr>
              <a:t>Hacker News jobs board mentions </a:t>
            </a:r>
            <a:r>
              <a:rPr sz="2050" dirty="0">
                <a:solidFill>
                  <a:srgbClr val="14171A"/>
                </a:solidFill>
                <a:latin typeface="Arial"/>
                <a:cs typeface="Arial"/>
              </a:rPr>
              <a:t>- </a:t>
            </a:r>
            <a:r>
              <a:rPr sz="2050" spc="-5" dirty="0">
                <a:solidFill>
                  <a:srgbClr val="14171A"/>
                </a:solidFill>
                <a:latin typeface="Arial"/>
                <a:cs typeface="Arial"/>
              </a:rPr>
              <a:t>out of 964 job</a:t>
            </a:r>
            <a:r>
              <a:rPr sz="2050" spc="-50" dirty="0">
                <a:solidFill>
                  <a:srgbClr val="14171A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14171A"/>
                </a:solidFill>
                <a:latin typeface="Arial"/>
                <a:cs typeface="Arial"/>
              </a:rPr>
              <a:t>postings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4176" y="1640475"/>
            <a:ext cx="5084376" cy="324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5000" u="sng" dirty="0" smtClean="0">
                <a:solidFill>
                  <a:schemeClr val="bg1"/>
                </a:solidFill>
              </a:rPr>
              <a:t>Plan</a:t>
            </a:r>
          </a:p>
          <a:p>
            <a:pPr marL="685800" indent="-685800">
              <a:buFont typeface="Arial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2000" dirty="0" err="1" smtClean="0">
                <a:solidFill>
                  <a:schemeClr val="bg1"/>
                </a:solidFill>
              </a:rPr>
              <a:t>DeepLearning</a:t>
            </a:r>
            <a:r>
              <a:rPr lang="fr-FR" sz="2000" dirty="0" smtClean="0">
                <a:solidFill>
                  <a:schemeClr val="bg1"/>
                </a:solidFill>
              </a:rPr>
              <a:t> (DL) : Les réseaux de neurones profonds et applications</a:t>
            </a:r>
          </a:p>
          <a:p>
            <a:pPr marL="685800" indent="-685800">
              <a:buFont typeface="Arial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Naturel </a:t>
            </a:r>
            <a:r>
              <a:rPr lang="fr-FR" sz="2000" dirty="0" err="1" smtClean="0">
                <a:solidFill>
                  <a:schemeClr val="bg1"/>
                </a:solidFill>
              </a:rPr>
              <a:t>Language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Processing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(NLP) : Introduction et applications</a:t>
            </a:r>
          </a:p>
          <a:p>
            <a:pPr marL="685800" indent="-685800">
              <a:buFont typeface="Arial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DL &amp; NLP : Technologies et </a:t>
            </a:r>
            <a:r>
              <a:rPr lang="fr-FR" sz="2000" dirty="0" err="1" smtClean="0">
                <a:solidFill>
                  <a:schemeClr val="bg1"/>
                </a:solidFill>
              </a:rPr>
              <a:t>frameworks</a:t>
            </a:r>
            <a:r>
              <a:rPr lang="fr-FR" sz="2000" dirty="0" smtClean="0">
                <a:solidFill>
                  <a:schemeClr val="bg1"/>
                </a:solidFill>
              </a:rPr>
              <a:t> utilisés</a:t>
            </a:r>
          </a:p>
          <a:p>
            <a:pPr marL="685800" indent="-685800">
              <a:buFont typeface="Arial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TP :  Coder votre 1</a:t>
            </a:r>
            <a:r>
              <a:rPr lang="fr-FR" sz="2000" baseline="30000" dirty="0" smtClean="0">
                <a:solidFill>
                  <a:schemeClr val="bg1"/>
                </a:solidFill>
              </a:rPr>
              <a:t>er</a:t>
            </a:r>
            <a:r>
              <a:rPr lang="fr-FR" sz="2000" dirty="0" smtClean="0">
                <a:solidFill>
                  <a:schemeClr val="bg1"/>
                </a:solidFill>
              </a:rPr>
              <a:t> Réseaux de neurones avec </a:t>
            </a:r>
            <a:r>
              <a:rPr lang="fr-FR" sz="2000" dirty="0" err="1" smtClean="0">
                <a:solidFill>
                  <a:schemeClr val="bg1"/>
                </a:solidFill>
              </a:rPr>
              <a:t>Keras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endParaRPr lang="fr-FR" sz="2000" dirty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fr-FR" sz="2000" dirty="0" smtClean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fr-FR" sz="2000" dirty="0" smtClean="0">
              <a:solidFill>
                <a:schemeClr val="bg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6400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0" y="897600"/>
                </a:lnTo>
                <a:lnTo>
                  <a:pt x="897599" y="897600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400" y="4245875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149602" y="0"/>
                </a:lnTo>
                <a:lnTo>
                  <a:pt x="120279" y="2901"/>
                </a:lnTo>
                <a:lnTo>
                  <a:pt x="66602" y="25134"/>
                </a:lnTo>
                <a:lnTo>
                  <a:pt x="25134" y="66603"/>
                </a:lnTo>
                <a:lnTo>
                  <a:pt x="2900" y="120280"/>
                </a:lnTo>
                <a:lnTo>
                  <a:pt x="0" y="149602"/>
                </a:lnTo>
                <a:lnTo>
                  <a:pt x="0" y="897599"/>
                </a:lnTo>
                <a:lnTo>
                  <a:pt x="897599" y="897599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550" y="2853011"/>
            <a:ext cx="1644014" cy="2906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6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3867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85" dirty="0" err="1" smtClean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r>
              <a:rPr lang="fr-FR" sz="1800" spc="85" dirty="0" smtClean="0">
                <a:solidFill>
                  <a:srgbClr val="FFFFFF"/>
                </a:solidFill>
                <a:latin typeface="Calibri"/>
                <a:cs typeface="Calibri"/>
              </a:rPr>
              <a:t> : </a:t>
            </a:r>
            <a:r>
              <a:rPr sz="1800" spc="85" dirty="0" smtClean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1800" spc="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traction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10249"/>
            <a:ext cx="4522224" cy="315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5374" y="1336952"/>
            <a:ext cx="4522226" cy="310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5169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51690"/>
            <a:ext cx="9144000" cy="359188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82" y="226302"/>
            <a:ext cx="7904018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60" dirty="0" err="1" smtClean="0"/>
              <a:t>Keras</a:t>
            </a:r>
            <a:r>
              <a:rPr lang="fr-FR" sz="2500" spc="160" dirty="0" smtClean="0"/>
              <a:t>:</a:t>
            </a:r>
            <a:r>
              <a:rPr sz="2500" spc="160" dirty="0" smtClean="0"/>
              <a:t> </a:t>
            </a:r>
            <a:r>
              <a:rPr sz="2500" spc="75" dirty="0" smtClean="0"/>
              <a:t>multi-backend</a:t>
            </a:r>
            <a:r>
              <a:rPr sz="2500" spc="75" dirty="0"/>
              <a:t>,</a:t>
            </a:r>
            <a:r>
              <a:rPr sz="2500" spc="-5" dirty="0"/>
              <a:t> </a:t>
            </a:r>
            <a:r>
              <a:rPr sz="2500" spc="5" dirty="0"/>
              <a:t>multi-platform</a:t>
            </a:r>
            <a:endParaRPr sz="2500" dirty="0"/>
          </a:p>
        </p:txBody>
      </p:sp>
      <p:sp>
        <p:nvSpPr>
          <p:cNvPr id="6" name="object 6"/>
          <p:cNvSpPr txBox="1"/>
          <p:nvPr/>
        </p:nvSpPr>
        <p:spPr>
          <a:xfrm>
            <a:off x="704945" y="1928909"/>
            <a:ext cx="3948429" cy="275267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85" dirty="0">
                <a:latin typeface="Calibri"/>
                <a:cs typeface="Calibri"/>
              </a:rPr>
              <a:t>Develop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35" dirty="0">
                <a:latin typeface="Calibri"/>
                <a:cs typeface="Calibri"/>
              </a:rPr>
              <a:t>Python,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R</a:t>
            </a:r>
            <a:endParaRPr sz="1800" dirty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85" dirty="0">
                <a:latin typeface="Calibri"/>
                <a:cs typeface="Calibri"/>
              </a:rPr>
              <a:t>On </a:t>
            </a:r>
            <a:r>
              <a:rPr sz="1400" spc="30" dirty="0">
                <a:latin typeface="Calibri"/>
                <a:cs typeface="Calibri"/>
              </a:rPr>
              <a:t>Unix, Windows,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65" dirty="0">
                <a:latin typeface="Calibri"/>
                <a:cs typeface="Calibri"/>
              </a:rPr>
              <a:t>OSX</a:t>
            </a:r>
            <a:endParaRPr sz="14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65" dirty="0">
                <a:latin typeface="Calibri"/>
                <a:cs typeface="Calibri"/>
              </a:rPr>
              <a:t>Run </a:t>
            </a:r>
            <a:r>
              <a:rPr sz="1800" spc="30" dirty="0">
                <a:latin typeface="Calibri"/>
                <a:cs typeface="Calibri"/>
              </a:rPr>
              <a:t>the </a:t>
            </a:r>
            <a:r>
              <a:rPr sz="1800" spc="85" dirty="0">
                <a:latin typeface="Calibri"/>
                <a:cs typeface="Calibri"/>
              </a:rPr>
              <a:t>same </a:t>
            </a:r>
            <a:r>
              <a:rPr sz="1800" spc="100" dirty="0">
                <a:latin typeface="Calibri"/>
                <a:cs typeface="Calibri"/>
              </a:rPr>
              <a:t>code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with…</a:t>
            </a: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5" dirty="0">
                <a:latin typeface="Calibri"/>
                <a:cs typeface="Calibri"/>
              </a:rPr>
              <a:t>TensorFlow</a:t>
            </a:r>
            <a:endParaRPr sz="1400" dirty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125" dirty="0">
                <a:latin typeface="Calibri"/>
                <a:cs typeface="Calibri"/>
              </a:rPr>
              <a:t>CNTK</a:t>
            </a:r>
            <a:endParaRPr sz="1400" dirty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5" dirty="0">
                <a:latin typeface="Calibri"/>
                <a:cs typeface="Calibri"/>
              </a:rPr>
              <a:t>Theano</a:t>
            </a:r>
            <a:endParaRPr sz="1400" dirty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45" dirty="0">
                <a:latin typeface="Calibri"/>
                <a:cs typeface="Calibri"/>
              </a:rPr>
              <a:t>MXNet</a:t>
            </a:r>
            <a:endParaRPr sz="1400" dirty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40" dirty="0">
                <a:latin typeface="Calibri"/>
                <a:cs typeface="Calibri"/>
              </a:rPr>
              <a:t>PlaidML</a:t>
            </a:r>
            <a:endParaRPr sz="1400" dirty="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  <a:spcBef>
                <a:spcPts val="270"/>
              </a:spcBef>
              <a:tabLst>
                <a:tab pos="766445" algn="l"/>
              </a:tabLst>
            </a:pPr>
            <a:r>
              <a:rPr sz="1400" spc="-10" dirty="0">
                <a:latin typeface="Calibri"/>
                <a:cs typeface="Calibri"/>
              </a:rPr>
              <a:t>-	</a:t>
            </a:r>
            <a:r>
              <a:rPr sz="1400" spc="-5" dirty="0">
                <a:latin typeface="Calibri"/>
                <a:cs typeface="Calibri"/>
              </a:rPr>
              <a:t>??</a:t>
            </a:r>
            <a:endParaRPr sz="14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10" dirty="0">
                <a:latin typeface="Calibri"/>
                <a:cs typeface="Calibri"/>
              </a:rPr>
              <a:t>CPU, </a:t>
            </a:r>
            <a:r>
              <a:rPr sz="1800" spc="85" dirty="0">
                <a:latin typeface="Calibri"/>
                <a:cs typeface="Calibri"/>
              </a:rPr>
              <a:t>NVIDIA GPU, </a:t>
            </a:r>
            <a:r>
              <a:rPr sz="1800" spc="70" dirty="0">
                <a:latin typeface="Calibri"/>
                <a:cs typeface="Calibri"/>
              </a:rPr>
              <a:t>AMD </a:t>
            </a:r>
            <a:r>
              <a:rPr sz="1800" spc="85" dirty="0">
                <a:latin typeface="Calibri"/>
                <a:cs typeface="Calibri"/>
              </a:rPr>
              <a:t>GPU,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TPU...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118870"/>
            <a:ext cx="3856354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pc="305" dirty="0" smtClean="0"/>
              <a:t>Comment utiliser </a:t>
            </a:r>
            <a:r>
              <a:rPr lang="fr-FR" spc="305" dirty="0" err="1" smtClean="0"/>
              <a:t>Keras</a:t>
            </a:r>
            <a:endParaRPr spc="2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477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47750"/>
            <a:ext cx="9144000" cy="40958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223809"/>
            <a:ext cx="45720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500" spc="140" dirty="0" err="1" smtClean="0"/>
              <a:t>Keras</a:t>
            </a:r>
            <a:r>
              <a:rPr lang="fr-FR" sz="2500" spc="140" dirty="0" smtClean="0"/>
              <a:t> : </a:t>
            </a:r>
            <a:r>
              <a:rPr lang="fr-FR" sz="2500" spc="140" dirty="0" err="1" smtClean="0"/>
              <a:t>Two</a:t>
            </a:r>
            <a:r>
              <a:rPr lang="fr-FR" sz="2500" spc="140" dirty="0" smtClean="0"/>
              <a:t> </a:t>
            </a:r>
            <a:r>
              <a:rPr sz="2500" spc="145" dirty="0" smtClean="0"/>
              <a:t>API</a:t>
            </a:r>
            <a:r>
              <a:rPr sz="2500" dirty="0" smtClean="0"/>
              <a:t> </a:t>
            </a:r>
            <a:r>
              <a:rPr sz="2500" spc="105" dirty="0"/>
              <a:t>styles</a:t>
            </a:r>
            <a:endParaRPr sz="2500"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2242576"/>
            <a:ext cx="5943600" cy="16754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 smtClean="0">
                <a:latin typeface="Calibri"/>
                <a:cs typeface="Calibri"/>
              </a:rPr>
              <a:t>The </a:t>
            </a:r>
            <a:r>
              <a:rPr sz="1800" spc="60" dirty="0" smtClean="0">
                <a:latin typeface="Calibri"/>
                <a:cs typeface="Calibri"/>
              </a:rPr>
              <a:t>Sequential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35" dirty="0" smtClean="0">
                <a:latin typeface="Calibri"/>
                <a:cs typeface="Calibri"/>
              </a:rPr>
              <a:t>Model</a:t>
            </a:r>
            <a:endParaRPr sz="1800" dirty="0" smtClean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5" dirty="0" smtClean="0">
                <a:latin typeface="Calibri"/>
                <a:cs typeface="Calibri"/>
              </a:rPr>
              <a:t>Only </a:t>
            </a:r>
            <a:r>
              <a:rPr sz="1400" dirty="0" smtClean="0">
                <a:latin typeface="Calibri"/>
                <a:cs typeface="Calibri"/>
              </a:rPr>
              <a:t>for </a:t>
            </a:r>
            <a:r>
              <a:rPr sz="1400" spc="30" dirty="0" smtClean="0">
                <a:latin typeface="Calibri"/>
                <a:cs typeface="Calibri"/>
              </a:rPr>
              <a:t>single-input, </a:t>
            </a:r>
            <a:r>
              <a:rPr sz="1400" spc="25" dirty="0" smtClean="0">
                <a:latin typeface="Calibri"/>
                <a:cs typeface="Calibri"/>
              </a:rPr>
              <a:t>single-output, </a:t>
            </a:r>
            <a:r>
              <a:rPr sz="1400" spc="40" dirty="0" smtClean="0">
                <a:latin typeface="Calibri"/>
                <a:cs typeface="Calibri"/>
              </a:rPr>
              <a:t>sequential </a:t>
            </a:r>
            <a:r>
              <a:rPr sz="1400" spc="35" dirty="0" smtClean="0">
                <a:latin typeface="Calibri"/>
                <a:cs typeface="Calibri"/>
              </a:rPr>
              <a:t>layer</a:t>
            </a:r>
            <a:r>
              <a:rPr sz="1400" spc="105" dirty="0" smtClean="0">
                <a:latin typeface="Calibri"/>
                <a:cs typeface="Calibri"/>
              </a:rPr>
              <a:t> </a:t>
            </a:r>
            <a:r>
              <a:rPr sz="1400" spc="65" dirty="0" smtClean="0">
                <a:latin typeface="Calibri"/>
                <a:cs typeface="Calibri"/>
              </a:rPr>
              <a:t>stacks</a:t>
            </a:r>
            <a:endParaRPr sz="1400" dirty="0" smtClean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5" dirty="0" smtClean="0">
                <a:latin typeface="Calibri"/>
                <a:cs typeface="Calibri"/>
              </a:rPr>
              <a:t>Good </a:t>
            </a:r>
            <a:r>
              <a:rPr sz="1400" dirty="0" smtClean="0">
                <a:latin typeface="Calibri"/>
                <a:cs typeface="Calibri"/>
              </a:rPr>
              <a:t>for </a:t>
            </a:r>
            <a:r>
              <a:rPr sz="1400" spc="45" dirty="0" smtClean="0">
                <a:latin typeface="Calibri"/>
                <a:cs typeface="Calibri"/>
              </a:rPr>
              <a:t>70+% </a:t>
            </a:r>
            <a:r>
              <a:rPr sz="1400" spc="15" dirty="0" smtClean="0">
                <a:latin typeface="Calibri"/>
                <a:cs typeface="Calibri"/>
              </a:rPr>
              <a:t>of </a:t>
            </a:r>
            <a:r>
              <a:rPr sz="1400" spc="75" dirty="0" smtClean="0">
                <a:latin typeface="Calibri"/>
                <a:cs typeface="Calibri"/>
              </a:rPr>
              <a:t>use</a:t>
            </a:r>
            <a:r>
              <a:rPr sz="1400" spc="55" dirty="0" smtClean="0">
                <a:latin typeface="Calibri"/>
                <a:cs typeface="Calibri"/>
              </a:rPr>
              <a:t> </a:t>
            </a:r>
            <a:r>
              <a:rPr sz="1400" spc="90" dirty="0" smtClean="0">
                <a:latin typeface="Calibri"/>
                <a:cs typeface="Calibri"/>
              </a:rPr>
              <a:t>cases</a:t>
            </a:r>
            <a:endParaRPr lang="fr-FR" sz="1800" spc="100" dirty="0" smtClean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 smtClean="0">
                <a:latin typeface="Calibri"/>
                <a:cs typeface="Calibri"/>
              </a:rPr>
              <a:t>The </a:t>
            </a:r>
            <a:r>
              <a:rPr sz="1800" spc="30" dirty="0" smtClean="0">
                <a:latin typeface="Calibri"/>
                <a:cs typeface="Calibri"/>
              </a:rPr>
              <a:t>functional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80" dirty="0" smtClean="0">
                <a:latin typeface="Calibri"/>
                <a:cs typeface="Calibri"/>
              </a:rPr>
              <a:t>API</a:t>
            </a:r>
            <a:endParaRPr sz="1800" dirty="0" smtClean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-10" dirty="0" smtClean="0">
                <a:latin typeface="Calibri"/>
                <a:cs typeface="Calibri"/>
              </a:rPr>
              <a:t>Multi-input</a:t>
            </a:r>
            <a:r>
              <a:rPr sz="1400" spc="-10" dirty="0">
                <a:latin typeface="Calibri"/>
                <a:cs typeface="Calibri"/>
              </a:rPr>
              <a:t>, </a:t>
            </a:r>
            <a:r>
              <a:rPr sz="1400" dirty="0">
                <a:latin typeface="Calibri"/>
                <a:cs typeface="Calibri"/>
              </a:rPr>
              <a:t>multi-output, </a:t>
            </a:r>
            <a:r>
              <a:rPr sz="1400" spc="10" dirty="0">
                <a:latin typeface="Calibri"/>
                <a:cs typeface="Calibri"/>
              </a:rPr>
              <a:t>arbitrary </a:t>
            </a:r>
            <a:r>
              <a:rPr sz="1400" spc="25" dirty="0">
                <a:latin typeface="Calibri"/>
                <a:cs typeface="Calibri"/>
              </a:rPr>
              <a:t>static </a:t>
            </a:r>
            <a:r>
              <a:rPr sz="1400" spc="55" dirty="0">
                <a:latin typeface="Calibri"/>
                <a:cs typeface="Calibri"/>
              </a:rPr>
              <a:t>graph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topologies</a:t>
            </a:r>
            <a:endParaRPr sz="1400" dirty="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5" dirty="0">
                <a:latin typeface="Calibri"/>
                <a:cs typeface="Calibri"/>
              </a:rPr>
              <a:t>Good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85" dirty="0">
                <a:latin typeface="Calibri"/>
                <a:cs typeface="Calibri"/>
              </a:rPr>
              <a:t>95% </a:t>
            </a:r>
            <a:r>
              <a:rPr sz="1400" spc="15" dirty="0">
                <a:latin typeface="Calibri"/>
                <a:cs typeface="Calibri"/>
              </a:rPr>
              <a:t>of </a:t>
            </a:r>
            <a:r>
              <a:rPr sz="1400" spc="75" dirty="0">
                <a:latin typeface="Calibri"/>
                <a:cs typeface="Calibri"/>
              </a:rPr>
              <a:t>use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90" dirty="0" smtClean="0">
                <a:latin typeface="Calibri"/>
                <a:cs typeface="Calibri"/>
              </a:rPr>
              <a:t>cases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932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Sequential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96300"/>
            <a:ext cx="8839198" cy="3596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84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150" y="972374"/>
            <a:ext cx="7214124" cy="39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576070"/>
            <a:ext cx="785114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95" dirty="0" smtClean="0"/>
              <a:t>Ex</a:t>
            </a:r>
            <a:r>
              <a:rPr lang="fr-FR" spc="195" dirty="0" smtClean="0"/>
              <a:t>e</a:t>
            </a:r>
            <a:r>
              <a:rPr spc="195" dirty="0" err="1" smtClean="0"/>
              <a:t>mple</a:t>
            </a:r>
            <a:r>
              <a:rPr spc="195" dirty="0"/>
              <a:t>: </a:t>
            </a:r>
            <a:r>
              <a:rPr lang="fr-FR" spc="180" dirty="0"/>
              <a:t>construction d'un modèle de sous-titrage vidéo</a:t>
            </a:r>
            <a:endParaRPr spc="1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650" y="548961"/>
            <a:ext cx="5550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0" dirty="0">
                <a:solidFill>
                  <a:srgbClr val="414141"/>
                </a:solidFill>
                <a:latin typeface="Gill Sans MT"/>
                <a:cs typeface="Gill Sans MT"/>
              </a:rPr>
              <a:t>Toy </a:t>
            </a:r>
            <a:r>
              <a:rPr sz="4500" spc="-55" dirty="0">
                <a:solidFill>
                  <a:srgbClr val="414141"/>
                </a:solidFill>
                <a:latin typeface="Gill Sans MT"/>
                <a:cs typeface="Gill Sans MT"/>
              </a:rPr>
              <a:t>video-QA</a:t>
            </a:r>
            <a:r>
              <a:rPr sz="4500" spc="-420" dirty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4500" spc="130" dirty="0">
                <a:solidFill>
                  <a:srgbClr val="414141"/>
                </a:solidFill>
                <a:latin typeface="Gill Sans MT"/>
                <a:cs typeface="Gill Sans MT"/>
              </a:rPr>
              <a:t>problem</a:t>
            </a:r>
            <a:endParaRPr sz="4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1250" y="1903422"/>
            <a:ext cx="243459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Font typeface="Gill Sans MT"/>
              <a:buChar char="&gt;"/>
              <a:tabLst>
                <a:tab pos="169545" algn="l"/>
              </a:tabLst>
            </a:pPr>
            <a:r>
              <a:rPr sz="1600" b="1" i="1" spc="-85" dirty="0">
                <a:latin typeface="Gill Sans MT"/>
                <a:cs typeface="Gill Sans MT"/>
              </a:rPr>
              <a:t>“What </a:t>
            </a:r>
            <a:r>
              <a:rPr sz="1600" b="1" i="1" spc="100" dirty="0">
                <a:latin typeface="Gill Sans MT"/>
                <a:cs typeface="Gill Sans MT"/>
              </a:rPr>
              <a:t>is </a:t>
            </a:r>
            <a:r>
              <a:rPr sz="1600" b="1" i="1" spc="-15" dirty="0">
                <a:latin typeface="Gill Sans MT"/>
                <a:cs typeface="Gill Sans MT"/>
              </a:rPr>
              <a:t>the </a:t>
            </a:r>
            <a:r>
              <a:rPr sz="1600" b="1" i="1" spc="-10" dirty="0">
                <a:latin typeface="Gill Sans MT"/>
                <a:cs typeface="Gill Sans MT"/>
              </a:rPr>
              <a:t>man</a:t>
            </a:r>
            <a:r>
              <a:rPr sz="1600" b="1" i="1" spc="-275" dirty="0">
                <a:latin typeface="Gill Sans MT"/>
                <a:cs typeface="Gill Sans MT"/>
              </a:rPr>
              <a:t> </a:t>
            </a:r>
            <a:r>
              <a:rPr sz="1600" b="1" i="1" spc="25" dirty="0">
                <a:latin typeface="Gill Sans MT"/>
                <a:cs typeface="Gill Sans MT"/>
              </a:rPr>
              <a:t>doing?”</a:t>
            </a:r>
            <a:endParaRPr sz="1600">
              <a:latin typeface="Gill Sans MT"/>
              <a:cs typeface="Gill Sans MT"/>
            </a:endParaRPr>
          </a:p>
          <a:p>
            <a:pPr marL="168910" indent="-15684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Char char="&gt;"/>
              <a:tabLst>
                <a:tab pos="169545" algn="l"/>
              </a:tabLst>
            </a:pPr>
            <a:r>
              <a:rPr sz="1600" spc="110" dirty="0">
                <a:solidFill>
                  <a:srgbClr val="536DFE"/>
                </a:solidFill>
                <a:latin typeface="Gill Sans MT"/>
                <a:cs typeface="Gill Sans MT"/>
              </a:rPr>
              <a:t>packing</a:t>
            </a:r>
            <a:endParaRPr sz="1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ill Sans MT"/>
              <a:buChar char="&gt;"/>
            </a:pPr>
            <a:endParaRPr sz="1700">
              <a:latin typeface="Times New Roman"/>
              <a:cs typeface="Times New Roman"/>
            </a:endParaRPr>
          </a:p>
          <a:p>
            <a:pPr marL="168910" indent="-156845">
              <a:lnSpc>
                <a:spcPct val="100000"/>
              </a:lnSpc>
              <a:buFont typeface="Gill Sans MT"/>
              <a:buChar char="&gt;"/>
              <a:tabLst>
                <a:tab pos="169545" algn="l"/>
              </a:tabLst>
            </a:pPr>
            <a:r>
              <a:rPr sz="1600" b="1" i="1" spc="-85" dirty="0">
                <a:latin typeface="Gill Sans MT"/>
                <a:cs typeface="Gill Sans MT"/>
              </a:rPr>
              <a:t>“What </a:t>
            </a:r>
            <a:r>
              <a:rPr sz="1600" b="1" i="1" dirty="0">
                <a:latin typeface="Gill Sans MT"/>
                <a:cs typeface="Gill Sans MT"/>
              </a:rPr>
              <a:t>color </a:t>
            </a:r>
            <a:r>
              <a:rPr sz="1600" b="1" i="1" spc="100" dirty="0">
                <a:latin typeface="Gill Sans MT"/>
                <a:cs typeface="Gill Sans MT"/>
              </a:rPr>
              <a:t>is </a:t>
            </a:r>
            <a:r>
              <a:rPr sz="1600" b="1" i="1" spc="60" dirty="0">
                <a:latin typeface="Gill Sans MT"/>
                <a:cs typeface="Gill Sans MT"/>
              </a:rPr>
              <a:t>his</a:t>
            </a:r>
            <a:r>
              <a:rPr sz="1600" b="1" i="1" spc="-275" dirty="0">
                <a:latin typeface="Gill Sans MT"/>
                <a:cs typeface="Gill Sans MT"/>
              </a:rPr>
              <a:t> </a:t>
            </a:r>
            <a:r>
              <a:rPr sz="1600" b="1" i="1" spc="30" dirty="0">
                <a:latin typeface="Gill Sans MT"/>
                <a:cs typeface="Gill Sans MT"/>
              </a:rPr>
              <a:t>shirt?”</a:t>
            </a:r>
            <a:endParaRPr sz="1600">
              <a:latin typeface="Gill Sans MT"/>
              <a:cs typeface="Gill Sans MT"/>
            </a:endParaRPr>
          </a:p>
          <a:p>
            <a:pPr marL="168910" indent="-15684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Char char="&gt;"/>
              <a:tabLst>
                <a:tab pos="169545" algn="l"/>
              </a:tabLst>
            </a:pPr>
            <a:r>
              <a:rPr sz="1600" spc="65" dirty="0">
                <a:solidFill>
                  <a:srgbClr val="536DFE"/>
                </a:solidFill>
                <a:latin typeface="Gill Sans MT"/>
                <a:cs typeface="Gill Sans MT"/>
              </a:rPr>
              <a:t>blue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459847"/>
            <a:ext cx="5473424" cy="3097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54267" y="4258844"/>
            <a:ext cx="4895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412" y="3596669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9212" y="3596669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012" y="3596669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90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38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6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379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LST</a:t>
            </a:r>
            <a:r>
              <a:rPr sz="140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0365" y="705647"/>
            <a:ext cx="4736414" cy="349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000555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LST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5999" y="2974519"/>
            <a:ext cx="588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mbed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1429" y="967682"/>
            <a:ext cx="75628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Concat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322" y="4258844"/>
            <a:ext cx="765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3649" y="434369"/>
            <a:ext cx="1111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3159019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LST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819150"/>
            <a:ext cx="93726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fr-FR" spc="170" dirty="0" smtClean="0"/>
              <a:t>TP: </a:t>
            </a:r>
            <a:br>
              <a:rPr lang="fr-FR" spc="170" dirty="0" smtClean="0"/>
            </a:br>
            <a:r>
              <a:rPr lang="fr-FR" sz="2000" spc="170" dirty="0" smtClean="0"/>
              <a:t>Coder votre 1</a:t>
            </a:r>
            <a:r>
              <a:rPr lang="fr-FR" sz="2000" spc="170" baseline="30000" dirty="0" smtClean="0"/>
              <a:t>er</a:t>
            </a:r>
            <a:r>
              <a:rPr lang="fr-FR" sz="2000" spc="170" dirty="0" smtClean="0"/>
              <a:t> Réseaux de Neurones avec </a:t>
            </a:r>
            <a:r>
              <a:rPr lang="fr-FR" sz="2000" spc="170" dirty="0" err="1" smtClean="0"/>
              <a:t>Keras</a:t>
            </a:r>
            <a:r>
              <a:rPr lang="fr-FR" sz="2000" spc="170" dirty="0" smtClean="0"/>
              <a:t> </a:t>
            </a:r>
            <a:r>
              <a:rPr lang="fr-FR" sz="2000" spc="170" dirty="0" smtClean="0"/>
              <a:t/>
            </a:r>
            <a:br>
              <a:rPr lang="fr-FR" sz="2000" spc="170" dirty="0" smtClean="0"/>
            </a:br>
            <a:r>
              <a:rPr lang="fr-FR" sz="2000" spc="170" dirty="0" smtClean="0"/>
              <a:t/>
            </a:r>
            <a:br>
              <a:rPr lang="fr-FR" sz="2000" spc="170" dirty="0" smtClean="0"/>
            </a:br>
            <a:r>
              <a:rPr lang="fr-FR" sz="2000" spc="170" dirty="0"/>
              <a:t>  </a:t>
            </a:r>
            <a:r>
              <a:rPr lang="fr-FR" sz="2000" spc="170" dirty="0" smtClean="0"/>
              <a:t>-Apparition </a:t>
            </a:r>
            <a:r>
              <a:rPr lang="fr-FR" sz="2000" spc="170" dirty="0"/>
              <a:t>du diabète</a:t>
            </a:r>
            <a:r>
              <a:rPr lang="fr-FR" sz="2000" spc="170" dirty="0" smtClean="0"/>
              <a:t/>
            </a:r>
            <a:br>
              <a:rPr lang="fr-FR" sz="2000" spc="170" dirty="0" smtClean="0"/>
            </a:br>
            <a:r>
              <a:rPr lang="fr-FR" spc="170" dirty="0" smtClean="0"/>
              <a:t> </a:t>
            </a:r>
            <a:r>
              <a:rPr lang="fr-FR" sz="2000" spc="170" dirty="0"/>
              <a:t>-Analyse de sentiments</a:t>
            </a:r>
            <a:endParaRPr sz="2000" spc="1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err="1" smtClean="0"/>
              <a:t>DeepLearning</a:t>
            </a:r>
            <a:r>
              <a:rPr lang="fr-FR" sz="3200" dirty="0" smtClean="0"/>
              <a:t> (DL)</a:t>
            </a:r>
            <a:br>
              <a:rPr lang="fr-FR" sz="3200" dirty="0" smtClean="0"/>
            </a:br>
            <a:r>
              <a:rPr lang="fr-FR" sz="2000" dirty="0" smtClean="0"/>
              <a:t>Les Réseaux de Neurones profonds et applications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0" y="1488988"/>
            <a:ext cx="8456492" cy="34990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marR="0" lvl="0" indent="-297180" defTabSz="914400" eaLnBrk="1" fontAlgn="auto" latinLnBrk="0" hangingPunct="1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>
                <a:tab pos="309245" algn="l"/>
                <a:tab pos="309880" algn="l"/>
              </a:tabLst>
              <a:defRPr/>
            </a:pPr>
            <a:r>
              <a:rPr lang="fr-FR" sz="1800" dirty="0" smtClean="0">
                <a:latin typeface="Calibri"/>
                <a:cs typeface="Calibri"/>
              </a:rPr>
              <a:t>DL : sous domaine du ML, qui est un sous domaine de l’IA</a:t>
            </a: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On entend parler du premier neurone artificiel en</a:t>
            </a:r>
            <a:r>
              <a:rPr lang="fr-FR" b="1" dirty="0"/>
              <a:t> 1943</a:t>
            </a:r>
            <a:endParaRPr lang="fr-FR" sz="1800" dirty="0" smtClean="0">
              <a:latin typeface="Calibri"/>
              <a:cs typeface="Calibri"/>
            </a:endParaRP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Pour le DL, c’est un </a:t>
            </a:r>
            <a:r>
              <a:rPr lang="fr-FR" dirty="0"/>
              <a:t>concept nouveau qui émerge depuis</a:t>
            </a:r>
            <a:r>
              <a:rPr lang="fr-FR" b="1" dirty="0"/>
              <a:t> les années </a:t>
            </a:r>
            <a:r>
              <a:rPr lang="fr-FR" b="1" dirty="0" smtClean="0"/>
              <a:t>2000</a:t>
            </a:r>
            <a:endParaRPr lang="fr-FR" sz="1800" dirty="0" smtClean="0">
              <a:latin typeface="Calibri"/>
              <a:cs typeface="Calibri"/>
            </a:endParaRP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DL, comme ML, s'appuie </a:t>
            </a:r>
            <a:r>
              <a:rPr lang="fr-FR" dirty="0"/>
              <a:t>sur un réseau de </a:t>
            </a:r>
            <a:r>
              <a:rPr lang="fr-FR" dirty="0" smtClean="0"/>
              <a:t>neurones artificiels (ANN)</a:t>
            </a:r>
            <a:r>
              <a:rPr lang="fr-FR" dirty="0"/>
              <a:t> s'inspirant du </a:t>
            </a:r>
            <a:r>
              <a:rPr lang="fr-FR" dirty="0" smtClean="0"/>
              <a:t>cerveau</a:t>
            </a:r>
            <a:r>
              <a:rPr lang="fr-FR" dirty="0"/>
              <a:t> humain</a:t>
            </a:r>
            <a:r>
              <a:rPr lang="fr-FR" dirty="0" smtClean="0"/>
              <a:t>.</a:t>
            </a: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L’ANN en DL est plus profonds qu’en ML (plus de couches cachés et de neurones)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endParaRPr lang="fr-FR" dirty="0" smtClean="0"/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361950"/>
            <a:ext cx="9372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5000" spc="15" dirty="0" smtClean="0"/>
              <a:t>Environnement</a:t>
            </a:r>
            <a:endParaRPr sz="5000" spc="15" dirty="0"/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0" y="1733550"/>
            <a:ext cx="9372600" cy="2385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355600" marR="5080" indent="-342900">
              <a:spcBef>
                <a:spcPts val="100"/>
              </a:spcBef>
              <a:buFont typeface="Arial" charset="0"/>
              <a:buChar char="•"/>
            </a:pPr>
            <a:r>
              <a:rPr lang="fr-FR" sz="2500" kern="0" spc="15" dirty="0" smtClean="0"/>
              <a:t>Anaconda </a:t>
            </a:r>
          </a:p>
          <a:p>
            <a:pPr marL="355600" marR="5080" indent="-342900">
              <a:spcBef>
                <a:spcPts val="100"/>
              </a:spcBef>
              <a:buFont typeface="Arial" charset="0"/>
              <a:buChar char="•"/>
            </a:pPr>
            <a:r>
              <a:rPr lang="fr-FR" sz="2500" kern="0" spc="15" dirty="0" smtClean="0"/>
              <a:t>Python </a:t>
            </a:r>
            <a:endParaRPr lang="fr-FR" sz="2500" kern="0" spc="15" dirty="0" smtClean="0"/>
          </a:p>
          <a:p>
            <a:pPr marL="355600" marR="5080" indent="-342900">
              <a:spcBef>
                <a:spcPts val="100"/>
              </a:spcBef>
              <a:buFont typeface="Arial" charset="0"/>
              <a:buChar char="•"/>
            </a:pPr>
            <a:r>
              <a:rPr lang="fr-FR" sz="2500" kern="0" spc="15" dirty="0" err="1" smtClean="0"/>
              <a:t>Numpy</a:t>
            </a:r>
            <a:r>
              <a:rPr lang="fr-FR" sz="2500" kern="0" spc="15" dirty="0" smtClean="0"/>
              <a:t> (</a:t>
            </a:r>
            <a:r>
              <a:rPr lang="fr-FR" sz="2500" kern="0" spc="15" dirty="0" err="1" smtClean="0"/>
              <a:t>pip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install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numpy</a:t>
            </a:r>
            <a:r>
              <a:rPr lang="fr-FR" sz="2500" kern="0" spc="15" dirty="0" smtClean="0"/>
              <a:t>)</a:t>
            </a:r>
            <a:endParaRPr lang="fr-FR" sz="2500" kern="0" spc="15" dirty="0" smtClean="0"/>
          </a:p>
          <a:p>
            <a:pPr marL="355600" marR="5080" indent="-342900">
              <a:spcBef>
                <a:spcPts val="100"/>
              </a:spcBef>
              <a:buFont typeface="Arial" charset="0"/>
              <a:buChar char="•"/>
            </a:pPr>
            <a:r>
              <a:rPr lang="fr-FR" sz="2500" kern="0" spc="15" dirty="0" err="1" smtClean="0"/>
              <a:t>Keras</a:t>
            </a:r>
            <a:r>
              <a:rPr lang="fr-FR" sz="2500" kern="0" spc="15" dirty="0" smtClean="0"/>
              <a:t> (</a:t>
            </a:r>
            <a:r>
              <a:rPr lang="fr-FR" sz="2500" kern="0" spc="15" dirty="0" err="1" smtClean="0"/>
              <a:t>pip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install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keras</a:t>
            </a:r>
            <a:r>
              <a:rPr lang="fr-FR" sz="2500" kern="0" spc="15" dirty="0" smtClean="0"/>
              <a:t>)</a:t>
            </a:r>
          </a:p>
          <a:p>
            <a:pPr marL="355600" marR="5080" indent="-342900">
              <a:spcBef>
                <a:spcPts val="100"/>
              </a:spcBef>
              <a:buFont typeface="Arial" charset="0"/>
              <a:buChar char="•"/>
            </a:pPr>
            <a:r>
              <a:rPr lang="fr-FR" sz="2500" kern="0" spc="15" dirty="0" err="1" smtClean="0"/>
              <a:t>Tensorflow</a:t>
            </a:r>
            <a:r>
              <a:rPr lang="fr-FR" sz="2500" kern="0" spc="15" dirty="0" smtClean="0"/>
              <a:t> (</a:t>
            </a:r>
            <a:r>
              <a:rPr lang="fr-FR" sz="2500" kern="0" spc="15" dirty="0" err="1" smtClean="0"/>
              <a:t>pip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install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tensorflow</a:t>
            </a:r>
            <a:r>
              <a:rPr lang="fr-FR" sz="2500" kern="0" spc="15" dirty="0" smtClean="0"/>
              <a:t>)</a:t>
            </a:r>
          </a:p>
          <a:p>
            <a:pPr marL="355600" marR="5080" indent="-342900">
              <a:spcBef>
                <a:spcPts val="100"/>
              </a:spcBef>
              <a:buFont typeface="Arial" charset="0"/>
              <a:buChar char="•"/>
            </a:pPr>
            <a:r>
              <a:rPr lang="fr-FR" sz="2500" kern="0" spc="15" dirty="0" err="1" smtClean="0"/>
              <a:t>Jupyter</a:t>
            </a:r>
            <a:r>
              <a:rPr lang="fr-FR" sz="2500" kern="0" spc="15" dirty="0" smtClean="0"/>
              <a:t> </a:t>
            </a:r>
            <a:r>
              <a:rPr lang="fr-FR" sz="2500" kern="0" spc="15" dirty="0" err="1" smtClean="0"/>
              <a:t>NoteBook</a:t>
            </a:r>
            <a:endParaRPr lang="fr-FR" sz="2500" kern="0" spc="15" dirty="0" smtClean="0"/>
          </a:p>
        </p:txBody>
      </p:sp>
    </p:spTree>
    <p:extLst>
      <p:ext uri="{BB962C8B-B14F-4D97-AF65-F5344CB8AC3E}">
        <p14:creationId xmlns:p14="http://schemas.microsoft.com/office/powerpoint/2010/main" val="1474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err="1" smtClean="0"/>
              <a:t>DeepLearning</a:t>
            </a:r>
            <a:r>
              <a:rPr lang="fr-FR" sz="3200" dirty="0" smtClean="0"/>
              <a:t> (DL)</a:t>
            </a:r>
            <a:br>
              <a:rPr lang="fr-FR" sz="3200" dirty="0" smtClean="0"/>
            </a:br>
            <a:r>
              <a:rPr lang="fr-FR" sz="2000" dirty="0" smtClean="0"/>
              <a:t>Un simple Neurone artificiel</a:t>
            </a:r>
            <a:endParaRPr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8074"/>
            <a:ext cx="5486400" cy="33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err="1" smtClean="0"/>
              <a:t>DeepLearning</a:t>
            </a:r>
            <a:r>
              <a:rPr lang="fr-FR" sz="3200" dirty="0" smtClean="0"/>
              <a:t> (DL)</a:t>
            </a:r>
            <a:br>
              <a:rPr lang="fr-FR" sz="3200" dirty="0" smtClean="0"/>
            </a:br>
            <a:r>
              <a:rPr lang="fr-FR" sz="2000" dirty="0"/>
              <a:t>Un </a:t>
            </a:r>
            <a:r>
              <a:rPr lang="fr-FR" sz="2000" dirty="0" smtClean="0"/>
              <a:t>simple Réseaux </a:t>
            </a:r>
            <a:r>
              <a:rPr lang="fr-FR" sz="2000" dirty="0"/>
              <a:t>de Neurones</a:t>
            </a:r>
            <a:endParaRPr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15637"/>
            <a:ext cx="5486400" cy="31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err="1" smtClean="0"/>
              <a:t>DeepLearning</a:t>
            </a:r>
            <a:r>
              <a:rPr lang="fr-FR" sz="3200" dirty="0" smtClean="0"/>
              <a:t> (DL)</a:t>
            </a:r>
            <a:br>
              <a:rPr lang="fr-FR" sz="3200" dirty="0" smtClean="0"/>
            </a:br>
            <a:r>
              <a:rPr lang="fr-FR" sz="2000" dirty="0" smtClean="0"/>
              <a:t>Un Réseaux de Neurones profonds </a:t>
            </a:r>
            <a:endParaRPr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510"/>
            <a:ext cx="6929179" cy="25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err="1" smtClean="0"/>
              <a:t>DeepLearning</a:t>
            </a:r>
            <a:r>
              <a:rPr lang="fr-FR" sz="3200" dirty="0" smtClean="0"/>
              <a:t> (DL)</a:t>
            </a:r>
            <a:br>
              <a:rPr lang="fr-FR" sz="3200" dirty="0" smtClean="0"/>
            </a:br>
            <a:r>
              <a:rPr lang="fr-FR" sz="2000" dirty="0"/>
              <a:t>A</a:t>
            </a:r>
            <a:r>
              <a:rPr lang="fr-FR" sz="2000" dirty="0" smtClean="0"/>
              <a:t>pplications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152400" y="1500262"/>
            <a:ext cx="8456492" cy="307327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reconnaissance </a:t>
            </a:r>
            <a:r>
              <a:rPr lang="fr-FR" dirty="0" smtClean="0"/>
              <a:t>d'image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Traduction automatique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Voiture autonome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Diagnostic médical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r</a:t>
            </a:r>
            <a:r>
              <a:rPr lang="fr-FR" dirty="0" smtClean="0"/>
              <a:t>ecommandations personnalisées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prédiction financière et trading </a:t>
            </a:r>
            <a:r>
              <a:rPr lang="fr-FR" dirty="0" smtClean="0"/>
              <a:t>automatisé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i="1" dirty="0" err="1"/>
              <a:t>chatbots</a:t>
            </a:r>
            <a:r>
              <a:rPr lang="fr-FR" dirty="0"/>
              <a:t> (agents conversationnels</a:t>
            </a:r>
            <a:r>
              <a:rPr lang="fr-FR" dirty="0" smtClean="0"/>
              <a:t>)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mr-IN" dirty="0" smtClean="0"/>
              <a:t>…</a:t>
            </a:r>
            <a:endParaRPr lang="fr-FR" dirty="0" smtClean="0"/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6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smtClean="0"/>
              <a:t>Naturel </a:t>
            </a:r>
            <a:r>
              <a:rPr lang="fr-FR" sz="3200" dirty="0" err="1" smtClean="0"/>
              <a:t>Language</a:t>
            </a:r>
            <a:r>
              <a:rPr lang="fr-FR" sz="3200" dirty="0" smtClean="0"/>
              <a:t> </a:t>
            </a:r>
            <a:r>
              <a:rPr lang="fr-FR" sz="3200" dirty="0" err="1" smtClean="0"/>
              <a:t>Processing</a:t>
            </a:r>
            <a:r>
              <a:rPr lang="fr-FR" sz="3200" dirty="0" smtClean="0"/>
              <a:t> (NLP)</a:t>
            </a:r>
            <a:br>
              <a:rPr lang="fr-FR" sz="3200" dirty="0" smtClean="0"/>
            </a:br>
            <a:r>
              <a:rPr lang="fr-FR" sz="2000" dirty="0" smtClean="0"/>
              <a:t>Introduction et applications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0" y="1428750"/>
            <a:ext cx="8456492" cy="391453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NLP: sous-domaine </a:t>
            </a:r>
            <a:r>
              <a:rPr lang="fr-FR" dirty="0"/>
              <a:t>de la </a:t>
            </a:r>
            <a:r>
              <a:rPr lang="fr-FR" dirty="0" smtClean="0"/>
              <a:t>linguistique, </a:t>
            </a:r>
            <a:r>
              <a:rPr lang="fr-FR" dirty="0"/>
              <a:t>de </a:t>
            </a:r>
            <a:r>
              <a:rPr lang="fr-FR" dirty="0" smtClean="0"/>
              <a:t>l’informatique</a:t>
            </a:r>
            <a:r>
              <a:rPr lang="fr-FR" dirty="0"/>
              <a:t> </a:t>
            </a:r>
            <a:r>
              <a:rPr lang="fr-FR" dirty="0" smtClean="0"/>
              <a:t>et de l’IA</a:t>
            </a:r>
          </a:p>
          <a:p>
            <a:pPr marL="30988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Généralement commencé dans les années 50</a:t>
            </a: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s'intéresse aux interactions entre ordinateurs et langages humains (naturels</a:t>
            </a:r>
            <a:r>
              <a:rPr lang="fr-FR" dirty="0" smtClean="0"/>
              <a:t>)</a:t>
            </a: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Permettant de </a:t>
            </a:r>
            <a:r>
              <a:rPr lang="fr-FR" dirty="0"/>
              <a:t>programmer des </a:t>
            </a:r>
            <a:r>
              <a:rPr lang="fr-FR" dirty="0" smtClean="0"/>
              <a:t>machines pour </a:t>
            </a:r>
            <a:r>
              <a:rPr lang="fr-FR" dirty="0"/>
              <a:t>traiter et analyser de grandes quantités de données en </a:t>
            </a:r>
            <a:r>
              <a:rPr lang="fr-FR" dirty="0" smtClean="0"/>
              <a:t>langage naturel</a:t>
            </a:r>
          </a:p>
          <a:p>
            <a:pPr marL="309880" lvl="0" indent="-297180">
              <a:lnSpc>
                <a:spcPct val="150000"/>
              </a:lnSpc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Les défis du traitement du langage naturel impliquent souvent </a:t>
            </a:r>
            <a:r>
              <a:rPr lang="fr-FR" dirty="0" smtClean="0"/>
              <a:t>la </a:t>
            </a:r>
            <a:r>
              <a:rPr lang="fr-FR" dirty="0"/>
              <a:t>reconnaissance de la parole , la compréhension du langage naturel et la génération du langage naturel </a:t>
            </a:r>
            <a:r>
              <a:rPr lang="fr-FR" dirty="0"/>
              <a:t> </a:t>
            </a:r>
            <a:endParaRPr lang="fr-FR" dirty="0" smtClean="0"/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endParaRPr lang="fr-FR" dirty="0" smtClean="0"/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00150"/>
            <a:ext cx="9144000" cy="394342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6995"/>
            <a:ext cx="6172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dirty="0" smtClean="0"/>
              <a:t>Naturel </a:t>
            </a:r>
            <a:r>
              <a:rPr lang="fr-FR" sz="3200" dirty="0" err="1" smtClean="0"/>
              <a:t>Language</a:t>
            </a:r>
            <a:r>
              <a:rPr lang="fr-FR" sz="3200" dirty="0" smtClean="0"/>
              <a:t> </a:t>
            </a:r>
            <a:r>
              <a:rPr lang="fr-FR" sz="3200" dirty="0" err="1" smtClean="0"/>
              <a:t>Processing</a:t>
            </a:r>
            <a:r>
              <a:rPr lang="fr-FR" sz="3200" dirty="0" smtClean="0"/>
              <a:t> (NLP)</a:t>
            </a:r>
            <a:br>
              <a:rPr lang="fr-FR" sz="3200" dirty="0" smtClean="0"/>
            </a:br>
            <a:r>
              <a:rPr lang="fr-FR" sz="2000" dirty="0"/>
              <a:t>A</a:t>
            </a:r>
            <a:r>
              <a:rPr lang="fr-FR" sz="2000" dirty="0" smtClean="0"/>
              <a:t>pplications</a:t>
            </a:r>
            <a:endParaRPr sz="3200" dirty="0"/>
          </a:p>
        </p:txBody>
      </p:sp>
      <p:sp>
        <p:nvSpPr>
          <p:cNvPr id="8" name="object 6"/>
          <p:cNvSpPr txBox="1"/>
          <p:nvPr/>
        </p:nvSpPr>
        <p:spPr>
          <a:xfrm>
            <a:off x="152400" y="1500262"/>
            <a:ext cx="8456492" cy="307327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Traduction automatique</a:t>
            </a:r>
          </a:p>
          <a:p>
            <a:pPr marL="30988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Résumé du texte</a:t>
            </a:r>
          </a:p>
          <a:p>
            <a:pPr marL="30988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err="1"/>
              <a:t>Géneration</a:t>
            </a:r>
            <a:r>
              <a:rPr lang="fr-FR" dirty="0"/>
              <a:t> du </a:t>
            </a:r>
            <a:r>
              <a:rPr lang="fr-FR" dirty="0" err="1"/>
              <a:t>text</a:t>
            </a:r>
            <a:r>
              <a:rPr lang="fr-FR" dirty="0"/>
              <a:t> (roman)</a:t>
            </a:r>
          </a:p>
          <a:p>
            <a:pPr marL="30988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/>
              <a:t>Question Répondre (Q/A</a:t>
            </a:r>
            <a:r>
              <a:rPr lang="fr-FR" b="1" dirty="0" smtClean="0"/>
              <a:t>)</a:t>
            </a:r>
            <a:endParaRPr lang="fr-FR" b="1" dirty="0"/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Diagnostic médical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dirty="0" smtClean="0"/>
              <a:t>Classifications du </a:t>
            </a:r>
            <a:r>
              <a:rPr lang="fr-FR" dirty="0" err="1" smtClean="0"/>
              <a:t>text</a:t>
            </a:r>
            <a:r>
              <a:rPr lang="fr-FR" dirty="0" smtClean="0"/>
              <a:t> (analyse de sentiments)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fr-FR" i="1" dirty="0" err="1" smtClean="0"/>
              <a:t>chatbots</a:t>
            </a:r>
            <a:r>
              <a:rPr lang="fr-FR" dirty="0"/>
              <a:t> (agents conversationnels</a:t>
            </a:r>
            <a:r>
              <a:rPr lang="fr-FR" dirty="0" smtClean="0"/>
              <a:t>)</a:t>
            </a:r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r>
              <a:rPr lang="mr-IN" dirty="0" smtClean="0"/>
              <a:t>…</a:t>
            </a:r>
            <a:endParaRPr lang="fr-FR" dirty="0" smtClean="0"/>
          </a:p>
          <a:p>
            <a:pPr marL="309880" lvl="0" indent="-297180">
              <a:spcBef>
                <a:spcPts val="525"/>
              </a:spcBef>
              <a:buFont typeface="Wingdings" charset="2"/>
              <a:buChar char="ü"/>
              <a:tabLst>
                <a:tab pos="309245" algn="l"/>
                <a:tab pos="30988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4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468</Words>
  <Application>Microsoft Office PowerPoint</Application>
  <PresentationFormat>Affichage à l'écran (16:9)</PresentationFormat>
  <Paragraphs>149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Mangal</vt:lpstr>
      <vt:lpstr>Times New Roman</vt:lpstr>
      <vt:lpstr>Wingdings</vt:lpstr>
      <vt:lpstr>Office Theme</vt:lpstr>
      <vt:lpstr>Présentation PowerPoint</vt:lpstr>
      <vt:lpstr>Présentation PowerPoint</vt:lpstr>
      <vt:lpstr>DeepLearning (DL) Les Réseaux de Neurones profonds et applications</vt:lpstr>
      <vt:lpstr>DeepLearning (DL) Un simple Neurone artificiel</vt:lpstr>
      <vt:lpstr>DeepLearning (DL) Un simple Réseaux de Neurones</vt:lpstr>
      <vt:lpstr>DeepLearning (DL) Un Réseaux de Neurones profonds </vt:lpstr>
      <vt:lpstr>DeepLearning (DL) Applications</vt:lpstr>
      <vt:lpstr>Naturel Language Processing (NLP) Introduction et applications</vt:lpstr>
      <vt:lpstr>Naturel Language Processing (NLP) Applications</vt:lpstr>
      <vt:lpstr>DL &amp; NLP  Téchnologies et Frameworks</vt:lpstr>
      <vt:lpstr>DL &amp; NLP  Téchnologies et Frameworks</vt:lpstr>
      <vt:lpstr> Zoom sur Keras !! </vt:lpstr>
      <vt:lpstr>Keras: une API pour spécifier et faire apprendre des programmes différentiables</vt:lpstr>
      <vt:lpstr>Présentation PowerPoint</vt:lpstr>
      <vt:lpstr>Qui fait Keras? </vt:lpstr>
      <vt:lpstr>What’s special about Keras?</vt:lpstr>
      <vt:lpstr>250,000 Keras developers</vt:lpstr>
      <vt:lpstr>Présentation PowerPoint</vt:lpstr>
      <vt:lpstr>Hacker News jobs board mentions - out of 964 job postings</vt:lpstr>
      <vt:lpstr>Présentation PowerPoint</vt:lpstr>
      <vt:lpstr>Keras: multi-backend, multi-platform</vt:lpstr>
      <vt:lpstr>Comment utiliser Keras</vt:lpstr>
      <vt:lpstr>Keras : Two API styles</vt:lpstr>
      <vt:lpstr>Présentation PowerPoint</vt:lpstr>
      <vt:lpstr>Présentation PowerPoint</vt:lpstr>
      <vt:lpstr>Exemple: construction d'un modèle de sous-titrage vidéo</vt:lpstr>
      <vt:lpstr>Toy video-QA problem</vt:lpstr>
      <vt:lpstr>Présentation PowerPoint</vt:lpstr>
      <vt:lpstr>TP:  Coder votre 1er Réseaux de Neurones avec Keras     -Apparition du diabète  -Analyse de sentiments</vt:lpstr>
      <vt:lpstr>Environnement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pc</cp:lastModifiedBy>
  <cp:revision>27</cp:revision>
  <dcterms:created xsi:type="dcterms:W3CDTF">2019-12-06T01:10:11Z</dcterms:created>
  <dcterms:modified xsi:type="dcterms:W3CDTF">2019-12-06T10:49:22Z</dcterms:modified>
</cp:coreProperties>
</file>