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30"/>
  </p:notesMasterIdLst>
  <p:sldIdLst>
    <p:sldId id="256" r:id="rId2"/>
    <p:sldId id="257" r:id="rId3"/>
    <p:sldId id="258" r:id="rId4"/>
    <p:sldId id="284" r:id="rId5"/>
    <p:sldId id="285" r:id="rId6"/>
    <p:sldId id="286" r:id="rId7"/>
    <p:sldId id="287" r:id="rId8"/>
    <p:sldId id="279" r:id="rId9"/>
    <p:sldId id="273" r:id="rId10"/>
    <p:sldId id="276" r:id="rId11"/>
    <p:sldId id="277" r:id="rId12"/>
    <p:sldId id="278" r:id="rId13"/>
    <p:sldId id="262" r:id="rId14"/>
    <p:sldId id="270" r:id="rId15"/>
    <p:sldId id="261" r:id="rId16"/>
    <p:sldId id="263" r:id="rId17"/>
    <p:sldId id="264" r:id="rId18"/>
    <p:sldId id="265" r:id="rId19"/>
    <p:sldId id="266" r:id="rId20"/>
    <p:sldId id="267" r:id="rId21"/>
    <p:sldId id="268" r:id="rId22"/>
    <p:sldId id="269" r:id="rId23"/>
    <p:sldId id="281" r:id="rId24"/>
    <p:sldId id="274" r:id="rId25"/>
    <p:sldId id="283" r:id="rId26"/>
    <p:sldId id="282" r:id="rId27"/>
    <p:sldId id="275"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DF798-833E-47C4-9634-5422E5631FA0}" type="datetimeFigureOut">
              <a:rPr lang="fr-FR" smtClean="0"/>
              <a:t>02/01/2019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5F519-5723-4710-9CF7-DC1B68A2035A}" type="slidenum">
              <a:rPr lang="fr-FR" smtClean="0"/>
              <a:t>‹N°›</a:t>
            </a:fld>
            <a:endParaRPr lang="fr-FR"/>
          </a:p>
        </p:txBody>
      </p:sp>
    </p:spTree>
    <p:extLst>
      <p:ext uri="{BB962C8B-B14F-4D97-AF65-F5344CB8AC3E}">
        <p14:creationId xmlns:p14="http://schemas.microsoft.com/office/powerpoint/2010/main" val="291783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b77ecaf7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b77ecaf7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b77ecaf7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b77ecaf7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b77ecaf7c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b77ecaf7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fr-FR" dirty="0"/>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1/2/2019</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1/2/2019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1/2/2019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defRPr sz="1800"/>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1/2/2019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1/2/2019</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1/2/2019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1/2/2019</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1/2/2019</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1/2/2019</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fr-FR"/>
              <a:t>Modifiez le style du titre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1/2/2019</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‹N°›</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1/2/2019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1/2/2019</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98A2A-42EE-4DC1-AAC8-5B2623C4CDA5}"/>
              </a:ext>
            </a:extLst>
          </p:cNvPr>
          <p:cNvSpPr>
            <a:spLocks noGrp="1"/>
          </p:cNvSpPr>
          <p:nvPr>
            <p:ph type="ctrTitle"/>
          </p:nvPr>
        </p:nvSpPr>
        <p:spPr/>
        <p:txBody>
          <a:bodyPr/>
          <a:lstStyle/>
          <a:p>
            <a:r>
              <a:rPr lang="fr-FR" sz="5400" dirty="0">
                <a:latin typeface="+mn-lt"/>
              </a:rPr>
              <a:t>EVALUATION  DE  LA PERFORMANCE  DE L’ENTREPRISE</a:t>
            </a:r>
          </a:p>
        </p:txBody>
      </p:sp>
      <p:sp>
        <p:nvSpPr>
          <p:cNvPr id="3" name="Sous-titre 2">
            <a:extLst>
              <a:ext uri="{FF2B5EF4-FFF2-40B4-BE49-F238E27FC236}">
                <a16:creationId xmlns:a16="http://schemas.microsoft.com/office/drawing/2014/main" id="{0D713997-F1A3-4A01-B86F-9527038947EC}"/>
              </a:ext>
            </a:extLst>
          </p:cNvPr>
          <p:cNvSpPr>
            <a:spLocks noGrp="1"/>
          </p:cNvSpPr>
          <p:nvPr>
            <p:ph type="subTitle" idx="1"/>
          </p:nvPr>
        </p:nvSpPr>
        <p:spPr>
          <a:xfrm>
            <a:off x="1561706" y="4682063"/>
            <a:ext cx="9070848" cy="457201"/>
          </a:xfrm>
        </p:spPr>
        <p:txBody>
          <a:bodyPr/>
          <a:lstStyle/>
          <a:p>
            <a:r>
              <a:rPr lang="fr-FR" dirty="0"/>
              <a:t>Outils de Pilotage</a:t>
            </a:r>
          </a:p>
        </p:txBody>
      </p:sp>
    </p:spTree>
    <p:extLst>
      <p:ext uri="{BB962C8B-B14F-4D97-AF65-F5344CB8AC3E}">
        <p14:creationId xmlns:p14="http://schemas.microsoft.com/office/powerpoint/2010/main" val="3596791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200" dirty="0">
                <a:solidFill>
                  <a:schemeClr val="accent1"/>
                </a:solidFill>
              </a:rPr>
              <a:t>Pas de mesure de la performance sans stratégie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a:xfrm>
            <a:off x="1066800" y="2103120"/>
            <a:ext cx="10058400" cy="3931920"/>
          </a:xfrm>
        </p:spPr>
        <p:txBody>
          <a:bodyPr/>
          <a:lstStyle/>
          <a:p>
            <a:pPr algn="just"/>
            <a:endParaRPr lang="fr-FR" dirty="0"/>
          </a:p>
          <a:p>
            <a:pPr algn="just"/>
            <a:r>
              <a:rPr lang="fr-FR" dirty="0"/>
              <a:t>La mesure de la performance n'a de sens que si elle évalue une progression selon un ou plusieurs axes choisis au préalable. Tout commence donc impérativement par l'élaboration d'une solide stratégie afin de fixer les axes de développement les plus opportuns pour un succès réel et durable. Une fois la stratégie déployée dans l'entreprise, on peut alors se consacrer pleinement au thème de la mesure de la performance</a:t>
            </a:r>
          </a:p>
          <a:p>
            <a:pPr algn="just"/>
            <a:endParaRPr lang="fr-FR" dirty="0"/>
          </a:p>
        </p:txBody>
      </p:sp>
    </p:spTree>
    <p:extLst>
      <p:ext uri="{BB962C8B-B14F-4D97-AF65-F5344CB8AC3E}">
        <p14:creationId xmlns:p14="http://schemas.microsoft.com/office/powerpoint/2010/main" val="56209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200" dirty="0">
                <a:solidFill>
                  <a:schemeClr val="accent1"/>
                </a:solidFill>
              </a:rPr>
              <a:t>L’articulation stratégie / performance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pPr algn="just"/>
            <a:endParaRPr lang="fr-FR" dirty="0"/>
          </a:p>
          <a:p>
            <a:pPr algn="just"/>
            <a:r>
              <a:rPr lang="fr-FR" dirty="0"/>
              <a:t>Dans une entreprise, la performance mesure l’adéquation entre les objectifs stratégiques initialement définis et les résultats effectivement atteints.</a:t>
            </a:r>
          </a:p>
          <a:p>
            <a:pPr algn="just"/>
            <a:r>
              <a:rPr lang="fr-FR" dirty="0"/>
              <a:t>Mais la performance constitue également le critère d’évaluation de la stratégie de l’entreprise puisqu’elle prend en compte les ressources mobilisées pour atteindre les objectifs stratégiques. Le plus souvent, les objectifs de performance précèdent la stratégie, mais la stratégie peut parfois précéder les objectifs de performance.</a:t>
            </a:r>
          </a:p>
          <a:p>
            <a:pPr algn="just"/>
            <a:endParaRPr lang="fr-FR" dirty="0"/>
          </a:p>
        </p:txBody>
      </p:sp>
    </p:spTree>
    <p:extLst>
      <p:ext uri="{BB962C8B-B14F-4D97-AF65-F5344CB8AC3E}">
        <p14:creationId xmlns:p14="http://schemas.microsoft.com/office/powerpoint/2010/main" val="183885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200" dirty="0">
                <a:solidFill>
                  <a:schemeClr val="accent1"/>
                </a:solidFill>
              </a:rPr>
              <a:t>Le rôle du management</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pPr algn="just"/>
            <a:endParaRPr lang="fr-FR" dirty="0"/>
          </a:p>
          <a:p>
            <a:pPr algn="just"/>
            <a:r>
              <a:rPr lang="fr-FR" dirty="0"/>
              <a:t>La fonction essentielle du management est d’obtenir des résultats de manière performante conformément aux objectifs stratégiques. Ces objectifs stratégiques doivent être clairs et partagés par tous ceux qui contribuent à leur réalisation et, par conséquent, à la finalité de l’entreprise. Pour être performants, les acteurs de l’entreprise doivent avoir des objectifs personnels en cohérence avec les objectifs spécifiques de l’entreprise.</a:t>
            </a:r>
          </a:p>
          <a:p>
            <a:pPr algn="just"/>
            <a:r>
              <a:rPr lang="fr-FR" dirty="0"/>
              <a:t>La performance globale d’une entreprise suppose la combinaison de performances individuelles et de performances collectives. Elle intègre désormais trois grands domaines de performance : la performance économique, la performance sociétale et la performance environnementale</a:t>
            </a:r>
          </a:p>
          <a:p>
            <a:pPr marL="0" indent="0" algn="just">
              <a:buNone/>
            </a:pPr>
            <a:endParaRPr lang="fr-FR" dirty="0"/>
          </a:p>
        </p:txBody>
      </p:sp>
    </p:spTree>
    <p:extLst>
      <p:ext uri="{BB962C8B-B14F-4D97-AF65-F5344CB8AC3E}">
        <p14:creationId xmlns:p14="http://schemas.microsoft.com/office/powerpoint/2010/main" val="296843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2743200"/>
            <a:ext cx="10058400" cy="1371600"/>
          </a:xfrm>
        </p:spPr>
        <p:txBody>
          <a:bodyPr>
            <a:normAutofit/>
          </a:bodyPr>
          <a:lstStyle/>
          <a:p>
            <a:pPr algn="ctr"/>
            <a:r>
              <a:rPr lang="fr-FR" sz="6000" dirty="0">
                <a:solidFill>
                  <a:srgbClr val="92D050"/>
                </a:solidFill>
              </a:rPr>
              <a:t>Critères de performance</a:t>
            </a:r>
          </a:p>
        </p:txBody>
      </p:sp>
    </p:spTree>
    <p:extLst>
      <p:ext uri="{BB962C8B-B14F-4D97-AF65-F5344CB8AC3E}">
        <p14:creationId xmlns:p14="http://schemas.microsoft.com/office/powerpoint/2010/main" val="119322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F1D75A2-BFD7-4A96-832B-C26D18B0F22C}"/>
              </a:ext>
            </a:extLst>
          </p:cNvPr>
          <p:cNvSpPr txBox="1"/>
          <p:nvPr/>
        </p:nvSpPr>
        <p:spPr>
          <a:xfrm>
            <a:off x="1239078" y="2613392"/>
            <a:ext cx="9713844" cy="1631216"/>
          </a:xfrm>
          <a:prstGeom prst="rect">
            <a:avLst/>
          </a:prstGeom>
          <a:noFill/>
        </p:spPr>
        <p:txBody>
          <a:bodyPr wrap="square" rtlCol="0">
            <a:spAutoFit/>
          </a:bodyPr>
          <a:lstStyle/>
          <a:p>
            <a:pPr algn="just"/>
            <a:r>
              <a:rPr lang="fr-FR" sz="2000" dirty="0"/>
              <a:t>La complexité actuelle du management exige du dirigeant d’entreprise un contrôle de la performance sous plusieurs angles simultanément. C’est pourquoi l’évaluation de la performance d’une entreprise nécessite la définition de critères prenant en compte ce que les différentes parties prenantes attendent de l’entreprise.</a:t>
            </a:r>
          </a:p>
        </p:txBody>
      </p:sp>
    </p:spTree>
    <p:extLst>
      <p:ext uri="{BB962C8B-B14F-4D97-AF65-F5344CB8AC3E}">
        <p14:creationId xmlns:p14="http://schemas.microsoft.com/office/powerpoint/2010/main" val="79784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600" dirty="0">
                <a:solidFill>
                  <a:srgbClr val="92D050"/>
                </a:solidFill>
              </a:rPr>
              <a:t>Critères de performance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a:xfrm>
            <a:off x="1066800" y="2103120"/>
            <a:ext cx="10058400" cy="3931920"/>
          </a:xfrm>
        </p:spPr>
        <p:txBody>
          <a:bodyPr>
            <a:normAutofit/>
          </a:bodyPr>
          <a:lstStyle/>
          <a:p>
            <a:pPr algn="just"/>
            <a:r>
              <a:rPr lang="fr-FR" dirty="0"/>
              <a:t>Un critère est une </a:t>
            </a:r>
            <a:r>
              <a:rPr lang="fr-FR" b="1" dirty="0"/>
              <a:t>valeur définie qui sert de base à un jugement</a:t>
            </a:r>
            <a:r>
              <a:rPr lang="fr-FR" dirty="0"/>
              <a:t> et qui permet de </a:t>
            </a:r>
            <a:r>
              <a:rPr lang="fr-FR" b="1" dirty="0"/>
              <a:t>mesurer la performance</a:t>
            </a:r>
            <a:r>
              <a:rPr lang="fr-FR" dirty="0"/>
              <a:t>. </a:t>
            </a:r>
          </a:p>
          <a:p>
            <a:pPr marL="0" indent="0" algn="just">
              <a:buNone/>
            </a:pPr>
            <a:endParaRPr lang="fr-FR" dirty="0"/>
          </a:p>
          <a:p>
            <a:pPr algn="just"/>
            <a:r>
              <a:rPr lang="fr-FR" dirty="0"/>
              <a:t>Les critères de performance constituent des repères et permettent à l’entreprise de mener une action en vue d'</a:t>
            </a:r>
            <a:r>
              <a:rPr lang="fr-FR" b="1" dirty="0"/>
              <a:t>atteindre un objectif</a:t>
            </a:r>
            <a:r>
              <a:rPr lang="fr-FR" dirty="0"/>
              <a:t>.</a:t>
            </a:r>
          </a:p>
          <a:p>
            <a:pPr marL="0" indent="0" algn="just">
              <a:buNone/>
            </a:pPr>
            <a:endParaRPr lang="fr-FR" dirty="0"/>
          </a:p>
          <a:p>
            <a:pPr algn="just"/>
            <a:r>
              <a:rPr lang="fr-FR" dirty="0"/>
              <a:t>Les critères de performance doivent intégrer plusieurs dimensions : court terme et long terme ; quantitatif et qualitatif ; individuel et collectif ; local et global…</a:t>
            </a:r>
          </a:p>
          <a:p>
            <a:pPr marL="0" indent="0" algn="just">
              <a:buNone/>
            </a:pPr>
            <a:endParaRPr lang="fr-FR" dirty="0"/>
          </a:p>
          <a:p>
            <a:pPr algn="just"/>
            <a:r>
              <a:rPr lang="fr-FR" dirty="0"/>
              <a:t>La mesure de la performance d’une entreprise, c’est l’évaluation quantitative et qualitative de l’activité. </a:t>
            </a:r>
          </a:p>
          <a:p>
            <a:pPr marL="0" indent="0" algn="just">
              <a:buNone/>
            </a:pPr>
            <a:endParaRPr lang="fr-FR" dirty="0"/>
          </a:p>
        </p:txBody>
      </p:sp>
    </p:spTree>
    <p:extLst>
      <p:ext uri="{BB962C8B-B14F-4D97-AF65-F5344CB8AC3E}">
        <p14:creationId xmlns:p14="http://schemas.microsoft.com/office/powerpoint/2010/main" val="139699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F6C503A-6A70-4FD8-BC56-456180ED1038}"/>
              </a:ext>
            </a:extLst>
          </p:cNvPr>
          <p:cNvSpPr>
            <a:spLocks noGrp="1"/>
          </p:cNvSpPr>
          <p:nvPr>
            <p:ph type="title"/>
          </p:nvPr>
        </p:nvSpPr>
        <p:spPr>
          <a:xfrm>
            <a:off x="1066800" y="642594"/>
            <a:ext cx="10058400" cy="1371600"/>
          </a:xfrm>
        </p:spPr>
        <p:txBody>
          <a:bodyPr>
            <a:normAutofit/>
          </a:bodyPr>
          <a:lstStyle/>
          <a:p>
            <a:r>
              <a:rPr lang="fr-FR" sz="3600" dirty="0">
                <a:solidFill>
                  <a:srgbClr val="92D050"/>
                </a:solidFill>
              </a:rPr>
              <a:t>Critères de performance</a:t>
            </a:r>
          </a:p>
        </p:txBody>
      </p:sp>
      <p:graphicFrame>
        <p:nvGraphicFramePr>
          <p:cNvPr id="5" name="Tableau 4">
            <a:extLst>
              <a:ext uri="{FF2B5EF4-FFF2-40B4-BE49-F238E27FC236}">
                <a16:creationId xmlns:a16="http://schemas.microsoft.com/office/drawing/2014/main" id="{08997108-439E-4597-B953-93C9143D2302}"/>
              </a:ext>
            </a:extLst>
          </p:cNvPr>
          <p:cNvGraphicFramePr>
            <a:graphicFrameLocks noGrp="1"/>
          </p:cNvGraphicFramePr>
          <p:nvPr>
            <p:extLst>
              <p:ext uri="{D42A27DB-BD31-4B8C-83A1-F6EECF244321}">
                <p14:modId xmlns:p14="http://schemas.microsoft.com/office/powerpoint/2010/main" val="1187362817"/>
              </p:ext>
            </p:extLst>
          </p:nvPr>
        </p:nvGraphicFramePr>
        <p:xfrm>
          <a:off x="1605721" y="2647673"/>
          <a:ext cx="8980558" cy="2600185"/>
        </p:xfrm>
        <a:graphic>
          <a:graphicData uri="http://schemas.openxmlformats.org/drawingml/2006/table">
            <a:tbl>
              <a:tblPr firstRow="1" bandRow="1">
                <a:tableStyleId>{EB344D84-9AFB-497E-A393-DC336BA19D2E}</a:tableStyleId>
              </a:tblPr>
              <a:tblGrid>
                <a:gridCol w="4490279">
                  <a:extLst>
                    <a:ext uri="{9D8B030D-6E8A-4147-A177-3AD203B41FA5}">
                      <a16:colId xmlns:a16="http://schemas.microsoft.com/office/drawing/2014/main" val="3897356386"/>
                    </a:ext>
                  </a:extLst>
                </a:gridCol>
                <a:gridCol w="4490279">
                  <a:extLst>
                    <a:ext uri="{9D8B030D-6E8A-4147-A177-3AD203B41FA5}">
                      <a16:colId xmlns:a16="http://schemas.microsoft.com/office/drawing/2014/main" val="2393147027"/>
                    </a:ext>
                  </a:extLst>
                </a:gridCol>
              </a:tblGrid>
              <a:tr h="520037">
                <a:tc>
                  <a:txBody>
                    <a:bodyPr/>
                    <a:lstStyle/>
                    <a:p>
                      <a:pPr algn="ctr"/>
                      <a:r>
                        <a:rPr lang="fr-FR" dirty="0"/>
                        <a:t>Les critères quantitatifs</a:t>
                      </a:r>
                    </a:p>
                  </a:txBody>
                  <a:tcPr anchor="ctr"/>
                </a:tc>
                <a:tc>
                  <a:txBody>
                    <a:bodyPr/>
                    <a:lstStyle/>
                    <a:p>
                      <a:pPr algn="ctr"/>
                      <a:r>
                        <a:rPr lang="fr-FR" dirty="0"/>
                        <a:t>Les critères qualitatifs</a:t>
                      </a:r>
                    </a:p>
                  </a:txBody>
                  <a:tcPr anchor="ctr"/>
                </a:tc>
                <a:extLst>
                  <a:ext uri="{0D108BD9-81ED-4DB2-BD59-A6C34878D82A}">
                    <a16:rowId xmlns:a16="http://schemas.microsoft.com/office/drawing/2014/main" val="2716474650"/>
                  </a:ext>
                </a:extLst>
              </a:tr>
              <a:tr h="520037">
                <a:tc>
                  <a:txBody>
                    <a:bodyPr/>
                    <a:lstStyle/>
                    <a:p>
                      <a:pPr marL="285750" lvl="0" indent="-285750" algn="l">
                        <a:buFont typeface="Arial" panose="020B0604020202020204" pitchFamily="34" charset="0"/>
                        <a:buChar char="•"/>
                      </a:pPr>
                      <a:r>
                        <a:rPr lang="fr-FR" dirty="0"/>
                        <a:t>La comptabilité </a:t>
                      </a:r>
                    </a:p>
                  </a:txBody>
                  <a:tcPr anchor="ctr"/>
                </a:tc>
                <a:tc>
                  <a:txBody>
                    <a:bodyPr/>
                    <a:lstStyle/>
                    <a:p>
                      <a:pPr marL="285750" lvl="0" indent="-285750" algn="l">
                        <a:buFont typeface="Arial" panose="020B0604020202020204" pitchFamily="34" charset="0"/>
                        <a:buChar char="•"/>
                      </a:pPr>
                      <a:r>
                        <a:rPr lang="fr-FR" dirty="0"/>
                        <a:t>Le climat social </a:t>
                      </a:r>
                    </a:p>
                  </a:txBody>
                  <a:tcPr anchor="ctr"/>
                </a:tc>
                <a:extLst>
                  <a:ext uri="{0D108BD9-81ED-4DB2-BD59-A6C34878D82A}">
                    <a16:rowId xmlns:a16="http://schemas.microsoft.com/office/drawing/2014/main" val="3794201679"/>
                  </a:ext>
                </a:extLst>
              </a:tr>
              <a:tr h="520037">
                <a:tc>
                  <a:txBody>
                    <a:bodyPr/>
                    <a:lstStyle/>
                    <a:p>
                      <a:pPr marL="285750" lvl="0" indent="-285750" algn="l">
                        <a:buFont typeface="Arial" panose="020B0604020202020204" pitchFamily="34" charset="0"/>
                        <a:buChar char="•"/>
                      </a:pPr>
                      <a:r>
                        <a:rPr lang="fr-FR" dirty="0"/>
                        <a:t>La richesse boursière</a:t>
                      </a:r>
                    </a:p>
                  </a:txBody>
                  <a:tcPr anchor="ctr"/>
                </a:tc>
                <a:tc>
                  <a:txBody>
                    <a:bodyPr/>
                    <a:lstStyle/>
                    <a:p>
                      <a:pPr marL="285750" lvl="0" indent="-285750" algn="l">
                        <a:buFont typeface="Arial" panose="020B0604020202020204" pitchFamily="34" charset="0"/>
                        <a:buChar char="•"/>
                      </a:pPr>
                      <a:r>
                        <a:rPr lang="fr-FR" dirty="0"/>
                        <a:t>Les produits </a:t>
                      </a:r>
                    </a:p>
                  </a:txBody>
                  <a:tcPr anchor="ctr"/>
                </a:tc>
                <a:extLst>
                  <a:ext uri="{0D108BD9-81ED-4DB2-BD59-A6C34878D82A}">
                    <a16:rowId xmlns:a16="http://schemas.microsoft.com/office/drawing/2014/main" val="4180465851"/>
                  </a:ext>
                </a:extLst>
              </a:tr>
              <a:tr h="520037">
                <a:tc>
                  <a:txBody>
                    <a:bodyPr/>
                    <a:lstStyle/>
                    <a:p>
                      <a:pPr marL="285750" lvl="0" indent="-285750" algn="l">
                        <a:buFont typeface="Arial" panose="020B0604020202020204" pitchFamily="34" charset="0"/>
                        <a:buChar char="•"/>
                      </a:pPr>
                      <a:r>
                        <a:rPr lang="fr-FR" dirty="0"/>
                        <a:t>La valeur de l’entreprise </a:t>
                      </a:r>
                    </a:p>
                  </a:txBody>
                  <a:tcPr anchor="ctr"/>
                </a:tc>
                <a:tc>
                  <a:txBody>
                    <a:bodyPr/>
                    <a:lstStyle/>
                    <a:p>
                      <a:pPr marL="285750" lvl="0" indent="-285750" algn="l">
                        <a:buFont typeface="Arial" panose="020B0604020202020204" pitchFamily="34" charset="0"/>
                        <a:buChar char="•"/>
                      </a:pPr>
                      <a:r>
                        <a:rPr lang="fr-FR" dirty="0"/>
                        <a:t>L’image de l’entreprise </a:t>
                      </a:r>
                    </a:p>
                  </a:txBody>
                  <a:tcPr anchor="ctr"/>
                </a:tc>
                <a:extLst>
                  <a:ext uri="{0D108BD9-81ED-4DB2-BD59-A6C34878D82A}">
                    <a16:rowId xmlns:a16="http://schemas.microsoft.com/office/drawing/2014/main" val="1487829923"/>
                  </a:ext>
                </a:extLst>
              </a:tr>
              <a:tr h="520037">
                <a:tc>
                  <a:txBody>
                    <a:bodyPr/>
                    <a:lstStyle/>
                    <a:p>
                      <a:pPr marL="285750" lvl="0" indent="-285750" algn="l">
                        <a:buFont typeface="Arial" panose="020B0604020202020204" pitchFamily="34" charset="0"/>
                        <a:buChar char="•"/>
                      </a:pPr>
                      <a:r>
                        <a:rPr lang="fr-FR" dirty="0"/>
                        <a:t>Les données économiques </a:t>
                      </a:r>
                    </a:p>
                  </a:txBody>
                  <a:tcPr anchor="ctr"/>
                </a:tc>
                <a:tc>
                  <a:txBody>
                    <a:bodyPr/>
                    <a:lstStyle/>
                    <a:p>
                      <a:pPr marL="285750" lvl="0" indent="-285750" algn="l">
                        <a:buFont typeface="Arial" panose="020B0604020202020204" pitchFamily="34" charset="0"/>
                        <a:buChar char="•"/>
                      </a:pPr>
                      <a:r>
                        <a:rPr lang="fr-FR" dirty="0"/>
                        <a:t>La technologie</a:t>
                      </a:r>
                    </a:p>
                  </a:txBody>
                  <a:tcPr anchor="ctr"/>
                </a:tc>
                <a:extLst>
                  <a:ext uri="{0D108BD9-81ED-4DB2-BD59-A6C34878D82A}">
                    <a16:rowId xmlns:a16="http://schemas.microsoft.com/office/drawing/2014/main" val="1746791009"/>
                  </a:ext>
                </a:extLst>
              </a:tr>
            </a:tbl>
          </a:graphicData>
        </a:graphic>
      </p:graphicFrame>
    </p:spTree>
    <p:extLst>
      <p:ext uri="{BB962C8B-B14F-4D97-AF65-F5344CB8AC3E}">
        <p14:creationId xmlns:p14="http://schemas.microsoft.com/office/powerpoint/2010/main" val="135076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F8BE2D2-C489-4ADA-829E-708B36F4778B}"/>
              </a:ext>
            </a:extLst>
          </p:cNvPr>
          <p:cNvSpPr>
            <a:spLocks noGrp="1"/>
          </p:cNvSpPr>
          <p:nvPr>
            <p:ph idx="1"/>
          </p:nvPr>
        </p:nvSpPr>
        <p:spPr/>
        <p:txBody>
          <a:bodyPr/>
          <a:lstStyle/>
          <a:p>
            <a:pPr algn="just"/>
            <a:r>
              <a:rPr lang="fr-FR" b="1" dirty="0"/>
              <a:t>il est nécessaire d'effectuer des mesures à tous les niveaux </a:t>
            </a:r>
            <a:r>
              <a:rPr lang="fr-FR" dirty="0"/>
              <a:t>: </a:t>
            </a:r>
          </a:p>
          <a:p>
            <a:pPr marL="0" indent="0" algn="just">
              <a:buNone/>
            </a:pPr>
            <a:endParaRPr lang="fr-FR" dirty="0"/>
          </a:p>
          <a:p>
            <a:pPr marL="2060020" lvl="6" indent="-342900" algn="just">
              <a:buClr>
                <a:schemeClr val="accent1"/>
              </a:buClr>
              <a:buSzPct val="102000"/>
              <a:buFont typeface="+mj-lt"/>
              <a:buAutoNum type="arabicPeriod"/>
            </a:pPr>
            <a:r>
              <a:rPr lang="fr-FR" sz="2800" dirty="0">
                <a:solidFill>
                  <a:schemeClr val="tx1"/>
                </a:solidFill>
              </a:rPr>
              <a:t>Financier</a:t>
            </a:r>
          </a:p>
          <a:p>
            <a:pPr marL="2060020" lvl="6" indent="-342900" algn="just">
              <a:buClr>
                <a:schemeClr val="accent1"/>
              </a:buClr>
              <a:buSzPct val="102000"/>
              <a:buFont typeface="+mj-lt"/>
              <a:buAutoNum type="arabicPeriod"/>
            </a:pPr>
            <a:r>
              <a:rPr lang="fr-FR" sz="2800" dirty="0">
                <a:solidFill>
                  <a:schemeClr val="tx1"/>
                </a:solidFill>
              </a:rPr>
              <a:t>Economique</a:t>
            </a:r>
          </a:p>
          <a:p>
            <a:pPr marL="2060020" lvl="6" indent="-342900" algn="just">
              <a:buClr>
                <a:schemeClr val="accent1"/>
              </a:buClr>
              <a:buSzPct val="102000"/>
              <a:buFont typeface="+mj-lt"/>
              <a:buAutoNum type="arabicPeriod"/>
            </a:pPr>
            <a:r>
              <a:rPr lang="fr-FR" sz="2800" dirty="0">
                <a:solidFill>
                  <a:schemeClr val="tx1"/>
                </a:solidFill>
              </a:rPr>
              <a:t>Organisationnel</a:t>
            </a:r>
          </a:p>
          <a:p>
            <a:pPr marL="2060020" lvl="6" indent="-342900" algn="just">
              <a:buClr>
                <a:schemeClr val="accent1"/>
              </a:buClr>
              <a:buSzPct val="102000"/>
              <a:buFont typeface="+mj-lt"/>
              <a:buAutoNum type="arabicPeriod"/>
            </a:pPr>
            <a:r>
              <a:rPr lang="fr-FR" sz="2800" dirty="0">
                <a:solidFill>
                  <a:schemeClr val="tx1"/>
                </a:solidFill>
              </a:rPr>
              <a:t>Social</a:t>
            </a:r>
          </a:p>
          <a:p>
            <a:pPr marL="2060020" lvl="6" indent="-342900" algn="just">
              <a:buClr>
                <a:schemeClr val="accent1"/>
              </a:buClr>
              <a:buSzPct val="102000"/>
              <a:buFont typeface="+mj-lt"/>
              <a:buAutoNum type="arabicPeriod"/>
            </a:pPr>
            <a:r>
              <a:rPr lang="fr-FR" sz="2800" dirty="0">
                <a:solidFill>
                  <a:schemeClr val="tx1"/>
                </a:solidFill>
              </a:rPr>
              <a:t>Sociétal</a:t>
            </a:r>
          </a:p>
          <a:p>
            <a:pPr algn="just"/>
            <a:endParaRPr lang="fr-FR" dirty="0"/>
          </a:p>
        </p:txBody>
      </p:sp>
      <p:sp>
        <p:nvSpPr>
          <p:cNvPr id="4" name="Titre 1">
            <a:extLst>
              <a:ext uri="{FF2B5EF4-FFF2-40B4-BE49-F238E27FC236}">
                <a16:creationId xmlns:a16="http://schemas.microsoft.com/office/drawing/2014/main" id="{5AF448C4-E1DB-4B41-81A8-EF482067A153}"/>
              </a:ext>
            </a:extLst>
          </p:cNvPr>
          <p:cNvSpPr>
            <a:spLocks noGrp="1"/>
          </p:cNvSpPr>
          <p:nvPr>
            <p:ph type="title"/>
          </p:nvPr>
        </p:nvSpPr>
        <p:spPr>
          <a:xfrm>
            <a:off x="1066800" y="642594"/>
            <a:ext cx="10058400" cy="1371600"/>
          </a:xfrm>
        </p:spPr>
        <p:txBody>
          <a:bodyPr>
            <a:normAutofit/>
          </a:bodyPr>
          <a:lstStyle/>
          <a:p>
            <a:r>
              <a:rPr lang="fr-FR" sz="3600" dirty="0">
                <a:solidFill>
                  <a:srgbClr val="92D050"/>
                </a:solidFill>
              </a:rPr>
              <a:t>Critères de performance</a:t>
            </a:r>
          </a:p>
        </p:txBody>
      </p:sp>
    </p:spTree>
    <p:extLst>
      <p:ext uri="{BB962C8B-B14F-4D97-AF65-F5344CB8AC3E}">
        <p14:creationId xmlns:p14="http://schemas.microsoft.com/office/powerpoint/2010/main" val="138365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219D32C-A1EE-4946-A45E-F7C2FABEC237}"/>
              </a:ext>
            </a:extLst>
          </p:cNvPr>
          <p:cNvSpPr>
            <a:spLocks noGrp="1"/>
          </p:cNvSpPr>
          <p:nvPr>
            <p:ph idx="1"/>
          </p:nvPr>
        </p:nvSpPr>
        <p:spPr>
          <a:xfrm>
            <a:off x="1066800" y="1590261"/>
            <a:ext cx="10157791" cy="4716448"/>
          </a:xfrm>
        </p:spPr>
        <p:txBody>
          <a:bodyPr>
            <a:normAutofit lnSpcReduction="10000"/>
          </a:bodyPr>
          <a:lstStyle/>
          <a:p>
            <a:pPr marL="0" indent="0" algn="just" fontAlgn="base">
              <a:buNone/>
            </a:pPr>
            <a:endParaRPr lang="fr-FR" dirty="0"/>
          </a:p>
          <a:p>
            <a:pPr marL="0" indent="0" algn="just" fontAlgn="base">
              <a:buNone/>
            </a:pPr>
            <a:r>
              <a:rPr lang="fr-FR" dirty="0"/>
              <a:t>Traditionnellement, on mesure la performance financière à l'aide des indicateurs </a:t>
            </a:r>
            <a:r>
              <a:rPr lang="fr-FR" b="1" dirty="0">
                <a:solidFill>
                  <a:schemeClr val="accent1"/>
                </a:solidFill>
              </a:rPr>
              <a:t>ROI</a:t>
            </a:r>
            <a:r>
              <a:rPr lang="fr-FR" dirty="0"/>
              <a:t> et </a:t>
            </a:r>
            <a:r>
              <a:rPr lang="fr-FR" b="1" dirty="0">
                <a:solidFill>
                  <a:schemeClr val="accent1"/>
                </a:solidFill>
              </a:rPr>
              <a:t>ROE</a:t>
            </a:r>
            <a:r>
              <a:rPr lang="fr-FR" dirty="0"/>
              <a:t>. Aujourd'hui, on utilise en plus l'indicateur </a:t>
            </a:r>
            <a:r>
              <a:rPr lang="fr-FR" b="1" dirty="0">
                <a:solidFill>
                  <a:schemeClr val="accent1"/>
                </a:solidFill>
              </a:rPr>
              <a:t>EVA</a:t>
            </a:r>
            <a:r>
              <a:rPr lang="fr-FR" dirty="0"/>
              <a:t>.</a:t>
            </a:r>
          </a:p>
          <a:p>
            <a:pPr marL="0" indent="0" algn="just" fontAlgn="base">
              <a:buNone/>
            </a:pPr>
            <a:endParaRPr lang="fr-FR" sz="1400" dirty="0"/>
          </a:p>
          <a:p>
            <a:pPr lvl="0" algn="just" fontAlgn="base"/>
            <a:r>
              <a:rPr lang="fr-FR" sz="1400" dirty="0"/>
              <a:t>Le</a:t>
            </a:r>
            <a:r>
              <a:rPr lang="fr-FR" sz="1400" b="1" dirty="0"/>
              <a:t> </a:t>
            </a:r>
            <a:r>
              <a:rPr lang="fr-FR" sz="1400" b="1" dirty="0">
                <a:solidFill>
                  <a:schemeClr val="accent1"/>
                </a:solidFill>
              </a:rPr>
              <a:t>ROI</a:t>
            </a:r>
            <a:r>
              <a:rPr lang="fr-FR" sz="1400" dirty="0"/>
              <a:t> ( Return On Investment ) : </a:t>
            </a:r>
          </a:p>
          <a:p>
            <a:pPr marL="0" lvl="0" indent="0" algn="just" fontAlgn="base">
              <a:buNone/>
            </a:pPr>
            <a:r>
              <a:rPr lang="fr-FR" sz="1400" dirty="0"/>
              <a:t>	ce ratio mesure la rentabilité économique du capital utilisé par l'entreprise. </a:t>
            </a:r>
          </a:p>
          <a:p>
            <a:pPr marL="0" lvl="0" indent="0" algn="just" fontAlgn="base">
              <a:buNone/>
            </a:pPr>
            <a:r>
              <a:rPr lang="fr-FR" sz="1400" dirty="0">
                <a:sym typeface="Wingdings" panose="05000000000000000000" pitchFamily="2" charset="2"/>
              </a:rPr>
              <a:t>	 </a:t>
            </a:r>
            <a:r>
              <a:rPr lang="fr-FR" sz="1400" dirty="0"/>
              <a:t>C'est le rapport entre le résultat d'exploitation et les capitaux investis.</a:t>
            </a:r>
          </a:p>
          <a:p>
            <a:pPr marL="0" lvl="0" indent="0" algn="just" fontAlgn="base">
              <a:buNone/>
            </a:pPr>
            <a:endParaRPr lang="fr-FR" sz="1400" dirty="0"/>
          </a:p>
          <a:p>
            <a:pPr lvl="0" algn="just" fontAlgn="base"/>
            <a:r>
              <a:rPr lang="fr-FR" sz="1400" dirty="0"/>
              <a:t>Le </a:t>
            </a:r>
            <a:r>
              <a:rPr lang="fr-FR" sz="1400" b="1" dirty="0">
                <a:solidFill>
                  <a:schemeClr val="accent1"/>
                </a:solidFill>
              </a:rPr>
              <a:t>ROE</a:t>
            </a:r>
            <a:r>
              <a:rPr lang="fr-FR" sz="1400" dirty="0"/>
              <a:t> ( Return On </a:t>
            </a:r>
            <a:r>
              <a:rPr lang="fr-FR" sz="1400" dirty="0" err="1"/>
              <a:t>Equity</a:t>
            </a:r>
            <a:r>
              <a:rPr lang="fr-FR" sz="1400" dirty="0"/>
              <a:t> ) : </a:t>
            </a:r>
          </a:p>
          <a:p>
            <a:pPr marL="0" lvl="0" indent="0" algn="just" fontAlgn="base">
              <a:buNone/>
            </a:pPr>
            <a:r>
              <a:rPr lang="fr-FR" sz="1400" dirty="0"/>
              <a:t>	ce ratio mesure la rentabilité financière des capitaux apportés par les propriétaires de l'entreprise. </a:t>
            </a:r>
          </a:p>
          <a:p>
            <a:pPr marL="0" lvl="0" indent="0" algn="just" fontAlgn="base">
              <a:buNone/>
            </a:pPr>
            <a:r>
              <a:rPr lang="fr-FR" sz="1400" dirty="0">
                <a:sym typeface="Wingdings" panose="05000000000000000000" pitchFamily="2" charset="2"/>
              </a:rPr>
              <a:t>	 </a:t>
            </a:r>
            <a:r>
              <a:rPr lang="fr-FR" sz="1400" dirty="0"/>
              <a:t>C'est le rapport entre le résultat net et les capitaux propres.</a:t>
            </a:r>
          </a:p>
          <a:p>
            <a:pPr marL="0" lvl="0" indent="0" algn="just" fontAlgn="base">
              <a:buNone/>
            </a:pPr>
            <a:endParaRPr lang="fr-FR" sz="1400" dirty="0"/>
          </a:p>
          <a:p>
            <a:pPr lvl="0" algn="just" fontAlgn="base"/>
            <a:r>
              <a:rPr lang="fr-FR" sz="1400" dirty="0"/>
              <a:t>L'</a:t>
            </a:r>
            <a:r>
              <a:rPr lang="fr-FR" sz="1400" b="1" dirty="0">
                <a:solidFill>
                  <a:schemeClr val="accent1"/>
                </a:solidFill>
              </a:rPr>
              <a:t>EVA</a:t>
            </a:r>
            <a:r>
              <a:rPr lang="fr-FR" sz="1400" dirty="0"/>
              <a:t> ( </a:t>
            </a:r>
            <a:r>
              <a:rPr lang="fr-FR" sz="1400" dirty="0" err="1"/>
              <a:t>Economic</a:t>
            </a:r>
            <a:r>
              <a:rPr lang="fr-FR" sz="1400" dirty="0"/>
              <a:t> Value Added ) : </a:t>
            </a:r>
          </a:p>
          <a:p>
            <a:pPr marL="0" lvl="0" indent="0" algn="just" fontAlgn="base">
              <a:buNone/>
            </a:pPr>
            <a:r>
              <a:rPr lang="fr-FR" sz="1400" dirty="0"/>
              <a:t>	ce ratio permet de mesurer la création de valeur pour l'actionnaire. </a:t>
            </a:r>
          </a:p>
          <a:p>
            <a:pPr marL="0" lvl="0" indent="0" algn="just" fontAlgn="base">
              <a:buNone/>
            </a:pPr>
            <a:r>
              <a:rPr lang="fr-FR" sz="1400" dirty="0">
                <a:sym typeface="Wingdings" panose="05000000000000000000" pitchFamily="2" charset="2"/>
              </a:rPr>
              <a:t>	 </a:t>
            </a:r>
            <a:r>
              <a:rPr lang="fr-FR" sz="1400" dirty="0"/>
              <a:t>C'est la différence entre le résultat opérationnel et les capitaux investis.</a:t>
            </a:r>
          </a:p>
          <a:p>
            <a:pPr marL="0" indent="0" algn="just">
              <a:buNone/>
            </a:pPr>
            <a:endParaRPr lang="fr-FR" sz="1400" dirty="0"/>
          </a:p>
        </p:txBody>
      </p:sp>
      <p:sp>
        <p:nvSpPr>
          <p:cNvPr id="4" name="Titre 1">
            <a:extLst>
              <a:ext uri="{FF2B5EF4-FFF2-40B4-BE49-F238E27FC236}">
                <a16:creationId xmlns:a16="http://schemas.microsoft.com/office/drawing/2014/main" id="{0A90979F-00AD-4713-89D9-42FDB7DADD1C}"/>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financière</a:t>
            </a:r>
            <a:r>
              <a:rPr lang="fr-FR" sz="3600" dirty="0">
                <a:solidFill>
                  <a:schemeClr val="accent1"/>
                </a:solidFill>
              </a:rPr>
              <a:t> : </a:t>
            </a:r>
            <a:endParaRPr lang="fr-FR" sz="3600" dirty="0">
              <a:solidFill>
                <a:srgbClr val="92D050"/>
              </a:solidFill>
            </a:endParaRPr>
          </a:p>
        </p:txBody>
      </p:sp>
    </p:spTree>
    <p:extLst>
      <p:ext uri="{BB962C8B-B14F-4D97-AF65-F5344CB8AC3E}">
        <p14:creationId xmlns:p14="http://schemas.microsoft.com/office/powerpoint/2010/main" val="343486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3C707C9-EA10-4971-88D2-97AFE467C4CD}"/>
              </a:ext>
            </a:extLst>
          </p:cNvPr>
          <p:cNvSpPr>
            <a:spLocks noGrp="1"/>
          </p:cNvSpPr>
          <p:nvPr>
            <p:ph idx="1"/>
          </p:nvPr>
        </p:nvSpPr>
        <p:spPr>
          <a:xfrm>
            <a:off x="1066800" y="2103120"/>
            <a:ext cx="10058400" cy="3931920"/>
          </a:xfrm>
        </p:spPr>
        <p:txBody>
          <a:bodyPr>
            <a:normAutofit/>
          </a:bodyPr>
          <a:lstStyle/>
          <a:p>
            <a:pPr marL="0" indent="0" algn="just" fontAlgn="base">
              <a:buNone/>
            </a:pPr>
            <a:r>
              <a:rPr lang="fr-FR" dirty="0"/>
              <a:t>il s'agit de mesurer les composantes de la compétitivité de l'entreprise : </a:t>
            </a:r>
          </a:p>
          <a:p>
            <a:pPr marL="0" indent="0" algn="just" fontAlgn="base">
              <a:buNone/>
            </a:pPr>
            <a:endParaRPr lang="fr-FR" b="1" dirty="0"/>
          </a:p>
          <a:p>
            <a:pPr algn="just" fontAlgn="base"/>
            <a:r>
              <a:rPr lang="fr-FR" b="1" dirty="0">
                <a:solidFill>
                  <a:schemeClr val="accent1"/>
                </a:solidFill>
              </a:rPr>
              <a:t>La compétitivité-prix</a:t>
            </a:r>
            <a:r>
              <a:rPr lang="fr-FR" dirty="0"/>
              <a:t> : </a:t>
            </a:r>
          </a:p>
          <a:p>
            <a:pPr marL="0" indent="0" algn="just" fontAlgn="base">
              <a:buNone/>
            </a:pPr>
            <a:r>
              <a:rPr lang="fr-FR" dirty="0"/>
              <a:t>Désigne la capacité d'un produit à attirer des clients au détriment des produits concurrents du fait de son prix. Sa mesure permet de situer la place de l'entreprise sur le marché par rapport à ses concurrents.</a:t>
            </a:r>
          </a:p>
          <a:p>
            <a:pPr marL="0" lvl="0" indent="0" algn="just" fontAlgn="base">
              <a:buNone/>
            </a:pPr>
            <a:endParaRPr lang="fr-FR" b="1" dirty="0"/>
          </a:p>
          <a:p>
            <a:pPr lvl="0" algn="just" fontAlgn="base"/>
            <a:r>
              <a:rPr lang="fr-FR" b="1" dirty="0">
                <a:solidFill>
                  <a:schemeClr val="accent1"/>
                </a:solidFill>
              </a:rPr>
              <a:t>La compétitivité hors-prix</a:t>
            </a:r>
            <a:r>
              <a:rPr lang="fr-FR" dirty="0"/>
              <a:t> : </a:t>
            </a:r>
          </a:p>
          <a:p>
            <a:pPr marL="0" lvl="0" indent="0" algn="just" fontAlgn="base">
              <a:buNone/>
            </a:pPr>
            <a:r>
              <a:rPr lang="fr-FR" dirty="0"/>
              <a:t>Désigne la capacité d'un produit à attirer des clients au détriment des produits concurrents du fait des éléments indépendants du prix. Elle est obtenue grâce à des éléments comme la qualité des produits, l'innovation, le service, le design…</a:t>
            </a:r>
          </a:p>
          <a:p>
            <a:pPr algn="just"/>
            <a:endParaRPr lang="fr-FR" dirty="0"/>
          </a:p>
        </p:txBody>
      </p:sp>
      <p:sp>
        <p:nvSpPr>
          <p:cNvPr id="4" name="Titre 1">
            <a:extLst>
              <a:ext uri="{FF2B5EF4-FFF2-40B4-BE49-F238E27FC236}">
                <a16:creationId xmlns:a16="http://schemas.microsoft.com/office/drawing/2014/main" id="{7424C810-95B7-49BF-BAA5-6F1A48B7FADA}"/>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économique</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178914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p:txBody>
          <a:bodyPr/>
          <a:lstStyle/>
          <a:p>
            <a:r>
              <a:rPr lang="fr-FR" dirty="0">
                <a:solidFill>
                  <a:schemeClr val="accent1"/>
                </a:solidFill>
              </a:rPr>
              <a:t>PLAN</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a:xfrm>
            <a:off x="1066800" y="2014194"/>
            <a:ext cx="10058400" cy="3931920"/>
          </a:xfrm>
        </p:spPr>
        <p:txBody>
          <a:bodyPr>
            <a:normAutofit/>
          </a:bodyPr>
          <a:lstStyle/>
          <a:p>
            <a:r>
              <a:rPr lang="fr-FR" sz="3200" dirty="0"/>
              <a:t>Introduction</a:t>
            </a:r>
          </a:p>
          <a:p>
            <a:r>
              <a:rPr lang="fr-FR" sz="3200" dirty="0"/>
              <a:t>Efficacité ou efficience ?</a:t>
            </a:r>
          </a:p>
          <a:p>
            <a:r>
              <a:rPr lang="fr-FR" sz="3200" dirty="0"/>
              <a:t>Les liens entre performance et stratégie</a:t>
            </a:r>
          </a:p>
          <a:p>
            <a:r>
              <a:rPr lang="fr-FR" sz="3200" dirty="0"/>
              <a:t>Critères de performance</a:t>
            </a:r>
          </a:p>
          <a:p>
            <a:r>
              <a:rPr lang="fr-FR" sz="3200" dirty="0"/>
              <a:t>Tableau de Bord Prospectif</a:t>
            </a:r>
          </a:p>
          <a:p>
            <a:r>
              <a:rPr lang="fr-FR" sz="3200" dirty="0"/>
              <a:t>Conclusion</a:t>
            </a:r>
          </a:p>
        </p:txBody>
      </p:sp>
    </p:spTree>
    <p:extLst>
      <p:ext uri="{BB962C8B-B14F-4D97-AF65-F5344CB8AC3E}">
        <p14:creationId xmlns:p14="http://schemas.microsoft.com/office/powerpoint/2010/main" val="15105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DD2902A-FBA2-46AA-B521-08A90E51A05D}"/>
              </a:ext>
            </a:extLst>
          </p:cNvPr>
          <p:cNvSpPr>
            <a:spLocks noGrp="1"/>
          </p:cNvSpPr>
          <p:nvPr>
            <p:ph idx="1"/>
          </p:nvPr>
        </p:nvSpPr>
        <p:spPr/>
        <p:txBody>
          <a:bodyPr/>
          <a:lstStyle/>
          <a:p>
            <a:pPr algn="just"/>
            <a:endParaRPr lang="fr-FR" dirty="0"/>
          </a:p>
          <a:p>
            <a:pPr algn="just"/>
            <a:endParaRPr lang="fr-FR" dirty="0"/>
          </a:p>
          <a:p>
            <a:pPr marL="0" indent="0" algn="just">
              <a:buNone/>
            </a:pPr>
            <a:endParaRPr lang="fr-FR" dirty="0"/>
          </a:p>
          <a:p>
            <a:pPr algn="just"/>
            <a:r>
              <a:rPr lang="fr-FR" dirty="0"/>
              <a:t>Il s'agit de mesurer la performance de l'entreprise au niveau de la qualité de la production, de la flexibilité, des délais…</a:t>
            </a:r>
          </a:p>
          <a:p>
            <a:pPr marL="0" indent="0" algn="just">
              <a:buNone/>
            </a:pPr>
            <a:endParaRPr lang="fr-FR" dirty="0"/>
          </a:p>
        </p:txBody>
      </p:sp>
      <p:sp>
        <p:nvSpPr>
          <p:cNvPr id="6" name="Titre 1">
            <a:extLst>
              <a:ext uri="{FF2B5EF4-FFF2-40B4-BE49-F238E27FC236}">
                <a16:creationId xmlns:a16="http://schemas.microsoft.com/office/drawing/2014/main" id="{EF96B584-1ABD-40D3-A837-270578A1796C}"/>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organisationnelle :</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3263370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A368F2-E479-4878-84D2-5D29E8F088E8}"/>
              </a:ext>
            </a:extLst>
          </p:cNvPr>
          <p:cNvSpPr>
            <a:spLocks noGrp="1"/>
          </p:cNvSpPr>
          <p:nvPr>
            <p:ph idx="1"/>
          </p:nvPr>
        </p:nvSpPr>
        <p:spPr/>
        <p:txBody>
          <a:bodyPr/>
          <a:lstStyle/>
          <a:p>
            <a:pPr marL="0" indent="0" algn="just">
              <a:buNone/>
            </a:pPr>
            <a:endParaRPr lang="fr-FR" dirty="0"/>
          </a:p>
          <a:p>
            <a:pPr algn="just"/>
            <a:r>
              <a:rPr lang="fr-FR" dirty="0"/>
              <a:t>Le bilan social récapitule les principales données chiffrées permettant d'apprécier la performance sociale et les rapports sociaux au sein d'une entreprise.</a:t>
            </a:r>
          </a:p>
          <a:p>
            <a:pPr marL="0" indent="0" algn="just">
              <a:buNone/>
            </a:pPr>
            <a:endParaRPr lang="fr-FR" dirty="0"/>
          </a:p>
          <a:p>
            <a:pPr algn="just"/>
            <a:r>
              <a:rPr lang="fr-FR" dirty="0"/>
              <a:t>Parmi les nombreux indicateurs sociaux, on peut citer : le montant des rémunérations, le nombre d'accidents de travail, les maladies professionnelles …</a:t>
            </a:r>
          </a:p>
          <a:p>
            <a:pPr algn="just"/>
            <a:endParaRPr lang="fr-FR" dirty="0"/>
          </a:p>
        </p:txBody>
      </p:sp>
      <p:sp>
        <p:nvSpPr>
          <p:cNvPr id="4" name="Titre 1">
            <a:extLst>
              <a:ext uri="{FF2B5EF4-FFF2-40B4-BE49-F238E27FC236}">
                <a16:creationId xmlns:a16="http://schemas.microsoft.com/office/drawing/2014/main" id="{FFF9A426-70FE-4305-82E1-C07F018DEFCE}"/>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sociale :</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3439853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E15E69D-A835-49FB-9CB4-CD9F804DC424}"/>
              </a:ext>
            </a:extLst>
          </p:cNvPr>
          <p:cNvSpPr>
            <a:spLocks noGrp="1"/>
          </p:cNvSpPr>
          <p:nvPr>
            <p:ph idx="1"/>
          </p:nvPr>
        </p:nvSpPr>
        <p:spPr/>
        <p:txBody>
          <a:bodyPr/>
          <a:lstStyle/>
          <a:p>
            <a:pPr algn="just"/>
            <a:endParaRPr lang="fr-FR" dirty="0"/>
          </a:p>
          <a:p>
            <a:pPr algn="just"/>
            <a:r>
              <a:rPr lang="fr-FR" dirty="0"/>
              <a:t>Elle indique l'engagement de l'entreprise dans les domaines environnementaux, humanitaires, culturels. </a:t>
            </a:r>
          </a:p>
          <a:p>
            <a:pPr algn="just"/>
            <a:endParaRPr lang="fr-FR" dirty="0"/>
          </a:p>
          <a:p>
            <a:pPr algn="just"/>
            <a:r>
              <a:rPr lang="fr-FR" dirty="0"/>
              <a:t>Les outils de la responsabilité sociétale de l’entreprise (RSE) peuvent être utilisés pour apprécier le niveau de  performance de l'entreprise.</a:t>
            </a:r>
          </a:p>
          <a:p>
            <a:pPr algn="just"/>
            <a:endParaRPr lang="fr-FR" dirty="0"/>
          </a:p>
        </p:txBody>
      </p:sp>
      <p:sp>
        <p:nvSpPr>
          <p:cNvPr id="4" name="Titre 1">
            <a:extLst>
              <a:ext uri="{FF2B5EF4-FFF2-40B4-BE49-F238E27FC236}">
                <a16:creationId xmlns:a16="http://schemas.microsoft.com/office/drawing/2014/main" id="{CE322FF2-8375-4FF2-B01D-1DEBC0B4BA1D}"/>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sociétale :</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26560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8A457-81CD-43D4-BB2C-52A646C20832}"/>
              </a:ext>
            </a:extLst>
          </p:cNvPr>
          <p:cNvSpPr>
            <a:spLocks noGrp="1"/>
          </p:cNvSpPr>
          <p:nvPr>
            <p:ph type="title"/>
          </p:nvPr>
        </p:nvSpPr>
        <p:spPr>
          <a:xfrm>
            <a:off x="1066800" y="1689515"/>
            <a:ext cx="10058400" cy="1901823"/>
          </a:xfrm>
        </p:spPr>
        <p:txBody>
          <a:bodyPr>
            <a:normAutofit/>
          </a:bodyPr>
          <a:lstStyle/>
          <a:p>
            <a:pPr algn="ctr"/>
            <a:r>
              <a:rPr lang="fr-FR" sz="5400" b="1" dirty="0">
                <a:solidFill>
                  <a:schemeClr val="accent1"/>
                </a:solidFill>
              </a:rPr>
              <a:t>Tableau de Bord Prospectif         ( TBP)</a:t>
            </a:r>
          </a:p>
        </p:txBody>
      </p:sp>
      <p:sp>
        <p:nvSpPr>
          <p:cNvPr id="3" name="Espace réservé du texte 2">
            <a:extLst>
              <a:ext uri="{FF2B5EF4-FFF2-40B4-BE49-F238E27FC236}">
                <a16:creationId xmlns:a16="http://schemas.microsoft.com/office/drawing/2014/main" id="{CD861C2F-B7A0-4738-AC13-5DBFF2004068}"/>
              </a:ext>
            </a:extLst>
          </p:cNvPr>
          <p:cNvSpPr>
            <a:spLocks noGrp="1"/>
          </p:cNvSpPr>
          <p:nvPr>
            <p:ph type="body" idx="4294967295"/>
          </p:nvPr>
        </p:nvSpPr>
        <p:spPr>
          <a:xfrm>
            <a:off x="2743200" y="4313585"/>
            <a:ext cx="7016750" cy="673100"/>
          </a:xfrm>
        </p:spPr>
        <p:txBody>
          <a:bodyPr>
            <a:normAutofit fontScale="92500" lnSpcReduction="10000"/>
          </a:bodyPr>
          <a:lstStyle/>
          <a:p>
            <a:pPr algn="l"/>
            <a:r>
              <a:rPr lang="fr-FR" dirty="0"/>
              <a:t>1-  Un éventail d’indicateurs pour améliorer la performance</a:t>
            </a:r>
          </a:p>
          <a:p>
            <a:pPr algn="l"/>
            <a:r>
              <a:rPr lang="fr-FR" dirty="0"/>
              <a:t>2- Outil de management stratégie</a:t>
            </a:r>
          </a:p>
        </p:txBody>
      </p:sp>
    </p:spTree>
    <p:extLst>
      <p:ext uri="{BB962C8B-B14F-4D97-AF65-F5344CB8AC3E}">
        <p14:creationId xmlns:p14="http://schemas.microsoft.com/office/powerpoint/2010/main" val="141613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fontScale="90000"/>
          </a:bodyPr>
          <a:lstStyle/>
          <a:p>
            <a:pPr algn="ctr"/>
            <a:r>
              <a:rPr lang="fr-FR" b="1" dirty="0">
                <a:solidFill>
                  <a:schemeClr val="accent1"/>
                </a:solidFill>
              </a:rPr>
              <a:t>Un éventail d’indicateurs pour améliorer la performance </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normAutofit/>
          </a:bodyPr>
          <a:lstStyle/>
          <a:p>
            <a:pPr marL="0" indent="0" algn="just">
              <a:buNone/>
            </a:pPr>
            <a:r>
              <a:rPr lang="fr-FR" dirty="0"/>
              <a:t>	Les entreprises devenant de plus en plus complexes et concurrentielles, les indicateurs financiers traditionnels de la performance ne fournissent pas aux gestionnaires toutes les informations dont ils ont besoin pour prendre des décisions stratégiques ou courantes pertinentes et performantes.</a:t>
            </a:r>
          </a:p>
          <a:p>
            <a:pPr marL="0" indent="0" algn="just">
              <a:buNone/>
            </a:pPr>
            <a:r>
              <a:rPr lang="fr-FR" dirty="0"/>
              <a:t>	</a:t>
            </a:r>
            <a:r>
              <a:rPr lang="fr-FR" dirty="0">
                <a:solidFill>
                  <a:schemeClr val="accent1"/>
                </a:solidFill>
              </a:rPr>
              <a:t>Le tableau de bord équilibré :</a:t>
            </a:r>
          </a:p>
          <a:p>
            <a:pPr algn="just"/>
            <a:r>
              <a:rPr lang="fr-FR" dirty="0"/>
              <a:t>rassemble des indicateurs financiers et non financiers portant sur la clientèle, les processus internes, l’apprentissage organisationnel, la valeur pour les actionnaires, la qualité, les relations avec la collectivité, etc.</a:t>
            </a:r>
          </a:p>
          <a:p>
            <a:pPr algn="just"/>
            <a:r>
              <a:rPr lang="fr-FR" dirty="0"/>
              <a:t>permet aux gestionnaires d’améliorer plus rapidement, et de façon continue, la performance, facilite l’élaboration et l’exécution de la stratégie et renforce la transparence interne et externe en vue de la création de valeur.</a:t>
            </a:r>
          </a:p>
          <a:p>
            <a:pPr algn="just"/>
            <a:endParaRPr lang="fr-FR" dirty="0"/>
          </a:p>
        </p:txBody>
      </p:sp>
    </p:spTree>
    <p:extLst>
      <p:ext uri="{BB962C8B-B14F-4D97-AF65-F5344CB8AC3E}">
        <p14:creationId xmlns:p14="http://schemas.microsoft.com/office/powerpoint/2010/main" val="75181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DA23CED-F7F8-4345-AEC7-91BD3CA6A851}"/>
              </a:ext>
            </a:extLst>
          </p:cNvPr>
          <p:cNvSpPr>
            <a:spLocks noGrp="1"/>
          </p:cNvSpPr>
          <p:nvPr>
            <p:ph idx="1"/>
          </p:nvPr>
        </p:nvSpPr>
        <p:spPr>
          <a:xfrm>
            <a:off x="1066800" y="689113"/>
            <a:ext cx="10058400" cy="5345927"/>
          </a:xfrm>
        </p:spPr>
        <p:txBody>
          <a:bodyPr>
            <a:normAutofit fontScale="92500" lnSpcReduction="20000"/>
          </a:bodyPr>
          <a:lstStyle/>
          <a:p>
            <a:pPr marL="0" indent="0" algn="just">
              <a:buNone/>
            </a:pPr>
            <a:r>
              <a:rPr lang="fr-FR" dirty="0">
                <a:solidFill>
                  <a:schemeClr val="accent1"/>
                </a:solidFill>
              </a:rPr>
              <a:t>	Le tableau de bord prospectif (TBP) </a:t>
            </a:r>
            <a:r>
              <a:rPr lang="fr-FR" dirty="0"/>
              <a:t>peut être assimilé à un plan organisationnel ou un plan d’exécution d’une stratégie. Les catégories critiques de la mesure de la performance s’articulent autour de quatre axes : résultats financiers, clients, processus internes et innovation et apprentissage. Les quatre axes du TBP permet d’établir un équilibre entre les objectifs à long terme, les résultats souhaités et les déterminants de ces résultats, entre des mesures objectives et des mesures subjectives.</a:t>
            </a:r>
          </a:p>
          <a:p>
            <a:pPr marL="0" indent="0" algn="just">
              <a:buNone/>
            </a:pPr>
            <a:r>
              <a:rPr lang="fr-FR" dirty="0"/>
              <a:t>	Les indicateurs qui se retrouvent dans les quatre axes du tableau de bord équilibré de Kaplan et Norton forment un vaste ensemble de mesures financières et non financières visant l’exploitation de l’organisation.</a:t>
            </a:r>
          </a:p>
          <a:p>
            <a:pPr marL="0" indent="0" algn="just">
              <a:buNone/>
            </a:pPr>
            <a:r>
              <a:rPr lang="fr-FR" dirty="0"/>
              <a:t>	Les dirigeants doivent utiliser les indicateurs pour convertir la vision et la stratégie en instructions concrètes à l’intention du personnel de l’organisation.</a:t>
            </a:r>
          </a:p>
          <a:p>
            <a:pPr algn="just"/>
            <a:r>
              <a:rPr lang="fr-FR" dirty="0"/>
              <a:t>L’axe financier : ces indicateurs financiers permettent de déterminer si les intentions et la mise en œuvre de la stratégie contribuent à améliorer le résultat financier.</a:t>
            </a:r>
          </a:p>
          <a:p>
            <a:pPr algn="just"/>
            <a:r>
              <a:rPr lang="fr-FR" dirty="0"/>
              <a:t>L’axe « clients » : ces indicateurs liés aux clients concernent principalement la satisfaction et la fidélité des clients existants et l’extension de la clientèle.</a:t>
            </a:r>
          </a:p>
          <a:p>
            <a:pPr algn="just"/>
            <a:r>
              <a:rPr lang="fr-FR" dirty="0"/>
              <a:t>L’axe « processus internes » : ces indicateurs se focalisent sur les processus existants et nouveaux qui auront la plus forte incidence sur la satisfaction des clients et la réalisation des objectifs financiers de l’entreprise.</a:t>
            </a:r>
          </a:p>
          <a:p>
            <a:pPr algn="just"/>
            <a:r>
              <a:rPr lang="fr-FR" dirty="0"/>
              <a:t>L’axe « apprentissage organisationnel » : ces indicateurs sont rattachés aux infrastructures que l’entreprise doit mettre en place pour améliorer la performance et générer une croissance à long terme.</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val="3649540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CEA1-4FCA-4BFF-898F-885A97BF57D7}"/>
              </a:ext>
            </a:extLst>
          </p:cNvPr>
          <p:cNvSpPr>
            <a:spLocks noGrp="1"/>
          </p:cNvSpPr>
          <p:nvPr>
            <p:ph type="title"/>
          </p:nvPr>
        </p:nvSpPr>
        <p:spPr/>
        <p:txBody>
          <a:bodyPr/>
          <a:lstStyle/>
          <a:p>
            <a:r>
              <a:rPr lang="fr-FR" b="1" dirty="0">
                <a:solidFill>
                  <a:schemeClr val="accent1"/>
                </a:solidFill>
              </a:rPr>
              <a:t>Outil de management stratégie</a:t>
            </a:r>
          </a:p>
        </p:txBody>
      </p:sp>
      <p:sp>
        <p:nvSpPr>
          <p:cNvPr id="3" name="Espace réservé du contenu 2">
            <a:extLst>
              <a:ext uri="{FF2B5EF4-FFF2-40B4-BE49-F238E27FC236}">
                <a16:creationId xmlns:a16="http://schemas.microsoft.com/office/drawing/2014/main" id="{5CB76992-6E5C-49D2-93D0-F23066910733}"/>
              </a:ext>
            </a:extLst>
          </p:cNvPr>
          <p:cNvSpPr>
            <a:spLocks noGrp="1"/>
          </p:cNvSpPr>
          <p:nvPr>
            <p:ph idx="1"/>
          </p:nvPr>
        </p:nvSpPr>
        <p:spPr>
          <a:xfrm>
            <a:off x="1066800" y="2584174"/>
            <a:ext cx="10058400" cy="3450866"/>
          </a:xfrm>
        </p:spPr>
        <p:txBody>
          <a:bodyPr/>
          <a:lstStyle/>
          <a:p>
            <a:pPr algn="just"/>
            <a:r>
              <a:rPr lang="fr-FR" dirty="0"/>
              <a:t>Une stratégie est un ensemble d’hypothèses sur des causes et leurs effets. Le TBP doit permettre de</a:t>
            </a:r>
          </a:p>
          <a:p>
            <a:pPr algn="just"/>
            <a:r>
              <a:rPr lang="fr-FR" dirty="0"/>
              <a:t>visualiser les relations entre les objectifs (et leurs indicateurs de performance) dans les différents domaines suivis, pour que ces objectifs soient validés et qu’ils servent à accomplir les actions et à réaliser la stratégie.</a:t>
            </a:r>
          </a:p>
          <a:p>
            <a:pPr algn="just"/>
            <a:r>
              <a:rPr lang="fr-FR" dirty="0"/>
              <a:t>Un bon TBP doit comporter des mesures de résultats et des déterminants de la performance. Les mesures doivent être nécessairement associées aux déterminants pour savoir comment obtenir les résultats.</a:t>
            </a:r>
          </a:p>
          <a:p>
            <a:pPr marL="0" indent="0" algn="just">
              <a:buNone/>
            </a:pPr>
            <a:endParaRPr lang="fr-FR" dirty="0"/>
          </a:p>
        </p:txBody>
      </p:sp>
    </p:spTree>
    <p:extLst>
      <p:ext uri="{BB962C8B-B14F-4D97-AF65-F5344CB8AC3E}">
        <p14:creationId xmlns:p14="http://schemas.microsoft.com/office/powerpoint/2010/main" val="1210766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lstStyle/>
          <a:p>
            <a:r>
              <a:rPr lang="fr-FR" dirty="0">
                <a:solidFill>
                  <a:schemeClr val="accent1"/>
                </a:solidFill>
              </a:rPr>
              <a:t>Conclusion</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normAutofit/>
          </a:bodyPr>
          <a:lstStyle/>
          <a:p>
            <a:pPr marL="0" indent="0" algn="just">
              <a:buNone/>
            </a:pPr>
            <a:r>
              <a:rPr lang="fr-FR" sz="2000" dirty="0"/>
              <a:t>Pourquoi procéder à l'évaluation de votre société ?</a:t>
            </a:r>
          </a:p>
          <a:p>
            <a:pPr marL="0" indent="0" algn="just">
              <a:buNone/>
            </a:pPr>
            <a:endParaRPr lang="fr-FR" sz="2000" dirty="0"/>
          </a:p>
          <a:p>
            <a:pPr marL="0" indent="0" algn="just">
              <a:buNone/>
            </a:pPr>
            <a:r>
              <a:rPr lang="fr-FR" sz="2000" dirty="0"/>
              <a:t>les principaux motifs qui peuvent vous conduire à évaluer votre entreprise :</a:t>
            </a:r>
          </a:p>
          <a:p>
            <a:pPr lvl="1" algn="just"/>
            <a:endParaRPr lang="fr-FR" sz="1800" dirty="0"/>
          </a:p>
          <a:p>
            <a:pPr lvl="1" algn="just"/>
            <a:r>
              <a:rPr lang="fr-FR" sz="1800" dirty="0"/>
              <a:t>Connaître la valeur de votre entreprise sur le marché</a:t>
            </a:r>
          </a:p>
          <a:p>
            <a:pPr lvl="1" algn="just"/>
            <a:r>
              <a:rPr lang="fr-FR" sz="1800" dirty="0"/>
              <a:t>Mieux gérer votre société et la développer</a:t>
            </a:r>
          </a:p>
          <a:p>
            <a:pPr lvl="1" algn="just"/>
            <a:r>
              <a:rPr lang="fr-FR" sz="1800" dirty="0"/>
              <a:t>Accroître la valeur de votre affaire</a:t>
            </a:r>
          </a:p>
          <a:p>
            <a:pPr lvl="1" algn="just"/>
            <a:r>
              <a:rPr lang="fr-FR" sz="1800" dirty="0"/>
              <a:t>Faciliter la recherche de nouveaux financements </a:t>
            </a:r>
          </a:p>
          <a:p>
            <a:pPr lvl="1" algn="just"/>
            <a:r>
              <a:rPr lang="fr-FR" sz="1800" dirty="0"/>
              <a:t>Être prêt à saisir toute opportunité de rapprochement ou de partenariat</a:t>
            </a:r>
          </a:p>
          <a:p>
            <a:pPr lvl="1" algn="just"/>
            <a:r>
              <a:rPr lang="fr-FR" sz="1800" dirty="0"/>
              <a:t>Assurer la pérennité de votre entreprise, Appliquer la législation fiscale</a:t>
            </a:r>
          </a:p>
        </p:txBody>
      </p:sp>
    </p:spTree>
    <p:extLst>
      <p:ext uri="{BB962C8B-B14F-4D97-AF65-F5344CB8AC3E}">
        <p14:creationId xmlns:p14="http://schemas.microsoft.com/office/powerpoint/2010/main" val="3125437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98A2A-42EE-4DC1-AAC8-5B2623C4CDA5}"/>
              </a:ext>
            </a:extLst>
          </p:cNvPr>
          <p:cNvSpPr>
            <a:spLocks noGrp="1"/>
          </p:cNvSpPr>
          <p:nvPr>
            <p:ph type="ctrTitle"/>
          </p:nvPr>
        </p:nvSpPr>
        <p:spPr/>
        <p:txBody>
          <a:bodyPr/>
          <a:lstStyle/>
          <a:p>
            <a:r>
              <a:rPr lang="fr-FR" sz="5400" dirty="0">
                <a:latin typeface="+mn-lt"/>
              </a:rPr>
              <a:t>Merci pour votre attention</a:t>
            </a:r>
          </a:p>
        </p:txBody>
      </p:sp>
      <p:pic>
        <p:nvPicPr>
          <p:cNvPr id="5" name="Graphique 4" descr="Visage souriant blanc">
            <a:extLst>
              <a:ext uri="{FF2B5EF4-FFF2-40B4-BE49-F238E27FC236}">
                <a16:creationId xmlns:a16="http://schemas.microsoft.com/office/drawing/2014/main" id="{37E7444C-9A62-4B95-8E72-88890FDF68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224863"/>
            <a:ext cx="914400" cy="914400"/>
          </a:xfrm>
          <a:prstGeom prst="rect">
            <a:avLst/>
          </a:prstGeom>
        </p:spPr>
      </p:pic>
    </p:spTree>
    <p:extLst>
      <p:ext uri="{BB962C8B-B14F-4D97-AF65-F5344CB8AC3E}">
        <p14:creationId xmlns:p14="http://schemas.microsoft.com/office/powerpoint/2010/main" val="80677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lstStyle/>
          <a:p>
            <a:r>
              <a:rPr lang="fr-FR" dirty="0">
                <a:solidFill>
                  <a:schemeClr val="accent1"/>
                </a:solidFill>
              </a:rPr>
              <a:t>Introduction</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normAutofit/>
          </a:bodyPr>
          <a:lstStyle/>
          <a:p>
            <a:pPr marL="0" indent="0" algn="just">
              <a:buNone/>
            </a:pPr>
            <a:endParaRPr lang="fr-FR" sz="2000" dirty="0"/>
          </a:p>
          <a:p>
            <a:pPr marL="0" indent="0" algn="just">
              <a:buNone/>
            </a:pPr>
            <a:r>
              <a:rPr lang="fr-FR" sz="2000" dirty="0"/>
              <a:t>Une connotation négative est parfois attribuée à la mesure de la performance et à l’implantation de standards de productivité. Mais à l’heure où les entreprises cherchent à se mesurer pour mieux se surpasser et où elles prennent conscience que les individus constituent leur plus grande richesse, la mesure de la performance, intégrée aux processus de gestion, peut favoriser une meilleure planification des ressources et servir de base à un système motivant de rétroaction sur la performance.</a:t>
            </a:r>
          </a:p>
        </p:txBody>
      </p:sp>
    </p:spTree>
    <p:extLst>
      <p:ext uri="{BB962C8B-B14F-4D97-AF65-F5344CB8AC3E}">
        <p14:creationId xmlns:p14="http://schemas.microsoft.com/office/powerpoint/2010/main" val="96744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800"/>
              <a:buFont typeface="Century Gothic"/>
              <a:buNone/>
            </a:pPr>
            <a:r>
              <a:rPr lang="fr-FR">
                <a:solidFill>
                  <a:schemeClr val="accent1"/>
                </a:solidFill>
              </a:rPr>
              <a:t>Efficacité ou Efficience en entreprise ?</a:t>
            </a:r>
            <a:endParaRPr/>
          </a:p>
        </p:txBody>
      </p:sp>
      <p:sp>
        <p:nvSpPr>
          <p:cNvPr id="226" name="Google Shape;226;p33"/>
          <p:cNvSpPr txBox="1">
            <a:spLocks noGrp="1"/>
          </p:cNvSpPr>
          <p:nvPr>
            <p:ph type="body" idx="1"/>
          </p:nvPr>
        </p:nvSpPr>
        <p:spPr>
          <a:xfrm>
            <a:off x="1066800" y="2873375"/>
            <a:ext cx="10058400" cy="31617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rgbClr val="000000"/>
              </a:buClr>
              <a:buSzPts val="1100"/>
              <a:buFont typeface="Arial"/>
              <a:buNone/>
            </a:pPr>
            <a:r>
              <a:rPr lang="fr-FR" sz="2400" dirty="0"/>
              <a:t>La fixation des objectifs est un préalable incontournable. Sans objectifs définis, c'est-à-dire sans une stratégie clairement formulée et déclinée sur le terrain, mesurer la performance ne veut strictement rien dire. La recherche de performance s'exprime selon deux grandeurs bien distinctes : l'</a:t>
            </a:r>
            <a:r>
              <a:rPr lang="fr-FR" sz="2400" b="1" i="1" dirty="0">
                <a:solidFill>
                  <a:srgbClr val="980000"/>
                </a:solidFill>
              </a:rPr>
              <a:t>efficience</a:t>
            </a:r>
            <a:r>
              <a:rPr lang="fr-FR" sz="2400" dirty="0"/>
              <a:t> et l'</a:t>
            </a:r>
            <a:r>
              <a:rPr lang="fr-FR" sz="2400" b="1" i="1" dirty="0">
                <a:solidFill>
                  <a:srgbClr val="980000"/>
                </a:solidFill>
              </a:rPr>
              <a:t>efficacité</a:t>
            </a:r>
            <a:r>
              <a:rPr lang="fr-FR" sz="2400" dirty="0"/>
              <a:t>.</a:t>
            </a:r>
            <a:endParaRPr sz="2400" dirty="0"/>
          </a:p>
          <a:p>
            <a:pPr marL="0" lvl="0" indent="457200" algn="just" rtl="0">
              <a:lnSpc>
                <a:spcPct val="100000"/>
              </a:lnSpc>
              <a:spcBef>
                <a:spcPts val="80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1066800" y="873125"/>
            <a:ext cx="10058400" cy="5397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fr-FR" sz="2400" b="1" i="1" dirty="0">
                <a:solidFill>
                  <a:srgbClr val="980000"/>
                </a:solidFill>
              </a:rPr>
              <a:t>L'efficience</a:t>
            </a:r>
            <a:r>
              <a:rPr lang="fr-FR" sz="2400" b="1" dirty="0"/>
              <a:t> </a:t>
            </a:r>
            <a:r>
              <a:rPr lang="fr-FR" sz="2400" dirty="0"/>
              <a:t>consiste en un ensemble de capacités permettant à une personne ou à un groupe de personnes d'user, au mieux, des ressources disponibles pour obtenir des résultats.</a:t>
            </a:r>
            <a:endParaRPr sz="2400" dirty="0"/>
          </a:p>
          <a:p>
            <a:pPr marL="0" lvl="0" indent="0" algn="just" rtl="0">
              <a:lnSpc>
                <a:spcPct val="115000"/>
              </a:lnSpc>
              <a:spcBef>
                <a:spcPts val="800"/>
              </a:spcBef>
              <a:spcAft>
                <a:spcPts val="0"/>
              </a:spcAft>
              <a:buClr>
                <a:schemeClr val="dk1"/>
              </a:buClr>
              <a:buSzPts val="1100"/>
              <a:buFont typeface="Arial"/>
              <a:buNone/>
            </a:pPr>
            <a:r>
              <a:rPr lang="fr-FR" sz="2400" dirty="0"/>
              <a:t>Autrement dit, l'efficience, pour une organisation ou une entreprise, représente le bon rapport entre les résultats obtenus et les moyens mis en place.</a:t>
            </a:r>
            <a:endParaRPr sz="2400" dirty="0"/>
          </a:p>
          <a:p>
            <a:pPr marL="0" marR="0" lvl="0" indent="0" algn="just" rtl="0">
              <a:lnSpc>
                <a:spcPct val="115000"/>
              </a:lnSpc>
              <a:spcBef>
                <a:spcPts val="800"/>
              </a:spcBef>
              <a:spcAft>
                <a:spcPts val="0"/>
              </a:spcAft>
              <a:buClr>
                <a:srgbClr val="000000"/>
              </a:buClr>
              <a:buSzPts val="1100"/>
              <a:buFont typeface="Arial"/>
              <a:buNone/>
            </a:pPr>
            <a:r>
              <a:rPr lang="fr-FR" sz="2400" dirty="0"/>
              <a:t>On peut résumer le calcul de l'efficience par la formule suivante : (Résultats obtenus) /(ressources mises en place).</a:t>
            </a:r>
            <a:endParaRPr sz="2400" dirty="0"/>
          </a:p>
          <a:p>
            <a:pPr marL="0" marR="0" lvl="0" indent="0" algn="just" rtl="0">
              <a:lnSpc>
                <a:spcPct val="115000"/>
              </a:lnSpc>
              <a:spcBef>
                <a:spcPts val="800"/>
              </a:spcBef>
              <a:spcAft>
                <a:spcPts val="0"/>
              </a:spcAft>
              <a:buClr>
                <a:srgbClr val="000000"/>
              </a:buClr>
              <a:buSzPts val="1100"/>
              <a:buFont typeface="Arial"/>
              <a:buNone/>
            </a:pPr>
            <a:r>
              <a:rPr lang="fr-FR" sz="2400" dirty="0"/>
              <a:t>L'utilisation d'indicateurs d'efficience est utile pour visualiser et mesurer une évolution de cette forme de performance au cours du temps pour une entreprise donnée.</a:t>
            </a:r>
            <a:endParaRPr sz="2400" dirty="0"/>
          </a:p>
          <a:p>
            <a:pPr marL="0" lvl="0" indent="0" algn="just" rtl="0">
              <a:spcBef>
                <a:spcPts val="9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body" idx="1"/>
          </p:nvPr>
        </p:nvSpPr>
        <p:spPr>
          <a:xfrm>
            <a:off x="1066800" y="1190625"/>
            <a:ext cx="10058400" cy="4844400"/>
          </a:xfrm>
          <a:prstGeom prst="rect">
            <a:avLst/>
          </a:prstGeom>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rgbClr val="000000"/>
              </a:buClr>
              <a:buSzPts val="1100"/>
              <a:buFont typeface="Arial"/>
              <a:buNone/>
            </a:pPr>
            <a:r>
              <a:rPr lang="fr-FR" sz="2400" dirty="0"/>
              <a:t>Quant à </a:t>
            </a:r>
            <a:r>
              <a:rPr lang="fr-FR" sz="2400" b="1" i="1" dirty="0">
                <a:solidFill>
                  <a:srgbClr val="980000"/>
                </a:solidFill>
              </a:rPr>
              <a:t>l'efficacité</a:t>
            </a:r>
            <a:r>
              <a:rPr lang="fr-FR" sz="2400" dirty="0"/>
              <a:t>, le concept est plus puissant et plus fort encore, et différent de l'efficience, car il signifie l'obtention du maximum de résultats atteints pour un minimum de ressources déployées.</a:t>
            </a:r>
            <a:endParaRPr sz="2400" dirty="0"/>
          </a:p>
          <a:p>
            <a:pPr marL="0" marR="0" lvl="0" indent="0" algn="just" rtl="0">
              <a:lnSpc>
                <a:spcPct val="115000"/>
              </a:lnSpc>
              <a:spcBef>
                <a:spcPts val="800"/>
              </a:spcBef>
              <a:spcAft>
                <a:spcPts val="0"/>
              </a:spcAft>
              <a:buNone/>
            </a:pPr>
            <a:r>
              <a:rPr lang="fr-FR" sz="2400" dirty="0"/>
              <a:t>En bref, le calcul de l'efficacité est symbolisé par la formule suivante : (Résultats maximum atteints) /(ressources minimales mises en place).</a:t>
            </a:r>
            <a:endParaRPr sz="2400" dirty="0"/>
          </a:p>
          <a:p>
            <a:pPr marL="0" marR="0" lvl="0" indent="0" algn="just" rtl="0">
              <a:lnSpc>
                <a:spcPct val="115000"/>
              </a:lnSpc>
              <a:spcBef>
                <a:spcPts val="800"/>
              </a:spcBef>
              <a:spcAft>
                <a:spcPts val="0"/>
              </a:spcAft>
              <a:buClr>
                <a:srgbClr val="000000"/>
              </a:buClr>
              <a:buSzPts val="1100"/>
              <a:buFont typeface="Arial"/>
              <a:buNone/>
            </a:pPr>
            <a:endParaRPr sz="2400" dirty="0"/>
          </a:p>
          <a:p>
            <a:pPr marL="0" marR="0" lvl="0" indent="457200" algn="just" rtl="0">
              <a:lnSpc>
                <a:spcPct val="115000"/>
              </a:lnSpc>
              <a:spcBef>
                <a:spcPts val="800"/>
              </a:spcBef>
              <a:spcAft>
                <a:spcPts val="0"/>
              </a:spcAft>
              <a:buClr>
                <a:srgbClr val="000000"/>
              </a:buClr>
              <a:buSzPts val="1100"/>
              <a:buFont typeface="Arial"/>
              <a:buNone/>
            </a:pPr>
            <a:r>
              <a:rPr lang="fr-FR" sz="2400" u="sng" dirty="0"/>
              <a:t>On dit alors que le couple (efficience et efficacité) garantit la performance optimale de l'organisme.</a:t>
            </a:r>
            <a:endParaRPr sz="1150" u="sng" dirty="0">
              <a:solidFill>
                <a:srgbClr val="333333"/>
              </a:solidFill>
              <a:latin typeface="Roboto"/>
              <a:ea typeface="Roboto"/>
              <a:cs typeface="Roboto"/>
              <a:sym typeface="Roboto"/>
            </a:endParaRPr>
          </a:p>
          <a:p>
            <a:pPr marL="0" lvl="0" indent="0" algn="just" rtl="0">
              <a:spcBef>
                <a:spcPts val="9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6"/>
          <p:cNvPicPr preferRelativeResize="0"/>
          <p:nvPr/>
        </p:nvPicPr>
        <p:blipFill>
          <a:blip r:embed="rId3">
            <a:alphaModFix/>
          </a:blip>
          <a:stretch>
            <a:fillRect/>
          </a:stretch>
        </p:blipFill>
        <p:spPr>
          <a:xfrm>
            <a:off x="1450375" y="787875"/>
            <a:ext cx="9364850" cy="531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2743200"/>
            <a:ext cx="10058400" cy="1371600"/>
          </a:xfrm>
        </p:spPr>
        <p:txBody>
          <a:bodyPr>
            <a:noAutofit/>
          </a:bodyPr>
          <a:lstStyle/>
          <a:p>
            <a:pPr algn="ctr"/>
            <a:r>
              <a:rPr lang="fr-FR" sz="6000" dirty="0">
                <a:solidFill>
                  <a:schemeClr val="accent1"/>
                </a:solidFill>
              </a:rPr>
              <a:t>Les liens entre performance et stratégie</a:t>
            </a:r>
            <a:endParaRPr lang="fr-FR" sz="6000" dirty="0">
              <a:solidFill>
                <a:srgbClr val="92D050"/>
              </a:solidFill>
            </a:endParaRPr>
          </a:p>
        </p:txBody>
      </p:sp>
    </p:spTree>
    <p:extLst>
      <p:ext uri="{BB962C8B-B14F-4D97-AF65-F5344CB8AC3E}">
        <p14:creationId xmlns:p14="http://schemas.microsoft.com/office/powerpoint/2010/main" val="381827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4000" dirty="0">
                <a:solidFill>
                  <a:schemeClr val="accent1"/>
                </a:solidFill>
              </a:rPr>
              <a:t>Les liens entre performance et stratégie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pPr algn="just"/>
            <a:endParaRPr lang="fr-FR" dirty="0"/>
          </a:p>
          <a:p>
            <a:pPr algn="just"/>
            <a:r>
              <a:rPr lang="fr-FR" dirty="0"/>
              <a:t>La relation entre la planification stratégique et la performance de l'entreprise a intéressé les chercheurs en management stratégique depuis longtemps. Les résultats montrent une association positive et significative entre le système de la planification stratégique rationnelle et la performance financière et non financière.</a:t>
            </a:r>
          </a:p>
          <a:p>
            <a:pPr algn="just"/>
            <a:r>
              <a:rPr lang="fr-FR" dirty="0"/>
              <a:t> Sur le plan pratique, la recherche indique aux dirigeants que le système de planification stratégique rationnel améliore effectivement la performance financière et non financière des entreprises.</a:t>
            </a:r>
          </a:p>
          <a:p>
            <a:pPr algn="just"/>
            <a:endParaRPr lang="fr-FR" dirty="0"/>
          </a:p>
        </p:txBody>
      </p:sp>
    </p:spTree>
    <p:extLst>
      <p:ext uri="{BB962C8B-B14F-4D97-AF65-F5344CB8AC3E}">
        <p14:creationId xmlns:p14="http://schemas.microsoft.com/office/powerpoint/2010/main" val="1758269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435</TotalTime>
  <Words>1146</Words>
  <Application>Microsoft Office PowerPoint</Application>
  <PresentationFormat>Grand écran</PresentationFormat>
  <Paragraphs>137</Paragraphs>
  <Slides>28</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Century Gothic</vt:lpstr>
      <vt:lpstr>Roboto</vt:lpstr>
      <vt:lpstr>Savon</vt:lpstr>
      <vt:lpstr>EVALUATION  DE  LA PERFORMANCE  DE L’ENTREPRISE</vt:lpstr>
      <vt:lpstr>PLAN</vt:lpstr>
      <vt:lpstr>Introduction</vt:lpstr>
      <vt:lpstr>Efficacité ou Efficience en entreprise ?</vt:lpstr>
      <vt:lpstr>Présentation PowerPoint</vt:lpstr>
      <vt:lpstr>Présentation PowerPoint</vt:lpstr>
      <vt:lpstr>Présentation PowerPoint</vt:lpstr>
      <vt:lpstr>Les liens entre performance et stratégie</vt:lpstr>
      <vt:lpstr>Les liens entre performance et stratégie</vt:lpstr>
      <vt:lpstr>Pas de mesure de la performance sans stratégie</vt:lpstr>
      <vt:lpstr>L’articulation stratégie / performance</vt:lpstr>
      <vt:lpstr>Le rôle du management</vt:lpstr>
      <vt:lpstr>Critères de performance</vt:lpstr>
      <vt:lpstr>Présentation PowerPoint</vt:lpstr>
      <vt:lpstr>Critères de performance</vt:lpstr>
      <vt:lpstr>Critères de performance</vt:lpstr>
      <vt:lpstr>Critères de performance</vt:lpstr>
      <vt:lpstr>Présentation PowerPoint</vt:lpstr>
      <vt:lpstr>Présentation PowerPoint</vt:lpstr>
      <vt:lpstr>Présentation PowerPoint</vt:lpstr>
      <vt:lpstr>Présentation PowerPoint</vt:lpstr>
      <vt:lpstr>Présentation PowerPoint</vt:lpstr>
      <vt:lpstr>Tableau de Bord Prospectif         ( TBP)</vt:lpstr>
      <vt:lpstr>Un éventail d’indicateurs pour améliorer la performance </vt:lpstr>
      <vt:lpstr>Présentation PowerPoint</vt:lpstr>
      <vt:lpstr>Outil de management stratégie</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DE  LA PERFORMANCE  DE L’ENTREPRISE</dc:title>
  <dc:creator>Fatima-Zahra CHANIGUI</dc:creator>
  <cp:lastModifiedBy>Fatima-Zahra CHANIGUI</cp:lastModifiedBy>
  <cp:revision>45</cp:revision>
  <dcterms:created xsi:type="dcterms:W3CDTF">2018-12-26T17:35:09Z</dcterms:created>
  <dcterms:modified xsi:type="dcterms:W3CDTF">2019-01-02T00:42:03Z</dcterms:modified>
</cp:coreProperties>
</file>