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72" r:id="rId3"/>
    <p:sldId id="257" r:id="rId4"/>
    <p:sldId id="258" r:id="rId5"/>
    <p:sldId id="259" r:id="rId6"/>
    <p:sldId id="260" r:id="rId7"/>
    <p:sldId id="277" r:id="rId8"/>
    <p:sldId id="261" r:id="rId9"/>
    <p:sldId id="263" r:id="rId10"/>
    <p:sldId id="264" r:id="rId11"/>
    <p:sldId id="284" r:id="rId12"/>
    <p:sldId id="285" r:id="rId13"/>
    <p:sldId id="286" r:id="rId14"/>
    <p:sldId id="274" r:id="rId15"/>
    <p:sldId id="266" r:id="rId16"/>
  </p:sldIdLst>
  <p:sldSz cx="9144000" cy="5143500" type="screen16x9"/>
  <p:notesSz cx="6858000" cy="9144000"/>
  <p:embeddedFontLst>
    <p:embeddedFont>
      <p:font typeface="Titillium Web ExtraLight" charset="0"/>
      <p:regular r:id="rId18"/>
      <p:bold r:id="rId19"/>
      <p:italic r:id="rId20"/>
      <p:boldItalic r:id="rId21"/>
    </p:embeddedFont>
    <p:embeddedFont>
      <p:font typeface="Titillium Web" charset="0"/>
      <p:regular r:id="rId22"/>
      <p:bold r:id="rId23"/>
      <p:italic r:id="rId24"/>
      <p:boldItalic r:id="rId25"/>
    </p:embeddedFont>
    <p:embeddedFont>
      <p:font typeface="SWSimp"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23F513D-CA5B-4B1B-A06F-0DDD465C3277}">
  <a:tblStyle styleId="{A23F513D-CA5B-4B1B-A06F-0DDD465C32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3" autoAdjust="0"/>
    <p:restoredTop sz="90664" autoAdjust="0"/>
  </p:normalViewPr>
  <p:slideViewPr>
    <p:cSldViewPr snapToGrid="0" showGuides="1">
      <p:cViewPr varScale="1">
        <p:scale>
          <a:sx n="88" d="100"/>
          <a:sy n="88" d="100"/>
        </p:scale>
        <p:origin x="-330" y="-10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2876956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72321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7915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3507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7054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44088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3237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53356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3650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605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3673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34668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6784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1357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5380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numéro de diapositive 2"/>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‹N°›</a:t>
            </a:fld>
            <a:endParaRPr lang="fr-FR"/>
          </a:p>
        </p:txBody>
      </p:sp>
    </p:spTree>
    <p:extLst>
      <p:ext uri="{BB962C8B-B14F-4D97-AF65-F5344CB8AC3E}">
        <p14:creationId xmlns:p14="http://schemas.microsoft.com/office/powerpoint/2010/main" xmlns="" val="3887764096"/>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60" r:id="rId11"/>
    <p:sldLayoutId id="2147483662" r:id="rId12"/>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3" name="Espace réservé du texte 2"/>
          <p:cNvSpPr>
            <a:spLocks noGrp="1"/>
          </p:cNvSpPr>
          <p:nvPr>
            <p:ph type="body" idx="1"/>
          </p:nvPr>
        </p:nvSpPr>
        <p:spPr>
          <a:xfrm>
            <a:off x="1404258" y="2771915"/>
            <a:ext cx="5804400" cy="2741700"/>
          </a:xfrm>
        </p:spPr>
        <p:txBody>
          <a:bodyPr/>
          <a:lstStyle/>
          <a:p>
            <a:pPr>
              <a:buNone/>
            </a:pPr>
            <a:r>
              <a:rPr lang="fr-FR" sz="2000" dirty="0" smtClean="0"/>
              <a:t>Présenté par :</a:t>
            </a:r>
          </a:p>
          <a:p>
            <a:pPr algn="l"/>
            <a:r>
              <a:rPr lang="fr-FR" sz="2000" dirty="0" err="1" smtClean="0"/>
              <a:t>Khawla</a:t>
            </a:r>
            <a:r>
              <a:rPr lang="fr-FR" sz="2000" dirty="0" smtClean="0"/>
              <a:t> </a:t>
            </a:r>
            <a:r>
              <a:rPr lang="fr-FR" sz="2000" dirty="0" err="1" smtClean="0"/>
              <a:t>elghazoui</a:t>
            </a:r>
            <a:r>
              <a:rPr lang="fr-FR" sz="2000" dirty="0" smtClean="0"/>
              <a:t>                       Hanane </a:t>
            </a:r>
            <a:r>
              <a:rPr lang="fr-FR" sz="2000" dirty="0" err="1" smtClean="0"/>
              <a:t>Zguaid</a:t>
            </a:r>
            <a:endParaRPr lang="fr-FR" sz="2000" dirty="0" smtClean="0"/>
          </a:p>
          <a:p>
            <a:pPr algn="l"/>
            <a:r>
              <a:rPr lang="fr-FR" sz="2000" dirty="0" err="1" smtClean="0"/>
              <a:t>Miryam</a:t>
            </a:r>
            <a:r>
              <a:rPr lang="fr-FR" sz="2000" dirty="0" smtClean="0"/>
              <a:t> barbare                           Aya  </a:t>
            </a:r>
            <a:r>
              <a:rPr lang="fr-FR" sz="2000" dirty="0" err="1" smtClean="0"/>
              <a:t>Khaldi</a:t>
            </a:r>
            <a:endParaRPr lang="fr-FR" sz="2000" dirty="0"/>
          </a:p>
        </p:txBody>
      </p:sp>
      <p:sp>
        <p:nvSpPr>
          <p:cNvPr id="779" name="Google Shape;779;p15"/>
          <p:cNvSpPr txBox="1">
            <a:spLocks noGrp="1"/>
          </p:cNvSpPr>
          <p:nvPr>
            <p:ph type="ctrTitle" idx="4294967295"/>
          </p:nvPr>
        </p:nvSpPr>
        <p:spPr>
          <a:xfrm>
            <a:off x="555172" y="486002"/>
            <a:ext cx="7729538" cy="1962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solidFill>
                  <a:schemeClr val="bg1"/>
                </a:solidFill>
              </a:rPr>
              <a:t>LES INDICATEURS DE PERFORMANCE COMMERCIAL ET ORGANISATIONNEL</a:t>
            </a:r>
            <a:endParaRPr sz="4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lvl="0"/>
            <a:r>
              <a:rPr lang="fr-FR" dirty="0"/>
              <a:t>Taux de roulement</a:t>
            </a:r>
            <a:endParaRPr dirty="0"/>
          </a:p>
        </p:txBody>
      </p:sp>
      <p:sp>
        <p:nvSpPr>
          <p:cNvPr id="849" name="Google Shape;849;p23"/>
          <p:cNvSpPr txBox="1">
            <a:spLocks noGrp="1"/>
          </p:cNvSpPr>
          <p:nvPr>
            <p:ph type="body" idx="1"/>
          </p:nvPr>
        </p:nvSpPr>
        <p:spPr>
          <a:xfrm>
            <a:off x="739674" y="1235873"/>
            <a:ext cx="7479167" cy="2818200"/>
          </a:xfrm>
          <a:prstGeom prst="rect">
            <a:avLst/>
          </a:prstGeom>
        </p:spPr>
        <p:txBody>
          <a:bodyPr spcFirstLastPara="1" wrap="square" lIns="91425" tIns="91425" rIns="91425" bIns="91425" anchor="t" anchorCtr="0">
            <a:noAutofit/>
          </a:bodyPr>
          <a:lstStyle/>
          <a:p>
            <a:r>
              <a:rPr lang="fr-FR" dirty="0" smtClean="0"/>
              <a:t>Probablement</a:t>
            </a:r>
            <a:r>
              <a:rPr lang="fr-FR" dirty="0"/>
              <a:t>, un des indicateurs RH le plus calculé. Il est un indicateur clé pour aider à comprendre tous les aspects du cycle de la gestion des talents à l’intérieur d’une organisation</a:t>
            </a:r>
            <a:r>
              <a:rPr lang="fr-FR" dirty="0" smtClean="0"/>
              <a:t>.</a:t>
            </a:r>
          </a:p>
          <a:p>
            <a:endParaRPr lang="fr-FR" dirty="0" smtClean="0"/>
          </a:p>
          <a:p>
            <a:r>
              <a:rPr lang="fr-FR" dirty="0"/>
              <a:t>Le taux de roulement représente le nombre d’employés qui quittent définitivement l’organisation pour une période donnée par rapport au nombre moyen d’employés de l’organisation au cours de la même période.</a:t>
            </a:r>
            <a:endParaRPr dirty="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lvl="0"/>
            <a:r>
              <a:rPr lang="fr-FR" dirty="0"/>
              <a:t>Taux de roulement</a:t>
            </a:r>
            <a:endParaRPr dirty="0"/>
          </a:p>
        </p:txBody>
      </p:sp>
      <p:sp>
        <p:nvSpPr>
          <p:cNvPr id="849" name="Google Shape;849;p23"/>
          <p:cNvSpPr txBox="1">
            <a:spLocks noGrp="1"/>
          </p:cNvSpPr>
          <p:nvPr>
            <p:ph type="body" idx="1"/>
          </p:nvPr>
        </p:nvSpPr>
        <p:spPr>
          <a:xfrm>
            <a:off x="739674" y="1235872"/>
            <a:ext cx="7479167" cy="3648099"/>
          </a:xfrm>
          <a:prstGeom prst="rect">
            <a:avLst/>
          </a:prstGeom>
        </p:spPr>
        <p:txBody>
          <a:bodyPr spcFirstLastPara="1" wrap="square" lIns="91425" tIns="91425" rIns="91425" bIns="91425" anchor="t" anchorCtr="0">
            <a:noAutofit/>
          </a:bodyPr>
          <a:lstStyle/>
          <a:p>
            <a:r>
              <a:rPr lang="fr-FR" dirty="0"/>
              <a:t>Un certain niveau de roulement est idéal et surtout nécessaire. Les employés provenant de l’externe apportent à l’organisation de nouvelles idées et de nouvelles perspectives. Un certain roulement peut aussi indiquer que des employés non performants quittent l’organisation, d’où l’importance de faire des analyses plus poussées en mesurant le taux de démission, le taux de départ à la retraite et le taux de roulement involontaire</a:t>
            </a:r>
            <a:r>
              <a:rPr lang="fr-FR" dirty="0" smtClean="0"/>
              <a:t>.</a:t>
            </a:r>
          </a:p>
          <a:p>
            <a:r>
              <a:rPr lang="fr-FR" dirty="0"/>
              <a:t>Cependant, un taux de roulement élevé peut être alarmant et surtout très coûteux. il faut toujours se comparer avec des organisations du </a:t>
            </a:r>
            <a:r>
              <a:rPr lang="fr-FR" dirty="0" err="1"/>
              <a:t>meme</a:t>
            </a:r>
            <a:r>
              <a:rPr lang="fr-FR" dirty="0"/>
              <a:t> secteur d’activités.</a:t>
            </a:r>
            <a:endParaRPr lang="fr-FR" dirty="0" smtClean="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extLst>
      <p:ext uri="{BB962C8B-B14F-4D97-AF65-F5344CB8AC3E}">
        <p14:creationId xmlns:p14="http://schemas.microsoft.com/office/powerpoint/2010/main" xmlns="" val="358714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lvl="0"/>
            <a:r>
              <a:rPr lang="fr-FR" b="1" dirty="0"/>
              <a:t>Taux d’absentéisme</a:t>
            </a:r>
            <a:endParaRPr dirty="0"/>
          </a:p>
        </p:txBody>
      </p:sp>
      <p:sp>
        <p:nvSpPr>
          <p:cNvPr id="849" name="Google Shape;849;p23"/>
          <p:cNvSpPr txBox="1">
            <a:spLocks noGrp="1"/>
          </p:cNvSpPr>
          <p:nvPr>
            <p:ph type="body" idx="1"/>
          </p:nvPr>
        </p:nvSpPr>
        <p:spPr>
          <a:xfrm>
            <a:off x="739674" y="1235872"/>
            <a:ext cx="7479167" cy="3648099"/>
          </a:xfrm>
          <a:prstGeom prst="rect">
            <a:avLst/>
          </a:prstGeom>
        </p:spPr>
        <p:txBody>
          <a:bodyPr spcFirstLastPara="1" wrap="square" lIns="91425" tIns="91425" rIns="91425" bIns="91425" anchor="t" anchorCtr="0">
            <a:noAutofit/>
          </a:bodyPr>
          <a:lstStyle/>
          <a:p>
            <a:r>
              <a:rPr lang="fr-FR" dirty="0"/>
              <a:t>Un autre indicateur qui a la cote! Le taux d’absentéisme représente le nombre total d’heures d’absences exprimé en pourcentage des heures disponibles pour travailler. Il existe trois types d’absences</a:t>
            </a:r>
            <a:r>
              <a:rPr lang="fr-FR" dirty="0" smtClean="0"/>
              <a:t>.</a:t>
            </a:r>
          </a:p>
          <a:p>
            <a:r>
              <a:rPr lang="fr-FR" dirty="0"/>
              <a:t> Les absences statutaires (vacances et jours fériés), les absences circonstancielles et non prévisibles (maladie, retard, motif personnel, non autorisé) et les absences administratives (invalidité, maternité, paternité). Selon les bonnes pratiques RH, seules les absences circonstancielles sont prises en compte dans le calcul du taux d’absentéisme.</a:t>
            </a:r>
            <a:endParaRPr lang="fr-FR" dirty="0" smtClean="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extLst>
      <p:ext uri="{BB962C8B-B14F-4D97-AF65-F5344CB8AC3E}">
        <p14:creationId xmlns:p14="http://schemas.microsoft.com/office/powerpoint/2010/main" xmlns="" val="1436510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lvl="0"/>
            <a:r>
              <a:rPr lang="fr-FR" b="1" dirty="0"/>
              <a:t>Taux d’absentéisme</a:t>
            </a:r>
            <a:endParaRPr dirty="0"/>
          </a:p>
        </p:txBody>
      </p:sp>
      <p:sp>
        <p:nvSpPr>
          <p:cNvPr id="849" name="Google Shape;849;p23"/>
          <p:cNvSpPr txBox="1">
            <a:spLocks noGrp="1"/>
          </p:cNvSpPr>
          <p:nvPr>
            <p:ph type="body" idx="1"/>
          </p:nvPr>
        </p:nvSpPr>
        <p:spPr>
          <a:xfrm>
            <a:off x="739674" y="1235872"/>
            <a:ext cx="7479167" cy="3648099"/>
          </a:xfrm>
          <a:prstGeom prst="rect">
            <a:avLst/>
          </a:prstGeom>
        </p:spPr>
        <p:txBody>
          <a:bodyPr spcFirstLastPara="1" wrap="square" lIns="91425" tIns="91425" rIns="91425" bIns="91425" anchor="t" anchorCtr="0">
            <a:noAutofit/>
          </a:bodyPr>
          <a:lstStyle/>
          <a:p>
            <a:r>
              <a:rPr lang="fr-FR" dirty="0"/>
              <a:t>Les absences circonstancielles constituent une source d’irritation pour les employeurs et les collègues de travail. Ces absences perturbent le calendrier de travail et la production, et entraînent des coûts pour l’organisation.</a:t>
            </a:r>
            <a:endParaRPr lang="fr-FR" dirty="0" smtClean="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extLst>
      <p:ext uri="{BB962C8B-B14F-4D97-AF65-F5344CB8AC3E}">
        <p14:creationId xmlns:p14="http://schemas.microsoft.com/office/powerpoint/2010/main" xmlns="" val="894644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8898" y="1311199"/>
            <a:ext cx="7772400" cy="1159800"/>
          </a:xfrm>
        </p:spPr>
        <p:txBody>
          <a:bodyPr/>
          <a:lstStyle/>
          <a:p>
            <a:r>
              <a:rPr lang="fr-FR" sz="2000" dirty="0" smtClean="0"/>
              <a:t>Le besoin de visibilité des dirigeants sur l'efficacité des stratégies et sur leur niveau de déploiement pousse les entreprises à se doter d'outils simples et adaptés pour évaluer leurs performances en continu. Ce besoin reste en adéquation avec la certification classique et ne la remplace pas. En effet, la vérification de mise en pratique de règles jugées efficaces pour l'entreprise doit être reconnue autant pour l'entreprise (situer par exemple différents sites les uns par rapport aux autres) que pour son environnement externe (se positionner par rapport à ses concurrents ou par rapport à un contexte particulier).</a:t>
            </a:r>
            <a:r>
              <a:rPr lang="fr-FR" dirty="0" smtClean="0"/>
              <a:t/>
            </a:r>
            <a:br>
              <a:rPr lang="fr-FR" dirty="0" smtClean="0"/>
            </a:br>
            <a:r>
              <a:rPr lang="fr-FR" dirty="0" smtClean="0"/>
              <a:t/>
            </a:r>
            <a:br>
              <a:rPr lang="fr-FR" dirty="0" smtClean="0"/>
            </a:br>
            <a:endParaRPr lang="fr-FR" dirty="0"/>
          </a:p>
        </p:txBody>
      </p:sp>
      <p:sp>
        <p:nvSpPr>
          <p:cNvPr id="3" name="Sous-titre 2"/>
          <p:cNvSpPr>
            <a:spLocks noGrp="1"/>
          </p:cNvSpPr>
          <p:nvPr>
            <p:ph type="subTitle" idx="1"/>
          </p:nvPr>
        </p:nvSpPr>
        <p:spPr>
          <a:xfrm>
            <a:off x="513584" y="213535"/>
            <a:ext cx="7772400" cy="784800"/>
          </a:xfrm>
        </p:spPr>
        <p:txBody>
          <a:bodyPr/>
          <a:lstStyle/>
          <a:p>
            <a:pPr algn="ctr"/>
            <a:r>
              <a:rPr lang="fr-FR" sz="2800" dirty="0" smtClean="0">
                <a:solidFill>
                  <a:schemeClr val="bg1"/>
                </a:solidFill>
                <a:latin typeface="SWSimp" pitchFamily="2" charset="0"/>
              </a:rPr>
              <a:t>Conclusion</a:t>
            </a:r>
            <a:endParaRPr lang="fr-FR" sz="2800" dirty="0">
              <a:solidFill>
                <a:schemeClr val="bg1"/>
              </a:solidFill>
              <a:latin typeface="SWSimp"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1811454" y="1900632"/>
            <a:ext cx="4817945"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solidFill>
                  <a:schemeClr val="tx1"/>
                </a:solidFill>
                <a:latin typeface="Titillium Web"/>
                <a:ea typeface="Titillium Web"/>
                <a:cs typeface="Titillium Web"/>
                <a:sym typeface="Titillium Web"/>
              </a:rPr>
              <a:t>Merci pour votre attention </a:t>
            </a:r>
            <a:br>
              <a:rPr lang="fr-FR" dirty="0" smtClean="0">
                <a:solidFill>
                  <a:schemeClr val="tx1"/>
                </a:solidFill>
                <a:latin typeface="Titillium Web"/>
                <a:ea typeface="Titillium Web"/>
                <a:cs typeface="Titillium Web"/>
                <a:sym typeface="Titillium Web"/>
              </a:rPr>
            </a:br>
            <a:r>
              <a:rPr lang="fr-FR" dirty="0" smtClean="0">
                <a:solidFill>
                  <a:schemeClr val="tx1"/>
                </a:solidFill>
                <a:latin typeface="Titillium Web"/>
                <a:ea typeface="Titillium Web"/>
                <a:cs typeface="Titillium Web"/>
                <a:sym typeface="Titillium Web"/>
              </a:rPr>
              <a:t> </a:t>
            </a:r>
            <a:r>
              <a:rPr lang="fr-FR" dirty="0" smtClean="0">
                <a:solidFill>
                  <a:schemeClr val="tx1"/>
                </a:solidFill>
                <a:latin typeface="Titillium Web"/>
                <a:ea typeface="Titillium Web"/>
                <a:cs typeface="Titillium Web"/>
                <a:sym typeface="Titillium Web"/>
              </a:rPr>
              <a:t>                         </a:t>
            </a:r>
            <a:r>
              <a:rPr lang="fr-FR" dirty="0" smtClean="0">
                <a:solidFill>
                  <a:schemeClr val="tx1"/>
                </a:solidFill>
                <a:latin typeface="Titillium Web"/>
                <a:ea typeface="Titillium Web"/>
                <a:cs typeface="Titillium Web"/>
                <a:sym typeface="Wingdings" pitchFamily="2" charset="2"/>
              </a:rPr>
              <a:t></a:t>
            </a:r>
            <a:endParaRPr>
              <a:solidFill>
                <a:schemeClr val="tx1"/>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Plan:</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grpSp>
        <p:nvGrpSpPr>
          <p:cNvPr id="947" name="Google Shape;947;p31"/>
          <p:cNvGrpSpPr/>
          <p:nvPr/>
        </p:nvGrpSpPr>
        <p:grpSpPr>
          <a:xfrm>
            <a:off x="4779597" y="1993277"/>
            <a:ext cx="3761505" cy="3150223"/>
            <a:chOff x="4487884" y="1393734"/>
            <a:chExt cx="3915379" cy="3279091"/>
          </a:xfrm>
        </p:grpSpPr>
        <p:sp>
          <p:nvSpPr>
            <p:cNvPr id="948" name="Google Shape;948;p31"/>
            <p:cNvSpPr/>
            <p:nvPr/>
          </p:nvSpPr>
          <p:spPr>
            <a:xfrm>
              <a:off x="4487884" y="1393734"/>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smtClean="0">
                  <a:solidFill>
                    <a:srgbClr val="FFFFFF"/>
                  </a:solidFill>
                  <a:latin typeface="Titillium Web"/>
                  <a:ea typeface="Titillium Web"/>
                  <a:cs typeface="Titillium Web"/>
                  <a:sym typeface="Titillium Web"/>
                </a:rPr>
                <a:t>I</a:t>
              </a:r>
              <a:r>
                <a:rPr lang="en" dirty="0" smtClean="0">
                  <a:solidFill>
                    <a:srgbClr val="FFFFFF"/>
                  </a:solidFill>
                  <a:latin typeface="Titillium Web"/>
                  <a:ea typeface="Titillium Web"/>
                  <a:cs typeface="Titillium Web"/>
                  <a:sym typeface="Titillium Web"/>
                </a:rPr>
                <a:t>ndicateurs organisationnelle</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283029" y="1253783"/>
            <a:ext cx="3407507" cy="5011474"/>
            <a:chOff x="215290" y="-543658"/>
            <a:chExt cx="3546900" cy="5216483"/>
          </a:xfrm>
        </p:grpSpPr>
        <p:sp>
          <p:nvSpPr>
            <p:cNvPr id="951" name="Google Shape;951;p31"/>
            <p:cNvSpPr/>
            <p:nvPr/>
          </p:nvSpPr>
          <p:spPr>
            <a:xfrm>
              <a:off x="215290" y="-543658"/>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Titillium Web"/>
                  <a:ea typeface="Titillium Web"/>
                  <a:cs typeface="Titillium Web"/>
                  <a:sym typeface="Titillium Web"/>
                </a:rPr>
                <a:t>introduction</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705784" y="2897320"/>
            <a:ext cx="5912730" cy="3248195"/>
            <a:chOff x="-1116597" y="1291754"/>
            <a:chExt cx="6831746" cy="3381071"/>
          </a:xfrm>
        </p:grpSpPr>
        <p:sp>
          <p:nvSpPr>
            <p:cNvPr id="954" name="Google Shape;954;p31"/>
            <p:cNvSpPr/>
            <p:nvPr/>
          </p:nvSpPr>
          <p:spPr>
            <a:xfrm>
              <a:off x="-1116597" y="1291754"/>
              <a:ext cx="3305699"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smtClean="0">
                  <a:solidFill>
                    <a:srgbClr val="FFFFFF"/>
                  </a:solidFill>
                  <a:latin typeface="Titillium Web"/>
                  <a:ea typeface="Titillium Web"/>
                  <a:cs typeface="Titillium Web"/>
                  <a:sym typeface="Titillium Web"/>
                </a:rPr>
                <a:t>I</a:t>
              </a:r>
              <a:r>
                <a:rPr lang="en" dirty="0" smtClean="0">
                  <a:solidFill>
                    <a:srgbClr val="FFFFFF"/>
                  </a:solidFill>
                  <a:latin typeface="Titillium Web"/>
                  <a:ea typeface="Titillium Web"/>
                  <a:cs typeface="Titillium Web"/>
                  <a:sym typeface="Titillium Web"/>
                </a:rPr>
                <a:t>ndicateur commerciale</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grpSp>
      <p:grpSp>
        <p:nvGrpSpPr>
          <p:cNvPr id="13" name="Google Shape;953;p31"/>
          <p:cNvGrpSpPr/>
          <p:nvPr/>
        </p:nvGrpSpPr>
        <p:grpSpPr>
          <a:xfrm>
            <a:off x="4091239" y="3887048"/>
            <a:ext cx="3175786" cy="2512903"/>
            <a:chOff x="2853556" y="2057125"/>
            <a:chExt cx="3305700" cy="2615700"/>
          </a:xfrm>
        </p:grpSpPr>
        <p:sp>
          <p:nvSpPr>
            <p:cNvPr id="14" name="Google Shape;954;p31"/>
            <p:cNvSpPr/>
            <p:nvPr/>
          </p:nvSpPr>
          <p:spPr>
            <a:xfrm>
              <a:off x="2853556" y="2243561"/>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smtClean="0">
                  <a:solidFill>
                    <a:srgbClr val="FFFFFF"/>
                  </a:solidFill>
                  <a:latin typeface="Titillium Web"/>
                  <a:ea typeface="Titillium Web"/>
                  <a:cs typeface="Titillium Web"/>
                  <a:sym typeface="Titillium Web"/>
                </a:rPr>
                <a:t>Conclusion </a:t>
              </a:r>
              <a:endParaRPr>
                <a:solidFill>
                  <a:srgbClr val="FFFFFF"/>
                </a:solidFill>
                <a:latin typeface="Titillium Web"/>
                <a:ea typeface="Titillium Web"/>
                <a:cs typeface="Titillium Web"/>
                <a:sym typeface="Titillium Web"/>
              </a:endParaRPr>
            </a:p>
          </p:txBody>
        </p:sp>
        <p:sp>
          <p:nvSpPr>
            <p:cNvPr id="1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grpSp>
      <p:sp>
        <p:nvSpPr>
          <p:cNvPr id="19" name="Google Shape;952;p31"/>
          <p:cNvSpPr txBox="1"/>
          <p:nvPr/>
        </p:nvSpPr>
        <p:spPr>
          <a:xfrm>
            <a:off x="4526690" y="2054183"/>
            <a:ext cx="2148317" cy="251290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FFFFFF"/>
              </a:solidFill>
              <a:latin typeface="Titillium Web"/>
              <a:ea typeface="Titillium Web"/>
              <a:cs typeface="Titillium Web"/>
              <a:sym typeface="Titillium We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0"/>
                                        </p:tgtEl>
                                        <p:attrNameLst>
                                          <p:attrName>style.visibility</p:attrName>
                                        </p:attrNameLst>
                                      </p:cBhvr>
                                      <p:to>
                                        <p:strVal val="visible"/>
                                      </p:to>
                                    </p:set>
                                    <p:animEffect transition="in" filter="checkerboard(across)">
                                      <p:cBhvr>
                                        <p:cTn id="7" dur="500"/>
                                        <p:tgtEl>
                                          <p:spTgt spid="950"/>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47"/>
                                        </p:tgtEl>
                                        <p:attrNameLst>
                                          <p:attrName>style.visibility</p:attrName>
                                        </p:attrNameLst>
                                      </p:cBhvr>
                                      <p:to>
                                        <p:strVal val="visible"/>
                                      </p:to>
                                    </p:set>
                                    <p:anim to="" calcmode="lin" valueType="num">
                                      <p:cBhvr>
                                        <p:cTn id="12" dur="1" fill="hold"/>
                                        <p:tgtEl>
                                          <p:spTgt spid="94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3"/>
                                        </p:tgtEl>
                                        <p:attrNameLst>
                                          <p:attrName>style.visibility</p:attrName>
                                        </p:attrNameLst>
                                      </p:cBhvr>
                                      <p:to>
                                        <p:strVal val="visible"/>
                                      </p:to>
                                    </p:set>
                                    <p:animEffect transition="in" filter="fade">
                                      <p:cBhvr>
                                        <p:cTn id="17" dur="2000"/>
                                        <p:tgtEl>
                                          <p:spTgt spid="953"/>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0" fill="hold"/>
                                        <p:tgtEl>
                                          <p:spTgt spid="13"/>
                                        </p:tgtEl>
                                        <p:attrNameLst>
                                          <p:attrName>ppt_x</p:attrName>
                                        </p:attrNameLst>
                                      </p:cBhvr>
                                      <p:tavLst>
                                        <p:tav tm="0">
                                          <p:val>
                                            <p:strVal val="#ppt_x"/>
                                          </p:val>
                                        </p:tav>
                                        <p:tav tm="100000">
                                          <p:val>
                                            <p:strVal val="#ppt_x"/>
                                          </p:val>
                                        </p:tav>
                                      </p:tavLst>
                                    </p:anim>
                                    <p:anim calcmode="lin" valueType="num">
                                      <p:cBhvr additive="base">
                                        <p:cTn id="23" dur="5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277402"/>
            <a:ext cx="7686000" cy="8322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b="1" dirty="0" smtClean="0"/>
              <a:t>Introduction</a:t>
            </a:r>
            <a:endParaRPr sz="3200" b="1" dirty="0"/>
          </a:p>
        </p:txBody>
      </p:sp>
      <p:sp>
        <p:nvSpPr>
          <p:cNvPr id="786" name="Google Shape;786;p16"/>
          <p:cNvSpPr txBox="1">
            <a:spLocks noGrp="1"/>
          </p:cNvSpPr>
          <p:nvPr>
            <p:ph type="body" idx="1"/>
          </p:nvPr>
        </p:nvSpPr>
        <p:spPr>
          <a:xfrm>
            <a:off x="739675" y="1109610"/>
            <a:ext cx="7686000" cy="3565132"/>
          </a:xfrm>
          <a:prstGeom prst="rect">
            <a:avLst/>
          </a:prstGeom>
        </p:spPr>
        <p:txBody>
          <a:bodyPr spcFirstLastPara="1" wrap="square" lIns="91425" tIns="91425" rIns="91425" bIns="91425" anchor="t" anchorCtr="0">
            <a:noAutofit/>
          </a:bodyPr>
          <a:lstStyle/>
          <a:p>
            <a:pPr marL="0" indent="0" algn="ctr">
              <a:buClr>
                <a:schemeClr val="dk1"/>
              </a:buClr>
              <a:buSzPts val="1100"/>
              <a:buNone/>
            </a:pPr>
            <a:r>
              <a:rPr lang="fr-FR" dirty="0">
                <a:latin typeface="Titillium Web" panose="020B0604020202020204" charset="0"/>
              </a:rPr>
              <a:t>Le concept de performance peur être défini pour une entreprise, comme étant le niveau de réalisation des résultats par rapport aux efforts engagées et aux ressources consommées. Le concept de performance s’appuie largement sur les notions d’efficacité et d’efficience . La performance est, par ailleurs, relative à la vision de l’entreprise, sa stratégie et ses objectifs. C’est dans ce sens que la performance d’ une entreprise peut se mesurer sous différents angles, on parle de performance commerciale, financière, organisationnelle…</a:t>
            </a:r>
            <a:r>
              <a:rPr lang="fr-FR" dirty="0" err="1">
                <a:latin typeface="Titillium Web" panose="020B0604020202020204" charset="0"/>
              </a:rPr>
              <a:t>Ect</a:t>
            </a:r>
            <a:r>
              <a:rPr lang="fr-FR" dirty="0">
                <a:latin typeface="Titillium Web" panose="020B0604020202020204" charset="0"/>
              </a:rPr>
              <a:t>.</a:t>
            </a:r>
          </a:p>
          <a:p>
            <a:pPr marL="0" lvl="0" indent="0" algn="l" rtl="0">
              <a:spcBef>
                <a:spcPts val="600"/>
              </a:spcBef>
              <a:spcAft>
                <a:spcPts val="0"/>
              </a:spcAft>
              <a:buClr>
                <a:schemeClr val="dk1"/>
              </a:buClr>
              <a:buSzPts val="1100"/>
              <a:buFont typeface="Arial"/>
              <a:buNone/>
            </a:pPr>
            <a:endParaRPr sz="1400"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4" name="Google Shape;794;p17"/>
          <p:cNvSpPr txBox="1">
            <a:spLocks noGrp="1"/>
          </p:cNvSpPr>
          <p:nvPr>
            <p:ph type="body" idx="1"/>
          </p:nvPr>
        </p:nvSpPr>
        <p:spPr>
          <a:xfrm>
            <a:off x="452727" y="426100"/>
            <a:ext cx="3985200" cy="3889045"/>
          </a:xfrm>
          <a:prstGeom prst="rect">
            <a:avLst/>
          </a:prstGeom>
        </p:spPr>
        <p:txBody>
          <a:bodyPr spcFirstLastPara="1" wrap="square" lIns="91425" tIns="91425" rIns="91425" bIns="91425" anchor="t" anchorCtr="0">
            <a:noAutofit/>
          </a:bodyPr>
          <a:lstStyle/>
          <a:p>
            <a:pPr marL="0" indent="0" algn="ctr">
              <a:buNone/>
            </a:pPr>
            <a:r>
              <a:rPr lang="fr-FR" sz="3200" dirty="0"/>
              <a:t>Pour mesurer efficacement la performance de son entreprise, l’entrepreneur doit mettre en place des indicateurs </a:t>
            </a:r>
          </a:p>
          <a:p>
            <a:pPr marL="0" lvl="0" indent="0" algn="l" rtl="0">
              <a:spcBef>
                <a:spcPts val="600"/>
              </a:spcBef>
              <a:spcAft>
                <a:spcPts val="0"/>
              </a:spcAft>
              <a:buNone/>
            </a:pPr>
            <a:endParaRPr b="1" dirty="0"/>
          </a:p>
        </p:txBody>
      </p:sp>
      <p:pic>
        <p:nvPicPr>
          <p:cNvPr id="2" name="Image 1"/>
          <p:cNvPicPr>
            <a:picLocks noChangeAspect="1"/>
          </p:cNvPicPr>
          <p:nvPr/>
        </p:nvPicPr>
        <p:blipFill>
          <a:blip r:embed="rId3"/>
          <a:stretch>
            <a:fillRect/>
          </a:stretch>
        </p:blipFill>
        <p:spPr>
          <a:xfrm>
            <a:off x="5002306" y="623944"/>
            <a:ext cx="3862969" cy="360381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742277" y="290457"/>
            <a:ext cx="7637929" cy="443349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fr-FR" b="1" dirty="0" smtClean="0"/>
              <a:t>Les indicateurs  de </a:t>
            </a:r>
            <a:r>
              <a:rPr lang="fr-FR" b="1" dirty="0" err="1" smtClean="0"/>
              <a:t>performanace</a:t>
            </a:r>
            <a:r>
              <a:rPr lang="fr-FR" b="1" dirty="0" smtClean="0"/>
              <a:t> commercial</a:t>
            </a:r>
          </a:p>
          <a:p>
            <a:pPr marL="0" lvl="0" indent="0" algn="ctr" rtl="0">
              <a:spcBef>
                <a:spcPts val="600"/>
              </a:spcBef>
              <a:spcAft>
                <a:spcPts val="0"/>
              </a:spcAft>
              <a:buNone/>
            </a:pPr>
            <a:r>
              <a:rPr lang="fr-FR" b="1" dirty="0" smtClean="0"/>
              <a:t> </a:t>
            </a:r>
          </a:p>
          <a:p>
            <a:pPr marL="38100" indent="0">
              <a:buNone/>
            </a:pPr>
            <a:r>
              <a:rPr lang="fr-FR" sz="1800" dirty="0" smtClean="0"/>
              <a:t>  </a:t>
            </a:r>
            <a:r>
              <a:rPr lang="fr-FR" sz="1800" dirty="0" smtClean="0">
                <a:solidFill>
                  <a:schemeClr val="bg1"/>
                </a:solidFill>
              </a:rPr>
              <a:t>la </a:t>
            </a:r>
            <a:r>
              <a:rPr lang="fr-FR" sz="1800" dirty="0">
                <a:solidFill>
                  <a:schemeClr val="bg1"/>
                </a:solidFill>
              </a:rPr>
              <a:t>performance commerciale peut designer la capacité pour une entreprise à satisfaire sa clientèle en lui offrant un produit ou service répondant à ses attentes</a:t>
            </a:r>
          </a:p>
          <a:p>
            <a:pPr marL="38100" indent="0">
              <a:buNone/>
            </a:pPr>
            <a:r>
              <a:rPr lang="fr-FR" sz="1800" dirty="0" smtClean="0">
                <a:solidFill>
                  <a:schemeClr val="bg1"/>
                </a:solidFill>
              </a:rPr>
              <a:t>  comme </a:t>
            </a:r>
            <a:r>
              <a:rPr lang="fr-FR" sz="1800" dirty="0">
                <a:solidFill>
                  <a:schemeClr val="bg1"/>
                </a:solidFill>
              </a:rPr>
              <a:t>il peut designer l'optimisation des ressources engagées pour atteindre un niveau de performance fixé.</a:t>
            </a:r>
          </a:p>
          <a:p>
            <a:pPr marL="38100" indent="0">
              <a:buNone/>
            </a:pPr>
            <a:r>
              <a:rPr lang="fr-FR" sz="1800" dirty="0">
                <a:solidFill>
                  <a:schemeClr val="bg1"/>
                </a:solidFill>
              </a:rPr>
              <a:t>Les indicateurs commerciaux ont pour objet de mesurer les revenus générés par chaque ligne de production ou chaque </a:t>
            </a:r>
            <a:r>
              <a:rPr lang="fr-FR" sz="1800" dirty="0" err="1">
                <a:solidFill>
                  <a:schemeClr val="bg1"/>
                </a:solidFill>
              </a:rPr>
              <a:t>site,l'influence</a:t>
            </a:r>
            <a:r>
              <a:rPr lang="fr-FR" sz="1800" dirty="0">
                <a:solidFill>
                  <a:schemeClr val="bg1"/>
                </a:solidFill>
              </a:rPr>
              <a:t> des campagnes publicitaires et la part de marché réalisée par l'entreprise dans un secteur donné au travers d'une étude de la concurrence.</a:t>
            </a:r>
          </a:p>
          <a:p>
            <a:r>
              <a:rPr lang="fr-FR" dirty="0"/>
              <a:t/>
            </a:r>
            <a:br>
              <a:rPr lang="fr-FR" dirty="0"/>
            </a:b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333487"/>
            <a:ext cx="7772400" cy="882128"/>
          </a:xfrm>
          <a:prstGeom prst="rect">
            <a:avLst/>
          </a:prstGeom>
        </p:spPr>
        <p:txBody>
          <a:bodyPr spcFirstLastPara="1" wrap="square" lIns="91425" tIns="91425" rIns="91425" bIns="91425" anchor="t" anchorCtr="0">
            <a:noAutofit/>
          </a:bodyPr>
          <a:lstStyle/>
          <a:p>
            <a:pPr lvl="0"/>
            <a:r>
              <a:rPr lang="fr-FR" dirty="0" smtClean="0"/>
              <a:t>Les indicateurs </a:t>
            </a:r>
            <a:r>
              <a:rPr lang="fr-FR" dirty="0"/>
              <a:t>quantitatifs</a:t>
            </a:r>
            <a:endParaRPr dirty="0"/>
          </a:p>
        </p:txBody>
      </p:sp>
      <p:sp>
        <p:nvSpPr>
          <p:cNvPr id="808" name="Google Shape;808;p19"/>
          <p:cNvSpPr txBox="1">
            <a:spLocks noGrp="1"/>
          </p:cNvSpPr>
          <p:nvPr>
            <p:ph type="subTitle" idx="1"/>
          </p:nvPr>
        </p:nvSpPr>
        <p:spPr>
          <a:xfrm>
            <a:off x="448270" y="1215616"/>
            <a:ext cx="7772400" cy="3065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b="1" dirty="0" smtClean="0">
                <a:solidFill>
                  <a:schemeClr val="tx1"/>
                </a:solidFill>
              </a:rPr>
              <a:t>L</a:t>
            </a:r>
            <a:r>
              <a:rPr lang="en" sz="2000" b="1" dirty="0" smtClean="0">
                <a:solidFill>
                  <a:schemeClr val="tx1"/>
                </a:solidFill>
              </a:rPr>
              <a:t>e chiffre d affaire:</a:t>
            </a:r>
          </a:p>
          <a:p>
            <a:pPr marL="0" lvl="0" indent="0" algn="l" rtl="0">
              <a:spcBef>
                <a:spcPts val="0"/>
              </a:spcBef>
              <a:spcAft>
                <a:spcPts val="0"/>
              </a:spcAft>
              <a:buNone/>
            </a:pPr>
            <a:r>
              <a:rPr lang="fr-FR" dirty="0" smtClean="0">
                <a:solidFill>
                  <a:schemeClr val="bg1"/>
                </a:solidFill>
              </a:rPr>
              <a:t>T</a:t>
            </a:r>
            <a:r>
              <a:rPr lang="en" dirty="0" smtClean="0">
                <a:solidFill>
                  <a:schemeClr val="bg1"/>
                </a:solidFill>
              </a:rPr>
              <a:t>out entreprise a pour objectif de faire progresser, au mieux maintenir,le chiffre d ‘ affaire</a:t>
            </a:r>
          </a:p>
          <a:p>
            <a:pPr marL="0" lvl="0" indent="0" algn="l" rtl="0">
              <a:spcBef>
                <a:spcPts val="0"/>
              </a:spcBef>
              <a:spcAft>
                <a:spcPts val="0"/>
              </a:spcAft>
              <a:buNone/>
            </a:pPr>
            <a:endParaRPr lang="en" sz="2000" dirty="0" smtClean="0">
              <a:solidFill>
                <a:schemeClr val="bg1"/>
              </a:solidFill>
            </a:endParaRPr>
          </a:p>
          <a:p>
            <a:pPr marL="0" lvl="0" indent="0" algn="l" rtl="0">
              <a:spcBef>
                <a:spcPts val="0"/>
              </a:spcBef>
              <a:spcAft>
                <a:spcPts val="0"/>
              </a:spcAft>
              <a:buNone/>
            </a:pPr>
            <a:r>
              <a:rPr lang="fr-FR" sz="2000" b="1" dirty="0" smtClean="0">
                <a:solidFill>
                  <a:schemeClr val="tx1"/>
                </a:solidFill>
              </a:rPr>
              <a:t>P</a:t>
            </a:r>
            <a:r>
              <a:rPr lang="en" sz="2000" b="1" dirty="0" smtClean="0">
                <a:solidFill>
                  <a:schemeClr val="tx1"/>
                </a:solidFill>
              </a:rPr>
              <a:t>art de marché:</a:t>
            </a:r>
          </a:p>
          <a:p>
            <a:pPr marL="0" indent="0"/>
            <a:r>
              <a:rPr lang="fr-FR" dirty="0">
                <a:solidFill>
                  <a:schemeClr val="bg1"/>
                </a:solidFill>
              </a:rPr>
              <a:t>La part de marché d'un produit, d'un service, ou d'une entreprise d'un marché donné est le pourcentage de ses ventes sur ce marché par rapport au total des ventes de ce produit faites par ses concurrents et elle-même.</a:t>
            </a:r>
          </a:p>
          <a:p>
            <a:pPr marL="0" lvl="0" indent="0" algn="l" rtl="0">
              <a:spcBef>
                <a:spcPts val="0"/>
              </a:spcBef>
              <a:spcAft>
                <a:spcPts val="0"/>
              </a:spcAft>
              <a:buNone/>
            </a:pPr>
            <a:endParaRPr lang="en" dirty="0" smtClean="0">
              <a:solidFill>
                <a:schemeClr val="bg1"/>
              </a:solidFill>
            </a:endParaRPr>
          </a:p>
          <a:p>
            <a:pPr marL="0" lvl="0" indent="0" algn="l" rtl="0">
              <a:spcBef>
                <a:spcPts val="0"/>
              </a:spcBef>
              <a:spcAft>
                <a:spcPts val="0"/>
              </a:spcAft>
              <a:buNone/>
            </a:pPr>
            <a:endParaRPr lang="en" dirty="0" smtClean="0">
              <a:solidFill>
                <a:schemeClr val="bg1"/>
              </a:solidFill>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6"/>
          <p:cNvSpPr/>
          <p:nvPr/>
        </p:nvSpPr>
        <p:spPr>
          <a:xfrm>
            <a:off x="3670450" y="815436"/>
            <a:ext cx="4857392" cy="378153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73715" y="1016252"/>
            <a:ext cx="4450800" cy="284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1006" name="Google Shape;1006;p36"/>
          <p:cNvSpPr txBox="1">
            <a:spLocks noGrp="1"/>
          </p:cNvSpPr>
          <p:nvPr>
            <p:ph type="body" idx="4294967295"/>
          </p:nvPr>
        </p:nvSpPr>
        <p:spPr>
          <a:xfrm>
            <a:off x="315687" y="631825"/>
            <a:ext cx="3309256" cy="3937500"/>
          </a:xfrm>
          <a:prstGeom prst="rect">
            <a:avLst/>
          </a:prstGeom>
        </p:spPr>
        <p:txBody>
          <a:bodyPr spcFirstLastPara="1" wrap="square" lIns="91425" tIns="91425" rIns="91425" bIns="91425" anchor="t" anchorCtr="0">
            <a:noAutofit/>
          </a:bodyPr>
          <a:lstStyle/>
          <a:p>
            <a:r>
              <a:rPr lang="fr-FR" sz="1400" dirty="0" smtClean="0"/>
              <a:t>Le chiffre d'affaires (ou CA) d'une entreprise est la somme des ventes de biens ou de services facturées sur un exercice. Il peut être exprimé hors taxes (HT) ou toutes </a:t>
            </a:r>
            <a:r>
              <a:rPr lang="fr-FR" sz="1400" u="sng" dirty="0" smtClean="0"/>
              <a:t>taxes</a:t>
            </a:r>
            <a:r>
              <a:rPr lang="fr-FR" sz="1400" dirty="0" smtClean="0"/>
              <a:t> </a:t>
            </a:r>
            <a:r>
              <a:rPr lang="fr-FR" sz="1400" dirty="0" smtClean="0"/>
              <a:t>compris (TTC) s'il inclut la </a:t>
            </a:r>
            <a:r>
              <a:rPr lang="fr-FR" sz="1400" u="sng" dirty="0" smtClean="0"/>
              <a:t>TVA</a:t>
            </a:r>
            <a:r>
              <a:rPr lang="fr-FR" sz="1400" dirty="0" smtClean="0"/>
              <a:t>. </a:t>
            </a:r>
            <a:r>
              <a:rPr lang="fr-FR" sz="1400" dirty="0" smtClean="0"/>
              <a:t> Il est également possible de déterminer un montant brut ou net (en déduisant les rabais, remises et ristournes accordées aux clients). le calcul du chiffre d'affaires peut être réalisé à la période souhaitée : le jour, la semaine, le mois, le trimestre, le semestre ou l'</a:t>
            </a:r>
            <a:r>
              <a:rPr lang="fr-FR" sz="1400" dirty="0" err="1" smtClean="0"/>
              <a:t>année.Voici</a:t>
            </a:r>
            <a:r>
              <a:rPr lang="fr-FR" sz="1400" dirty="0" smtClean="0"/>
              <a:t> la formule simple pour calculer le chiffre d'affaires :</a:t>
            </a:r>
          </a:p>
          <a:p>
            <a:r>
              <a:rPr lang="fr-FR" sz="1400" dirty="0" smtClean="0"/>
              <a:t>quantités vendues x prix de vente unitai</a:t>
            </a:r>
            <a:r>
              <a:rPr lang="fr-FR" sz="1200" dirty="0" smtClean="0"/>
              <a:t>re</a:t>
            </a:r>
          </a:p>
          <a:p>
            <a:r>
              <a:rPr lang="fr-FR" sz="1800" dirty="0" smtClean="0"/>
              <a:t/>
            </a:r>
            <a:br>
              <a:rPr lang="fr-FR" sz="1800" dirty="0" smtClean="0"/>
            </a:br>
            <a:endParaRPr sz="1800"/>
          </a:p>
        </p:txBody>
      </p:sp>
      <p:pic>
        <p:nvPicPr>
          <p:cNvPr id="6" name="Image 5" descr="657353.png"/>
          <p:cNvPicPr>
            <a:picLocks noChangeAspect="1"/>
          </p:cNvPicPr>
          <p:nvPr/>
        </p:nvPicPr>
        <p:blipFill>
          <a:blip r:embed="rId3"/>
          <a:stretch>
            <a:fillRect/>
          </a:stretch>
        </p:blipFill>
        <p:spPr>
          <a:xfrm>
            <a:off x="3820886" y="1001486"/>
            <a:ext cx="4550227" cy="28396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800" dirty="0" smtClean="0"/>
              <a:t>Les indicateurs qualitatifs</a:t>
            </a:r>
            <a:endParaRPr sz="4800" dirty="0"/>
          </a:p>
        </p:txBody>
      </p:sp>
      <p:sp>
        <p:nvSpPr>
          <p:cNvPr id="815" name="Google Shape;815;p20"/>
          <p:cNvSpPr txBox="1">
            <a:spLocks noGrp="1"/>
          </p:cNvSpPr>
          <p:nvPr>
            <p:ph type="body" idx="1"/>
          </p:nvPr>
        </p:nvSpPr>
        <p:spPr>
          <a:xfrm>
            <a:off x="739680" y="1152528"/>
            <a:ext cx="7686000" cy="3591594"/>
          </a:xfrm>
          <a:prstGeom prst="rect">
            <a:avLst/>
          </a:prstGeom>
        </p:spPr>
        <p:txBody>
          <a:bodyPr spcFirstLastPara="1" wrap="square" lIns="91425" tIns="91425" rIns="91425" bIns="91425" anchor="t" anchorCtr="0">
            <a:noAutofit/>
          </a:bodyPr>
          <a:lstStyle/>
          <a:p>
            <a:pPr marL="0" lvl="0" indent="0">
              <a:buNone/>
            </a:pPr>
            <a:r>
              <a:rPr lang="fr-FR" sz="1600" dirty="0"/>
              <a:t>Il est important de compléter ces chiffres par la connaissance d’informations d’un autre type, non mesurables directement, et qui ont (ou auront) un impact significatif sur les ventes. Il s’agit de l’image de marque, de l’amabilité du personnel d’accueil, de l’intention de réutiliser un produit, etc</a:t>
            </a:r>
            <a:r>
              <a:rPr lang="fr-FR" sz="1600" dirty="0" smtClean="0"/>
              <a:t>.</a:t>
            </a:r>
          </a:p>
          <a:p>
            <a:pPr marL="0" lvl="0" indent="0">
              <a:buNone/>
            </a:pPr>
            <a:r>
              <a:rPr lang="fr-FR" b="1" dirty="0" smtClean="0">
                <a:solidFill>
                  <a:schemeClr val="tx1"/>
                </a:solidFill>
              </a:rPr>
              <a:t>Fidélisation:</a:t>
            </a:r>
          </a:p>
          <a:p>
            <a:pPr marL="0" indent="0">
              <a:buNone/>
            </a:pPr>
            <a:r>
              <a:rPr lang="fr-FR" dirty="0"/>
              <a:t>La concurrence acharnée qui règne dans tous les secteurs  d’activité oblige les commerciaux et les entreprises a se creuser la tête pour trouver comment fidéliser un client à moindre cout et de manière durable .On parle de plus en plus l’</a:t>
            </a:r>
            <a:r>
              <a:rPr lang="fr-FR" dirty="0" err="1"/>
              <a:t>experience</a:t>
            </a:r>
            <a:r>
              <a:rPr lang="fr-FR" dirty="0"/>
              <a:t> client au cœur de la relation commerciale</a:t>
            </a:r>
          </a:p>
          <a:p>
            <a:pPr marL="0" lvl="0" indent="0">
              <a:buNone/>
            </a:pPr>
            <a:endParaRPr dirty="0">
              <a:solidFill>
                <a:schemeClr val="tx1"/>
              </a:solidFill>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3" y="1218008"/>
            <a:ext cx="7350077" cy="2988231"/>
          </a:xfrm>
          <a:prstGeom prst="rect">
            <a:avLst/>
          </a:prstGeom>
        </p:spPr>
        <p:txBody>
          <a:bodyPr spcFirstLastPara="1" wrap="square" lIns="91425" tIns="91425" rIns="91425" bIns="91425" anchor="t" anchorCtr="0">
            <a:noAutofit/>
          </a:bodyPr>
          <a:lstStyle/>
          <a:p>
            <a:pPr marL="0" lvl="0" indent="0" algn="ctr">
              <a:buNone/>
            </a:pPr>
            <a:r>
              <a:rPr lang="fr-FR" sz="2800" dirty="0"/>
              <a:t>Les indicateurs organisationnels concernent plus particulièrement les ressources humaines de l'entreprise, et sa productivité globale , ils servent ainsi à identifier les marges de progression à l'intérieur des services de l'entreprise</a:t>
            </a:r>
            <a:endParaRPr sz="2800" dirty="0"/>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lvl="0" algn="ctr">
              <a:spcBef>
                <a:spcPts val="600"/>
              </a:spcBef>
            </a:pPr>
            <a:r>
              <a:rPr lang="fr-FR" b="1" dirty="0"/>
              <a:t>Les indicateurs  de </a:t>
            </a:r>
            <a:r>
              <a:rPr lang="fr-FR" b="1" dirty="0" smtClean="0"/>
              <a:t>performance organisationnel</a:t>
            </a:r>
            <a:endParaRPr lang="fr-FR" b="1" dirty="0"/>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850</Words>
  <Application>Microsoft Office PowerPoint</Application>
  <PresentationFormat>Affichage à l'écran (16:9)</PresentationFormat>
  <Paragraphs>60</Paragraphs>
  <Slides>15</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Titillium Web ExtraLight</vt:lpstr>
      <vt:lpstr>Titillium Web</vt:lpstr>
      <vt:lpstr>SWSimp</vt:lpstr>
      <vt:lpstr>Wingdings</vt:lpstr>
      <vt:lpstr>Thaliard template</vt:lpstr>
      <vt:lpstr>LES INDICATEURS DE PERFORMANCE COMMERCIAL ET ORGANISATIONNEL</vt:lpstr>
      <vt:lpstr>Plan:</vt:lpstr>
      <vt:lpstr>Introduction</vt:lpstr>
      <vt:lpstr>Diapositive 4</vt:lpstr>
      <vt:lpstr>Diapositive 5</vt:lpstr>
      <vt:lpstr>Les indicateurs quantitatifs</vt:lpstr>
      <vt:lpstr>Diapositive 7</vt:lpstr>
      <vt:lpstr>Les indicateurs qualitatifs</vt:lpstr>
      <vt:lpstr>Les indicateurs  de performance organisationnel</vt:lpstr>
      <vt:lpstr>Taux de roulement</vt:lpstr>
      <vt:lpstr>Taux de roulement</vt:lpstr>
      <vt:lpstr>Taux d’absentéisme</vt:lpstr>
      <vt:lpstr>Taux d’absentéisme</vt:lpstr>
      <vt:lpstr>Le besoin de visibilité des dirigeants sur l'efficacité des stratégies et sur leur niveau de déploiement pousse les entreprises à se doter d'outils simples et adaptés pour évaluer leurs performances en continu. Ce besoin reste en adéquation avec la certification classique et ne la remplace pas. En effet, la vérification de mise en pratique de règles jugées efficaces pour l'entreprise doit être reconnue autant pour l'entreprise (situer par exemple différents sites les uns par rapport aux autres) que pour son environnement externe (se positionner par rapport à ses concurrents ou par rapport à un contexte particulier).  </vt:lpstr>
      <vt:lpstr>Merci pour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INDICATEURS DE PERFORMANCE COMMERCIAL ET ORGANISATIONNEL</dc:title>
  <cp:lastModifiedBy>Perfect PC</cp:lastModifiedBy>
  <cp:revision>15</cp:revision>
  <dcterms:modified xsi:type="dcterms:W3CDTF">2018-12-27T22:44:01Z</dcterms:modified>
</cp:coreProperties>
</file>