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58" r:id="rId6"/>
    <p:sldId id="259" r:id="rId7"/>
    <p:sldId id="260" r:id="rId8"/>
    <p:sldId id="270" r:id="rId9"/>
    <p:sldId id="262" r:id="rId10"/>
    <p:sldId id="269" r:id="rId11"/>
    <p:sldId id="265" r:id="rId12"/>
    <p:sldId id="266" r:id="rId13"/>
    <p:sldId id="267" r:id="rId14"/>
    <p:sldId id="268" r:id="rId15"/>
    <p:sldId id="271" r:id="rId16"/>
    <p:sldId id="274" r:id="rId17"/>
    <p:sldId id="272" r:id="rId18"/>
    <p:sldId id="273" r:id="rId19"/>
    <p:sldId id="263" r:id="rId20"/>
  </p:sldIdLst>
  <p:sldSz cx="12188825"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86470" autoAdjust="0"/>
  </p:normalViewPr>
  <p:slideViewPr>
    <p:cSldViewPr showGuides="1">
      <p:cViewPr varScale="1">
        <p:scale>
          <a:sx n="80" d="100"/>
          <a:sy n="80" d="100"/>
        </p:scale>
        <p:origin x="216" y="60"/>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8" d="100"/>
          <a:sy n="88" d="100"/>
        </p:scale>
        <p:origin x="282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DA01B03-2EFA-42A6-BEC1-645D21693C0D}" type="datetime1">
              <a:rPr lang="fr-FR" smtClean="0"/>
              <a:t>04/01/2019</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lang="fr-FR" smtClean="0"/>
              <a:t>‹N°›</a:t>
            </a:fld>
            <a:endParaRPr lang="fr-F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507D9D42-F99D-472E-9CF0-B7CA8BB0E68B}" type="datetime1">
              <a:rPr lang="fr-FR" noProof="0" smtClean="0"/>
              <a:t>04/01/2019</a:t>
            </a:fld>
            <a:endParaRPr lang="fr-FR" noProof="0" dirty="0"/>
          </a:p>
        </p:txBody>
      </p:sp>
      <p:sp>
        <p:nvSpPr>
          <p:cNvPr id="4" name="Espace réservé d’image de diapositiv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BB98AFB-CB0D-4DFE-87B9-B4B0D0DE73CD}" type="slidenum">
              <a:rPr lang="fr-FR" noProof="0" smtClean="0"/>
              <a:t>‹N°›</a:t>
            </a:fld>
            <a:endParaRPr lang="fr-FR" noProof="0"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BB98AFB-CB0D-4DFE-87B9-B4B0D0DE73CD}" type="slidenum">
              <a:rPr lang="fr-FR" smtClean="0"/>
              <a:t>1</a:t>
            </a:fld>
            <a:endParaRPr lang="fr-FR"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6BB98AFB-CB0D-4DFE-87B9-B4B0D0DE73CD}" type="slidenum">
              <a:rPr lang="fr-FR" smtClean="0"/>
              <a:t>2</a:t>
            </a:fld>
            <a:endParaRPr lang="fr-FR" dirty="0"/>
          </a:p>
        </p:txBody>
      </p:sp>
    </p:spTree>
    <p:extLst>
      <p:ext uri="{BB962C8B-B14F-4D97-AF65-F5344CB8AC3E}">
        <p14:creationId xmlns:p14="http://schemas.microsoft.com/office/powerpoint/2010/main" val="1371468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6BB98AFB-CB0D-4DFE-87B9-B4B0D0DE73CD}" type="slidenum">
              <a:rPr lang="fr-FR" smtClean="0"/>
              <a:t>3</a:t>
            </a:fld>
            <a:endParaRPr lang="fr-FR" dirty="0"/>
          </a:p>
        </p:txBody>
      </p:sp>
    </p:spTree>
    <p:extLst>
      <p:ext uri="{BB962C8B-B14F-4D97-AF65-F5344CB8AC3E}">
        <p14:creationId xmlns:p14="http://schemas.microsoft.com/office/powerpoint/2010/main" val="715932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6BB98AFB-CB0D-4DFE-87B9-B4B0D0DE73CD}" type="slidenum">
              <a:rPr lang="fr-FR" smtClean="0"/>
              <a:t>4</a:t>
            </a:fld>
            <a:endParaRPr lang="fr-FR" dirty="0"/>
          </a:p>
        </p:txBody>
      </p:sp>
    </p:spTree>
    <p:extLst>
      <p:ext uri="{BB962C8B-B14F-4D97-AF65-F5344CB8AC3E}">
        <p14:creationId xmlns:p14="http://schemas.microsoft.com/office/powerpoint/2010/main" val="2789053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6BB98AFB-CB0D-4DFE-87B9-B4B0D0DE73CD}" type="slidenum">
              <a:rPr lang="fr-FR" smtClean="0"/>
              <a:t>6</a:t>
            </a:fld>
            <a:endParaRPr lang="fr-FR" dirty="0"/>
          </a:p>
        </p:txBody>
      </p:sp>
    </p:spTree>
    <p:extLst>
      <p:ext uri="{BB962C8B-B14F-4D97-AF65-F5344CB8AC3E}">
        <p14:creationId xmlns:p14="http://schemas.microsoft.com/office/powerpoint/2010/main" val="2172680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6BB98AFB-CB0D-4DFE-87B9-B4B0D0DE73CD}" type="slidenum">
              <a:rPr lang="fr-FR" smtClean="0"/>
              <a:t>16</a:t>
            </a:fld>
            <a:endParaRPr lang="fr-FR" dirty="0"/>
          </a:p>
        </p:txBody>
      </p:sp>
    </p:spTree>
    <p:extLst>
      <p:ext uri="{BB962C8B-B14F-4D97-AF65-F5344CB8AC3E}">
        <p14:creationId xmlns:p14="http://schemas.microsoft.com/office/powerpoint/2010/main" val="1086670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065214" y="533400"/>
            <a:ext cx="5029200" cy="2514601"/>
          </a:xfrm>
        </p:spPr>
        <p:txBody>
          <a:bodyPr rtlCol="0">
            <a:normAutofit/>
          </a:bodyPr>
          <a:lstStyle>
            <a:lvl1pPr>
              <a:defRPr sz="4000">
                <a:solidFill>
                  <a:schemeClr val="accent1"/>
                </a:solidFill>
              </a:defRPr>
            </a:lvl1pPr>
          </a:lstStyle>
          <a:p>
            <a:pPr rtl="0"/>
            <a:r>
              <a:rPr lang="fr-FR" smtClean="0"/>
              <a:t>Modifiez le style du titre</a:t>
            </a:r>
            <a:endParaRPr lang="fr-FR" dirty="0"/>
          </a:p>
        </p:txBody>
      </p:sp>
      <p:sp>
        <p:nvSpPr>
          <p:cNvPr id="3" name="Sous-titre 2"/>
          <p:cNvSpPr>
            <a:spLocks noGrp="1"/>
          </p:cNvSpPr>
          <p:nvPr>
            <p:ph type="subTitle" idx="1"/>
          </p:nvPr>
        </p:nvSpPr>
        <p:spPr>
          <a:xfrm>
            <a:off x="1065212" y="3403600"/>
            <a:ext cx="5029201" cy="1397000"/>
          </a:xfrm>
        </p:spPr>
        <p:txBody>
          <a:bodyPr rtlCol="0">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smtClean="0"/>
              <a:t>Modifiez le style des sous-titres du masque</a:t>
            </a:r>
            <a:endParaRPr lang="fr-FR" dirty="0"/>
          </a:p>
        </p:txBody>
      </p:sp>
      <p:sp>
        <p:nvSpPr>
          <p:cNvPr id="5" name="Espace réservé du pied de page 4"/>
          <p:cNvSpPr>
            <a:spLocks noGrp="1"/>
          </p:cNvSpPr>
          <p:nvPr>
            <p:ph type="ftr" sz="quarter" idx="11"/>
          </p:nvPr>
        </p:nvSpPr>
        <p:spPr>
          <a:xfrm>
            <a:off x="1065213" y="6432551"/>
            <a:ext cx="5653087" cy="273049"/>
          </a:xfrm>
        </p:spPr>
        <p:txBody>
          <a:bodyPr rtlCol="0"/>
          <a:lstStyle>
            <a:lvl1pPr>
              <a:defRPr>
                <a:effectLst/>
              </a:defRPr>
            </a:lvl1pPr>
          </a:lstStyle>
          <a:p>
            <a:pPr rtl="0"/>
            <a:r>
              <a:rPr lang="fr-FR" dirty="0" smtClean="0"/>
              <a:t>Ajouter un pied de page</a:t>
            </a:r>
            <a:endParaRPr lang="fr-FR" dirty="0"/>
          </a:p>
        </p:txBody>
      </p:sp>
      <p:sp>
        <p:nvSpPr>
          <p:cNvPr id="4" name="Espace réservé de la date 3"/>
          <p:cNvSpPr>
            <a:spLocks noGrp="1"/>
          </p:cNvSpPr>
          <p:nvPr>
            <p:ph type="dt" sz="half" idx="10"/>
          </p:nvPr>
        </p:nvSpPr>
        <p:spPr>
          <a:xfrm>
            <a:off x="6932612" y="6432551"/>
            <a:ext cx="1371600" cy="273049"/>
          </a:xfrm>
        </p:spPr>
        <p:txBody>
          <a:bodyPr rtlCol="0"/>
          <a:lstStyle/>
          <a:p>
            <a:pPr rtl="0"/>
            <a:fld id="{DB2AA942-50D5-4580-939D-E940C8E3F6D2}" type="datetime1">
              <a:rPr lang="fr-FR" smtClean="0"/>
              <a:t>04/01/2019</a:t>
            </a:fld>
            <a:endParaRPr lang="fr-FR" dirty="0"/>
          </a:p>
        </p:txBody>
      </p:sp>
      <p:sp>
        <p:nvSpPr>
          <p:cNvPr id="6" name="Espace réservé du numéro de diapositive 5"/>
          <p:cNvSpPr>
            <a:spLocks noGrp="1"/>
          </p:cNvSpPr>
          <p:nvPr>
            <p:ph type="sldNum" sz="quarter" idx="12"/>
          </p:nvPr>
        </p:nvSpPr>
        <p:spPr>
          <a:xfrm>
            <a:off x="8532812" y="6432551"/>
            <a:ext cx="1219201" cy="273049"/>
          </a:xfrm>
        </p:spPr>
        <p:txBody>
          <a:bodyPr rtlCol="0"/>
          <a:lstStyle/>
          <a:p>
            <a:pPr rtl="0"/>
            <a:fld id="{AAEAE4A8-A6E5-453E-B946-FB774B73F48C}" type="slidenum">
              <a:rPr lang="fr-FR" smtClean="0"/>
              <a:t>‹N°›</a:t>
            </a:fld>
            <a:endParaRPr lang="fr-FR"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smtClean="0"/>
              <a:t>Ajouter un pied de page</a:t>
            </a:r>
            <a:endParaRPr lang="fr-FR" noProof="0" dirty="0"/>
          </a:p>
        </p:txBody>
      </p:sp>
      <p:sp>
        <p:nvSpPr>
          <p:cNvPr id="4" name="Espace réservé de la date 3"/>
          <p:cNvSpPr>
            <a:spLocks noGrp="1"/>
          </p:cNvSpPr>
          <p:nvPr>
            <p:ph type="dt" sz="half" idx="10"/>
          </p:nvPr>
        </p:nvSpPr>
        <p:spPr/>
        <p:txBody>
          <a:bodyPr rtlCol="0"/>
          <a:lstStyle/>
          <a:p>
            <a:pPr rtl="0"/>
            <a:fld id="{587732DA-8586-4F6A-8764-C71377B03EF9}" type="datetime1">
              <a:rPr lang="fr-FR" noProof="0" smtClean="0"/>
              <a:t>04/01/2019</a:t>
            </a:fld>
            <a:endParaRPr lang="fr-FR" noProof="0" dirty="0"/>
          </a:p>
        </p:txBody>
      </p:sp>
      <p:sp>
        <p:nvSpPr>
          <p:cNvPr id="6" name="Espace réservé du numéro de diapositive 5"/>
          <p:cNvSpPr>
            <a:spLocks noGrp="1"/>
          </p:cNvSpPr>
          <p:nvPr>
            <p:ph type="sldNum" sz="quarter" idx="12"/>
          </p:nvPr>
        </p:nvSpPr>
        <p:spPr/>
        <p:txBody>
          <a:bodyPr rtlCol="0"/>
          <a:lstStyle/>
          <a:p>
            <a:pPr rtl="0"/>
            <a:fld id="{AAEAE4A8-A6E5-453E-B946-FB774B73F48C}" type="slidenum">
              <a:rPr lang="fr-FR" noProof="0" smtClean="0"/>
              <a:t>‹N°›</a:t>
            </a:fld>
            <a:endParaRPr lang="fr-FR" noProof="0"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61412" y="533400"/>
            <a:ext cx="2362201" cy="5486400"/>
          </a:xfrm>
        </p:spPr>
        <p:txBody>
          <a:bodyPr vert="eaVert"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a:xfrm>
            <a:off x="1065213" y="533400"/>
            <a:ext cx="7467599" cy="5486400"/>
          </a:xfrm>
        </p:spPr>
        <p:txBody>
          <a:bodyPr vert="eaVert"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smtClean="0"/>
              <a:t>Ajouter un pied de page</a:t>
            </a:r>
            <a:endParaRPr lang="fr-FR" noProof="0" dirty="0"/>
          </a:p>
        </p:txBody>
      </p:sp>
      <p:sp>
        <p:nvSpPr>
          <p:cNvPr id="4" name="Espace réservé de la date 3"/>
          <p:cNvSpPr>
            <a:spLocks noGrp="1"/>
          </p:cNvSpPr>
          <p:nvPr>
            <p:ph type="dt" sz="half" idx="10"/>
          </p:nvPr>
        </p:nvSpPr>
        <p:spPr/>
        <p:txBody>
          <a:bodyPr rtlCol="0"/>
          <a:lstStyle/>
          <a:p>
            <a:pPr rtl="0"/>
            <a:fld id="{A7B775F4-D122-4CD5-8F7B-26192E2E37AC}" type="datetime1">
              <a:rPr lang="fr-FR" noProof="0" smtClean="0"/>
              <a:t>04/01/2019</a:t>
            </a:fld>
            <a:endParaRPr lang="fr-FR" noProof="0" dirty="0"/>
          </a:p>
        </p:txBody>
      </p:sp>
      <p:sp>
        <p:nvSpPr>
          <p:cNvPr id="6" name="Espace réservé du numéro de diapositive 5"/>
          <p:cNvSpPr>
            <a:spLocks noGrp="1"/>
          </p:cNvSpPr>
          <p:nvPr>
            <p:ph type="sldNum" sz="quarter" idx="12"/>
          </p:nvPr>
        </p:nvSpPr>
        <p:spPr/>
        <p:txBody>
          <a:bodyPr rtlCol="0"/>
          <a:lstStyle/>
          <a:p>
            <a:pPr rtl="0"/>
            <a:fld id="{AAEAE4A8-A6E5-453E-B946-FB774B73F48C}" type="slidenum">
              <a:rPr lang="fr-FR" noProof="0" smtClean="0"/>
              <a:t>‹N°›</a:t>
            </a:fld>
            <a:endParaRPr lang="fr-FR" noProof="0"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smtClean="0"/>
              <a:t>Ajouter un pied de page</a:t>
            </a:r>
            <a:endParaRPr lang="fr-FR" noProof="0" dirty="0"/>
          </a:p>
        </p:txBody>
      </p:sp>
      <p:sp>
        <p:nvSpPr>
          <p:cNvPr id="4" name="Espace réservé de la date 3"/>
          <p:cNvSpPr>
            <a:spLocks noGrp="1"/>
          </p:cNvSpPr>
          <p:nvPr>
            <p:ph type="dt" sz="half" idx="10"/>
          </p:nvPr>
        </p:nvSpPr>
        <p:spPr/>
        <p:txBody>
          <a:bodyPr rtlCol="0"/>
          <a:lstStyle/>
          <a:p>
            <a:pPr rtl="0"/>
            <a:fld id="{60415A25-6AC4-4F88-8E50-2F3D9F194AE2}" type="datetime1">
              <a:rPr lang="fr-FR" noProof="0" smtClean="0"/>
              <a:t>04/01/2019</a:t>
            </a:fld>
            <a:endParaRPr lang="fr-FR" noProof="0" dirty="0"/>
          </a:p>
        </p:txBody>
      </p:sp>
      <p:sp>
        <p:nvSpPr>
          <p:cNvPr id="6" name="Espace réservé du numéro de diapositive 5"/>
          <p:cNvSpPr>
            <a:spLocks noGrp="1"/>
          </p:cNvSpPr>
          <p:nvPr>
            <p:ph type="sldNum" sz="quarter" idx="12"/>
          </p:nvPr>
        </p:nvSpPr>
        <p:spPr/>
        <p:txBody>
          <a:bodyPr rtlCol="0"/>
          <a:lstStyle/>
          <a:p>
            <a:pPr rtl="0"/>
            <a:fld id="{AAEAE4A8-A6E5-453E-B946-FB774B73F48C}" type="slidenum">
              <a:rPr lang="fr-FR" noProof="0" smtClean="0"/>
              <a:t>‹N°›</a:t>
            </a:fld>
            <a:endParaRPr lang="fr-FR" noProof="0"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065214" y="533400"/>
            <a:ext cx="8686800" cy="2286000"/>
          </a:xfrm>
        </p:spPr>
        <p:txBody>
          <a:bodyPr rtlCol="0" anchor="b">
            <a:normAutofit/>
          </a:bodyPr>
          <a:lstStyle>
            <a:lvl1pPr algn="l">
              <a:defRPr sz="5400" b="1" cap="none" baseline="0"/>
            </a:lvl1pPr>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1065214" y="3124200"/>
            <a:ext cx="8686800" cy="1371600"/>
          </a:xfrm>
        </p:spPr>
        <p:txBody>
          <a:bodyPr rtlCol="0"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smtClean="0"/>
              <a:t>Modifiez les styles du texte du masque</a:t>
            </a:r>
          </a:p>
        </p:txBody>
      </p:sp>
      <p:sp>
        <p:nvSpPr>
          <p:cNvPr id="5" name="Espace réservé du pied de page 4"/>
          <p:cNvSpPr>
            <a:spLocks noGrp="1"/>
          </p:cNvSpPr>
          <p:nvPr>
            <p:ph type="ftr" sz="quarter" idx="11"/>
          </p:nvPr>
        </p:nvSpPr>
        <p:spPr/>
        <p:txBody>
          <a:bodyPr rtlCol="0"/>
          <a:lstStyle/>
          <a:p>
            <a:pPr rtl="0"/>
            <a:r>
              <a:rPr lang="fr-FR" noProof="0" dirty="0" smtClean="0"/>
              <a:t>Ajouter un pied de page</a:t>
            </a:r>
            <a:endParaRPr lang="fr-FR" noProof="0" dirty="0"/>
          </a:p>
        </p:txBody>
      </p:sp>
      <p:sp>
        <p:nvSpPr>
          <p:cNvPr id="4" name="Espace réservé de la date 3"/>
          <p:cNvSpPr>
            <a:spLocks noGrp="1"/>
          </p:cNvSpPr>
          <p:nvPr>
            <p:ph type="dt" sz="half" idx="10"/>
          </p:nvPr>
        </p:nvSpPr>
        <p:spPr/>
        <p:txBody>
          <a:bodyPr rtlCol="0"/>
          <a:lstStyle/>
          <a:p>
            <a:pPr rtl="0"/>
            <a:fld id="{FBD18A7E-CC62-4EFF-A79A-4DD9FF461963}" type="datetime1">
              <a:rPr lang="fr-FR" noProof="0" smtClean="0"/>
              <a:t>04/01/2019</a:t>
            </a:fld>
            <a:endParaRPr lang="fr-FR" noProof="0" dirty="0"/>
          </a:p>
        </p:txBody>
      </p:sp>
      <p:sp>
        <p:nvSpPr>
          <p:cNvPr id="6" name="Espace réservé du numéro de diapositive 5"/>
          <p:cNvSpPr>
            <a:spLocks noGrp="1"/>
          </p:cNvSpPr>
          <p:nvPr>
            <p:ph type="sldNum" sz="quarter" idx="12"/>
          </p:nvPr>
        </p:nvSpPr>
        <p:spPr/>
        <p:txBody>
          <a:bodyPr rtlCol="0"/>
          <a:lstStyle/>
          <a:p>
            <a:pPr rtl="0"/>
            <a:fld id="{AAEAE4A8-A6E5-453E-B946-FB774B73F48C}" type="slidenum">
              <a:rPr lang="fr-FR" noProof="0" smtClean="0"/>
              <a:t>‹N°›</a:t>
            </a:fld>
            <a:endParaRPr lang="fr-FR" noProof="0"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sz="half" idx="1"/>
          </p:nvPr>
        </p:nvSpPr>
        <p:spPr>
          <a:xfrm>
            <a:off x="1065212"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contenu 3"/>
          <p:cNvSpPr>
            <a:spLocks noGrp="1"/>
          </p:cNvSpPr>
          <p:nvPr>
            <p:ph sz="half" idx="2"/>
          </p:nvPr>
        </p:nvSpPr>
        <p:spPr>
          <a:xfrm>
            <a:off x="5464598"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6" name="Espace réservé du pied de page 5"/>
          <p:cNvSpPr>
            <a:spLocks noGrp="1"/>
          </p:cNvSpPr>
          <p:nvPr>
            <p:ph type="ftr" sz="quarter" idx="11"/>
          </p:nvPr>
        </p:nvSpPr>
        <p:spPr/>
        <p:txBody>
          <a:bodyPr rtlCol="0"/>
          <a:lstStyle/>
          <a:p>
            <a:pPr rtl="0"/>
            <a:r>
              <a:rPr lang="fr-FR" noProof="0" dirty="0" smtClean="0"/>
              <a:t>Ajouter un pied de page</a:t>
            </a:r>
            <a:endParaRPr lang="fr-FR" noProof="0" dirty="0"/>
          </a:p>
        </p:txBody>
      </p:sp>
      <p:sp>
        <p:nvSpPr>
          <p:cNvPr id="5" name="Espace réservé de la date 4"/>
          <p:cNvSpPr>
            <a:spLocks noGrp="1"/>
          </p:cNvSpPr>
          <p:nvPr>
            <p:ph type="dt" sz="half" idx="10"/>
          </p:nvPr>
        </p:nvSpPr>
        <p:spPr/>
        <p:txBody>
          <a:bodyPr rtlCol="0"/>
          <a:lstStyle/>
          <a:p>
            <a:pPr rtl="0"/>
            <a:fld id="{4C7B70DF-DA49-442E-8002-39F2F966C8BE}" type="datetime1">
              <a:rPr lang="fr-FR" noProof="0" smtClean="0"/>
              <a:t>04/01/2019</a:t>
            </a:fld>
            <a:endParaRPr lang="fr-FR" noProof="0" dirty="0"/>
          </a:p>
        </p:txBody>
      </p:sp>
      <p:sp>
        <p:nvSpPr>
          <p:cNvPr id="7" name="Espace réservé du numéro de diapositive 6"/>
          <p:cNvSpPr>
            <a:spLocks noGrp="1"/>
          </p:cNvSpPr>
          <p:nvPr>
            <p:ph type="sldNum" sz="quarter" idx="12"/>
          </p:nvPr>
        </p:nvSpPr>
        <p:spPr/>
        <p:txBody>
          <a:bodyPr rtlCol="0"/>
          <a:lstStyle/>
          <a:p>
            <a:pPr rtl="0"/>
            <a:fld id="{AAEAE4A8-A6E5-453E-B946-FB774B73F48C}" type="slidenum">
              <a:rPr lang="fr-FR" noProof="0" smtClean="0"/>
              <a:t>‹N°›</a:t>
            </a:fld>
            <a:endParaRPr lang="fr-FR" noProof="0"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065211" y="533400"/>
            <a:ext cx="8686802" cy="1066800"/>
          </a:xfrm>
        </p:spPr>
        <p:txBody>
          <a:bodyPr rtlCol="0"/>
          <a:lstStyle>
            <a:lvl1pPr>
              <a:defRPr/>
            </a:lvl1pPr>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106521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Modifiez les styles du texte du masque</a:t>
            </a:r>
          </a:p>
        </p:txBody>
      </p:sp>
      <p:sp>
        <p:nvSpPr>
          <p:cNvPr id="4" name="Espace réservé du contenu 3"/>
          <p:cNvSpPr>
            <a:spLocks noGrp="1"/>
          </p:cNvSpPr>
          <p:nvPr>
            <p:ph sz="half" idx="2"/>
          </p:nvPr>
        </p:nvSpPr>
        <p:spPr>
          <a:xfrm>
            <a:off x="106521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u texte 4"/>
          <p:cNvSpPr>
            <a:spLocks noGrp="1"/>
          </p:cNvSpPr>
          <p:nvPr>
            <p:ph type="body" sz="quarter" idx="3"/>
          </p:nvPr>
        </p:nvSpPr>
        <p:spPr>
          <a:xfrm>
            <a:off x="550005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Modifiez les styles du texte du masque</a:t>
            </a:r>
          </a:p>
        </p:txBody>
      </p:sp>
      <p:sp>
        <p:nvSpPr>
          <p:cNvPr id="6" name="Espace réservé du contenu 5"/>
          <p:cNvSpPr>
            <a:spLocks noGrp="1"/>
          </p:cNvSpPr>
          <p:nvPr>
            <p:ph sz="quarter" idx="4"/>
          </p:nvPr>
        </p:nvSpPr>
        <p:spPr>
          <a:xfrm>
            <a:off x="550005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smtClean="0"/>
              <a:t>Ajouter un pied de page</a:t>
            </a:r>
            <a:endParaRPr lang="fr-FR" noProof="0" dirty="0"/>
          </a:p>
        </p:txBody>
      </p:sp>
      <p:sp>
        <p:nvSpPr>
          <p:cNvPr id="7" name="Espace réservé de la date 6"/>
          <p:cNvSpPr>
            <a:spLocks noGrp="1"/>
          </p:cNvSpPr>
          <p:nvPr>
            <p:ph type="dt" sz="half" idx="10"/>
          </p:nvPr>
        </p:nvSpPr>
        <p:spPr/>
        <p:txBody>
          <a:bodyPr rtlCol="0"/>
          <a:lstStyle/>
          <a:p>
            <a:pPr rtl="0"/>
            <a:fld id="{41F6633A-2B29-49FA-B425-087D82529AAC}" type="datetime1">
              <a:rPr lang="fr-FR" noProof="0" smtClean="0"/>
              <a:t>04/01/2019</a:t>
            </a:fld>
            <a:endParaRPr lang="fr-FR" noProof="0" dirty="0"/>
          </a:p>
        </p:txBody>
      </p:sp>
      <p:sp>
        <p:nvSpPr>
          <p:cNvPr id="9" name="Espace réservé du numéro de diapositive 8"/>
          <p:cNvSpPr>
            <a:spLocks noGrp="1"/>
          </p:cNvSpPr>
          <p:nvPr>
            <p:ph type="sldNum" sz="quarter" idx="12"/>
          </p:nvPr>
        </p:nvSpPr>
        <p:spPr/>
        <p:txBody>
          <a:bodyPr rtlCol="0"/>
          <a:lstStyle/>
          <a:p>
            <a:pPr rtl="0"/>
            <a:fld id="{AAEAE4A8-A6E5-453E-B946-FB774B73F48C}" type="slidenum">
              <a:rPr lang="fr-FR" noProof="0" smtClean="0"/>
              <a:t>‹N°›</a:t>
            </a:fld>
            <a:endParaRPr lang="fr-FR" noProof="0"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smtClean="0"/>
              <a:t>Ajouter un pied de page</a:t>
            </a:r>
            <a:endParaRPr lang="fr-FR" noProof="0" dirty="0"/>
          </a:p>
        </p:txBody>
      </p:sp>
      <p:sp>
        <p:nvSpPr>
          <p:cNvPr id="3" name="Espace réservé de la date 2"/>
          <p:cNvSpPr>
            <a:spLocks noGrp="1"/>
          </p:cNvSpPr>
          <p:nvPr>
            <p:ph type="dt" sz="half" idx="10"/>
          </p:nvPr>
        </p:nvSpPr>
        <p:spPr/>
        <p:txBody>
          <a:bodyPr rtlCol="0"/>
          <a:lstStyle/>
          <a:p>
            <a:pPr rtl="0"/>
            <a:fld id="{E4F6D3BA-911F-432D-9095-F1934517C36C}" type="datetime1">
              <a:rPr lang="fr-FR" noProof="0" smtClean="0"/>
              <a:t>04/01/2019</a:t>
            </a:fld>
            <a:endParaRPr lang="fr-FR" noProof="0" dirty="0"/>
          </a:p>
        </p:txBody>
      </p:sp>
      <p:sp>
        <p:nvSpPr>
          <p:cNvPr id="5" name="Espace réservé du numéro de diapositive 4"/>
          <p:cNvSpPr>
            <a:spLocks noGrp="1"/>
          </p:cNvSpPr>
          <p:nvPr>
            <p:ph type="sldNum" sz="quarter" idx="12"/>
          </p:nvPr>
        </p:nvSpPr>
        <p:spPr/>
        <p:txBody>
          <a:bodyPr rtlCol="0"/>
          <a:lstStyle/>
          <a:p>
            <a:pPr rtl="0"/>
            <a:fld id="{AAEAE4A8-A6E5-453E-B946-FB774B73F48C}" type="slidenum">
              <a:rPr lang="fr-FR" noProof="0" smtClean="0"/>
              <a:t>‹N°›</a:t>
            </a:fld>
            <a:endParaRPr lang="fr-FR" noProof="0"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rtlCol="0"/>
          <a:lstStyle/>
          <a:p>
            <a:pPr rtl="0"/>
            <a:r>
              <a:rPr lang="fr-FR" noProof="0" dirty="0" smtClean="0"/>
              <a:t>Ajouter un pied de page</a:t>
            </a:r>
            <a:endParaRPr lang="fr-FR" noProof="0" dirty="0"/>
          </a:p>
        </p:txBody>
      </p:sp>
      <p:sp>
        <p:nvSpPr>
          <p:cNvPr id="2" name="Espace réservé de la date 1"/>
          <p:cNvSpPr>
            <a:spLocks noGrp="1"/>
          </p:cNvSpPr>
          <p:nvPr>
            <p:ph type="dt" sz="half" idx="10"/>
          </p:nvPr>
        </p:nvSpPr>
        <p:spPr/>
        <p:txBody>
          <a:bodyPr rtlCol="0"/>
          <a:lstStyle/>
          <a:p>
            <a:pPr rtl="0"/>
            <a:fld id="{73F35C9B-92F4-45EA-A9B4-EB7E3A037444}" type="datetime1">
              <a:rPr lang="fr-FR" noProof="0" smtClean="0"/>
              <a:t>04/01/2019</a:t>
            </a:fld>
            <a:endParaRPr lang="fr-FR" noProof="0" dirty="0"/>
          </a:p>
        </p:txBody>
      </p:sp>
      <p:sp>
        <p:nvSpPr>
          <p:cNvPr id="4" name="Espace réservé du numéro de diapositive 3"/>
          <p:cNvSpPr>
            <a:spLocks noGrp="1"/>
          </p:cNvSpPr>
          <p:nvPr>
            <p:ph type="sldNum" sz="quarter" idx="12"/>
          </p:nvPr>
        </p:nvSpPr>
        <p:spPr/>
        <p:txBody>
          <a:bodyPr rtlCol="0"/>
          <a:lstStyle/>
          <a:p>
            <a:pPr rtl="0"/>
            <a:fld id="{AAEAE4A8-A6E5-453E-B946-FB774B73F48C}" type="slidenum">
              <a:rPr lang="fr-FR" noProof="0" smtClean="0"/>
              <a:t>‹N°›</a:t>
            </a:fld>
            <a:endParaRPr lang="fr-FR" noProof="0"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65213" y="533400"/>
            <a:ext cx="4114800" cy="1524000"/>
          </a:xfrm>
        </p:spPr>
        <p:txBody>
          <a:bodyPr rtlCol="0" anchor="b">
            <a:normAutofit/>
          </a:bodyPr>
          <a:lstStyle>
            <a:lvl1pPr algn="l">
              <a:defRPr sz="3600" b="1"/>
            </a:lvl1pPr>
          </a:lstStyle>
          <a:p>
            <a:pPr rtl="0"/>
            <a:r>
              <a:rPr lang="fr-FR" noProof="0" smtClean="0"/>
              <a:t>Modifiez le style du titre</a:t>
            </a:r>
            <a:endParaRPr lang="fr-FR" noProof="0" dirty="0"/>
          </a:p>
        </p:txBody>
      </p:sp>
      <p:sp>
        <p:nvSpPr>
          <p:cNvPr id="3" name="Espace réservé du contenu 2"/>
          <p:cNvSpPr>
            <a:spLocks noGrp="1"/>
          </p:cNvSpPr>
          <p:nvPr>
            <p:ph idx="1"/>
          </p:nvPr>
        </p:nvSpPr>
        <p:spPr>
          <a:xfrm>
            <a:off x="5865813" y="533400"/>
            <a:ext cx="58674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texte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smtClean="0"/>
              <a:t>Modifiez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smtClean="0"/>
              <a:t>Ajouter un pied de page</a:t>
            </a:r>
            <a:endParaRPr lang="fr-FR" noProof="0" dirty="0"/>
          </a:p>
        </p:txBody>
      </p:sp>
      <p:sp>
        <p:nvSpPr>
          <p:cNvPr id="5" name="Espace réservé de la date 4"/>
          <p:cNvSpPr>
            <a:spLocks noGrp="1"/>
          </p:cNvSpPr>
          <p:nvPr>
            <p:ph type="dt" sz="half" idx="10"/>
          </p:nvPr>
        </p:nvSpPr>
        <p:spPr/>
        <p:txBody>
          <a:bodyPr rtlCol="0"/>
          <a:lstStyle/>
          <a:p>
            <a:pPr rtl="0"/>
            <a:fld id="{04A4D50A-DA3A-4B6C-9C0A-4D6C4D87990B}" type="datetime1">
              <a:rPr lang="fr-FR" noProof="0" smtClean="0"/>
              <a:t>04/01/2019</a:t>
            </a:fld>
            <a:endParaRPr lang="fr-FR" noProof="0" dirty="0"/>
          </a:p>
        </p:txBody>
      </p:sp>
      <p:sp>
        <p:nvSpPr>
          <p:cNvPr id="7" name="Espace réservé du numéro de diapositive 6"/>
          <p:cNvSpPr>
            <a:spLocks noGrp="1"/>
          </p:cNvSpPr>
          <p:nvPr>
            <p:ph type="sldNum" sz="quarter" idx="12"/>
          </p:nvPr>
        </p:nvSpPr>
        <p:spPr/>
        <p:txBody>
          <a:bodyPr rtlCol="0"/>
          <a:lstStyle/>
          <a:p>
            <a:pPr rtl="0"/>
            <a:fld id="{AAEAE4A8-A6E5-453E-B946-FB774B73F48C}" type="slidenum">
              <a:rPr lang="fr-FR" noProof="0" smtClean="0"/>
              <a:t>‹N°›</a:t>
            </a:fld>
            <a:endParaRPr lang="fr-FR" noProof="0"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65213" y="533400"/>
            <a:ext cx="4114800" cy="1524000"/>
          </a:xfrm>
        </p:spPr>
        <p:txBody>
          <a:bodyPr rtlCol="0" anchor="b">
            <a:noAutofit/>
          </a:bodyPr>
          <a:lstStyle>
            <a:lvl1pPr algn="l">
              <a:defRPr sz="3600" b="1"/>
            </a:lvl1pPr>
          </a:lstStyle>
          <a:p>
            <a:pPr rtl="0"/>
            <a:r>
              <a:rPr lang="fr-FR" noProof="0" smtClean="0"/>
              <a:t>Modifiez le style du titre</a:t>
            </a:r>
            <a:endParaRPr lang="fr-FR" noProof="0"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5865812" y="533400"/>
            <a:ext cx="5780173" cy="5791200"/>
          </a:xfrm>
          <a:ln w="50800">
            <a:solidFill>
              <a:schemeClr val="tx1">
                <a:lumMod val="65000"/>
                <a:lumOff val="35000"/>
              </a:schemeClr>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smtClean="0"/>
              <a:t>Cliquez sur l'icône pour ajouter une image</a:t>
            </a:r>
            <a:endParaRPr lang="fr-FR" noProof="0" dirty="0"/>
          </a:p>
        </p:txBody>
      </p:sp>
      <p:sp>
        <p:nvSpPr>
          <p:cNvPr id="4" name="Espace réservé du texte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smtClean="0"/>
              <a:t>Modifiez les styles du texte du masque</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pPr rtl="0"/>
            <a:r>
              <a:rPr lang="fr-FR" noProof="0" dirty="0" smtClean="0"/>
              <a:t>Modifiez le style du titre</a:t>
            </a:r>
            <a:endParaRPr lang="fr-FR" noProof="0" dirty="0"/>
          </a:p>
        </p:txBody>
      </p:sp>
      <p:sp>
        <p:nvSpPr>
          <p:cNvPr id="3" name="Espace réservé du texte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5" name="Espace réservé du pied de page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pPr rtl="0"/>
            <a:r>
              <a:rPr lang="fr-FR" noProof="0" dirty="0" smtClean="0"/>
              <a:t>Ajouter un pied de page</a:t>
            </a:r>
            <a:endParaRPr lang="fr-FR" noProof="0" dirty="0"/>
          </a:p>
        </p:txBody>
      </p:sp>
      <p:sp>
        <p:nvSpPr>
          <p:cNvPr id="4" name="Espace réservé de la date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pPr rtl="0"/>
            <a:fld id="{4A447B76-26AD-485F-B6AD-6ED679370123}" type="datetime1">
              <a:rPr lang="fr-FR" noProof="0" smtClean="0"/>
              <a:t>04/01/2019</a:t>
            </a:fld>
            <a:endParaRPr lang="fr-FR" noProof="0" dirty="0"/>
          </a:p>
        </p:txBody>
      </p:sp>
      <p:sp>
        <p:nvSpPr>
          <p:cNvPr id="6" name="Espace réservé du numéro de diapositive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pPr rtl="0"/>
            <a:fld id="{AAEAE4A8-A6E5-453E-B946-FB774B73F48C}" type="slidenum">
              <a:rPr lang="fr-FR" noProof="0" smtClean="0"/>
              <a:pPr rtl="0"/>
              <a:t>‹N°›</a:t>
            </a:fld>
            <a:endParaRPr lang="fr-FR" noProof="0"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reerentreprise.fr/fonds-de-roulement-calcul-definition/" TargetMode="External"/><Relationship Id="rId2" Type="http://schemas.openxmlformats.org/officeDocument/2006/relationships/hyperlink" Target="https://www.creerentreprise.fr/savoir-lire-compte-de-resultat/" TargetMode="External"/><Relationship Id="rId1" Type="http://schemas.openxmlformats.org/officeDocument/2006/relationships/slideLayout" Target="../slideLayouts/slideLayout2.xml"/><Relationship Id="rId5" Type="http://schemas.openxmlformats.org/officeDocument/2006/relationships/hyperlink" Target="https://www.creerentreprise.fr/gestion-des-impayes-factures/" TargetMode="External"/><Relationship Id="rId4" Type="http://schemas.openxmlformats.org/officeDocument/2006/relationships/hyperlink" Target="https://www.creerentreprise.fr/besoin-en-fond-de-roulement-calcul-definitio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261764" y="1988840"/>
            <a:ext cx="7056784" cy="1923257"/>
          </a:xfrm>
        </p:spPr>
        <p:txBody>
          <a:bodyPr rtlCol="0"/>
          <a:lstStyle/>
          <a:p>
            <a:r>
              <a:rPr lang="fr-FR" dirty="0" smtClean="0"/>
              <a:t>PILOTAGE D’UNE ENTREPRISE</a:t>
            </a:r>
            <a:br>
              <a:rPr lang="fr-FR" dirty="0" smtClean="0"/>
            </a:br>
            <a:r>
              <a:rPr lang="fr-FR" dirty="0">
                <a:solidFill>
                  <a:schemeClr val="accent2">
                    <a:lumMod val="50000"/>
                  </a:schemeClr>
                </a:solidFill>
              </a:rPr>
              <a:t>Synthèse  </a:t>
            </a:r>
            <a:br>
              <a:rPr lang="fr-FR" dirty="0">
                <a:solidFill>
                  <a:schemeClr val="accent2">
                    <a:lumMod val="50000"/>
                  </a:schemeClr>
                </a:solidFill>
              </a:rPr>
            </a:br>
            <a:r>
              <a:rPr lang="fr-FR" dirty="0" smtClean="0"/>
              <a:t> </a:t>
            </a:r>
            <a:endParaRPr lang="fr-FR" dirty="0"/>
          </a:p>
        </p:txBody>
      </p:sp>
      <p:sp>
        <p:nvSpPr>
          <p:cNvPr id="2" name="ZoneTexte 1"/>
          <p:cNvSpPr txBox="1"/>
          <p:nvPr/>
        </p:nvSpPr>
        <p:spPr>
          <a:xfrm>
            <a:off x="1125860" y="4725144"/>
            <a:ext cx="4392488" cy="646331"/>
          </a:xfrm>
          <a:prstGeom prst="rect">
            <a:avLst/>
          </a:prstGeom>
          <a:noFill/>
          <a:ln>
            <a:solidFill>
              <a:schemeClr val="bg2"/>
            </a:solidFill>
          </a:ln>
        </p:spPr>
        <p:txBody>
          <a:bodyPr wrap="square" rtlCol="0" anchor="ctr" anchorCtr="1">
            <a:spAutoFit/>
          </a:bodyPr>
          <a:lstStyle/>
          <a:p>
            <a:r>
              <a:rPr lang="fr-FR" dirty="0" err="1" smtClean="0"/>
              <a:t>Realisé</a:t>
            </a:r>
            <a:r>
              <a:rPr lang="fr-FR" dirty="0" smtClean="0"/>
              <a:t> par : </a:t>
            </a:r>
          </a:p>
          <a:p>
            <a:r>
              <a:rPr lang="fr-FR" dirty="0" smtClean="0"/>
              <a:t>         CHAKIR </a:t>
            </a:r>
            <a:r>
              <a:rPr lang="fr-FR" dirty="0" err="1" smtClean="0"/>
              <a:t>Manale</a:t>
            </a:r>
            <a:r>
              <a:rPr lang="fr-FR" dirty="0" smtClean="0"/>
              <a:t> </a:t>
            </a:r>
            <a:endParaRPr lang="fr-FR" dirty="0" smtClean="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u="sng" dirty="0">
                <a:solidFill>
                  <a:schemeClr val="accent6">
                    <a:lumMod val="50000"/>
                  </a:schemeClr>
                </a:solidFill>
                <a:effectLst>
                  <a:outerShdw blurRad="38100" dist="38100" dir="2700000" algn="tl">
                    <a:srgbClr val="C0C0C0"/>
                  </a:outerShdw>
                </a:effectLst>
              </a:rPr>
              <a:t>Pilotage de l’entreprise</a:t>
            </a:r>
            <a:r>
              <a:rPr lang="fr-FR" sz="3200" u="sng" dirty="0" smtClean="0">
                <a:solidFill>
                  <a:schemeClr val="accent6">
                    <a:lumMod val="50000"/>
                  </a:schemeClr>
                </a:solidFill>
                <a:effectLst>
                  <a:outerShdw blurRad="38100" dist="38100" dir="2700000" algn="tl">
                    <a:srgbClr val="C0C0C0"/>
                  </a:outerShdw>
                </a:effectLst>
              </a:rPr>
              <a:t>:</a:t>
            </a:r>
            <a:br>
              <a:rPr lang="fr-FR" sz="3200" u="sng" dirty="0" smtClean="0">
                <a:solidFill>
                  <a:schemeClr val="accent6">
                    <a:lumMod val="50000"/>
                  </a:schemeClr>
                </a:solidFill>
                <a:effectLst>
                  <a:outerShdw blurRad="38100" dist="38100" dir="2700000" algn="tl">
                    <a:srgbClr val="C0C0C0"/>
                  </a:outerShdw>
                </a:effectLst>
              </a:rPr>
            </a:br>
            <a:r>
              <a:rPr lang="fr-FR" sz="3200" u="sng" dirty="0" err="1" smtClean="0">
                <a:solidFill>
                  <a:schemeClr val="accent6">
                    <a:lumMod val="50000"/>
                  </a:schemeClr>
                </a:solidFill>
                <a:effectLst>
                  <a:outerShdw blurRad="38100" dist="38100" dir="2700000" algn="tl">
                    <a:srgbClr val="C0C0C0"/>
                  </a:outerShdw>
                </a:effectLst>
              </a:rPr>
              <a:t>Indicateurs&amp;Outils</a:t>
            </a:r>
            <a:endParaRPr lang="fr-FR" sz="3200" u="sng" dirty="0">
              <a:solidFill>
                <a:schemeClr val="accent6">
                  <a:lumMod val="50000"/>
                </a:schemeClr>
              </a:solidFill>
              <a:effectLst>
                <a:outerShdw blurRad="38100" dist="38100" dir="2700000" algn="tl">
                  <a:srgbClr val="C0C0C0"/>
                </a:outerShdw>
              </a:effectLst>
            </a:endParaRPr>
          </a:p>
        </p:txBody>
      </p:sp>
      <p:sp>
        <p:nvSpPr>
          <p:cNvPr id="3" name="Espace réservé du contenu 2"/>
          <p:cNvSpPr>
            <a:spLocks noGrp="1"/>
          </p:cNvSpPr>
          <p:nvPr>
            <p:ph idx="1"/>
          </p:nvPr>
        </p:nvSpPr>
        <p:spPr/>
        <p:txBody>
          <a:bodyPr anchor="ctr"/>
          <a:lstStyle/>
          <a:p>
            <a:r>
              <a:rPr lang="fr-FR" dirty="0"/>
              <a:t>D'une manière générale, la performance est un résultat chiffré obtenu dans le cadre d'une compétition .Mais au niveau d'une entreprise, la performance exprime le degré d'accomplissement des objectifs poursuivis.</a:t>
            </a:r>
          </a:p>
          <a:p>
            <a:r>
              <a:rPr lang="fr-FR" dirty="0"/>
              <a:t>Les indicateurs clés de performance (ICP) sont devenues le terme standard utilisé par les entreprises pour définir les buts et les objectifs que leurs employés doivent atteindre. Ils sont également appelés </a:t>
            </a:r>
            <a:r>
              <a:rPr lang="fr-FR" u="sng" dirty="0"/>
              <a:t>KPI</a:t>
            </a:r>
            <a:r>
              <a:rPr lang="fr-FR" dirty="0"/>
              <a:t> (Key Performance </a:t>
            </a:r>
            <a:r>
              <a:rPr lang="fr-FR" dirty="0" err="1"/>
              <a:t>Indicator</a:t>
            </a:r>
            <a:r>
              <a:rPr lang="fr-FR" dirty="0"/>
              <a:t>); cette dénomination est très utilisée en France</a:t>
            </a:r>
            <a:r>
              <a:rPr lang="fr-FR" dirty="0" smtClean="0"/>
              <a:t>.</a:t>
            </a:r>
            <a:endParaRPr lang="fr-FR" dirty="0"/>
          </a:p>
        </p:txBody>
      </p:sp>
    </p:spTree>
    <p:extLst>
      <p:ext uri="{BB962C8B-B14F-4D97-AF65-F5344CB8AC3E}">
        <p14:creationId xmlns:p14="http://schemas.microsoft.com/office/powerpoint/2010/main" val="11346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3772" y="692696"/>
            <a:ext cx="8686801" cy="1066800"/>
          </a:xfrm>
        </p:spPr>
        <p:txBody>
          <a:bodyPr>
            <a:normAutofit/>
          </a:bodyPr>
          <a:lstStyle/>
          <a:p>
            <a:r>
              <a:rPr lang="fr-FR" sz="3200" dirty="0"/>
              <a:t>On peut lister les indicateurs de pilotage en différentes catégories </a:t>
            </a:r>
            <a:r>
              <a:rPr lang="fr-FR" sz="3200" dirty="0" smtClean="0"/>
              <a:t>:</a:t>
            </a:r>
            <a:endParaRPr lang="fr-FR" sz="3200" dirty="0"/>
          </a:p>
        </p:txBody>
      </p:sp>
      <p:sp>
        <p:nvSpPr>
          <p:cNvPr id="3" name="Espace réservé du contenu 2"/>
          <p:cNvSpPr>
            <a:spLocks noGrp="1"/>
          </p:cNvSpPr>
          <p:nvPr>
            <p:ph idx="1"/>
          </p:nvPr>
        </p:nvSpPr>
        <p:spPr>
          <a:xfrm>
            <a:off x="621804" y="2420888"/>
            <a:ext cx="9896029" cy="3613720"/>
          </a:xfrm>
        </p:spPr>
        <p:txBody>
          <a:bodyPr anchor="ctr">
            <a:noAutofit/>
          </a:bodyPr>
          <a:lstStyle/>
          <a:p>
            <a:pPr fontAlgn="base"/>
            <a:r>
              <a:rPr lang="fr-FR" sz="1800" b="1" dirty="0" smtClean="0"/>
              <a:t>Les </a:t>
            </a:r>
            <a:r>
              <a:rPr lang="fr-FR" sz="1800" b="1" dirty="0"/>
              <a:t>indicateurs de performance commerciale, par exemple :</a:t>
            </a:r>
            <a:endParaRPr lang="fr-FR" sz="1800" dirty="0"/>
          </a:p>
          <a:p>
            <a:pPr lvl="1" fontAlgn="base"/>
            <a:r>
              <a:rPr lang="fr-FR" sz="1600" dirty="0"/>
              <a:t>Les ventes : niveau du chiffre d’affaires, évolution en pourcentage, comparaison avec le mois précédent ou l’année passée…</a:t>
            </a:r>
          </a:p>
          <a:p>
            <a:pPr lvl="1" fontAlgn="base"/>
            <a:r>
              <a:rPr lang="fr-FR" sz="1600" dirty="0"/>
              <a:t>Le nombre de clients gagnés ou perdus par rapport à la période précédente,</a:t>
            </a:r>
          </a:p>
          <a:p>
            <a:pPr lvl="1" fontAlgn="base"/>
            <a:r>
              <a:rPr lang="fr-FR" sz="1600" dirty="0" smtClean="0"/>
              <a:t>Les </a:t>
            </a:r>
            <a:r>
              <a:rPr lang="fr-FR" sz="1600" dirty="0"/>
              <a:t>indicateurs de qualité : taux de réclamation, taux de retour, délai moyen d’intervention, délai moyen de livraison…</a:t>
            </a:r>
          </a:p>
          <a:p>
            <a:pPr fontAlgn="base"/>
            <a:r>
              <a:rPr lang="fr-FR" sz="1800" b="1" dirty="0"/>
              <a:t>Les indicateurs de performance organisationnelle, par exemple :</a:t>
            </a:r>
            <a:endParaRPr lang="fr-FR" sz="1800" dirty="0"/>
          </a:p>
          <a:p>
            <a:pPr lvl="1" fontAlgn="base"/>
            <a:r>
              <a:rPr lang="fr-FR" sz="1600" dirty="0"/>
              <a:t>Les budgets de dépense par fonction ou par service : les budgets sont élaborés à l’avance et un suivi prévisionnel vs réalisé est organisé,</a:t>
            </a:r>
          </a:p>
          <a:p>
            <a:pPr marL="45720" indent="0">
              <a:buNone/>
            </a:pPr>
            <a:endParaRPr lang="fr-FR" sz="1800" dirty="0"/>
          </a:p>
        </p:txBody>
      </p:sp>
    </p:spTree>
    <p:extLst>
      <p:ext uri="{BB962C8B-B14F-4D97-AF65-F5344CB8AC3E}">
        <p14:creationId xmlns:p14="http://schemas.microsoft.com/office/powerpoint/2010/main" val="289408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5780" y="533400"/>
            <a:ext cx="9346233" cy="1295400"/>
          </a:xfrm>
        </p:spPr>
        <p:txBody>
          <a:bodyPr/>
          <a:lstStyle/>
          <a:p>
            <a:r>
              <a:rPr lang="fr-FR" dirty="0"/>
              <a:t>On peut lister les indicateurs de pilotage en différentes catégories :</a:t>
            </a:r>
          </a:p>
        </p:txBody>
      </p:sp>
      <p:sp>
        <p:nvSpPr>
          <p:cNvPr id="3" name="Espace réservé du contenu 2"/>
          <p:cNvSpPr>
            <a:spLocks noGrp="1"/>
          </p:cNvSpPr>
          <p:nvPr>
            <p:ph idx="1"/>
          </p:nvPr>
        </p:nvSpPr>
        <p:spPr/>
        <p:txBody>
          <a:bodyPr anchor="ctr">
            <a:normAutofit/>
          </a:bodyPr>
          <a:lstStyle/>
          <a:p>
            <a:pPr fontAlgn="base"/>
            <a:r>
              <a:rPr lang="fr-FR" sz="1800" b="1" dirty="0"/>
              <a:t>Les indicateurs de production, par exemple :</a:t>
            </a:r>
            <a:endParaRPr lang="fr-FR" sz="1800" dirty="0"/>
          </a:p>
          <a:p>
            <a:pPr lvl="1" fontAlgn="base"/>
            <a:r>
              <a:rPr lang="fr-FR" sz="1600" dirty="0"/>
              <a:t>état des stock et évolution des volumes stockés,</a:t>
            </a:r>
          </a:p>
          <a:p>
            <a:pPr lvl="1" fontAlgn="base"/>
            <a:r>
              <a:rPr lang="fr-FR" sz="1600" dirty="0"/>
              <a:t>productivité horaire,</a:t>
            </a:r>
          </a:p>
          <a:p>
            <a:pPr lvl="1" fontAlgn="base"/>
            <a:r>
              <a:rPr lang="fr-FR" sz="1600" dirty="0"/>
              <a:t>taux d’utilisation des machines,</a:t>
            </a:r>
          </a:p>
          <a:p>
            <a:pPr fontAlgn="base"/>
            <a:r>
              <a:rPr lang="fr-FR" sz="1800" b="1" dirty="0"/>
              <a:t>Les indicateurs comptables et financiers, par exemple :</a:t>
            </a:r>
            <a:endParaRPr lang="fr-FR" sz="1800" dirty="0"/>
          </a:p>
          <a:p>
            <a:pPr lvl="1" fontAlgn="base"/>
            <a:r>
              <a:rPr lang="fr-FR" sz="1600" dirty="0"/>
              <a:t>Le </a:t>
            </a:r>
            <a:r>
              <a:rPr lang="fr-FR" sz="1600" b="1" dirty="0">
                <a:hlinkClick r:id="rId2"/>
              </a:rPr>
              <a:t>bilan et le compte de résultats</a:t>
            </a:r>
            <a:r>
              <a:rPr lang="fr-FR" sz="1600" dirty="0"/>
              <a:t> annuel, qui présentent la rentabilité et la structure financière de l’entreprise (</a:t>
            </a:r>
            <a:r>
              <a:rPr lang="fr-FR" sz="1600" b="1" dirty="0">
                <a:hlinkClick r:id="rId3"/>
              </a:rPr>
              <a:t>fonds de roulement</a:t>
            </a:r>
            <a:r>
              <a:rPr lang="fr-FR" sz="1600" dirty="0"/>
              <a:t>, </a:t>
            </a:r>
            <a:r>
              <a:rPr lang="fr-FR" sz="1600" b="1" dirty="0">
                <a:hlinkClick r:id="rId4"/>
              </a:rPr>
              <a:t>besoin en fonds de roulement</a:t>
            </a:r>
            <a:r>
              <a:rPr lang="fr-FR" sz="1600" dirty="0"/>
              <a:t>),</a:t>
            </a:r>
          </a:p>
          <a:p>
            <a:pPr lvl="1" fontAlgn="base"/>
            <a:r>
              <a:rPr lang="fr-FR" sz="1600" dirty="0"/>
              <a:t>Le suivi de trésorerie,</a:t>
            </a:r>
          </a:p>
          <a:p>
            <a:pPr lvl="1" fontAlgn="base"/>
            <a:r>
              <a:rPr lang="fr-FR" sz="1600" dirty="0"/>
              <a:t>Le suivi des créances clients et des </a:t>
            </a:r>
            <a:r>
              <a:rPr lang="fr-FR" sz="1600" b="1" dirty="0">
                <a:hlinkClick r:id="rId5"/>
              </a:rPr>
              <a:t>impayés</a:t>
            </a:r>
            <a:r>
              <a:rPr lang="fr-FR" sz="1600" dirty="0" smtClean="0"/>
              <a:t>,</a:t>
            </a:r>
            <a:endParaRPr lang="fr-FR" sz="1600" dirty="0"/>
          </a:p>
        </p:txBody>
      </p:sp>
    </p:spTree>
    <p:extLst>
      <p:ext uri="{BB962C8B-B14F-4D97-AF65-F5344CB8AC3E}">
        <p14:creationId xmlns:p14="http://schemas.microsoft.com/office/powerpoint/2010/main" val="4087308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81844" y="332656"/>
            <a:ext cx="8606727" cy="562744"/>
          </a:xfrm>
        </p:spPr>
        <p:txBody>
          <a:bodyPr/>
          <a:lstStyle/>
          <a:p>
            <a:endParaRPr lang="fr-FR" dirty="0"/>
          </a:p>
        </p:txBody>
      </p:sp>
      <p:pic>
        <p:nvPicPr>
          <p:cNvPr id="1026" name="Picture 2" descr="RÃ©sultat de recherche d'images pour &quot;how to drive a business indicators&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9836" y="614028"/>
            <a:ext cx="8352928" cy="5500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66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Champagne &amp; Limousines" panose="020B0502020202020204" pitchFamily="34" charset="0"/>
                <a:ea typeface="Champagne &amp; Limousines" panose="020B0502020202020204" pitchFamily="34" charset="0"/>
              </a:rPr>
              <a:t>Outils du pilotage</a:t>
            </a:r>
            <a:endParaRPr lang="fr-FR" dirty="0"/>
          </a:p>
        </p:txBody>
      </p:sp>
      <p:sp>
        <p:nvSpPr>
          <p:cNvPr id="3" name="Espace réservé du contenu 2"/>
          <p:cNvSpPr>
            <a:spLocks noGrp="1"/>
          </p:cNvSpPr>
          <p:nvPr>
            <p:ph idx="1"/>
          </p:nvPr>
        </p:nvSpPr>
        <p:spPr/>
        <p:txBody>
          <a:bodyPr/>
          <a:lstStyle/>
          <a:p>
            <a:pPr marL="459486" lvl="1" indent="-285750" algn="just">
              <a:lnSpc>
                <a:spcPct val="100000"/>
              </a:lnSpc>
            </a:pPr>
            <a:r>
              <a:rPr lang="fr-FR" dirty="0">
                <a:ea typeface="Champagne &amp; Limousines" panose="020B0502020202020204" pitchFamily="34" charset="0"/>
              </a:rPr>
              <a:t>Les </a:t>
            </a:r>
            <a:r>
              <a:rPr lang="fr-FR" b="1" dirty="0">
                <a:ea typeface="Champagne &amp; Limousines" panose="020B0502020202020204" pitchFamily="34" charset="0"/>
              </a:rPr>
              <a:t>outils de pilotage </a:t>
            </a:r>
            <a:r>
              <a:rPr lang="fr-FR" dirty="0">
                <a:ea typeface="Champagne &amp; Limousines" panose="020B0502020202020204" pitchFamily="34" charset="0"/>
              </a:rPr>
              <a:t>sont nécessaires à la conduite efficace de l’organisme. Ils sont des méthodes qui permettent d'aider à la décision et donc l’action. Voici quelques exemples d’outils de pilotages :</a:t>
            </a:r>
          </a:p>
          <a:p>
            <a:pPr marL="642366" lvl="2" indent="-285750" algn="just">
              <a:lnSpc>
                <a:spcPct val="100000"/>
              </a:lnSpc>
            </a:pPr>
            <a:r>
              <a:rPr lang="fr-FR" b="1" dirty="0">
                <a:ea typeface="Champagne &amp; Limousines" panose="020B0502020202020204" pitchFamily="34" charset="0"/>
              </a:rPr>
              <a:t>Plan d'action Qualité </a:t>
            </a:r>
            <a:r>
              <a:rPr lang="fr-FR" dirty="0">
                <a:ea typeface="Champagne &amp; Limousines" panose="020B0502020202020204" pitchFamily="34" charset="0"/>
              </a:rPr>
              <a:t>: Le Plan d'Action Qualité aide ainsi à répondre à la question "Comment mieux satisfaire nos clients en contribuant à assurer la performance de l’organisation?".</a:t>
            </a:r>
          </a:p>
          <a:p>
            <a:pPr marL="642366" lvl="2" indent="-285750" algn="just">
              <a:lnSpc>
                <a:spcPct val="100000"/>
              </a:lnSpc>
            </a:pPr>
            <a:r>
              <a:rPr lang="fr-FR" b="1" dirty="0">
                <a:ea typeface="Champagne &amp; Limousines" panose="020B0502020202020204" pitchFamily="34" charset="0"/>
              </a:rPr>
              <a:t>Tableau de bord </a:t>
            </a:r>
            <a:r>
              <a:rPr lang="fr-FR" dirty="0">
                <a:ea typeface="Champagne &amp; Limousines" panose="020B0502020202020204" pitchFamily="34" charset="0"/>
              </a:rPr>
              <a:t>: Le tableau de bord équilibré (BSC).</a:t>
            </a:r>
          </a:p>
          <a:p>
            <a:pPr marL="642366" lvl="2" indent="-285750" algn="just">
              <a:lnSpc>
                <a:spcPct val="100000"/>
              </a:lnSpc>
            </a:pPr>
            <a:r>
              <a:rPr lang="fr-FR" b="1" dirty="0">
                <a:ea typeface="Champagne &amp; Limousines" panose="020B0502020202020204" pitchFamily="34" charset="0"/>
              </a:rPr>
              <a:t>Valorisation des réussites </a:t>
            </a:r>
            <a:r>
              <a:rPr lang="fr-FR" dirty="0">
                <a:ea typeface="Champagne &amp; Limousines" panose="020B0502020202020204" pitchFamily="34" charset="0"/>
              </a:rPr>
              <a:t>: De l’encouragement à la distinction des acteurs/collaborateurs.</a:t>
            </a:r>
          </a:p>
          <a:p>
            <a:pPr marL="642366" lvl="2" indent="-285750" algn="just">
              <a:lnSpc>
                <a:spcPct val="100000"/>
              </a:lnSpc>
            </a:pPr>
            <a:r>
              <a:rPr lang="fr-FR" b="1" dirty="0">
                <a:ea typeface="Champagne &amp; Limousines" panose="020B0502020202020204" pitchFamily="34" charset="0"/>
              </a:rPr>
              <a:t>Management de projet</a:t>
            </a:r>
            <a:r>
              <a:rPr lang="fr-FR" dirty="0">
                <a:ea typeface="Champagne &amp; Limousines" panose="020B0502020202020204" pitchFamily="34" charset="0"/>
              </a:rPr>
              <a:t> : Organiser, gérer et animer un projet</a:t>
            </a:r>
            <a:r>
              <a:rPr lang="fr-FR" dirty="0" smtClean="0">
                <a:ea typeface="Champagne &amp; Limousines" panose="020B0502020202020204" pitchFamily="34" charset="0"/>
              </a:rPr>
              <a:t>.</a:t>
            </a:r>
            <a:endParaRPr lang="fr-FR" dirty="0">
              <a:ea typeface="Champagne &amp; Limousines" panose="020B0502020202020204" pitchFamily="34" charset="0"/>
            </a:endParaRPr>
          </a:p>
        </p:txBody>
      </p:sp>
    </p:spTree>
    <p:extLst>
      <p:ext uri="{BB962C8B-B14F-4D97-AF65-F5344CB8AC3E}">
        <p14:creationId xmlns:p14="http://schemas.microsoft.com/office/powerpoint/2010/main" val="3182114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u="sng" dirty="0">
                <a:solidFill>
                  <a:schemeClr val="accent6">
                    <a:lumMod val="50000"/>
                  </a:schemeClr>
                </a:solidFill>
                <a:effectLst>
                  <a:outerShdw blurRad="38100" dist="38100" dir="2700000" algn="tl">
                    <a:srgbClr val="C0C0C0"/>
                  </a:outerShdw>
                </a:effectLst>
              </a:rPr>
              <a:t>Pour conclure …</a:t>
            </a:r>
            <a:endParaRPr lang="fr-FR" sz="3200" u="sng" dirty="0">
              <a:solidFill>
                <a:schemeClr val="accent6">
                  <a:lumMod val="50000"/>
                </a:schemeClr>
              </a:solidFill>
              <a:effectLst>
                <a:outerShdw blurRad="38100" dist="38100" dir="2700000" algn="tl">
                  <a:srgbClr val="C0C0C0"/>
                </a:outerShdw>
              </a:effectLst>
            </a:endParaRPr>
          </a:p>
        </p:txBody>
      </p:sp>
      <p:sp>
        <p:nvSpPr>
          <p:cNvPr id="3" name="Espace réservé du contenu 2"/>
          <p:cNvSpPr>
            <a:spLocks noGrp="1"/>
          </p:cNvSpPr>
          <p:nvPr>
            <p:ph idx="1"/>
          </p:nvPr>
        </p:nvSpPr>
        <p:spPr/>
        <p:txBody>
          <a:bodyPr anchor="ctr">
            <a:normAutofit/>
          </a:bodyPr>
          <a:lstStyle/>
          <a:p>
            <a:pPr marL="203400" indent="0">
              <a:lnSpc>
                <a:spcPct val="114000"/>
              </a:lnSpc>
              <a:spcBef>
                <a:spcPts val="2400"/>
              </a:spcBef>
              <a:buNone/>
            </a:pPr>
            <a:r>
              <a:rPr lang="fr-FR" sz="2400" dirty="0" smtClean="0">
                <a:sym typeface="Wingdings" panose="05000000000000000000" pitchFamily="2" charset="2"/>
              </a:rPr>
              <a:t> </a:t>
            </a:r>
            <a:r>
              <a:rPr lang="fr-FR" sz="2400" dirty="0" smtClean="0"/>
              <a:t>Un </a:t>
            </a:r>
            <a:r>
              <a:rPr lang="fr-FR" sz="2400" dirty="0"/>
              <a:t>bon pilote est autant bon gestionnaire que bon manager. Une fois le plan de vol en tête, il doit maintenir le cap sur la destination visée. Le dirigeant doit ainsi jongler entre le jargon technique et la gestion de l’ensemble des </a:t>
            </a:r>
            <a:r>
              <a:rPr lang="fr-FR" sz="2400" dirty="0" smtClean="0"/>
              <a:t>informations(SI)  </a:t>
            </a:r>
            <a:r>
              <a:rPr lang="fr-FR" sz="2400" dirty="0"/>
              <a:t>à traiter à tous les niveaux de l’entreprise. </a:t>
            </a:r>
            <a:r>
              <a:rPr lang="fr-FR" sz="2400" dirty="0" smtClean="0">
                <a:sym typeface="Wingdings" panose="05000000000000000000" pitchFamily="2" charset="2"/>
              </a:rPr>
              <a:t> </a:t>
            </a:r>
            <a:r>
              <a:rPr lang="fr-FR" sz="2400" dirty="0" smtClean="0"/>
              <a:t>Un </a:t>
            </a:r>
            <a:r>
              <a:rPr lang="fr-FR" sz="2400" dirty="0"/>
              <a:t>bon système de pilotage se propose donc d’allier la stratégie (direction) à l’opérationnel (chef de projet, équipe de travail) sans oublier le contrôle (comptabilité et contrôle de gestion).</a:t>
            </a:r>
            <a:endParaRPr lang="fr-FR" sz="2400" dirty="0"/>
          </a:p>
        </p:txBody>
      </p:sp>
    </p:spTree>
    <p:extLst>
      <p:ext uri="{BB962C8B-B14F-4D97-AF65-F5344CB8AC3E}">
        <p14:creationId xmlns:p14="http://schemas.microsoft.com/office/powerpoint/2010/main" val="423363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89061" y="383207"/>
            <a:ext cx="8686801" cy="555476"/>
          </a:xfrm>
        </p:spPr>
        <p:txBody>
          <a:bodyPr rtlCol="0">
            <a:normAutofit/>
          </a:bodyPr>
          <a:lstStyle/>
          <a:p>
            <a:pPr rtl="0"/>
            <a:r>
              <a:rPr lang="fr-FR" sz="3200" u="sng" dirty="0">
                <a:solidFill>
                  <a:schemeClr val="accent6">
                    <a:lumMod val="50000"/>
                  </a:schemeClr>
                </a:solidFill>
                <a:effectLst>
                  <a:outerShdw blurRad="38100" dist="38100" dir="2700000" algn="tl">
                    <a:srgbClr val="C0C0C0"/>
                  </a:outerShdw>
                </a:effectLst>
              </a:rPr>
              <a:t>Schéma global du pilotage</a:t>
            </a:r>
            <a:endParaRPr lang="fr-FR" sz="3200" u="sng" dirty="0">
              <a:solidFill>
                <a:schemeClr val="accent6">
                  <a:lumMod val="50000"/>
                </a:schemeClr>
              </a:solidFill>
              <a:effectLst>
                <a:outerShdw blurRad="38100" dist="38100" dir="2700000" algn="tl">
                  <a:srgbClr val="C0C0C0"/>
                </a:outerShdw>
              </a:effectLst>
            </a:endParaRPr>
          </a:p>
        </p:txBody>
      </p:sp>
      <p:grpSp>
        <p:nvGrpSpPr>
          <p:cNvPr id="5" name="Group 40"/>
          <p:cNvGrpSpPr>
            <a:grpSpLocks/>
          </p:cNvGrpSpPr>
          <p:nvPr/>
        </p:nvGrpSpPr>
        <p:grpSpPr bwMode="auto">
          <a:xfrm>
            <a:off x="621804" y="1412776"/>
            <a:ext cx="9220200" cy="4495800"/>
            <a:chOff x="240" y="1296"/>
            <a:chExt cx="5808" cy="2832"/>
          </a:xfrm>
        </p:grpSpPr>
        <p:sp>
          <p:nvSpPr>
            <p:cNvPr id="6" name="Rectangle 5"/>
            <p:cNvSpPr>
              <a:spLocks noChangeArrowheads="1"/>
            </p:cNvSpPr>
            <p:nvPr/>
          </p:nvSpPr>
          <p:spPr bwMode="auto">
            <a:xfrm>
              <a:off x="528" y="3792"/>
              <a:ext cx="1056" cy="336"/>
            </a:xfrm>
            <a:prstGeom prst="rect">
              <a:avLst/>
            </a:prstGeom>
            <a:solidFill>
              <a:schemeClr val="bg1"/>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r>
                <a:rPr lang="fr-FR" sz="1400" b="1"/>
                <a:t>Objectifs</a:t>
              </a:r>
            </a:p>
          </p:txBody>
        </p:sp>
        <p:sp>
          <p:nvSpPr>
            <p:cNvPr id="7" name="Rectangle 6"/>
            <p:cNvSpPr>
              <a:spLocks noChangeArrowheads="1"/>
            </p:cNvSpPr>
            <p:nvPr/>
          </p:nvSpPr>
          <p:spPr bwMode="auto">
            <a:xfrm>
              <a:off x="2400" y="3792"/>
              <a:ext cx="1056" cy="336"/>
            </a:xfrm>
            <a:prstGeom prst="rect">
              <a:avLst/>
            </a:prstGeom>
            <a:solidFill>
              <a:schemeClr val="bg1"/>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r>
                <a:rPr lang="fr-FR" sz="1400" b="1"/>
                <a:t>Mise en œuvre des moyens</a:t>
              </a:r>
            </a:p>
          </p:txBody>
        </p:sp>
        <p:sp>
          <p:nvSpPr>
            <p:cNvPr id="8" name="Rectangle 7"/>
            <p:cNvSpPr>
              <a:spLocks noChangeArrowheads="1"/>
            </p:cNvSpPr>
            <p:nvPr/>
          </p:nvSpPr>
          <p:spPr bwMode="auto">
            <a:xfrm>
              <a:off x="4128" y="3792"/>
              <a:ext cx="1056" cy="336"/>
            </a:xfrm>
            <a:prstGeom prst="rect">
              <a:avLst/>
            </a:prstGeom>
            <a:solidFill>
              <a:schemeClr val="bg1"/>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r>
                <a:rPr lang="fr-FR" sz="1400" b="1"/>
                <a:t>Résultats</a:t>
              </a:r>
            </a:p>
          </p:txBody>
        </p:sp>
        <p:sp>
          <p:nvSpPr>
            <p:cNvPr id="9" name="Rectangle 8"/>
            <p:cNvSpPr>
              <a:spLocks noChangeArrowheads="1"/>
            </p:cNvSpPr>
            <p:nvPr/>
          </p:nvSpPr>
          <p:spPr bwMode="auto">
            <a:xfrm>
              <a:off x="1536" y="2976"/>
              <a:ext cx="1056" cy="336"/>
            </a:xfrm>
            <a:prstGeom prst="rect">
              <a:avLst/>
            </a:prstGeom>
            <a:solidFill>
              <a:schemeClr val="bg1"/>
            </a:solidFill>
            <a:ln w="25400">
              <a:solidFill>
                <a:srgbClr val="33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r>
                <a:rPr lang="fr-FR" sz="1400" b="1"/>
                <a:t>Contrôle</a:t>
              </a:r>
            </a:p>
          </p:txBody>
        </p:sp>
        <p:sp>
          <p:nvSpPr>
            <p:cNvPr id="10" name="Rectangle 9"/>
            <p:cNvSpPr>
              <a:spLocks noChangeArrowheads="1"/>
            </p:cNvSpPr>
            <p:nvPr/>
          </p:nvSpPr>
          <p:spPr bwMode="auto">
            <a:xfrm>
              <a:off x="3408" y="2976"/>
              <a:ext cx="1056" cy="336"/>
            </a:xfrm>
            <a:prstGeom prst="rect">
              <a:avLst/>
            </a:prstGeom>
            <a:solidFill>
              <a:schemeClr val="bg1"/>
            </a:solidFill>
            <a:ln w="25400">
              <a:solidFill>
                <a:srgbClr val="33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r>
                <a:rPr lang="fr-FR" sz="1200" b="1"/>
                <a:t>Contrôle du fonctionnement</a:t>
              </a:r>
            </a:p>
          </p:txBody>
        </p:sp>
        <p:sp>
          <p:nvSpPr>
            <p:cNvPr id="11" name="Rectangle 10"/>
            <p:cNvSpPr>
              <a:spLocks noChangeArrowheads="1"/>
            </p:cNvSpPr>
            <p:nvPr/>
          </p:nvSpPr>
          <p:spPr bwMode="auto">
            <a:xfrm>
              <a:off x="4800" y="2976"/>
              <a:ext cx="1056" cy="336"/>
            </a:xfrm>
            <a:prstGeom prst="rect">
              <a:avLst/>
            </a:prstGeom>
            <a:solidFill>
              <a:schemeClr val="bg1"/>
            </a:solidFill>
            <a:ln w="25400">
              <a:solidFill>
                <a:srgbClr val="33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r>
                <a:rPr lang="fr-FR" sz="1400" b="1"/>
                <a:t>Contrôle des résultats</a:t>
              </a:r>
            </a:p>
          </p:txBody>
        </p:sp>
        <p:sp>
          <p:nvSpPr>
            <p:cNvPr id="12" name="Rectangle 11"/>
            <p:cNvSpPr>
              <a:spLocks noChangeArrowheads="1"/>
            </p:cNvSpPr>
            <p:nvPr/>
          </p:nvSpPr>
          <p:spPr bwMode="auto">
            <a:xfrm>
              <a:off x="1536" y="1992"/>
              <a:ext cx="1056" cy="336"/>
            </a:xfrm>
            <a:prstGeom prst="rect">
              <a:avLst/>
            </a:prstGeom>
            <a:solidFill>
              <a:schemeClr val="bg1"/>
            </a:solidFill>
            <a:ln w="25400">
              <a:solidFill>
                <a:srgbClr val="33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r>
                <a:rPr lang="fr-FR" sz="1400" b="1"/>
                <a:t>Prévisions d’évolution</a:t>
              </a:r>
            </a:p>
          </p:txBody>
        </p:sp>
        <p:sp>
          <p:nvSpPr>
            <p:cNvPr id="13" name="Rectangle 12"/>
            <p:cNvSpPr>
              <a:spLocks noChangeArrowheads="1"/>
            </p:cNvSpPr>
            <p:nvPr/>
          </p:nvSpPr>
          <p:spPr bwMode="auto">
            <a:xfrm>
              <a:off x="1536" y="1296"/>
              <a:ext cx="1056" cy="336"/>
            </a:xfrm>
            <a:prstGeom prst="rect">
              <a:avLst/>
            </a:prstGeom>
            <a:solidFill>
              <a:schemeClr val="bg1"/>
            </a:solidFill>
            <a:ln w="25400">
              <a:solidFill>
                <a:srgbClr val="33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r>
                <a:rPr lang="fr-FR" sz="1200" b="1"/>
                <a:t>Évolution de l’environnement</a:t>
              </a:r>
            </a:p>
          </p:txBody>
        </p:sp>
        <p:sp>
          <p:nvSpPr>
            <p:cNvPr id="14" name="Rectangle 13"/>
            <p:cNvSpPr>
              <a:spLocks noChangeArrowheads="1"/>
            </p:cNvSpPr>
            <p:nvPr/>
          </p:nvSpPr>
          <p:spPr bwMode="auto">
            <a:xfrm>
              <a:off x="240" y="1296"/>
              <a:ext cx="864" cy="336"/>
            </a:xfrm>
            <a:prstGeom prst="rect">
              <a:avLst/>
            </a:prstGeom>
            <a:solidFill>
              <a:schemeClr val="bg1"/>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r>
                <a:rPr lang="fr-FR" sz="1400" b="1"/>
                <a:t>Finalités</a:t>
              </a:r>
            </a:p>
          </p:txBody>
        </p:sp>
        <p:sp>
          <p:nvSpPr>
            <p:cNvPr id="15" name="Line 50"/>
            <p:cNvSpPr>
              <a:spLocks noChangeShapeType="1"/>
            </p:cNvSpPr>
            <p:nvPr/>
          </p:nvSpPr>
          <p:spPr bwMode="auto">
            <a:xfrm flipH="1">
              <a:off x="1056" y="3312"/>
              <a:ext cx="816" cy="432"/>
            </a:xfrm>
            <a:prstGeom prst="line">
              <a:avLst/>
            </a:prstGeom>
            <a:noFill/>
            <a:ln w="28575">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fr-FR"/>
            </a:p>
          </p:txBody>
        </p:sp>
        <p:sp>
          <p:nvSpPr>
            <p:cNvPr id="16" name="Line 51"/>
            <p:cNvSpPr>
              <a:spLocks noChangeShapeType="1"/>
            </p:cNvSpPr>
            <p:nvPr/>
          </p:nvSpPr>
          <p:spPr bwMode="auto">
            <a:xfrm>
              <a:off x="2208" y="3312"/>
              <a:ext cx="624" cy="432"/>
            </a:xfrm>
            <a:prstGeom prst="line">
              <a:avLst/>
            </a:prstGeom>
            <a:noFill/>
            <a:ln w="28575">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fr-FR"/>
            </a:p>
          </p:txBody>
        </p:sp>
        <p:sp>
          <p:nvSpPr>
            <p:cNvPr id="17" name="Line 52"/>
            <p:cNvSpPr>
              <a:spLocks noChangeShapeType="1"/>
            </p:cNvSpPr>
            <p:nvPr/>
          </p:nvSpPr>
          <p:spPr bwMode="auto">
            <a:xfrm flipV="1">
              <a:off x="3168" y="3360"/>
              <a:ext cx="624" cy="432"/>
            </a:xfrm>
            <a:prstGeom prst="line">
              <a:avLst/>
            </a:prstGeom>
            <a:noFill/>
            <a:ln w="28575">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fr-FR"/>
            </a:p>
          </p:txBody>
        </p:sp>
        <p:sp>
          <p:nvSpPr>
            <p:cNvPr id="18" name="Line 53"/>
            <p:cNvSpPr>
              <a:spLocks noChangeShapeType="1"/>
            </p:cNvSpPr>
            <p:nvPr/>
          </p:nvSpPr>
          <p:spPr bwMode="auto">
            <a:xfrm flipV="1">
              <a:off x="4656" y="3360"/>
              <a:ext cx="576" cy="432"/>
            </a:xfrm>
            <a:prstGeom prst="line">
              <a:avLst/>
            </a:prstGeom>
            <a:noFill/>
            <a:ln w="28575">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fr-FR"/>
            </a:p>
          </p:txBody>
        </p:sp>
        <p:sp>
          <p:nvSpPr>
            <p:cNvPr id="19" name="Line 54"/>
            <p:cNvSpPr>
              <a:spLocks noChangeShapeType="1"/>
            </p:cNvSpPr>
            <p:nvPr/>
          </p:nvSpPr>
          <p:spPr bwMode="auto">
            <a:xfrm flipV="1">
              <a:off x="3456" y="3984"/>
              <a:ext cx="672" cy="0"/>
            </a:xfrm>
            <a:prstGeom prst="line">
              <a:avLst/>
            </a:prstGeom>
            <a:noFill/>
            <a:ln w="38100">
              <a:solidFill>
                <a:srgbClr val="00808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fr-FR"/>
            </a:p>
          </p:txBody>
        </p:sp>
        <p:sp>
          <p:nvSpPr>
            <p:cNvPr id="20" name="Line 55"/>
            <p:cNvSpPr>
              <a:spLocks noChangeShapeType="1"/>
            </p:cNvSpPr>
            <p:nvPr/>
          </p:nvSpPr>
          <p:spPr bwMode="auto">
            <a:xfrm flipV="1">
              <a:off x="1584" y="3984"/>
              <a:ext cx="768" cy="0"/>
            </a:xfrm>
            <a:prstGeom prst="line">
              <a:avLst/>
            </a:prstGeom>
            <a:noFill/>
            <a:ln w="38100">
              <a:solidFill>
                <a:srgbClr val="00808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fr-FR"/>
            </a:p>
          </p:txBody>
        </p:sp>
        <p:sp>
          <p:nvSpPr>
            <p:cNvPr id="21" name="Line 56"/>
            <p:cNvSpPr>
              <a:spLocks noChangeShapeType="1"/>
            </p:cNvSpPr>
            <p:nvPr/>
          </p:nvSpPr>
          <p:spPr bwMode="auto">
            <a:xfrm>
              <a:off x="720" y="1632"/>
              <a:ext cx="0" cy="2064"/>
            </a:xfrm>
            <a:prstGeom prst="line">
              <a:avLst/>
            </a:prstGeom>
            <a:noFill/>
            <a:ln w="38100">
              <a:solidFill>
                <a:srgbClr val="00808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fr-FR"/>
            </a:p>
          </p:txBody>
        </p:sp>
        <p:sp>
          <p:nvSpPr>
            <p:cNvPr id="22" name="Line 57"/>
            <p:cNvSpPr>
              <a:spLocks noChangeShapeType="1"/>
            </p:cNvSpPr>
            <p:nvPr/>
          </p:nvSpPr>
          <p:spPr bwMode="auto">
            <a:xfrm>
              <a:off x="2016" y="1632"/>
              <a:ext cx="0" cy="288"/>
            </a:xfrm>
            <a:prstGeom prst="line">
              <a:avLst/>
            </a:prstGeom>
            <a:noFill/>
            <a:ln w="28575">
              <a:solidFill>
                <a:srgbClr val="33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fr-FR"/>
            </a:p>
          </p:txBody>
        </p:sp>
        <p:sp>
          <p:nvSpPr>
            <p:cNvPr id="23" name="Line 58"/>
            <p:cNvSpPr>
              <a:spLocks noChangeShapeType="1"/>
            </p:cNvSpPr>
            <p:nvPr/>
          </p:nvSpPr>
          <p:spPr bwMode="auto">
            <a:xfrm>
              <a:off x="2592" y="1440"/>
              <a:ext cx="3456" cy="0"/>
            </a:xfrm>
            <a:prstGeom prst="line">
              <a:avLst/>
            </a:prstGeom>
            <a:noFill/>
            <a:ln w="28575">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fr-FR"/>
            </a:p>
          </p:txBody>
        </p:sp>
        <p:sp>
          <p:nvSpPr>
            <p:cNvPr id="24" name="Line 59"/>
            <p:cNvSpPr>
              <a:spLocks noChangeShapeType="1"/>
            </p:cNvSpPr>
            <p:nvPr/>
          </p:nvSpPr>
          <p:spPr bwMode="auto">
            <a:xfrm>
              <a:off x="6048" y="1440"/>
              <a:ext cx="0" cy="2544"/>
            </a:xfrm>
            <a:prstGeom prst="line">
              <a:avLst/>
            </a:prstGeom>
            <a:noFill/>
            <a:ln w="28575">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fr-FR"/>
            </a:p>
          </p:txBody>
        </p:sp>
        <p:sp>
          <p:nvSpPr>
            <p:cNvPr id="25" name="Line 60"/>
            <p:cNvSpPr>
              <a:spLocks noChangeShapeType="1"/>
            </p:cNvSpPr>
            <p:nvPr/>
          </p:nvSpPr>
          <p:spPr bwMode="auto">
            <a:xfrm flipH="1" flipV="1">
              <a:off x="5184" y="3984"/>
              <a:ext cx="864" cy="0"/>
            </a:xfrm>
            <a:prstGeom prst="line">
              <a:avLst/>
            </a:prstGeom>
            <a:noFill/>
            <a:ln w="28575">
              <a:solidFill>
                <a:srgbClr val="33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fr-FR"/>
            </a:p>
          </p:txBody>
        </p:sp>
        <p:sp>
          <p:nvSpPr>
            <p:cNvPr id="26" name="AutoShape 61"/>
            <p:cNvSpPr>
              <a:spLocks noChangeArrowheads="1"/>
            </p:cNvSpPr>
            <p:nvPr/>
          </p:nvSpPr>
          <p:spPr bwMode="auto">
            <a:xfrm rot="-5421760">
              <a:off x="1501" y="2531"/>
              <a:ext cx="552" cy="193"/>
            </a:xfrm>
            <a:prstGeom prst="leftArrow">
              <a:avLst>
                <a:gd name="adj1" fmla="val 50000"/>
                <a:gd name="adj2" fmla="val 71503"/>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fr-FR"/>
            </a:p>
          </p:txBody>
        </p:sp>
        <p:sp>
          <p:nvSpPr>
            <p:cNvPr id="27" name="AutoShape 62"/>
            <p:cNvSpPr>
              <a:spLocks noChangeArrowheads="1"/>
            </p:cNvSpPr>
            <p:nvPr/>
          </p:nvSpPr>
          <p:spPr bwMode="auto">
            <a:xfrm rot="-5421760">
              <a:off x="2269" y="2674"/>
              <a:ext cx="264" cy="193"/>
            </a:xfrm>
            <a:prstGeom prst="leftArrow">
              <a:avLst>
                <a:gd name="adj1" fmla="val 50000"/>
                <a:gd name="adj2" fmla="val 3419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fr-FR"/>
            </a:p>
          </p:txBody>
        </p:sp>
        <p:sp>
          <p:nvSpPr>
            <p:cNvPr id="28" name="Rectangle 27"/>
            <p:cNvSpPr>
              <a:spLocks noChangeArrowheads="1"/>
            </p:cNvSpPr>
            <p:nvPr/>
          </p:nvSpPr>
          <p:spPr bwMode="auto">
            <a:xfrm>
              <a:off x="2352" y="2544"/>
              <a:ext cx="3072" cy="96"/>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fr-FR"/>
            </a:p>
          </p:txBody>
        </p:sp>
        <p:sp>
          <p:nvSpPr>
            <p:cNvPr id="29" name="Rectangle 28"/>
            <p:cNvSpPr>
              <a:spLocks noChangeArrowheads="1"/>
            </p:cNvSpPr>
            <p:nvPr/>
          </p:nvSpPr>
          <p:spPr bwMode="auto">
            <a:xfrm rot="5372498">
              <a:off x="5160" y="2711"/>
              <a:ext cx="430" cy="96"/>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fr-FR"/>
            </a:p>
          </p:txBody>
        </p:sp>
        <p:sp>
          <p:nvSpPr>
            <p:cNvPr id="30" name="AutoShape 65"/>
            <p:cNvSpPr>
              <a:spLocks noChangeArrowheads="1"/>
            </p:cNvSpPr>
            <p:nvPr/>
          </p:nvSpPr>
          <p:spPr bwMode="auto">
            <a:xfrm rot="-21621760">
              <a:off x="2639" y="3072"/>
              <a:ext cx="720" cy="144"/>
            </a:xfrm>
            <a:prstGeom prst="leftArrow">
              <a:avLst>
                <a:gd name="adj1" fmla="val 50000"/>
                <a:gd name="adj2" fmla="val 12500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endParaRPr lang="fr-FR"/>
            </a:p>
          </p:txBody>
        </p:sp>
        <p:sp>
          <p:nvSpPr>
            <p:cNvPr id="31" name="Text Box 66"/>
            <p:cNvSpPr txBox="1">
              <a:spLocks noChangeArrowheads="1"/>
            </p:cNvSpPr>
            <p:nvPr/>
          </p:nvSpPr>
          <p:spPr bwMode="auto">
            <a:xfrm>
              <a:off x="3504" y="2256"/>
              <a:ext cx="11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lgn="l">
                <a:spcBef>
                  <a:spcPct val="50000"/>
                </a:spcBef>
              </a:pPr>
              <a:r>
                <a:rPr lang="fr-FR" sz="1600"/>
                <a:t>Rétroaction</a:t>
              </a:r>
            </a:p>
          </p:txBody>
        </p:sp>
        <p:sp>
          <p:nvSpPr>
            <p:cNvPr id="32" name="Text Box 67"/>
            <p:cNvSpPr txBox="1">
              <a:spLocks noChangeArrowheads="1"/>
            </p:cNvSpPr>
            <p:nvPr/>
          </p:nvSpPr>
          <p:spPr bwMode="auto">
            <a:xfrm>
              <a:off x="2796" y="2880"/>
              <a:ext cx="5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lgn="l">
                <a:spcBef>
                  <a:spcPct val="50000"/>
                </a:spcBef>
              </a:pPr>
              <a:r>
                <a:rPr lang="fr-FR" sz="1600"/>
                <a:t>Alerte</a:t>
              </a:r>
            </a:p>
          </p:txBody>
        </p:sp>
        <p:sp>
          <p:nvSpPr>
            <p:cNvPr id="33" name="Text Box 68"/>
            <p:cNvSpPr txBox="1">
              <a:spLocks noChangeArrowheads="1"/>
            </p:cNvSpPr>
            <p:nvPr/>
          </p:nvSpPr>
          <p:spPr bwMode="auto">
            <a:xfrm>
              <a:off x="576" y="2496"/>
              <a:ext cx="11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fr-FR"/>
              </a:defPPr>
              <a:lvl1pPr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a:lstStyle>
            <a:p>
              <a:pPr algn="r">
                <a:spcBef>
                  <a:spcPct val="50000"/>
                </a:spcBef>
              </a:pPr>
              <a:r>
                <a:rPr lang="fr-FR" sz="1600"/>
                <a:t>Anticipation</a:t>
              </a:r>
            </a:p>
          </p:txBody>
        </p:sp>
      </p:gr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u="sng" dirty="0">
                <a:solidFill>
                  <a:schemeClr val="accent6">
                    <a:lumMod val="50000"/>
                  </a:schemeClr>
                </a:solidFill>
                <a:effectLst>
                  <a:outerShdw blurRad="38100" dist="38100" dir="2700000" algn="tl">
                    <a:srgbClr val="C0C0C0"/>
                  </a:outerShdw>
                </a:effectLst>
              </a:rPr>
              <a:t>Qu’est-ce qu’une entreprise ?</a:t>
            </a:r>
          </a:p>
        </p:txBody>
      </p:sp>
      <p:sp>
        <p:nvSpPr>
          <p:cNvPr id="3" name="Espace réservé du contenu 2"/>
          <p:cNvSpPr>
            <a:spLocks noGrp="1"/>
          </p:cNvSpPr>
          <p:nvPr>
            <p:ph idx="1"/>
          </p:nvPr>
        </p:nvSpPr>
        <p:spPr/>
        <p:txBody>
          <a:bodyPr rtlCol="0">
            <a:normAutofit/>
          </a:bodyPr>
          <a:lstStyle/>
          <a:p>
            <a:pPr marL="45720" indent="0">
              <a:buNone/>
            </a:pPr>
            <a:r>
              <a:rPr lang="fr-FR" dirty="0" smtClean="0">
                <a:solidFill>
                  <a:srgbClr val="336699"/>
                </a:solidFill>
              </a:rPr>
              <a:t>I.  Selon </a:t>
            </a:r>
            <a:r>
              <a:rPr lang="fr-FR" dirty="0">
                <a:solidFill>
                  <a:srgbClr val="336699"/>
                </a:solidFill>
              </a:rPr>
              <a:t>la définition juridique</a:t>
            </a:r>
            <a:r>
              <a:rPr lang="fr-FR" dirty="0" smtClean="0">
                <a:solidFill>
                  <a:srgbClr val="336699"/>
                </a:solidFill>
              </a:rPr>
              <a:t>.</a:t>
            </a:r>
          </a:p>
          <a:p>
            <a:r>
              <a:rPr lang="fr-FR" sz="2400" dirty="0">
                <a:solidFill>
                  <a:srgbClr val="0066CC"/>
                </a:solidFill>
                <a:latin typeface="Verdana" panose="020B0604030504040204" pitchFamily="34" charset="0"/>
              </a:rPr>
              <a:t>L’entreprise (la société) est un contrat …</a:t>
            </a:r>
          </a:p>
          <a:p>
            <a:pPr marL="365760" lvl="1" indent="0">
              <a:buNone/>
            </a:pPr>
            <a:r>
              <a:rPr lang="fr-FR" dirty="0" smtClean="0">
                <a:latin typeface="Verdana" panose="020B0604030504040204" pitchFamily="34" charset="0"/>
              </a:rPr>
              <a:t>	-</a:t>
            </a:r>
            <a:r>
              <a:rPr lang="fr-FR" sz="2200" dirty="0" smtClean="0">
                <a:latin typeface="Verdana" panose="020B0604030504040204" pitchFamily="34" charset="0"/>
              </a:rPr>
              <a:t> </a:t>
            </a:r>
            <a:r>
              <a:rPr lang="fr-FR" b="1" dirty="0">
                <a:latin typeface="Verdana" panose="020B0604030504040204" pitchFamily="34" charset="0"/>
              </a:rPr>
              <a:t>entre personnes physiques ou morales</a:t>
            </a:r>
            <a:r>
              <a:rPr lang="fr-FR" sz="2200" dirty="0">
                <a:latin typeface="Verdana" panose="020B0604030504040204" pitchFamily="34" charset="0"/>
              </a:rPr>
              <a:t> </a:t>
            </a:r>
            <a:r>
              <a:rPr lang="fr-FR" dirty="0">
                <a:latin typeface="Verdana" panose="020B0604030504040204" pitchFamily="34" charset="0"/>
              </a:rPr>
              <a:t>(1 au moins dans la SAS et 			  l’EURL ; 7 au moins dans la SA ; 2 au moins dans les autres types de 			  sociétés)</a:t>
            </a:r>
          </a:p>
          <a:p>
            <a:pPr marL="365760" lvl="1" indent="0">
              <a:buNone/>
            </a:pPr>
            <a:r>
              <a:rPr lang="fr-FR" dirty="0" smtClean="0">
                <a:latin typeface="Verdana" panose="020B0604030504040204" pitchFamily="34" charset="0"/>
              </a:rPr>
              <a:t>	- </a:t>
            </a:r>
            <a:r>
              <a:rPr lang="fr-FR" dirty="0">
                <a:latin typeface="Verdana" panose="020B0604030504040204" pitchFamily="34" charset="0"/>
              </a:rPr>
              <a:t>réunissant des </a:t>
            </a:r>
            <a:r>
              <a:rPr lang="fr-FR" b="1" dirty="0">
                <a:latin typeface="Verdana" panose="020B0604030504040204" pitchFamily="34" charset="0"/>
              </a:rPr>
              <a:t>apports</a:t>
            </a:r>
            <a:r>
              <a:rPr lang="fr-FR" dirty="0">
                <a:latin typeface="Verdana" panose="020B0604030504040204" pitchFamily="34" charset="0"/>
              </a:rPr>
              <a:t> (en espèces et/ou en nature)</a:t>
            </a:r>
          </a:p>
          <a:p>
            <a:pPr marL="365760" lvl="1" indent="0">
              <a:buNone/>
            </a:pPr>
            <a:r>
              <a:rPr lang="fr-FR" dirty="0" smtClean="0">
                <a:latin typeface="Verdana" panose="020B0604030504040204" pitchFamily="34" charset="0"/>
              </a:rPr>
              <a:t>	- </a:t>
            </a:r>
            <a:r>
              <a:rPr lang="fr-FR" dirty="0">
                <a:latin typeface="Verdana" panose="020B0604030504040204" pitchFamily="34" charset="0"/>
              </a:rPr>
              <a:t>en vue de </a:t>
            </a:r>
            <a:r>
              <a:rPr lang="fr-FR" b="1" dirty="0">
                <a:latin typeface="Verdana" panose="020B0604030504040204" pitchFamily="34" charset="0"/>
              </a:rPr>
              <a:t>réaliser et partager des bénéfices</a:t>
            </a:r>
          </a:p>
          <a:p>
            <a:pPr marL="45720" indent="0">
              <a:buNone/>
            </a:pPr>
            <a:r>
              <a:rPr lang="fr-FR" sz="2400" dirty="0" smtClean="0">
                <a:solidFill>
                  <a:srgbClr val="0066CC"/>
                </a:solidFill>
                <a:latin typeface="Verdana" panose="020B0604030504040204" pitchFamily="34" charset="0"/>
              </a:rPr>
              <a:t>… </a:t>
            </a:r>
            <a:r>
              <a:rPr lang="fr-FR" sz="2400" dirty="0">
                <a:solidFill>
                  <a:srgbClr val="0066CC"/>
                </a:solidFill>
                <a:latin typeface="Verdana" panose="020B0604030504040204" pitchFamily="34" charset="0"/>
              </a:rPr>
              <a:t>donnant naissance à une personne morale.</a:t>
            </a:r>
          </a:p>
          <a:p>
            <a:endParaRPr lang="fr-FR" dirty="0">
              <a:solidFill>
                <a:srgbClr val="336699"/>
              </a:solidFill>
            </a:endParaRPr>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u="sng" dirty="0">
                <a:solidFill>
                  <a:schemeClr val="accent6">
                    <a:lumMod val="50000"/>
                  </a:schemeClr>
                </a:solidFill>
                <a:effectLst>
                  <a:outerShdw blurRad="38100" dist="38100" dir="2700000" algn="tl">
                    <a:srgbClr val="C0C0C0"/>
                  </a:outerShdw>
                </a:effectLst>
              </a:rPr>
              <a:t>Qu’est-ce qu’une entreprise ?</a:t>
            </a:r>
            <a:endParaRPr lang="fr-FR" dirty="0">
              <a:solidFill>
                <a:srgbClr val="336699"/>
              </a:solidFill>
            </a:endParaRPr>
          </a:p>
        </p:txBody>
      </p:sp>
      <p:sp>
        <p:nvSpPr>
          <p:cNvPr id="3" name="Espace réservé du contenu 2"/>
          <p:cNvSpPr>
            <a:spLocks noGrp="1"/>
          </p:cNvSpPr>
          <p:nvPr>
            <p:ph idx="1"/>
          </p:nvPr>
        </p:nvSpPr>
        <p:spPr>
          <a:xfrm>
            <a:off x="1751012" y="1828800"/>
            <a:ext cx="8686801" cy="4191000"/>
          </a:xfrm>
        </p:spPr>
        <p:txBody>
          <a:bodyPr rtlCol="0">
            <a:normAutofit/>
          </a:bodyPr>
          <a:lstStyle/>
          <a:p>
            <a:pPr marL="45720" indent="0">
              <a:buNone/>
            </a:pPr>
            <a:r>
              <a:rPr lang="fr-FR" dirty="0">
                <a:solidFill>
                  <a:srgbClr val="336699"/>
                </a:solidFill>
              </a:rPr>
              <a:t>L’entreprise, une unité économique de </a:t>
            </a:r>
            <a:r>
              <a:rPr lang="fr-FR" dirty="0" smtClean="0">
                <a:solidFill>
                  <a:srgbClr val="336699"/>
                </a:solidFill>
              </a:rPr>
              <a:t>production…</a:t>
            </a:r>
            <a:endParaRPr lang="fr-FR" i="1" dirty="0" smtClean="0">
              <a:latin typeface="Verdana" panose="020B0604030504040204" pitchFamily="34" charset="0"/>
            </a:endParaRPr>
          </a:p>
          <a:p>
            <a:r>
              <a:rPr lang="fr-FR" i="1" dirty="0" smtClean="0">
                <a:latin typeface="Verdana" panose="020B0604030504040204" pitchFamily="34" charset="0"/>
              </a:rPr>
              <a:t>Entreprise </a:t>
            </a:r>
            <a:r>
              <a:rPr lang="fr-FR" i="1" dirty="0">
                <a:latin typeface="Verdana" panose="020B0604030504040204" pitchFamily="34" charset="0"/>
              </a:rPr>
              <a:t>= organisation économique autonome, qui combine </a:t>
            </a:r>
            <a:r>
              <a:rPr lang="fr-FR" i="1" dirty="0">
                <a:solidFill>
                  <a:srgbClr val="0066CC"/>
                </a:solidFill>
                <a:latin typeface="Verdana" panose="020B0604030504040204" pitchFamily="34" charset="0"/>
              </a:rPr>
              <a:t>des facteurs de productions</a:t>
            </a:r>
            <a:r>
              <a:rPr lang="fr-FR" i="1" dirty="0">
                <a:latin typeface="Verdana" panose="020B0604030504040204" pitchFamily="34" charset="0"/>
              </a:rPr>
              <a:t> (travail, capital financier, équipements, approvisionnements, ressources) pour produire des </a:t>
            </a:r>
            <a:r>
              <a:rPr lang="fr-FR" i="1" dirty="0" smtClean="0">
                <a:solidFill>
                  <a:srgbClr val="0066CC"/>
                </a:solidFill>
                <a:latin typeface="Verdana" panose="020B0604030504040204" pitchFamily="34" charset="0"/>
              </a:rPr>
              <a:t>Biens &amp; Services </a:t>
            </a:r>
            <a:r>
              <a:rPr lang="fr-FR" i="1" dirty="0">
                <a:solidFill>
                  <a:srgbClr val="0066CC"/>
                </a:solidFill>
                <a:latin typeface="Verdana" panose="020B0604030504040204" pitchFamily="34" charset="0"/>
              </a:rPr>
              <a:t>destinés à être vendus</a:t>
            </a:r>
            <a:r>
              <a:rPr lang="fr-FR" i="1" dirty="0">
                <a:latin typeface="Verdana" panose="020B0604030504040204" pitchFamily="34" charset="0"/>
              </a:rPr>
              <a:t> sur un marché (marché aval) </a:t>
            </a:r>
            <a:r>
              <a:rPr lang="fr-FR" dirty="0">
                <a:latin typeface="Verdana" panose="020B0604030504040204" pitchFamily="34" charset="0"/>
              </a:rPr>
              <a:t>	</a:t>
            </a:r>
            <a:r>
              <a:rPr lang="fr-FR" sz="1800" dirty="0">
                <a:latin typeface="Verdana" panose="020B0604030504040204" pitchFamily="34" charset="0"/>
              </a:rPr>
              <a:t>Services marchands </a:t>
            </a:r>
            <a:r>
              <a:rPr lang="fr-FR" sz="1800" dirty="0">
                <a:latin typeface="Verdana" panose="020B0604030504040204" pitchFamily="34" charset="0"/>
                <a:sym typeface="Monotype Sorts" pitchFamily="2" charset="2"/>
              </a:rPr>
              <a:t> </a:t>
            </a:r>
            <a:r>
              <a:rPr lang="fr-FR" sz="1800" dirty="0">
                <a:latin typeface="Verdana" panose="020B0604030504040204" pitchFamily="34" charset="0"/>
                <a:sym typeface="Wingdings" panose="05000000000000000000" pitchFamily="2" charset="2"/>
              </a:rPr>
              <a:t></a:t>
            </a:r>
            <a:r>
              <a:rPr lang="fr-FR" sz="1800" dirty="0">
                <a:latin typeface="Verdana" panose="020B0604030504040204" pitchFamily="34" charset="0"/>
                <a:sym typeface="Monotype Sorts" pitchFamily="2" charset="2"/>
              </a:rPr>
              <a:t> </a:t>
            </a:r>
            <a:r>
              <a:rPr lang="fr-FR" sz="1800" dirty="0">
                <a:latin typeface="Verdana" panose="020B0604030504040204" pitchFamily="34" charset="0"/>
              </a:rPr>
              <a:t> </a:t>
            </a:r>
            <a:r>
              <a:rPr lang="fr-FR" sz="1800" dirty="0">
                <a:latin typeface="Verdana" panose="020B0604030504040204" pitchFamily="34" charset="0"/>
                <a:sym typeface="Monotype Sorts" pitchFamily="2" charset="2"/>
              </a:rPr>
              <a:t> entreprise</a:t>
            </a:r>
          </a:p>
          <a:p>
            <a:r>
              <a:rPr lang="fr-FR" i="1" dirty="0" smtClean="0">
                <a:latin typeface="Verdana" panose="020B0604030504040204" pitchFamily="34" charset="0"/>
              </a:rPr>
              <a:t>Entreprise </a:t>
            </a:r>
            <a:r>
              <a:rPr lang="fr-FR" i="1" dirty="0">
                <a:latin typeface="Verdana" panose="020B0604030504040204" pitchFamily="34" charset="0"/>
              </a:rPr>
              <a:t>= </a:t>
            </a:r>
            <a:r>
              <a:rPr lang="fr-FR" i="1" dirty="0">
                <a:solidFill>
                  <a:srgbClr val="0066CC"/>
                </a:solidFill>
                <a:latin typeface="Verdana" panose="020B0604030504040204" pitchFamily="34" charset="0"/>
              </a:rPr>
              <a:t>centre de combinaison ou de transformation</a:t>
            </a:r>
            <a:r>
              <a:rPr lang="fr-FR" i="1" dirty="0">
                <a:latin typeface="Verdana" panose="020B0604030504040204" pitchFamily="34" charset="0"/>
              </a:rPr>
              <a:t> de produits semi-finis, de matières premières et d ’énergie en produits finis</a:t>
            </a:r>
            <a:r>
              <a:rPr lang="fr-FR" i="1" dirty="0" smtClean="0">
                <a:latin typeface="Verdana" panose="020B0604030504040204" pitchFamily="34" charset="0"/>
              </a:rPr>
              <a:t>.</a:t>
            </a:r>
            <a:endParaRPr lang="fr-FR"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a:spcBef>
                <a:spcPct val="50000"/>
              </a:spcBef>
            </a:pPr>
            <a:r>
              <a:rPr lang="fr-FR" u="sng" dirty="0" smtClean="0">
                <a:solidFill>
                  <a:schemeClr val="accent6">
                    <a:lumMod val="50000"/>
                  </a:schemeClr>
                </a:solidFill>
                <a:effectLst>
                  <a:outerShdw blurRad="38100" dist="38100" dir="2700000" algn="tl">
                    <a:srgbClr val="C0C0C0"/>
                  </a:outerShdw>
                </a:effectLst>
              </a:rPr>
              <a:t>Organisation </a:t>
            </a:r>
            <a:r>
              <a:rPr lang="fr-FR" u="sng" dirty="0">
                <a:solidFill>
                  <a:schemeClr val="accent6">
                    <a:lumMod val="50000"/>
                  </a:schemeClr>
                </a:solidFill>
                <a:effectLst>
                  <a:outerShdw blurRad="38100" dist="38100" dir="2700000" algn="tl">
                    <a:srgbClr val="C0C0C0"/>
                  </a:outerShdw>
                </a:effectLst>
              </a:rPr>
              <a:t>de base de l’entreprise</a:t>
            </a:r>
          </a:p>
        </p:txBody>
      </p:sp>
      <p:sp>
        <p:nvSpPr>
          <p:cNvPr id="3" name="Espace réservé du contenu 2"/>
          <p:cNvSpPr>
            <a:spLocks noGrp="1"/>
          </p:cNvSpPr>
          <p:nvPr>
            <p:ph idx="1"/>
          </p:nvPr>
        </p:nvSpPr>
        <p:spPr/>
        <p:txBody>
          <a:bodyPr rtlCol="0">
            <a:normAutofit lnSpcReduction="10000"/>
          </a:bodyPr>
          <a:lstStyle/>
          <a:p>
            <a:pPr marL="45720" indent="0" algn="just">
              <a:buNone/>
            </a:pPr>
            <a:r>
              <a:rPr lang="fr-FR" sz="1600" b="1" dirty="0" smtClean="0">
                <a:latin typeface="Verdana" panose="020B0604030504040204" pitchFamily="34" charset="0"/>
              </a:rPr>
              <a:t>L’entreprise </a:t>
            </a:r>
            <a:r>
              <a:rPr lang="fr-FR" sz="1600" b="1" dirty="0">
                <a:latin typeface="Verdana" panose="020B0604030504040204" pitchFamily="34" charset="0"/>
              </a:rPr>
              <a:t>est décomposable en trois </a:t>
            </a:r>
            <a:r>
              <a:rPr lang="fr-FR" sz="1600" b="1" dirty="0" smtClean="0">
                <a:latin typeface="Verdana" panose="020B0604030504040204" pitchFamily="34" charset="0"/>
              </a:rPr>
              <a:t>sous-systèmes </a:t>
            </a:r>
            <a:r>
              <a:rPr lang="fr-FR" sz="1600" b="1" dirty="0">
                <a:latin typeface="Verdana" panose="020B0604030504040204" pitchFamily="34" charset="0"/>
              </a:rPr>
              <a:t>de base qui sont en interaction constante </a:t>
            </a:r>
            <a:r>
              <a:rPr lang="fr-FR" sz="1600" b="1" dirty="0" smtClean="0">
                <a:latin typeface="Verdana" panose="020B0604030504040204" pitchFamily="34" charset="0"/>
              </a:rPr>
              <a:t>:</a:t>
            </a:r>
            <a:endParaRPr lang="fr-FR" sz="1600" b="1" dirty="0">
              <a:latin typeface="Verdana" panose="020B0604030504040204" pitchFamily="34" charset="0"/>
            </a:endParaRPr>
          </a:p>
          <a:p>
            <a:pPr lvl="1">
              <a:spcBef>
                <a:spcPct val="50000"/>
              </a:spcBef>
              <a:buFontTx/>
              <a:buChar char="•"/>
            </a:pPr>
            <a:r>
              <a:rPr lang="fr-FR" sz="1600" b="1" dirty="0">
                <a:solidFill>
                  <a:srgbClr val="0066CC"/>
                </a:solidFill>
                <a:latin typeface="Verdana" panose="020B0604030504040204" pitchFamily="34" charset="0"/>
              </a:rPr>
              <a:t>le système de pilotage </a:t>
            </a:r>
            <a:r>
              <a:rPr lang="fr-FR" sz="1600" dirty="0">
                <a:solidFill>
                  <a:srgbClr val="0066CC"/>
                </a:solidFill>
                <a:latin typeface="Verdana" panose="020B0604030504040204" pitchFamily="34" charset="0"/>
              </a:rPr>
              <a:t>(ou de gestion, de management ou de décision)</a:t>
            </a:r>
            <a:r>
              <a:rPr lang="fr-FR" sz="1600" dirty="0">
                <a:solidFill>
                  <a:srgbClr val="336699"/>
                </a:solidFill>
                <a:latin typeface="Verdana" panose="020B0604030504040204" pitchFamily="34" charset="0"/>
              </a:rPr>
              <a:t> </a:t>
            </a:r>
            <a:endParaRPr lang="fr-FR" sz="1600" dirty="0" smtClean="0">
              <a:solidFill>
                <a:srgbClr val="336699"/>
              </a:solidFill>
              <a:latin typeface="Verdana" panose="020B0604030504040204" pitchFamily="34" charset="0"/>
            </a:endParaRPr>
          </a:p>
          <a:p>
            <a:pPr marL="365760" lvl="1" indent="0">
              <a:spcBef>
                <a:spcPct val="50000"/>
              </a:spcBef>
              <a:buNone/>
            </a:pPr>
            <a:r>
              <a:rPr lang="fr-FR" sz="1600" dirty="0">
                <a:latin typeface="Verdana" panose="020B0604030504040204" pitchFamily="34" charset="0"/>
              </a:rPr>
              <a:t>	Il est chargé de la fixation des </a:t>
            </a:r>
            <a:r>
              <a:rPr lang="fr-FR" sz="1600" b="1" dirty="0">
                <a:latin typeface="Verdana" panose="020B0604030504040204" pitchFamily="34" charset="0"/>
              </a:rPr>
              <a:t>objectifs</a:t>
            </a:r>
            <a:r>
              <a:rPr lang="fr-FR" sz="1600" dirty="0">
                <a:latin typeface="Verdana" panose="020B0604030504040204" pitchFamily="34" charset="0"/>
              </a:rPr>
              <a:t>, du </a:t>
            </a:r>
            <a:r>
              <a:rPr lang="fr-FR" sz="1600" b="1" dirty="0">
                <a:latin typeface="Verdana" panose="020B0604030504040204" pitchFamily="34" charset="0"/>
              </a:rPr>
              <a:t>contrôle</a:t>
            </a:r>
            <a:r>
              <a:rPr lang="fr-FR" sz="1600" dirty="0">
                <a:latin typeface="Verdana" panose="020B0604030504040204" pitchFamily="34" charset="0"/>
              </a:rPr>
              <a:t> et de la </a:t>
            </a:r>
            <a:r>
              <a:rPr lang="fr-FR" sz="1600" b="1" dirty="0">
                <a:latin typeface="Verdana" panose="020B0604030504040204" pitchFamily="34" charset="0"/>
              </a:rPr>
              <a:t>régulation</a:t>
            </a:r>
            <a:r>
              <a:rPr lang="fr-FR" sz="1600" dirty="0">
                <a:latin typeface="Verdana" panose="020B0604030504040204" pitchFamily="34" charset="0"/>
              </a:rPr>
              <a:t> du 	système opérationnel</a:t>
            </a:r>
            <a:r>
              <a:rPr lang="fr-FR" sz="1600" dirty="0" smtClean="0">
                <a:latin typeface="Verdana" panose="020B0604030504040204" pitchFamily="34" charset="0"/>
              </a:rPr>
              <a:t>.</a:t>
            </a:r>
            <a:endParaRPr lang="fr-FR" sz="1600" dirty="0">
              <a:latin typeface="Verdana" panose="020B0604030504040204" pitchFamily="34" charset="0"/>
            </a:endParaRPr>
          </a:p>
          <a:p>
            <a:pPr lvl="1">
              <a:spcBef>
                <a:spcPct val="50000"/>
              </a:spcBef>
              <a:buFontTx/>
              <a:buChar char="•"/>
            </a:pPr>
            <a:r>
              <a:rPr lang="fr-FR" sz="1600" b="1" dirty="0">
                <a:solidFill>
                  <a:srgbClr val="0066CC"/>
                </a:solidFill>
                <a:latin typeface="Verdana" panose="020B0604030504040204" pitchFamily="34" charset="0"/>
              </a:rPr>
              <a:t>le système opérationnel</a:t>
            </a:r>
            <a:r>
              <a:rPr lang="fr-FR" sz="1600" dirty="0">
                <a:solidFill>
                  <a:srgbClr val="336699"/>
                </a:solidFill>
                <a:latin typeface="Verdana" panose="020B0604030504040204" pitchFamily="34" charset="0"/>
              </a:rPr>
              <a:t> </a:t>
            </a:r>
            <a:endParaRPr lang="fr-FR" sz="1600" dirty="0" smtClean="0">
              <a:solidFill>
                <a:srgbClr val="336699"/>
              </a:solidFill>
              <a:latin typeface="Verdana" panose="020B0604030504040204" pitchFamily="34" charset="0"/>
            </a:endParaRPr>
          </a:p>
          <a:p>
            <a:pPr marL="365760" lvl="1" indent="0">
              <a:spcBef>
                <a:spcPct val="50000"/>
              </a:spcBef>
              <a:buNone/>
            </a:pPr>
            <a:r>
              <a:rPr lang="fr-FR" sz="1600" dirty="0">
                <a:latin typeface="Verdana" panose="020B0604030504040204" pitchFamily="34" charset="0"/>
              </a:rPr>
              <a:t>	Il est la base de toute l’organisation de l’entreprise. C’est lui qui </a:t>
            </a:r>
            <a:r>
              <a:rPr lang="fr-FR" sz="1600" b="1" dirty="0">
                <a:latin typeface="Verdana" panose="020B0604030504040204" pitchFamily="34" charset="0"/>
              </a:rPr>
              <a:t>met en œuvre 	concrètement</a:t>
            </a:r>
            <a:r>
              <a:rPr lang="fr-FR" sz="1600" dirty="0">
                <a:latin typeface="Verdana" panose="020B0604030504040204" pitchFamily="34" charset="0"/>
              </a:rPr>
              <a:t> les objectifs et les actions de régulation du système de pilotage.</a:t>
            </a:r>
          </a:p>
          <a:p>
            <a:pPr algn="just"/>
            <a:endParaRPr lang="fr-FR" sz="1600" dirty="0">
              <a:latin typeface="Verdana" panose="020B0604030504040204" pitchFamily="34" charset="0"/>
            </a:endParaRPr>
          </a:p>
          <a:p>
            <a:pPr lvl="1">
              <a:spcBef>
                <a:spcPct val="50000"/>
              </a:spcBef>
              <a:buFontTx/>
              <a:buChar char="•"/>
            </a:pPr>
            <a:r>
              <a:rPr lang="fr-FR" sz="1600" b="1" dirty="0">
                <a:solidFill>
                  <a:srgbClr val="0066CC"/>
                </a:solidFill>
                <a:latin typeface="Verdana" panose="020B0604030504040204" pitchFamily="34" charset="0"/>
              </a:rPr>
              <a:t>le système d’information</a:t>
            </a:r>
            <a:r>
              <a:rPr lang="fr-FR" sz="1600" dirty="0">
                <a:solidFill>
                  <a:srgbClr val="336699"/>
                </a:solidFill>
                <a:latin typeface="Verdana" panose="020B0604030504040204" pitchFamily="34" charset="0"/>
              </a:rPr>
              <a:t> </a:t>
            </a:r>
          </a:p>
          <a:p>
            <a:pPr marL="365760" lvl="1" indent="0">
              <a:spcBef>
                <a:spcPct val="50000"/>
              </a:spcBef>
              <a:buNone/>
            </a:pPr>
            <a:r>
              <a:rPr lang="fr-FR" sz="1600" dirty="0">
                <a:latin typeface="Verdana" panose="020B0604030504040204" pitchFamily="34" charset="0"/>
              </a:rPr>
              <a:t>	C’est l’</a:t>
            </a:r>
            <a:r>
              <a:rPr lang="fr-FR" sz="1600" b="1" dirty="0">
                <a:latin typeface="Verdana" panose="020B0604030504040204" pitchFamily="34" charset="0"/>
              </a:rPr>
              <a:t>interface</a:t>
            </a:r>
            <a:r>
              <a:rPr lang="fr-FR" sz="1600" dirty="0">
                <a:latin typeface="Verdana" panose="020B0604030504040204" pitchFamily="34" charset="0"/>
              </a:rPr>
              <a:t> entre les deux autres systèmes. Il leur fournit les informations 	indispensables pour produire d’une part et piloter d’autre part. Il permet la 	</a:t>
            </a:r>
            <a:r>
              <a:rPr lang="fr-FR" sz="1600" b="1" dirty="0">
                <a:latin typeface="Verdana" panose="020B0604030504040204" pitchFamily="34" charset="0"/>
              </a:rPr>
              <a:t>communication</a:t>
            </a:r>
            <a:r>
              <a:rPr lang="fr-FR" sz="1600" dirty="0">
                <a:latin typeface="Verdana" panose="020B0604030504040204" pitchFamily="34" charset="0"/>
              </a:rPr>
              <a:t> des deux systèmes entres eux et avec l’environnement</a:t>
            </a:r>
            <a:r>
              <a:rPr lang="fr-FR" sz="1600" dirty="0" smtClean="0">
                <a:latin typeface="Verdana" panose="020B0604030504040204" pitchFamily="34" charset="0"/>
              </a:rPr>
              <a:t>.</a:t>
            </a:r>
            <a:r>
              <a:rPr lang="fr-FR" sz="1800" dirty="0">
                <a:latin typeface="Verdana" panose="020B0604030504040204" pitchFamily="34" charset="0"/>
              </a:rPr>
              <a:t>	</a:t>
            </a:r>
          </a:p>
          <a:p>
            <a:endParaRPr lang="fr-FR" dirty="0">
              <a:solidFill>
                <a:srgbClr val="336699"/>
              </a:solidFill>
            </a:endParaRPr>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25860" y="404664"/>
            <a:ext cx="9433048" cy="475456"/>
          </a:xfrm>
        </p:spPr>
        <p:txBody>
          <a:bodyPr>
            <a:normAutofit/>
          </a:bodyPr>
          <a:lstStyle/>
          <a:p>
            <a:r>
              <a:rPr lang="fr-FR" sz="2400" dirty="0">
                <a:solidFill>
                  <a:srgbClr val="336699"/>
                </a:solidFill>
              </a:rPr>
              <a:t> - </a:t>
            </a:r>
            <a:r>
              <a:rPr lang="fr-FR" sz="2400" dirty="0" smtClean="0">
                <a:solidFill>
                  <a:srgbClr val="336699"/>
                </a:solidFill>
              </a:rPr>
              <a:t>schéma </a:t>
            </a:r>
            <a:r>
              <a:rPr lang="fr-FR" sz="2400" dirty="0">
                <a:solidFill>
                  <a:srgbClr val="336699"/>
                </a:solidFill>
              </a:rPr>
              <a:t>du </a:t>
            </a:r>
            <a:r>
              <a:rPr lang="fr-FR" sz="2400" dirty="0" smtClean="0">
                <a:solidFill>
                  <a:srgbClr val="336699"/>
                </a:solidFill>
              </a:rPr>
              <a:t>fonctionnement </a:t>
            </a:r>
            <a:r>
              <a:rPr lang="fr-FR" sz="2400" dirty="0">
                <a:solidFill>
                  <a:srgbClr val="336699"/>
                </a:solidFill>
              </a:rPr>
              <a:t>des trois sous-systèmes </a:t>
            </a:r>
            <a:r>
              <a:rPr lang="fr-FR" sz="2400" dirty="0" smtClean="0">
                <a:solidFill>
                  <a:srgbClr val="336699"/>
                </a:solidFill>
              </a:rPr>
              <a:t>-</a:t>
            </a:r>
            <a:endParaRPr lang="fr-FR" sz="2400" dirty="0"/>
          </a:p>
        </p:txBody>
      </p:sp>
      <p:pic>
        <p:nvPicPr>
          <p:cNvPr id="4" name="Espace réservé du contenu 3"/>
          <p:cNvPicPr>
            <a:picLocks noGrp="1" noChangeAspect="1"/>
          </p:cNvPicPr>
          <p:nvPr>
            <p:ph idx="1"/>
          </p:nvPr>
        </p:nvPicPr>
        <p:blipFill rotWithShape="1">
          <a:blip r:embed="rId2"/>
          <a:srcRect l="4000" t="5912" r="7337" b="4000"/>
          <a:stretch/>
        </p:blipFill>
        <p:spPr>
          <a:xfrm>
            <a:off x="765820" y="1196752"/>
            <a:ext cx="10005888" cy="5040560"/>
          </a:xfrm>
          <a:prstGeom prst="rect">
            <a:avLst/>
          </a:prstGeom>
        </p:spPr>
      </p:pic>
    </p:spTree>
    <p:extLst>
      <p:ext uri="{BB962C8B-B14F-4D97-AF65-F5344CB8AC3E}">
        <p14:creationId xmlns:p14="http://schemas.microsoft.com/office/powerpoint/2010/main" val="24450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dirty="0">
                <a:solidFill>
                  <a:srgbClr val="336699"/>
                </a:solidFill>
              </a:rPr>
              <a:t> </a:t>
            </a:r>
            <a:r>
              <a:rPr lang="fr-FR" u="sng" dirty="0">
                <a:solidFill>
                  <a:schemeClr val="accent6">
                    <a:lumMod val="50000"/>
                  </a:schemeClr>
                </a:solidFill>
                <a:effectLst>
                  <a:outerShdw blurRad="38100" dist="38100" dir="2700000" algn="tl">
                    <a:srgbClr val="C0C0C0"/>
                  </a:outerShdw>
                </a:effectLst>
              </a:rPr>
              <a:t>Le pilotage de l’entreprise : décision, pouvoir et contrôle </a:t>
            </a:r>
          </a:p>
        </p:txBody>
      </p:sp>
      <p:sp>
        <p:nvSpPr>
          <p:cNvPr id="3" name="Espace réservé du contenu 2"/>
          <p:cNvSpPr>
            <a:spLocks noGrp="1"/>
          </p:cNvSpPr>
          <p:nvPr>
            <p:ph idx="1"/>
          </p:nvPr>
        </p:nvSpPr>
        <p:spPr/>
        <p:txBody>
          <a:bodyPr rtlCol="0">
            <a:normAutofit/>
          </a:bodyPr>
          <a:lstStyle/>
          <a:p>
            <a:pPr marL="45720" indent="0" algn="just">
              <a:buNone/>
            </a:pPr>
            <a:r>
              <a:rPr lang="fr-FR" b="1" dirty="0" smtClean="0">
                <a:solidFill>
                  <a:srgbClr val="0066CC"/>
                </a:solidFill>
                <a:latin typeface="Verdana" panose="020B0604030504040204" pitchFamily="34" charset="0"/>
              </a:rPr>
              <a:t>Définition</a:t>
            </a:r>
          </a:p>
          <a:p>
            <a:pPr marL="45720" indent="0" algn="just">
              <a:buNone/>
            </a:pPr>
            <a:r>
              <a:rPr lang="fr-FR" b="1" dirty="0">
                <a:solidFill>
                  <a:srgbClr val="0066CC"/>
                </a:solidFill>
                <a:latin typeface="Verdana" panose="020B0604030504040204" pitchFamily="34" charset="0"/>
              </a:rPr>
              <a:t> </a:t>
            </a:r>
            <a:r>
              <a:rPr lang="fr-FR" b="1" dirty="0" smtClean="0">
                <a:solidFill>
                  <a:srgbClr val="0066CC"/>
                </a:solidFill>
                <a:latin typeface="Verdana" panose="020B0604030504040204" pitchFamily="34" charset="0"/>
              </a:rPr>
              <a:t> </a:t>
            </a:r>
            <a:r>
              <a:rPr lang="fr-FR" dirty="0" smtClean="0">
                <a:latin typeface="Verdana" panose="020B0604030504040204" pitchFamily="34" charset="0"/>
              </a:rPr>
              <a:t>Piloter </a:t>
            </a:r>
            <a:r>
              <a:rPr lang="fr-FR" dirty="0">
                <a:latin typeface="Verdana" panose="020B0604030504040204" pitchFamily="34" charset="0"/>
              </a:rPr>
              <a:t>une entreprise</a:t>
            </a:r>
            <a:r>
              <a:rPr lang="fr-FR" sz="2400" b="1" dirty="0">
                <a:solidFill>
                  <a:srgbClr val="0066CC"/>
                </a:solidFill>
                <a:latin typeface="Verdana" panose="020B0604030504040204" pitchFamily="34" charset="0"/>
              </a:rPr>
              <a:t> </a:t>
            </a:r>
            <a:r>
              <a:rPr lang="fr-FR" dirty="0">
                <a:latin typeface="Verdana" panose="020B0604030504040204" pitchFamily="34" charset="0"/>
              </a:rPr>
              <a:t>ou l’un de ses sous-ensembles, c’est à la fois </a:t>
            </a:r>
            <a:r>
              <a:rPr lang="fr-FR" dirty="0" smtClean="0">
                <a:latin typeface="Verdana" panose="020B0604030504040204" pitchFamily="34" charset="0"/>
              </a:rPr>
              <a:t>:	</a:t>
            </a:r>
          </a:p>
          <a:p>
            <a:pPr marL="45720" indent="0" algn="just">
              <a:buNone/>
            </a:pPr>
            <a:r>
              <a:rPr lang="fr-FR" dirty="0">
                <a:latin typeface="Verdana" panose="020B0604030504040204" pitchFamily="34" charset="0"/>
              </a:rPr>
              <a:t>	</a:t>
            </a:r>
            <a:r>
              <a:rPr lang="fr-FR" dirty="0" smtClean="0">
                <a:latin typeface="Verdana" panose="020B0604030504040204" pitchFamily="34" charset="0"/>
              </a:rPr>
              <a:t>- </a:t>
            </a:r>
            <a:r>
              <a:rPr lang="fr-FR" dirty="0">
                <a:latin typeface="Verdana" panose="020B0604030504040204" pitchFamily="34" charset="0"/>
              </a:rPr>
              <a:t>fixer des objectifs ;</a:t>
            </a:r>
          </a:p>
          <a:p>
            <a:pPr marL="45720" indent="0" algn="just">
              <a:buNone/>
            </a:pPr>
            <a:r>
              <a:rPr lang="fr-FR" dirty="0">
                <a:latin typeface="Verdana" panose="020B0604030504040204" pitchFamily="34" charset="0"/>
              </a:rPr>
              <a:t>	- choisir et mettre en œuvre les moyens nécessaires pour </a:t>
            </a:r>
            <a:r>
              <a:rPr lang="fr-FR" dirty="0" smtClean="0">
                <a:latin typeface="Verdana" panose="020B0604030504040204" pitchFamily="34" charset="0"/>
              </a:rPr>
              <a:t>	les </a:t>
            </a:r>
            <a:r>
              <a:rPr lang="fr-FR" dirty="0">
                <a:latin typeface="Verdana" panose="020B0604030504040204" pitchFamily="34" charset="0"/>
              </a:rPr>
              <a:t>atteindre (financement, 	   équipement, personnel …) ;</a:t>
            </a:r>
          </a:p>
          <a:p>
            <a:pPr marL="45720" indent="0" algn="just">
              <a:buNone/>
            </a:pPr>
            <a:r>
              <a:rPr lang="fr-FR" dirty="0">
                <a:latin typeface="Verdana" panose="020B0604030504040204" pitchFamily="34" charset="0"/>
              </a:rPr>
              <a:t>	- contrôler le fonctionnement et les résultats du système à </a:t>
            </a:r>
            <a:r>
              <a:rPr lang="fr-FR" dirty="0" smtClean="0">
                <a:latin typeface="Verdana" panose="020B0604030504040204" pitchFamily="34" charset="0"/>
              </a:rPr>
              <a:t>	l’aide </a:t>
            </a:r>
            <a:r>
              <a:rPr lang="fr-FR" dirty="0">
                <a:latin typeface="Verdana" panose="020B0604030504040204" pitchFamily="34" charset="0"/>
              </a:rPr>
              <a:t>d’un tableau de bord ;</a:t>
            </a:r>
          </a:p>
          <a:p>
            <a:pPr marL="45720" indent="0" algn="just">
              <a:buNone/>
            </a:pPr>
            <a:r>
              <a:rPr lang="fr-FR" dirty="0">
                <a:latin typeface="Verdana" panose="020B0604030504040204" pitchFamily="34" charset="0"/>
              </a:rPr>
              <a:t>	- opérer des régulations, </a:t>
            </a:r>
            <a:r>
              <a:rPr lang="fr-FR" dirty="0" err="1">
                <a:latin typeface="Verdana" panose="020B0604030504040204" pitchFamily="34" charset="0"/>
              </a:rPr>
              <a:t>càd</a:t>
            </a:r>
            <a:r>
              <a:rPr lang="fr-FR" dirty="0">
                <a:latin typeface="Verdana" panose="020B0604030504040204" pitchFamily="34" charset="0"/>
              </a:rPr>
              <a:t> des corrections afin </a:t>
            </a:r>
            <a:r>
              <a:rPr lang="fr-FR" dirty="0" smtClean="0">
                <a:latin typeface="Verdana" panose="020B0604030504040204" pitchFamily="34" charset="0"/>
              </a:rPr>
              <a:t>	d’atteindre </a:t>
            </a:r>
            <a:r>
              <a:rPr lang="fr-FR" dirty="0">
                <a:latin typeface="Verdana" panose="020B0604030504040204" pitchFamily="34" charset="0"/>
              </a:rPr>
              <a:t>les objectifs.</a:t>
            </a:r>
            <a:endParaRPr lang="fr-FR" sz="2400" b="1" dirty="0">
              <a:solidFill>
                <a:srgbClr val="0066CC"/>
              </a:solidFill>
              <a:latin typeface="Verdana" panose="020B0604030504040204" pitchFamily="34" charset="0"/>
            </a:endParaRPr>
          </a:p>
          <a:p>
            <a:pPr algn="just"/>
            <a:endParaRPr lang="fr-FR" sz="2400" dirty="0">
              <a:latin typeface="Verdana" panose="020B0604030504040204" pitchFamily="34" charset="0"/>
            </a:endParaRPr>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1026"/>
          <p:cNvSpPr txBox="1">
            <a:spLocks noChangeArrowheads="1"/>
          </p:cNvSpPr>
          <p:nvPr/>
        </p:nvSpPr>
        <p:spPr bwMode="auto">
          <a:xfrm>
            <a:off x="477788" y="404664"/>
            <a:ext cx="921702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fr-FR" sz="3200" b="1" u="sng" dirty="0">
                <a:solidFill>
                  <a:schemeClr val="accent6">
                    <a:lumMod val="50000"/>
                  </a:schemeClr>
                </a:solidFill>
                <a:effectLst>
                  <a:outerShdw blurRad="38100" dist="38100" dir="2700000" algn="tl">
                    <a:srgbClr val="C0C0C0"/>
                  </a:outerShdw>
                </a:effectLst>
                <a:latin typeface="+mj-lt"/>
                <a:ea typeface="+mj-ea"/>
                <a:cs typeface="+mj-cs"/>
              </a:rPr>
              <a:t> Le système </a:t>
            </a:r>
            <a:r>
              <a:rPr lang="fr-FR" sz="3200" b="1" u="sng" dirty="0" smtClean="0">
                <a:solidFill>
                  <a:schemeClr val="accent6">
                    <a:lumMod val="50000"/>
                  </a:schemeClr>
                </a:solidFill>
                <a:effectLst>
                  <a:outerShdw blurRad="38100" dist="38100" dir="2700000" algn="tl">
                    <a:srgbClr val="C0C0C0"/>
                  </a:outerShdw>
                </a:effectLst>
                <a:latin typeface="+mj-lt"/>
                <a:ea typeface="+mj-ea"/>
                <a:cs typeface="+mj-cs"/>
              </a:rPr>
              <a:t>d’information..</a:t>
            </a:r>
          </a:p>
          <a:p>
            <a:pPr algn="l"/>
            <a:r>
              <a:rPr lang="fr-FR" sz="3200" b="1" u="sng" dirty="0">
                <a:solidFill>
                  <a:schemeClr val="accent6">
                    <a:lumMod val="50000"/>
                  </a:schemeClr>
                </a:solidFill>
                <a:effectLst>
                  <a:outerShdw blurRad="38100" dist="38100" dir="2700000" algn="tl">
                    <a:srgbClr val="C0C0C0"/>
                  </a:outerShdw>
                </a:effectLst>
                <a:latin typeface="+mj-lt"/>
                <a:ea typeface="+mj-ea"/>
                <a:cs typeface="+mj-cs"/>
              </a:rPr>
              <a:t> </a:t>
            </a:r>
            <a:r>
              <a:rPr lang="fr-FR" sz="3200" b="1" u="sng" dirty="0" smtClean="0">
                <a:solidFill>
                  <a:schemeClr val="accent6">
                    <a:lumMod val="50000"/>
                  </a:schemeClr>
                </a:solidFill>
                <a:effectLst>
                  <a:outerShdw blurRad="38100" dist="38100" dir="2700000" algn="tl">
                    <a:srgbClr val="C0C0C0"/>
                  </a:outerShdw>
                </a:effectLst>
                <a:latin typeface="+mj-lt"/>
                <a:ea typeface="+mj-ea"/>
                <a:cs typeface="+mj-cs"/>
              </a:rPr>
              <a:t>le </a:t>
            </a:r>
            <a:r>
              <a:rPr lang="fr-FR" sz="3200" b="1" u="sng" dirty="0">
                <a:solidFill>
                  <a:schemeClr val="accent6">
                    <a:lumMod val="50000"/>
                  </a:schemeClr>
                </a:solidFill>
                <a:effectLst>
                  <a:outerShdw blurRad="38100" dist="38100" dir="2700000" algn="tl">
                    <a:srgbClr val="C0C0C0"/>
                  </a:outerShdw>
                </a:effectLst>
                <a:latin typeface="+mj-lt"/>
                <a:ea typeface="+mj-ea"/>
                <a:cs typeface="+mj-cs"/>
              </a:rPr>
              <a:t>centre nerveux de l’entreprise : </a:t>
            </a:r>
          </a:p>
        </p:txBody>
      </p:sp>
      <p:sp>
        <p:nvSpPr>
          <p:cNvPr id="243715" name="Text Box 1027"/>
          <p:cNvSpPr txBox="1">
            <a:spLocks noChangeArrowheads="1"/>
          </p:cNvSpPr>
          <p:nvPr/>
        </p:nvSpPr>
        <p:spPr bwMode="auto">
          <a:xfrm>
            <a:off x="487221" y="1495201"/>
            <a:ext cx="975360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marL="1144588" indent="-293688"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endParaRPr lang="fr-FR" sz="1600" b="1" dirty="0">
              <a:solidFill>
                <a:srgbClr val="0066CC"/>
              </a:solidFill>
              <a:latin typeface="Verdana" panose="020B0604030504040204" pitchFamily="34" charset="0"/>
            </a:endParaRPr>
          </a:p>
          <a:p>
            <a:pPr algn="just"/>
            <a:r>
              <a:rPr lang="fr-FR" sz="1600" b="1" dirty="0">
                <a:solidFill>
                  <a:srgbClr val="0066CC"/>
                </a:solidFill>
                <a:latin typeface="Verdana" panose="020B0604030504040204" pitchFamily="34" charset="0"/>
              </a:rPr>
              <a:t>Définition  </a:t>
            </a:r>
          </a:p>
          <a:p>
            <a:pPr algn="just"/>
            <a:r>
              <a:rPr lang="fr-FR" sz="1600" dirty="0">
                <a:latin typeface="Verdana" panose="020B0604030504040204" pitchFamily="34" charset="0"/>
              </a:rPr>
              <a:t>Ensemble d’éléments (personnel, matériel, logiciels,…) permettant </a:t>
            </a:r>
            <a:r>
              <a:rPr lang="fr-FR" sz="1600" b="1" dirty="0">
                <a:latin typeface="Verdana" panose="020B0604030504040204" pitchFamily="34" charset="0"/>
              </a:rPr>
              <a:t>d’acquérir, traiter, mémoriser et communiquer de l’information</a:t>
            </a:r>
            <a:r>
              <a:rPr lang="fr-FR" sz="1600" dirty="0">
                <a:latin typeface="Verdana" panose="020B0604030504040204" pitchFamily="34" charset="0"/>
              </a:rPr>
              <a:t> nécessaire aux membres de l’entreprise.</a:t>
            </a:r>
            <a:r>
              <a:rPr lang="fr-FR" sz="1800" dirty="0">
                <a:latin typeface="Verdana" panose="020B0604030504040204" pitchFamily="34" charset="0"/>
              </a:rPr>
              <a:t>	</a:t>
            </a:r>
            <a:endParaRPr lang="fr-FR" sz="1600" b="1" dirty="0">
              <a:solidFill>
                <a:srgbClr val="0066CC"/>
              </a:solidFill>
              <a:latin typeface="Verdana" panose="020B0604030504040204" pitchFamily="34" charset="0"/>
            </a:endParaRPr>
          </a:p>
          <a:p>
            <a:pPr algn="just"/>
            <a:r>
              <a:rPr lang="fr-FR" sz="1600" b="1" dirty="0">
                <a:solidFill>
                  <a:srgbClr val="0066CC"/>
                </a:solidFill>
                <a:latin typeface="Verdana" panose="020B0604030504040204" pitchFamily="34" charset="0"/>
              </a:rPr>
              <a:t>Un outil de communication</a:t>
            </a:r>
          </a:p>
          <a:p>
            <a:pPr algn="just"/>
            <a:endParaRPr lang="fr-FR" sz="1600" b="1" dirty="0">
              <a:solidFill>
                <a:srgbClr val="0066CC"/>
              </a:solidFill>
              <a:latin typeface="Verdana" panose="020B0604030504040204" pitchFamily="34" charset="0"/>
            </a:endParaRPr>
          </a:p>
          <a:p>
            <a:pPr algn="just"/>
            <a:r>
              <a:rPr lang="fr-FR" sz="1800" b="1" dirty="0">
                <a:solidFill>
                  <a:srgbClr val="0066CC"/>
                </a:solidFill>
                <a:latin typeface="Verdana" panose="020B0604030504040204" pitchFamily="34" charset="0"/>
              </a:rPr>
              <a:t>	</a:t>
            </a:r>
            <a:r>
              <a:rPr lang="fr-FR" sz="1600" b="1" dirty="0">
                <a:latin typeface="Verdana" panose="020B0604030504040204" pitchFamily="34" charset="0"/>
              </a:rPr>
              <a:t>-</a:t>
            </a:r>
            <a:r>
              <a:rPr lang="fr-FR" sz="1600" b="1" dirty="0">
                <a:solidFill>
                  <a:srgbClr val="0066CC"/>
                </a:solidFill>
                <a:latin typeface="Verdana" panose="020B0604030504040204" pitchFamily="34" charset="0"/>
              </a:rPr>
              <a:t> </a:t>
            </a:r>
            <a:r>
              <a:rPr lang="fr-FR" sz="1600" b="1" dirty="0">
                <a:latin typeface="Verdana" panose="020B0604030504040204" pitchFamily="34" charset="0"/>
              </a:rPr>
              <a:t>interne </a:t>
            </a:r>
            <a:r>
              <a:rPr lang="fr-FR" sz="1400" dirty="0">
                <a:latin typeface="Verdana" panose="020B0604030504040204" pitchFamily="34" charset="0"/>
              </a:rPr>
              <a:t>(permet la coordination des activités des différents individus, services et 		   domaines de gestion de l’entreprise)</a:t>
            </a:r>
          </a:p>
          <a:p>
            <a:pPr algn="just"/>
            <a:r>
              <a:rPr lang="fr-FR" sz="1600" b="1" dirty="0">
                <a:latin typeface="Verdana" panose="020B0604030504040204" pitchFamily="34" charset="0"/>
              </a:rPr>
              <a:t>	- externe </a:t>
            </a:r>
            <a:r>
              <a:rPr lang="fr-FR" sz="1400" dirty="0">
                <a:latin typeface="Verdana" panose="020B0604030504040204" pitchFamily="34" charset="0"/>
              </a:rPr>
              <a:t>(permet la communication entre l’entreprise et ses partenaires cf. clients, 	  	   fournisseurs, banques, …)</a:t>
            </a:r>
          </a:p>
          <a:p>
            <a:pPr algn="just"/>
            <a:endParaRPr lang="fr-FR" sz="1400" b="1" dirty="0">
              <a:latin typeface="Verdana" panose="020B0604030504040204" pitchFamily="34" charset="0"/>
            </a:endParaRPr>
          </a:p>
          <a:p>
            <a:pPr algn="just"/>
            <a:r>
              <a:rPr lang="fr-FR" sz="1600" b="1" dirty="0">
                <a:solidFill>
                  <a:srgbClr val="0066CC"/>
                </a:solidFill>
                <a:latin typeface="Verdana" panose="020B0604030504040204" pitchFamily="34" charset="0"/>
              </a:rPr>
              <a:t>Un outil de contrôle</a:t>
            </a:r>
          </a:p>
          <a:p>
            <a:pPr algn="just"/>
            <a:endParaRPr lang="fr-FR" sz="1600" b="1" dirty="0">
              <a:solidFill>
                <a:srgbClr val="0066CC"/>
              </a:solidFill>
              <a:latin typeface="Verdana" panose="020B0604030504040204" pitchFamily="34" charset="0"/>
            </a:endParaRPr>
          </a:p>
          <a:p>
            <a:pPr algn="just"/>
            <a:r>
              <a:rPr lang="fr-FR" sz="1600" b="1" dirty="0">
                <a:latin typeface="Verdana" panose="020B0604030504040204" pitchFamily="34" charset="0"/>
              </a:rPr>
              <a:t>	- du fonctionnement </a:t>
            </a:r>
            <a:r>
              <a:rPr lang="fr-FR" sz="1400" dirty="0">
                <a:latin typeface="Verdana" panose="020B0604030504040204" pitchFamily="34" charset="0"/>
              </a:rPr>
              <a:t>(production de tableaux de bord et d’outils de suivi de 	l’activité des 	  différents services afin de permettre une régulation par alerte)</a:t>
            </a:r>
            <a:r>
              <a:rPr lang="fr-FR" sz="1600" b="1" dirty="0">
                <a:latin typeface="Verdana" panose="020B0604030504040204" pitchFamily="34" charset="0"/>
              </a:rPr>
              <a:t>	</a:t>
            </a:r>
          </a:p>
          <a:p>
            <a:pPr algn="just"/>
            <a:r>
              <a:rPr lang="fr-FR" sz="1600" b="1" dirty="0">
                <a:latin typeface="Verdana" panose="020B0604030504040204" pitchFamily="34" charset="0"/>
              </a:rPr>
              <a:t>	- des résultats </a:t>
            </a:r>
            <a:r>
              <a:rPr lang="fr-FR" sz="1400" dirty="0">
                <a:latin typeface="Verdana" panose="020B0604030504040204" pitchFamily="34" charset="0"/>
              </a:rPr>
              <a:t>(production d’information comptables sur le calcul des coûts et 	  	  l’établissement de budgets pour permettre une régulation par rétroaction.)</a:t>
            </a:r>
            <a:endParaRPr lang="fr-FR" sz="1400" b="1" dirty="0">
              <a:latin typeface="Verdana" panose="020B0604030504040204" pitchFamily="34" charset="0"/>
            </a:endParaRPr>
          </a:p>
          <a:p>
            <a:pPr algn="just"/>
            <a:endParaRPr lang="fr-FR" sz="1400" b="1" dirty="0">
              <a:latin typeface="Verdana" panose="020B0604030504040204" pitchFamily="34" charset="0"/>
            </a:endParaRPr>
          </a:p>
        </p:txBody>
      </p:sp>
    </p:spTree>
    <p:extLst>
      <p:ext uri="{BB962C8B-B14F-4D97-AF65-F5344CB8AC3E}">
        <p14:creationId xmlns:p14="http://schemas.microsoft.com/office/powerpoint/2010/main" val="331038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5780" y="533400"/>
            <a:ext cx="9346233" cy="1066800"/>
          </a:xfrm>
        </p:spPr>
        <p:txBody>
          <a:bodyPr>
            <a:normAutofit/>
          </a:bodyPr>
          <a:lstStyle/>
          <a:p>
            <a:r>
              <a:rPr lang="fr-FR" sz="3200" u="sng" dirty="0">
                <a:solidFill>
                  <a:schemeClr val="accent6">
                    <a:lumMod val="50000"/>
                  </a:schemeClr>
                </a:solidFill>
                <a:effectLst>
                  <a:outerShdw blurRad="38100" dist="38100" dir="2700000" algn="tl">
                    <a:srgbClr val="C0C0C0"/>
                  </a:outerShdw>
                </a:effectLst>
              </a:rPr>
              <a:t>LES TABLEAUX DE </a:t>
            </a:r>
            <a:r>
              <a:rPr lang="fr-FR" sz="3200" u="sng" dirty="0" smtClean="0">
                <a:solidFill>
                  <a:schemeClr val="accent6">
                    <a:lumMod val="50000"/>
                  </a:schemeClr>
                </a:solidFill>
                <a:effectLst>
                  <a:outerShdw blurRad="38100" dist="38100" dir="2700000" algn="tl">
                    <a:srgbClr val="C0C0C0"/>
                  </a:outerShdw>
                </a:effectLst>
              </a:rPr>
              <a:t>BORD: </a:t>
            </a:r>
            <a:r>
              <a:rPr lang="fr-FR" sz="3200" u="sng" dirty="0">
                <a:solidFill>
                  <a:schemeClr val="accent6">
                    <a:lumMod val="50000"/>
                  </a:schemeClr>
                </a:solidFill>
                <a:effectLst>
                  <a:outerShdw blurRad="38100" dist="38100" dir="2700000" algn="tl">
                    <a:srgbClr val="C0C0C0"/>
                  </a:outerShdw>
                </a:effectLst>
              </a:rPr>
              <a:t>Indicateurs d’activités et de performances</a:t>
            </a:r>
          </a:p>
        </p:txBody>
      </p:sp>
      <p:sp>
        <p:nvSpPr>
          <p:cNvPr id="3" name="Espace réservé du contenu 2"/>
          <p:cNvSpPr>
            <a:spLocks noGrp="1"/>
          </p:cNvSpPr>
          <p:nvPr>
            <p:ph idx="1"/>
          </p:nvPr>
        </p:nvSpPr>
        <p:spPr/>
        <p:txBody>
          <a:bodyPr/>
          <a:lstStyle/>
          <a:p>
            <a:r>
              <a:rPr lang="fr-FR" sz="2400" dirty="0">
                <a:solidFill>
                  <a:schemeClr val="bg2">
                    <a:lumMod val="50000"/>
                  </a:schemeClr>
                </a:solidFill>
              </a:rPr>
              <a:t>le tableau de </a:t>
            </a:r>
            <a:r>
              <a:rPr lang="fr-FR" sz="2400" dirty="0" smtClean="0">
                <a:solidFill>
                  <a:schemeClr val="bg2">
                    <a:lumMod val="50000"/>
                  </a:schemeClr>
                </a:solidFill>
              </a:rPr>
              <a:t>bord</a:t>
            </a:r>
            <a:r>
              <a:rPr lang="fr-FR" sz="2400" dirty="0" smtClean="0"/>
              <a:t>: est </a:t>
            </a:r>
            <a:r>
              <a:rPr lang="fr-FR" sz="2400" dirty="0"/>
              <a:t>un document récapitulatif de l’ensemble des critères retenus par l’entreprise pour évaluer ses performances.</a:t>
            </a:r>
          </a:p>
          <a:p>
            <a:r>
              <a:rPr lang="fr-FR" sz="2400" dirty="0"/>
              <a:t>Qu'il soit stratégique ou opérationnel c’est un outil qui visualise les informations essentielles au pilotage de l'entreprise. Il est établi par les contrôleurs de gestion et destiné aux responsables qui peuvent analyser les écarts entre les objectifs et les résultats pour décider des actions correctrices.</a:t>
            </a:r>
          </a:p>
          <a:p>
            <a:endParaRPr lang="fr-FR" dirty="0"/>
          </a:p>
        </p:txBody>
      </p:sp>
    </p:spTree>
    <p:extLst>
      <p:ext uri="{BB962C8B-B14F-4D97-AF65-F5344CB8AC3E}">
        <p14:creationId xmlns:p14="http://schemas.microsoft.com/office/powerpoint/2010/main" val="402267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7748" y="5341"/>
            <a:ext cx="8686801" cy="759363"/>
          </a:xfrm>
        </p:spPr>
        <p:txBody>
          <a:bodyPr/>
          <a:lstStyle/>
          <a:p>
            <a:r>
              <a:rPr lang="fr-FR" dirty="0" smtClean="0"/>
              <a:t>Exemple.. </a:t>
            </a:r>
            <a:endParaRPr lang="fr-FR" dirty="0"/>
          </a:p>
        </p:txBody>
      </p:sp>
      <p:sp>
        <p:nvSpPr>
          <p:cNvPr id="3" name="Espace réservé du contenu 2"/>
          <p:cNvSpPr>
            <a:spLocks noGrp="1"/>
          </p:cNvSpPr>
          <p:nvPr>
            <p:ph idx="1"/>
          </p:nvPr>
        </p:nvSpPr>
        <p:spPr>
          <a:xfrm>
            <a:off x="837828" y="764704"/>
            <a:ext cx="9634265" cy="5255096"/>
          </a:xfrm>
        </p:spPr>
        <p:txBody>
          <a:bodyPr/>
          <a:lstStyle/>
          <a:p>
            <a:r>
              <a:rPr lang="fr-FR" dirty="0"/>
              <a:t>Il n’y a pas de forme standard de présentation d’un tableau de bord et chaque </a:t>
            </a:r>
            <a:r>
              <a:rPr lang="fr-FR" dirty="0" smtClean="0"/>
              <a:t>organisation adopte </a:t>
            </a:r>
            <a:r>
              <a:rPr lang="fr-FR" dirty="0"/>
              <a:t>celle qui lui convient le mieux en fonction des coûts. En tout état de cause le modèle présenté ci-après à le mérite de rassembler toutes les informations nécessaires, d’être simple à lire et peu onéreux à fabriquer </a:t>
            </a:r>
            <a:r>
              <a:rPr lang="fr-FR" dirty="0" smtClean="0"/>
              <a:t>:</a:t>
            </a:r>
          </a:p>
          <a:p>
            <a:endParaRPr lang="fr-FR" dirty="0"/>
          </a:p>
        </p:txBody>
      </p:sp>
      <p:pic>
        <p:nvPicPr>
          <p:cNvPr id="4" name="Image 3"/>
          <p:cNvPicPr>
            <a:picLocks noChangeAspect="1"/>
          </p:cNvPicPr>
          <p:nvPr/>
        </p:nvPicPr>
        <p:blipFill rotWithShape="1">
          <a:blip r:embed="rId2"/>
          <a:srcRect l="3006" t="37530" r="4027"/>
          <a:stretch/>
        </p:blipFill>
        <p:spPr>
          <a:xfrm>
            <a:off x="1197868" y="2037427"/>
            <a:ext cx="9073008" cy="3995828"/>
          </a:xfrm>
          <a:prstGeom prst="rect">
            <a:avLst/>
          </a:prstGeom>
        </p:spPr>
      </p:pic>
    </p:spTree>
    <p:extLst>
      <p:ext uri="{BB962C8B-B14F-4D97-AF65-F5344CB8AC3E}">
        <p14:creationId xmlns:p14="http://schemas.microsoft.com/office/powerpoint/2010/main" val="407091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résentation de stratégie d’entrepris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4352499_TF03460663.potx" id="{953029B0-E8AF-49B0-84DF-968ABF553A2E}" vid="{972E036A-D9D6-4630-A60A-1390BC0C136E}"/>
    </a:ext>
  </a:extLst>
</a:theme>
</file>

<file path=ppt/theme/theme2.xml><?xml version="1.0" encoding="utf-8"?>
<a:theme xmlns:a="http://schemas.openxmlformats.org/drawingml/2006/main" name="Thème Offic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3.xml><?xml version="1.0" encoding="utf-8"?>
<ds:datastoreItem xmlns:ds="http://schemas.openxmlformats.org/officeDocument/2006/customXml" ds:itemID="{3FFF1070-8794-47AC-90B7-1F2E078096FF}">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Présentation de stratégie d’entreprise</Template>
  <TotalTime>119</TotalTime>
  <Words>802</Words>
  <Application>Microsoft Office PowerPoint</Application>
  <PresentationFormat>Personnalisé</PresentationFormat>
  <Paragraphs>96</Paragraphs>
  <Slides>16</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Arial</vt:lpstr>
      <vt:lpstr>Century Gothic</vt:lpstr>
      <vt:lpstr>Champagne &amp; Limousines</vt:lpstr>
      <vt:lpstr>Monotype Sorts</vt:lpstr>
      <vt:lpstr>Palatino Linotype</vt:lpstr>
      <vt:lpstr>Verdana</vt:lpstr>
      <vt:lpstr>Wingdings</vt:lpstr>
      <vt:lpstr>Présentation de stratégie d’entreprise</vt:lpstr>
      <vt:lpstr>PILOTAGE D’UNE ENTREPRISE Synthèse    </vt:lpstr>
      <vt:lpstr>Qu’est-ce qu’une entreprise ?</vt:lpstr>
      <vt:lpstr>Qu’est-ce qu’une entreprise ?</vt:lpstr>
      <vt:lpstr>Organisation de base de l’entreprise</vt:lpstr>
      <vt:lpstr> - schéma du fonctionnement des trois sous-systèmes -</vt:lpstr>
      <vt:lpstr> Le pilotage de l’entreprise : décision, pouvoir et contrôle </vt:lpstr>
      <vt:lpstr>Présentation PowerPoint</vt:lpstr>
      <vt:lpstr>LES TABLEAUX DE BORD: Indicateurs d’activités et de performances</vt:lpstr>
      <vt:lpstr>Exemple.. </vt:lpstr>
      <vt:lpstr>Pilotage de l’entreprise: Indicateurs&amp;Outils</vt:lpstr>
      <vt:lpstr>On peut lister les indicateurs de pilotage en différentes catégories :</vt:lpstr>
      <vt:lpstr>On peut lister les indicateurs de pilotage en différentes catégories :</vt:lpstr>
      <vt:lpstr>Présentation PowerPoint</vt:lpstr>
      <vt:lpstr>Outils du pilotage</vt:lpstr>
      <vt:lpstr>Pour conclure …</vt:lpstr>
      <vt:lpstr>Schéma global du pilotage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Synthese</dc:title>
  <dc:creator>admin</dc:creator>
  <cp:lastModifiedBy>admin</cp:lastModifiedBy>
  <cp:revision>23</cp:revision>
  <dcterms:created xsi:type="dcterms:W3CDTF">2019-01-04T11:39:37Z</dcterms:created>
  <dcterms:modified xsi:type="dcterms:W3CDTF">2019-01-04T16:30:01Z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