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72" r:id="rId6"/>
    <p:sldId id="273" r:id="rId7"/>
    <p:sldId id="288" r:id="rId8"/>
    <p:sldId id="281" r:id="rId9"/>
    <p:sldId id="280" r:id="rId10"/>
    <p:sldId id="284" r:id="rId11"/>
    <p:sldId id="285" r:id="rId12"/>
    <p:sldId id="286" r:id="rId13"/>
    <p:sldId id="287" r:id="rId14"/>
    <p:sldId id="282" r:id="rId15"/>
    <p:sldId id="274" r:id="rId16"/>
    <p:sldId id="275" r:id="rId17"/>
    <p:sldId id="276" r:id="rId18"/>
    <p:sldId id="277" r:id="rId19"/>
    <p:sldId id="278" r:id="rId20"/>
    <p:sldId id="279" r:id="rId21"/>
    <p:sldId id="289" r:id="rId22"/>
    <p:sldId id="290"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26ED98-2465-4433-AD6F-6E04BC98B213}" type="datetimeFigureOut">
              <a:rPr lang="fr-FR" smtClean="0"/>
              <a:t>27/12/2018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666BA5-5D2D-48C7-A70C-CEEC15992478}"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95666BA5-5D2D-48C7-A70C-CEEC15992478}" type="slidenum">
              <a:rPr lang="fr-FR" smtClean="0"/>
              <a:t>14</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0C967D63-F372-48DB-B5A5-0542B4BEA99C}" type="datetimeFigureOut">
              <a:rPr lang="fr-FR" smtClean="0"/>
              <a:pPr/>
              <a:t>27/12/2018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2A098B-275C-457F-8566-21399A827B6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C967D63-F372-48DB-B5A5-0542B4BEA99C}" type="datetimeFigureOut">
              <a:rPr lang="fr-FR" smtClean="0"/>
              <a:pPr/>
              <a:t>27/12/2018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2A098B-275C-457F-8566-21399A827B6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C967D63-F372-48DB-B5A5-0542B4BEA99C}" type="datetimeFigureOut">
              <a:rPr lang="fr-FR" smtClean="0"/>
              <a:pPr/>
              <a:t>27/12/2018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2A098B-275C-457F-8566-21399A827B6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C967D63-F372-48DB-B5A5-0542B4BEA99C}" type="datetimeFigureOut">
              <a:rPr lang="fr-FR" smtClean="0"/>
              <a:pPr/>
              <a:t>27/12/2018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2A098B-275C-457F-8566-21399A827B6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0C967D63-F372-48DB-B5A5-0542B4BEA99C}" type="datetimeFigureOut">
              <a:rPr lang="fr-FR" smtClean="0"/>
              <a:pPr/>
              <a:t>27/12/2018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2A098B-275C-457F-8566-21399A827B6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C967D63-F372-48DB-B5A5-0542B4BEA99C}" type="datetimeFigureOut">
              <a:rPr lang="fr-FR" smtClean="0"/>
              <a:pPr/>
              <a:t>27/12/2018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2A098B-275C-457F-8566-21399A827B6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C967D63-F372-48DB-B5A5-0542B4BEA99C}" type="datetimeFigureOut">
              <a:rPr lang="fr-FR" smtClean="0"/>
              <a:pPr/>
              <a:t>27/12/2018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B2A098B-275C-457F-8566-21399A827B6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0C967D63-F372-48DB-B5A5-0542B4BEA99C}" type="datetimeFigureOut">
              <a:rPr lang="fr-FR" smtClean="0"/>
              <a:pPr/>
              <a:t>27/12/2018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B2A098B-275C-457F-8566-21399A827B6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C967D63-F372-48DB-B5A5-0542B4BEA99C}" type="datetimeFigureOut">
              <a:rPr lang="fr-FR" smtClean="0"/>
              <a:pPr/>
              <a:t>27/12/2018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B2A098B-275C-457F-8566-21399A827B6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C967D63-F372-48DB-B5A5-0542B4BEA99C}" type="datetimeFigureOut">
              <a:rPr lang="fr-FR" smtClean="0"/>
              <a:pPr/>
              <a:t>27/12/2018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2A098B-275C-457F-8566-21399A827B6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C967D63-F372-48DB-B5A5-0542B4BEA99C}" type="datetimeFigureOut">
              <a:rPr lang="fr-FR" smtClean="0"/>
              <a:pPr/>
              <a:t>27/12/2018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2A098B-275C-457F-8566-21399A827B6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67D63-F372-48DB-B5A5-0542B4BEA99C}" type="datetimeFigureOut">
              <a:rPr lang="fr-FR" smtClean="0"/>
              <a:pPr/>
              <a:t>27/12/2018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A098B-275C-457F-8566-21399A827B6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277435" cy="6858000"/>
          </a:xfrm>
          <a:prstGeom prst="rect">
            <a:avLst/>
          </a:prstGeom>
        </p:spPr>
      </p:pic>
      <p:sp>
        <p:nvSpPr>
          <p:cNvPr id="2" name="Titre 1"/>
          <p:cNvSpPr>
            <a:spLocks noGrp="1"/>
          </p:cNvSpPr>
          <p:nvPr>
            <p:ph type="ctrTitle"/>
          </p:nvPr>
        </p:nvSpPr>
        <p:spPr>
          <a:xfrm>
            <a:off x="683568" y="1052736"/>
            <a:ext cx="7772400" cy="2016224"/>
          </a:xfrm>
          <a:ln>
            <a:noFill/>
          </a:ln>
        </p:spPr>
        <p:style>
          <a:lnRef idx="1">
            <a:schemeClr val="dk1"/>
          </a:lnRef>
          <a:fillRef idx="2">
            <a:schemeClr val="dk1"/>
          </a:fillRef>
          <a:effectRef idx="1">
            <a:schemeClr val="dk1"/>
          </a:effectRef>
          <a:fontRef idx="minor">
            <a:schemeClr val="dk1"/>
          </a:fontRef>
        </p:style>
        <p:txBody>
          <a:bodyPr/>
          <a:lstStyle/>
          <a:p>
            <a:r>
              <a:rPr lang="fr-FR" b="1" i="1" dirty="0" smtClean="0">
                <a:solidFill>
                  <a:schemeClr val="accent2">
                    <a:lumMod val="75000"/>
                  </a:schemeClr>
                </a:solidFill>
              </a:rPr>
              <a:t>Les indicateurs de performance de production et financiers</a:t>
            </a:r>
            <a:endParaRPr lang="fr-FR" b="1" i="1" dirty="0">
              <a:solidFill>
                <a:schemeClr val="accent2">
                  <a:lumMod val="75000"/>
                </a:schemeClr>
              </a:solidFill>
            </a:endParaRPr>
          </a:p>
        </p:txBody>
      </p:sp>
      <p:sp>
        <p:nvSpPr>
          <p:cNvPr id="3" name="Sous-titre 2"/>
          <p:cNvSpPr>
            <a:spLocks noGrp="1"/>
          </p:cNvSpPr>
          <p:nvPr>
            <p:ph type="subTitle" idx="1"/>
          </p:nvPr>
        </p:nvSpPr>
        <p:spPr/>
        <p:txBody>
          <a:bodyPr>
            <a:normAutofit fontScale="85000" lnSpcReduction="20000"/>
          </a:bodyPr>
          <a:lstStyle/>
          <a:p>
            <a:r>
              <a:rPr lang="fr-FR" dirty="0" smtClean="0">
                <a:solidFill>
                  <a:schemeClr val="accent1">
                    <a:lumMod val="75000"/>
                  </a:schemeClr>
                </a:solidFill>
              </a:rPr>
              <a:t>                      Réalisé par</a:t>
            </a:r>
            <a:r>
              <a:rPr lang="fr-FR" dirty="0" smtClean="0"/>
              <a:t>: </a:t>
            </a:r>
            <a:r>
              <a:rPr lang="fr-FR" dirty="0" smtClean="0">
                <a:solidFill>
                  <a:schemeClr val="tx1"/>
                </a:solidFill>
              </a:rPr>
              <a:t>Samia HAMMOU</a:t>
            </a:r>
          </a:p>
          <a:p>
            <a:r>
              <a:rPr lang="fr-FR" dirty="0" smtClean="0">
                <a:solidFill>
                  <a:schemeClr val="tx1"/>
                </a:solidFill>
              </a:rPr>
              <a:t>                                        Sara HACHIR</a:t>
            </a:r>
          </a:p>
          <a:p>
            <a:r>
              <a:rPr lang="fr-FR" dirty="0" smtClean="0">
                <a:solidFill>
                  <a:schemeClr val="tx1"/>
                </a:solidFill>
              </a:rPr>
              <a:t>                                          Diae HAJAJ</a:t>
            </a:r>
          </a:p>
          <a:p>
            <a:r>
              <a:rPr lang="fr-FR" dirty="0" smtClean="0">
                <a:solidFill>
                  <a:schemeClr val="tx1"/>
                </a:solidFill>
              </a:rPr>
              <a:t>                                            Kaoutar  AOUISSI</a:t>
            </a:r>
            <a:endParaRPr lang="fr-FR"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p:txBody>
          <a:bodyPr>
            <a:normAutofit/>
          </a:bodyPr>
          <a:lstStyle/>
          <a:p>
            <a:r>
              <a:rPr lang="fr-FR" b="1" i="1" dirty="0" smtClean="0">
                <a:solidFill>
                  <a:schemeClr val="accent2">
                    <a:lumMod val="75000"/>
                  </a:schemeClr>
                </a:solidFill>
              </a:rPr>
              <a:t>Taux d’accidents du travail :</a:t>
            </a:r>
            <a:endParaRPr lang="fr-FR" b="1" i="1" dirty="0">
              <a:solidFill>
                <a:schemeClr val="accent2">
                  <a:lumMod val="75000"/>
                </a:schemeClr>
              </a:solidFill>
            </a:endParaRPr>
          </a:p>
        </p:txBody>
      </p:sp>
      <p:sp>
        <p:nvSpPr>
          <p:cNvPr id="3" name="Espace réservé du contenu 2"/>
          <p:cNvSpPr>
            <a:spLocks noGrp="1"/>
          </p:cNvSpPr>
          <p:nvPr>
            <p:ph idx="1"/>
          </p:nvPr>
        </p:nvSpPr>
        <p:spPr>
          <a:xfrm>
            <a:off x="323528" y="1628800"/>
            <a:ext cx="8445624" cy="4597971"/>
          </a:xfrm>
          <a:ln>
            <a:noFill/>
          </a:ln>
        </p:spPr>
        <p:style>
          <a:lnRef idx="1">
            <a:schemeClr val="dk1"/>
          </a:lnRef>
          <a:fillRef idx="2">
            <a:schemeClr val="dk1"/>
          </a:fillRef>
          <a:effectRef idx="1">
            <a:schemeClr val="dk1"/>
          </a:effectRef>
          <a:fontRef idx="minor">
            <a:schemeClr val="dk1"/>
          </a:fontRef>
        </p:style>
        <p:txBody>
          <a:bodyPr>
            <a:normAutofit/>
          </a:bodyPr>
          <a:lstStyle/>
          <a:p>
            <a:pPr fontAlgn="base">
              <a:buNone/>
            </a:pPr>
            <a:r>
              <a:rPr lang="fr-FR" dirty="0" smtClean="0"/>
              <a:t>    une forte hausse de ce taux (nombre d’arrêts mensuels/ total des salariés de production) peut nous donner de multiples indications : rythmes de travail trop rapides, consignes de</a:t>
            </a:r>
            <a:br>
              <a:rPr lang="fr-FR" dirty="0" smtClean="0"/>
            </a:br>
            <a:r>
              <a:rPr lang="fr-FR" dirty="0" smtClean="0"/>
              <a:t>sécurité non respectées, ou encore mauvaise formation ou mauvaise adaptation du personnel.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p:txBody>
          <a:bodyPr>
            <a:normAutofit/>
          </a:bodyPr>
          <a:lstStyle/>
          <a:p>
            <a:r>
              <a:rPr lang="fr-FR" b="1" i="1" dirty="0" smtClean="0">
                <a:solidFill>
                  <a:schemeClr val="accent2">
                    <a:lumMod val="75000"/>
                  </a:schemeClr>
                </a:solidFill>
              </a:rPr>
              <a:t>Taux de productivité par poste </a:t>
            </a:r>
            <a:r>
              <a:rPr lang="fr-FR" i="1" dirty="0" smtClean="0">
                <a:solidFill>
                  <a:schemeClr val="accent2">
                    <a:lumMod val="75000"/>
                  </a:schemeClr>
                </a:solidFill>
              </a:rPr>
              <a:t>: </a:t>
            </a:r>
            <a:endParaRPr lang="fr-FR" b="1" i="1" dirty="0">
              <a:solidFill>
                <a:schemeClr val="accent2">
                  <a:lumMod val="75000"/>
                </a:schemeClr>
              </a:solidFill>
            </a:endParaRPr>
          </a:p>
        </p:txBody>
      </p:sp>
      <p:sp>
        <p:nvSpPr>
          <p:cNvPr id="3" name="Espace réservé du contenu 2"/>
          <p:cNvSpPr>
            <a:spLocks noGrp="1"/>
          </p:cNvSpPr>
          <p:nvPr>
            <p:ph idx="1"/>
          </p:nvPr>
        </p:nvSpPr>
        <p:spPr>
          <a:xfrm>
            <a:off x="323528" y="1628800"/>
            <a:ext cx="8445624" cy="4597971"/>
          </a:xfrm>
          <a:ln>
            <a:noFill/>
          </a:ln>
        </p:spPr>
        <p:style>
          <a:lnRef idx="1">
            <a:schemeClr val="dk1"/>
          </a:lnRef>
          <a:fillRef idx="2">
            <a:schemeClr val="dk1"/>
          </a:fillRef>
          <a:effectRef idx="1">
            <a:schemeClr val="dk1"/>
          </a:effectRef>
          <a:fontRef idx="minor">
            <a:schemeClr val="dk1"/>
          </a:fontRef>
        </p:style>
        <p:txBody>
          <a:bodyPr>
            <a:normAutofit/>
          </a:bodyPr>
          <a:lstStyle/>
          <a:p>
            <a:pPr fontAlgn="base">
              <a:buNone/>
            </a:pPr>
            <a:r>
              <a:rPr lang="fr-FR" dirty="0" smtClean="0"/>
              <a:t>    c’est le nombre d’unités fabriquées par un poste de travail rapporté à un temps complet. En cas de baisse récurrente, il indique un problème qui peut être lié à des ruptures d’approvisionnement, un manque de motivation ou de qualification du personnel ou des pannes machines. Il convient dès lors de le comparer aux indicateurs précédents.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p:txBody>
          <a:bodyPr>
            <a:normAutofit fontScale="90000"/>
          </a:bodyPr>
          <a:lstStyle/>
          <a:p>
            <a:r>
              <a:rPr lang="fr-FR" b="1" i="1" dirty="0" smtClean="0">
                <a:solidFill>
                  <a:schemeClr val="accent2">
                    <a:lumMod val="75000"/>
                  </a:schemeClr>
                </a:solidFill>
              </a:rPr>
              <a:t>Durée moyenne de production par produit</a:t>
            </a:r>
            <a:r>
              <a:rPr lang="fr-FR" i="1" dirty="0" smtClean="0">
                <a:solidFill>
                  <a:schemeClr val="accent2">
                    <a:lumMod val="75000"/>
                  </a:schemeClr>
                </a:solidFill>
              </a:rPr>
              <a:t>: </a:t>
            </a:r>
            <a:endParaRPr lang="fr-FR" b="1" i="1" dirty="0">
              <a:solidFill>
                <a:schemeClr val="accent2">
                  <a:lumMod val="75000"/>
                </a:schemeClr>
              </a:solidFill>
            </a:endParaRPr>
          </a:p>
        </p:txBody>
      </p:sp>
      <p:sp>
        <p:nvSpPr>
          <p:cNvPr id="3" name="Espace réservé du contenu 2"/>
          <p:cNvSpPr>
            <a:spLocks noGrp="1"/>
          </p:cNvSpPr>
          <p:nvPr>
            <p:ph idx="1"/>
          </p:nvPr>
        </p:nvSpPr>
        <p:spPr>
          <a:xfrm>
            <a:off x="323528" y="1628800"/>
            <a:ext cx="8445624" cy="4597971"/>
          </a:xfrm>
          <a:ln>
            <a:noFill/>
          </a:ln>
        </p:spPr>
        <p:style>
          <a:lnRef idx="1">
            <a:schemeClr val="dk1"/>
          </a:lnRef>
          <a:fillRef idx="2">
            <a:schemeClr val="dk1"/>
          </a:fillRef>
          <a:effectRef idx="1">
            <a:schemeClr val="dk1"/>
          </a:effectRef>
          <a:fontRef idx="minor">
            <a:schemeClr val="dk1"/>
          </a:fontRef>
        </p:style>
        <p:txBody>
          <a:bodyPr>
            <a:normAutofit/>
          </a:bodyPr>
          <a:lstStyle/>
          <a:p>
            <a:pPr fontAlgn="base">
              <a:buNone/>
            </a:pPr>
            <a:r>
              <a:rPr lang="fr-FR" dirty="0" smtClean="0"/>
              <a:t>    il nous donne une indication sur le temps nécessaire à la fabrication d’un produit. Un rallongement de la durée montre des problèmes liés le plus souvent à une désorganisation des ateliers, des problèmes d’approvisionnement ou des difficultés du personnel.</a:t>
            </a:r>
            <a:r>
              <a:rPr lang="fr-FR" i="1" dirty="0" smtClean="0"/>
              <a:t> </a:t>
            </a:r>
            <a:endParaRPr lang="fr-FR"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a:xfrm>
            <a:off x="467544" y="2132856"/>
            <a:ext cx="8229600" cy="2304256"/>
          </a:xfrm>
        </p:spPr>
        <p:txBody>
          <a:bodyPr>
            <a:normAutofit/>
          </a:bodyPr>
          <a:lstStyle/>
          <a:p>
            <a:r>
              <a:rPr lang="fr-FR" b="1" i="1" dirty="0" smtClean="0">
                <a:solidFill>
                  <a:schemeClr val="accent2">
                    <a:lumMod val="75000"/>
                  </a:schemeClr>
                </a:solidFill>
              </a:rPr>
              <a:t>Les indicateurs de performance</a:t>
            </a:r>
            <a:br>
              <a:rPr lang="fr-FR" b="1" i="1" dirty="0" smtClean="0">
                <a:solidFill>
                  <a:schemeClr val="accent2">
                    <a:lumMod val="75000"/>
                  </a:schemeClr>
                </a:solidFill>
              </a:rPr>
            </a:br>
            <a:r>
              <a:rPr lang="fr-FR" b="1" i="1" dirty="0" smtClean="0">
                <a:solidFill>
                  <a:schemeClr val="accent2">
                    <a:lumMod val="75000"/>
                  </a:schemeClr>
                </a:solidFill>
              </a:rPr>
              <a:t>financières:</a:t>
            </a:r>
            <a:endParaRPr lang="fr-FR" b="1" i="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3" cstate="print"/>
          <a:stretch>
            <a:fillRect/>
          </a:stretch>
        </p:blipFill>
        <p:spPr>
          <a:xfrm>
            <a:off x="0" y="0"/>
            <a:ext cx="9144000" cy="6858000"/>
          </a:xfrm>
          <a:prstGeom prst="rect">
            <a:avLst/>
          </a:prstGeom>
        </p:spPr>
      </p:pic>
      <p:sp>
        <p:nvSpPr>
          <p:cNvPr id="2" name="Titre 1"/>
          <p:cNvSpPr>
            <a:spLocks noGrp="1"/>
          </p:cNvSpPr>
          <p:nvPr>
            <p:ph type="title"/>
          </p:nvPr>
        </p:nvSpPr>
        <p:spPr/>
        <p:txBody>
          <a:bodyPr>
            <a:normAutofit fontScale="90000"/>
          </a:bodyPr>
          <a:lstStyle/>
          <a:p>
            <a:r>
              <a:rPr lang="fr-FR" b="1" i="1" dirty="0" smtClean="0">
                <a:solidFill>
                  <a:schemeClr val="accent2">
                    <a:lumMod val="75000"/>
                  </a:schemeClr>
                </a:solidFill>
              </a:rPr>
              <a:t>Les indicateurs de performance</a:t>
            </a:r>
            <a:br>
              <a:rPr lang="fr-FR" b="1" i="1" dirty="0" smtClean="0">
                <a:solidFill>
                  <a:schemeClr val="accent2">
                    <a:lumMod val="75000"/>
                  </a:schemeClr>
                </a:solidFill>
              </a:rPr>
            </a:br>
            <a:r>
              <a:rPr lang="fr-FR" b="1" i="1" dirty="0" smtClean="0">
                <a:solidFill>
                  <a:schemeClr val="accent2">
                    <a:lumMod val="75000"/>
                  </a:schemeClr>
                </a:solidFill>
              </a:rPr>
              <a:t>financières:</a:t>
            </a:r>
            <a:endParaRPr lang="fr-FR" b="1" i="1" dirty="0">
              <a:solidFill>
                <a:schemeClr val="accent2">
                  <a:lumMod val="75000"/>
                </a:schemeClr>
              </a:solidFill>
            </a:endParaRPr>
          </a:p>
        </p:txBody>
      </p:sp>
      <p:sp>
        <p:nvSpPr>
          <p:cNvPr id="3" name="Espace réservé du contenu 2"/>
          <p:cNvSpPr>
            <a:spLocks noGrp="1"/>
          </p:cNvSpPr>
          <p:nvPr>
            <p:ph idx="1"/>
          </p:nvPr>
        </p:nvSpPr>
        <p:spPr>
          <a:xfrm>
            <a:off x="323528" y="1628800"/>
            <a:ext cx="8445624" cy="4597971"/>
          </a:xfrm>
          <a:ln>
            <a:noFill/>
          </a:ln>
        </p:spPr>
        <p:style>
          <a:lnRef idx="1">
            <a:schemeClr val="dk1"/>
          </a:lnRef>
          <a:fillRef idx="2">
            <a:schemeClr val="dk1"/>
          </a:fillRef>
          <a:effectRef idx="1">
            <a:schemeClr val="dk1"/>
          </a:effectRef>
          <a:fontRef idx="minor">
            <a:schemeClr val="dk1"/>
          </a:fontRef>
        </p:style>
        <p:txBody>
          <a:bodyPr>
            <a:normAutofit/>
          </a:bodyPr>
          <a:lstStyle/>
          <a:p>
            <a:pPr fontAlgn="base"/>
            <a:r>
              <a:rPr lang="fr-FR" dirty="0" smtClean="0"/>
              <a:t>Les indicateurs financiers sont des outils de pilotage très importants pour le chef d’entreprise.</a:t>
            </a:r>
          </a:p>
          <a:p>
            <a:r>
              <a:rPr lang="fr-FR" dirty="0" smtClean="0"/>
              <a:t>Voici les </a:t>
            </a:r>
            <a:r>
              <a:rPr lang="fr-FR" b="1" dirty="0" smtClean="0"/>
              <a:t>5 indicateurs financiers très importants</a:t>
            </a:r>
            <a:r>
              <a:rPr lang="fr-FR" dirty="0" smtClean="0"/>
              <a:t> : le seuil de rentabilité, la marge de l’entreprise, le coût de revient, le besoin en fonds de roulement et la trésorerie prévisionnelle.</a:t>
            </a:r>
          </a:p>
          <a:p>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p:txBody>
          <a:bodyPr>
            <a:normAutofit/>
          </a:bodyPr>
          <a:lstStyle/>
          <a:p>
            <a:r>
              <a:rPr lang="fr-FR" b="1" i="1" dirty="0" smtClean="0">
                <a:solidFill>
                  <a:schemeClr val="accent2">
                    <a:lumMod val="75000"/>
                  </a:schemeClr>
                </a:solidFill>
              </a:rPr>
              <a:t>La valeur ajoutée:</a:t>
            </a:r>
            <a:endParaRPr lang="fr-FR" b="1" i="1" dirty="0">
              <a:solidFill>
                <a:schemeClr val="accent2">
                  <a:lumMod val="75000"/>
                </a:schemeClr>
              </a:solidFill>
            </a:endParaRPr>
          </a:p>
        </p:txBody>
      </p:sp>
      <p:sp>
        <p:nvSpPr>
          <p:cNvPr id="3" name="Espace réservé du contenu 2"/>
          <p:cNvSpPr>
            <a:spLocks noGrp="1"/>
          </p:cNvSpPr>
          <p:nvPr>
            <p:ph idx="1"/>
          </p:nvPr>
        </p:nvSpPr>
        <p:spPr>
          <a:xfrm>
            <a:off x="323528" y="1628800"/>
            <a:ext cx="8445624" cy="4597971"/>
          </a:xfrm>
          <a:ln>
            <a:noFill/>
          </a:ln>
        </p:spPr>
        <p:style>
          <a:lnRef idx="1">
            <a:schemeClr val="dk1"/>
          </a:lnRef>
          <a:fillRef idx="2">
            <a:schemeClr val="dk1"/>
          </a:fillRef>
          <a:effectRef idx="1">
            <a:schemeClr val="dk1"/>
          </a:effectRef>
          <a:fontRef idx="minor">
            <a:schemeClr val="dk1"/>
          </a:fontRef>
        </p:style>
        <p:txBody>
          <a:bodyPr>
            <a:normAutofit/>
          </a:bodyPr>
          <a:lstStyle/>
          <a:p>
            <a:pPr fontAlgn="base"/>
            <a:r>
              <a:rPr lang="fr-FR" dirty="0" smtClean="0"/>
              <a:t>La </a:t>
            </a:r>
            <a:r>
              <a:rPr lang="fr-FR" dirty="0" smtClean="0">
                <a:solidFill>
                  <a:schemeClr val="accent6">
                    <a:lumMod val="75000"/>
                  </a:schemeClr>
                </a:solidFill>
              </a:rPr>
              <a:t>valeur ajoutée</a:t>
            </a:r>
            <a:r>
              <a:rPr lang="fr-FR" dirty="0" smtClean="0"/>
              <a:t> mesure la valeur de la production réalisée au sein d’une entreprise (la création de richesse), c’est-à-dire le supplément de valeur apporté par l’entreprise à un produit ou un service provenant d’un tiers.</a:t>
            </a:r>
          </a:p>
          <a:p>
            <a:pPr fontAlgn="base"/>
            <a:r>
              <a:rPr lang="fr-FR" dirty="0" smtClean="0"/>
              <a:t>Elle permet d’identifier les sources de création de valeur parmi les activités de l’entreprise et/ou les différentes catégories de produits ou services.</a:t>
            </a:r>
          </a:p>
          <a:p>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p:txBody>
          <a:bodyPr>
            <a:normAutofit/>
          </a:bodyPr>
          <a:lstStyle/>
          <a:p>
            <a:r>
              <a:rPr lang="fr-FR" b="1" i="1" dirty="0" smtClean="0">
                <a:solidFill>
                  <a:schemeClr val="accent2">
                    <a:lumMod val="75000"/>
                  </a:schemeClr>
                </a:solidFill>
              </a:rPr>
              <a:t>Le seuil de rentabilité :</a:t>
            </a:r>
            <a:endParaRPr lang="fr-FR" b="1" i="1" dirty="0">
              <a:solidFill>
                <a:schemeClr val="accent2">
                  <a:lumMod val="75000"/>
                </a:schemeClr>
              </a:solidFill>
            </a:endParaRPr>
          </a:p>
        </p:txBody>
      </p:sp>
      <p:sp>
        <p:nvSpPr>
          <p:cNvPr id="3" name="Espace réservé du contenu 2"/>
          <p:cNvSpPr>
            <a:spLocks noGrp="1"/>
          </p:cNvSpPr>
          <p:nvPr>
            <p:ph idx="1"/>
          </p:nvPr>
        </p:nvSpPr>
        <p:spPr>
          <a:xfrm>
            <a:off x="251520" y="1916832"/>
            <a:ext cx="8445624" cy="3384376"/>
          </a:xfrm>
          <a:ln>
            <a:noFill/>
          </a:ln>
        </p:spPr>
        <p:style>
          <a:lnRef idx="1">
            <a:schemeClr val="dk1"/>
          </a:lnRef>
          <a:fillRef idx="2">
            <a:schemeClr val="dk1"/>
          </a:fillRef>
          <a:effectRef idx="1">
            <a:schemeClr val="dk1"/>
          </a:effectRef>
          <a:fontRef idx="minor">
            <a:schemeClr val="dk1"/>
          </a:fontRef>
        </p:style>
        <p:txBody>
          <a:bodyPr>
            <a:normAutofit/>
          </a:bodyPr>
          <a:lstStyle/>
          <a:p>
            <a:pPr fontAlgn="base"/>
            <a:r>
              <a:rPr lang="fr-FR" dirty="0" smtClean="0"/>
              <a:t>Le </a:t>
            </a:r>
            <a:r>
              <a:rPr lang="fr-FR" dirty="0" smtClean="0">
                <a:solidFill>
                  <a:schemeClr val="accent6">
                    <a:lumMod val="75000"/>
                  </a:schemeClr>
                </a:solidFill>
              </a:rPr>
              <a:t>seuil de rentabilité</a:t>
            </a:r>
            <a:r>
              <a:rPr lang="fr-FR" dirty="0" smtClean="0"/>
              <a:t> vous permet de connaitre  le montant de chiffre d’affaires à réaliser pour que vous puissiez couvrir toutes vos charges :</a:t>
            </a:r>
          </a:p>
          <a:p>
            <a:pPr lvl="1" fontAlgn="base">
              <a:buFont typeface="Wingdings" pitchFamily="2" charset="2"/>
              <a:buChar char="Ø"/>
            </a:pPr>
            <a:r>
              <a:rPr lang="fr-FR" dirty="0" smtClean="0"/>
              <a:t>    si vous le franchissez, vous réalisez un bénéfice,</a:t>
            </a:r>
          </a:p>
          <a:p>
            <a:pPr lvl="1" fontAlgn="base">
              <a:buFont typeface="Wingdings" pitchFamily="2" charset="2"/>
              <a:buChar char="Ø"/>
            </a:pPr>
            <a:r>
              <a:rPr lang="fr-FR" dirty="0" smtClean="0"/>
              <a:t>    si vous ne l’atteignez pas, vous réaliser un déficit.</a:t>
            </a:r>
          </a:p>
          <a:p>
            <a:pPr>
              <a:buNone/>
            </a:pPr>
            <a:endParaRPr lang="fr-F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p:txBody>
          <a:bodyPr>
            <a:normAutofit/>
          </a:bodyPr>
          <a:lstStyle/>
          <a:p>
            <a:r>
              <a:rPr lang="fr-FR" b="1" i="1" dirty="0" smtClean="0">
                <a:solidFill>
                  <a:schemeClr val="accent2">
                    <a:lumMod val="75000"/>
                  </a:schemeClr>
                </a:solidFill>
              </a:rPr>
              <a:t>La marge de l’entreprise:</a:t>
            </a:r>
            <a:endParaRPr lang="fr-FR" b="1" i="1" dirty="0">
              <a:solidFill>
                <a:schemeClr val="accent2">
                  <a:lumMod val="75000"/>
                </a:schemeClr>
              </a:solidFill>
            </a:endParaRPr>
          </a:p>
        </p:txBody>
      </p:sp>
      <p:sp>
        <p:nvSpPr>
          <p:cNvPr id="3" name="Espace réservé du contenu 2"/>
          <p:cNvSpPr>
            <a:spLocks noGrp="1"/>
          </p:cNvSpPr>
          <p:nvPr>
            <p:ph idx="1"/>
          </p:nvPr>
        </p:nvSpPr>
        <p:spPr>
          <a:xfrm>
            <a:off x="323528" y="1628800"/>
            <a:ext cx="8445624" cy="4597971"/>
          </a:xfrm>
          <a:ln>
            <a:noFill/>
          </a:ln>
        </p:spPr>
        <p:style>
          <a:lnRef idx="1">
            <a:schemeClr val="dk1"/>
          </a:lnRef>
          <a:fillRef idx="2">
            <a:schemeClr val="dk1"/>
          </a:fillRef>
          <a:effectRef idx="1">
            <a:schemeClr val="dk1"/>
          </a:effectRef>
          <a:fontRef idx="minor">
            <a:schemeClr val="dk1"/>
          </a:fontRef>
        </p:style>
        <p:txBody>
          <a:bodyPr>
            <a:normAutofit fontScale="85000" lnSpcReduction="20000"/>
          </a:bodyPr>
          <a:lstStyle/>
          <a:p>
            <a:pPr fontAlgn="base"/>
            <a:r>
              <a:rPr lang="fr-FR" dirty="0" smtClean="0"/>
              <a:t>La </a:t>
            </a:r>
            <a:r>
              <a:rPr lang="fr-FR" dirty="0" smtClean="0">
                <a:solidFill>
                  <a:schemeClr val="accent6">
                    <a:lumMod val="75000"/>
                  </a:schemeClr>
                </a:solidFill>
              </a:rPr>
              <a:t>marge de l’entreprise </a:t>
            </a:r>
            <a:r>
              <a:rPr lang="fr-FR" dirty="0" smtClean="0"/>
              <a:t>correspond à la différence entre vos ventes de biens et/ou de services et le prix auquel vous les achetez.</a:t>
            </a:r>
          </a:p>
          <a:p>
            <a:pPr fontAlgn="base"/>
            <a:r>
              <a:rPr lang="fr-FR" dirty="0" smtClean="0"/>
              <a:t>C’est un très bon indicateur pour :</a:t>
            </a:r>
          </a:p>
          <a:p>
            <a:pPr fontAlgn="base">
              <a:buNone/>
            </a:pPr>
            <a:r>
              <a:rPr lang="fr-FR" dirty="0" smtClean="0"/>
              <a:t>           -fixer vos prix de vente en fonction de vos achats,</a:t>
            </a:r>
          </a:p>
          <a:p>
            <a:pPr fontAlgn="base">
              <a:buNone/>
            </a:pPr>
            <a:r>
              <a:rPr lang="fr-FR" dirty="0" smtClean="0"/>
              <a:t>           -être capable de déterminer dans quels cas vous ne</a:t>
            </a:r>
          </a:p>
          <a:p>
            <a:pPr fontAlgn="base">
              <a:buNone/>
            </a:pPr>
            <a:r>
              <a:rPr lang="fr-FR" dirty="0"/>
              <a:t> </a:t>
            </a:r>
            <a:r>
              <a:rPr lang="fr-FR" dirty="0" smtClean="0"/>
              <a:t>           gagnerez pas d’argent ou vous en perdrez</a:t>
            </a:r>
          </a:p>
          <a:p>
            <a:pPr fontAlgn="base">
              <a:buNone/>
            </a:pPr>
            <a:r>
              <a:rPr lang="fr-FR" dirty="0" smtClean="0"/>
              <a:t>           -vous comparer aux concurrents et au statistiques de</a:t>
            </a:r>
          </a:p>
          <a:p>
            <a:pPr fontAlgn="base">
              <a:buNone/>
            </a:pPr>
            <a:r>
              <a:rPr lang="fr-FR" dirty="0"/>
              <a:t> </a:t>
            </a:r>
            <a:r>
              <a:rPr lang="fr-FR" dirty="0" smtClean="0"/>
              <a:t>            votre secteur.</a:t>
            </a:r>
          </a:p>
          <a:p>
            <a:pPr fontAlgn="base"/>
            <a:r>
              <a:rPr lang="fr-FR" dirty="0" smtClean="0"/>
              <a:t>Plusieurs indicateurs sont utilisés pour la marge : marge      brute, marge nette, taux de marge, taux de marque. </a:t>
            </a:r>
          </a:p>
          <a:p>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p:txBody>
          <a:bodyPr>
            <a:normAutofit/>
          </a:bodyPr>
          <a:lstStyle/>
          <a:p>
            <a:pPr fontAlgn="base"/>
            <a:r>
              <a:rPr lang="fr-FR" b="1" i="1" dirty="0" smtClean="0">
                <a:solidFill>
                  <a:schemeClr val="accent2">
                    <a:lumMod val="75000"/>
                  </a:schemeClr>
                </a:solidFill>
              </a:rPr>
              <a:t>Le coût de revient</a:t>
            </a:r>
            <a:endParaRPr lang="fr-FR" b="1" i="1" dirty="0">
              <a:solidFill>
                <a:schemeClr val="accent2">
                  <a:lumMod val="75000"/>
                </a:schemeClr>
              </a:solidFill>
            </a:endParaRPr>
          </a:p>
        </p:txBody>
      </p:sp>
      <p:sp>
        <p:nvSpPr>
          <p:cNvPr id="3" name="Espace réservé du contenu 2"/>
          <p:cNvSpPr>
            <a:spLocks noGrp="1"/>
          </p:cNvSpPr>
          <p:nvPr>
            <p:ph idx="1"/>
          </p:nvPr>
        </p:nvSpPr>
        <p:spPr>
          <a:xfrm>
            <a:off x="323528" y="1628800"/>
            <a:ext cx="8445624" cy="4597971"/>
          </a:xfrm>
          <a:ln>
            <a:noFill/>
          </a:ln>
        </p:spPr>
        <p:style>
          <a:lnRef idx="1">
            <a:schemeClr val="dk1"/>
          </a:lnRef>
          <a:fillRef idx="2">
            <a:schemeClr val="dk1"/>
          </a:fillRef>
          <a:effectRef idx="1">
            <a:schemeClr val="dk1"/>
          </a:effectRef>
          <a:fontRef idx="minor">
            <a:schemeClr val="dk1"/>
          </a:fontRef>
        </p:style>
        <p:txBody>
          <a:bodyPr>
            <a:normAutofit fontScale="92500" lnSpcReduction="20000"/>
          </a:bodyPr>
          <a:lstStyle/>
          <a:p>
            <a:pPr fontAlgn="base"/>
            <a:r>
              <a:rPr lang="fr-FR" dirty="0" smtClean="0"/>
              <a:t>Cet indicateur financier met en évidence l’ensemble des coûts directs et indirects, fixes et variables, de production et de distribution nécessaire pour une unité de bien ou de service vendue.</a:t>
            </a:r>
          </a:p>
          <a:p>
            <a:pPr fontAlgn="base"/>
            <a:r>
              <a:rPr lang="fr-FR" dirty="0" smtClean="0"/>
              <a:t>La connaissance du coût de revient est quasiment primordiale pour déterminer vos prix de vente. La connaissance de sa composition vous donne également des pistes sur ce qu’il est possible de réduire. La réduction du coût de revient vous permet d’augmenter votre rentabilité ou de diminuer vos prix de vente.</a:t>
            </a:r>
          </a:p>
          <a:p>
            <a:endParaRPr lang="fr-FR" dirty="0" smtClean="0"/>
          </a:p>
          <a:p>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p:txBody>
          <a:bodyPr>
            <a:normAutofit fontScale="90000"/>
          </a:bodyPr>
          <a:lstStyle/>
          <a:p>
            <a:pPr fontAlgn="base"/>
            <a:r>
              <a:rPr lang="fr-FR" b="1" dirty="0" smtClean="0">
                <a:solidFill>
                  <a:schemeClr val="accent2">
                    <a:lumMod val="75000"/>
                  </a:schemeClr>
                </a:solidFill>
              </a:rPr>
              <a:t>Le besoin en fonds de roulement (BFR)</a:t>
            </a:r>
            <a:endParaRPr lang="fr-FR" b="1" i="1" dirty="0">
              <a:solidFill>
                <a:schemeClr val="accent2">
                  <a:lumMod val="75000"/>
                </a:schemeClr>
              </a:solidFill>
            </a:endParaRPr>
          </a:p>
        </p:txBody>
      </p:sp>
      <p:sp>
        <p:nvSpPr>
          <p:cNvPr id="3" name="Espace réservé du contenu 2"/>
          <p:cNvSpPr>
            <a:spLocks noGrp="1"/>
          </p:cNvSpPr>
          <p:nvPr>
            <p:ph idx="1"/>
          </p:nvPr>
        </p:nvSpPr>
        <p:spPr>
          <a:xfrm>
            <a:off x="323528" y="1628800"/>
            <a:ext cx="8445624" cy="4597971"/>
          </a:xfrm>
          <a:ln>
            <a:noFill/>
          </a:ln>
        </p:spPr>
        <p:style>
          <a:lnRef idx="1">
            <a:schemeClr val="dk1"/>
          </a:lnRef>
          <a:fillRef idx="2">
            <a:schemeClr val="dk1"/>
          </a:fillRef>
          <a:effectRef idx="1">
            <a:schemeClr val="dk1"/>
          </a:effectRef>
          <a:fontRef idx="minor">
            <a:schemeClr val="dk1"/>
          </a:fontRef>
        </p:style>
        <p:txBody>
          <a:bodyPr>
            <a:normAutofit lnSpcReduction="10000"/>
          </a:bodyPr>
          <a:lstStyle/>
          <a:p>
            <a:pPr fontAlgn="base"/>
            <a:r>
              <a:rPr lang="fr-FR" dirty="0" smtClean="0"/>
              <a:t>Le besoin en fonds de roulement est également un indicateur financier important. Il caractérise le besoin de financement nécessaire au cycle d’exploitation de l’entreprise.</a:t>
            </a:r>
          </a:p>
          <a:p>
            <a:pPr fontAlgn="base"/>
            <a:r>
              <a:rPr lang="fr-FR" dirty="0" smtClean="0"/>
              <a:t>Il faut souvent prévoir du financement au niveau du besoin en fonds de roulement lorsque l’entreprise est en croissance, car l’augmentation de l’activité nécessite notamment de réaliser plus de dépenses au départ pour y faire face.</a:t>
            </a:r>
          </a:p>
          <a:p>
            <a:pPr fontAlgn="base">
              <a:buNone/>
            </a:pPr>
            <a:endParaRPr lang="fr-FR" dirty="0" smtClean="0"/>
          </a:p>
          <a:p>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p:txBody>
          <a:bodyPr/>
          <a:lstStyle/>
          <a:p>
            <a:r>
              <a:rPr lang="fr-FR" b="1" i="1" dirty="0" smtClean="0">
                <a:solidFill>
                  <a:schemeClr val="accent2">
                    <a:lumMod val="75000"/>
                  </a:schemeClr>
                </a:solidFill>
              </a:rPr>
              <a:t>Plan:</a:t>
            </a:r>
            <a:endParaRPr lang="fr-FR" b="1" i="1" dirty="0">
              <a:solidFill>
                <a:schemeClr val="accent2">
                  <a:lumMod val="75000"/>
                </a:schemeClr>
              </a:solidFill>
            </a:endParaRPr>
          </a:p>
        </p:txBody>
      </p:sp>
      <p:sp>
        <p:nvSpPr>
          <p:cNvPr id="3" name="Espace réservé du contenu 2"/>
          <p:cNvSpPr>
            <a:spLocks noGrp="1"/>
          </p:cNvSpPr>
          <p:nvPr>
            <p:ph idx="1"/>
          </p:nvPr>
        </p:nvSpPr>
        <p:spPr>
          <a:xfrm>
            <a:off x="467544" y="2204864"/>
            <a:ext cx="8229600" cy="2692896"/>
          </a:xfrm>
          <a:ln>
            <a:noFill/>
          </a:ln>
        </p:spPr>
        <p:style>
          <a:lnRef idx="1">
            <a:schemeClr val="dk1"/>
          </a:lnRef>
          <a:fillRef idx="2">
            <a:schemeClr val="dk1"/>
          </a:fillRef>
          <a:effectRef idx="1">
            <a:schemeClr val="dk1"/>
          </a:effectRef>
          <a:fontRef idx="minor">
            <a:schemeClr val="dk1"/>
          </a:fontRef>
        </p:style>
        <p:txBody>
          <a:bodyPr/>
          <a:lstStyle/>
          <a:p>
            <a:pPr>
              <a:buFont typeface="Wingdings" pitchFamily="2" charset="2"/>
              <a:buChar char="Ø"/>
            </a:pPr>
            <a:r>
              <a:rPr lang="fr-FR" b="1" i="1" dirty="0" smtClean="0"/>
              <a:t>Introduction</a:t>
            </a:r>
          </a:p>
          <a:p>
            <a:pPr>
              <a:buFont typeface="Wingdings" pitchFamily="2" charset="2"/>
              <a:buChar char="Ø"/>
            </a:pPr>
            <a:r>
              <a:rPr lang="fr-FR" b="1" i="1" dirty="0" smtClean="0"/>
              <a:t>Les indicateurs de performance de production</a:t>
            </a:r>
          </a:p>
          <a:p>
            <a:pPr>
              <a:buFont typeface="Wingdings" pitchFamily="2" charset="2"/>
              <a:buChar char="Ø"/>
            </a:pPr>
            <a:r>
              <a:rPr lang="fr-FR" b="1" i="1" dirty="0" smtClean="0"/>
              <a:t>Les indicateurs de performance financières</a:t>
            </a:r>
          </a:p>
          <a:p>
            <a:pPr>
              <a:buFont typeface="Wingdings" pitchFamily="2" charset="2"/>
              <a:buChar char="Ø"/>
            </a:pPr>
            <a:r>
              <a:rPr lang="fr-FR" b="1" i="1" dirty="0" smtClean="0"/>
              <a:t>conclusion</a:t>
            </a:r>
            <a:endParaRPr lang="fr-FR" b="1" i="1"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p:txBody>
          <a:bodyPr>
            <a:normAutofit/>
          </a:bodyPr>
          <a:lstStyle/>
          <a:p>
            <a:pPr fontAlgn="base"/>
            <a:r>
              <a:rPr lang="fr-FR" b="1" i="1" dirty="0" smtClean="0">
                <a:solidFill>
                  <a:schemeClr val="accent2">
                    <a:lumMod val="75000"/>
                  </a:schemeClr>
                </a:solidFill>
              </a:rPr>
              <a:t>La trésorerie prévisionnelle</a:t>
            </a:r>
            <a:endParaRPr lang="fr-FR" b="1" i="1" dirty="0">
              <a:solidFill>
                <a:schemeClr val="accent2">
                  <a:lumMod val="75000"/>
                </a:schemeClr>
              </a:solidFill>
            </a:endParaRPr>
          </a:p>
        </p:txBody>
      </p:sp>
      <p:sp>
        <p:nvSpPr>
          <p:cNvPr id="3" name="Espace réservé du contenu 2"/>
          <p:cNvSpPr>
            <a:spLocks noGrp="1"/>
          </p:cNvSpPr>
          <p:nvPr>
            <p:ph idx="1"/>
          </p:nvPr>
        </p:nvSpPr>
        <p:spPr>
          <a:xfrm>
            <a:off x="323528" y="1628800"/>
            <a:ext cx="8445624" cy="4597971"/>
          </a:xfrm>
          <a:ln>
            <a:noFill/>
          </a:ln>
        </p:spPr>
        <p:style>
          <a:lnRef idx="1">
            <a:schemeClr val="dk1"/>
          </a:lnRef>
          <a:fillRef idx="2">
            <a:schemeClr val="dk1"/>
          </a:fillRef>
          <a:effectRef idx="1">
            <a:schemeClr val="dk1"/>
          </a:effectRef>
          <a:fontRef idx="minor">
            <a:schemeClr val="dk1"/>
          </a:fontRef>
        </p:style>
        <p:txBody>
          <a:bodyPr>
            <a:normAutofit fontScale="77500" lnSpcReduction="20000"/>
          </a:bodyPr>
          <a:lstStyle/>
          <a:p>
            <a:pPr fontAlgn="base"/>
            <a:r>
              <a:rPr lang="fr-FR" dirty="0" smtClean="0"/>
              <a:t>Un plan de trésorerie régulièrement mis à jour permet d’anticiper les éventuels trous de trésorerie et de trouver les solutions pour se financer.</a:t>
            </a:r>
          </a:p>
          <a:p>
            <a:pPr fontAlgn="base"/>
            <a:r>
              <a:rPr lang="fr-FR" dirty="0" smtClean="0"/>
              <a:t>Le plan de trésorerie est un tableau qui permet de suivre l’équilibre financier de l’entreprise et l’évolution de ses disponibilités.</a:t>
            </a:r>
          </a:p>
          <a:p>
            <a:pPr fontAlgn="base"/>
            <a:r>
              <a:rPr lang="fr-FR" dirty="0" smtClean="0"/>
              <a:t>L’utilisation d’un plan de trésorerie présente plusieurs intérêts pour l’entrepreneur :</a:t>
            </a:r>
          </a:p>
          <a:p>
            <a:pPr lvl="1" fontAlgn="base">
              <a:buFont typeface="Wingdings" pitchFamily="2" charset="2"/>
              <a:buChar char="Ø"/>
            </a:pPr>
            <a:r>
              <a:rPr lang="fr-FR" dirty="0" smtClean="0"/>
              <a:t>S’assurer que l’entreprise pourra faire face aux décaissements programmés sur les jours, semaines ou mois à venir ;</a:t>
            </a:r>
          </a:p>
          <a:p>
            <a:pPr lvl="1" fontAlgn="base">
              <a:buFont typeface="Wingdings" pitchFamily="2" charset="2"/>
              <a:buChar char="Ø"/>
            </a:pPr>
            <a:r>
              <a:rPr lang="fr-FR" dirty="0" smtClean="0"/>
              <a:t>Evaluer la capacité de l’entreprise à financer son développement ;</a:t>
            </a:r>
          </a:p>
          <a:p>
            <a:pPr lvl="1" fontAlgn="base">
              <a:buFont typeface="Wingdings" pitchFamily="2" charset="2"/>
              <a:buChar char="Ø"/>
            </a:pPr>
            <a:r>
              <a:rPr lang="fr-FR" dirty="0" smtClean="0"/>
              <a:t>En cas d’activité saisonnière, vérifier que la trésorerie permettra de faire face aux périodes creuses.</a:t>
            </a:r>
          </a:p>
          <a:p>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p:txBody>
          <a:bodyPr>
            <a:normAutofit/>
          </a:bodyPr>
          <a:lstStyle/>
          <a:p>
            <a:pPr fontAlgn="base"/>
            <a:r>
              <a:rPr lang="fr-FR" b="1" i="1" dirty="0" smtClean="0">
                <a:solidFill>
                  <a:schemeClr val="accent2">
                    <a:lumMod val="75000"/>
                  </a:schemeClr>
                </a:solidFill>
              </a:rPr>
              <a:t>Conclusion:</a:t>
            </a:r>
            <a:endParaRPr lang="fr-FR" b="1" i="1" dirty="0">
              <a:solidFill>
                <a:schemeClr val="accent2">
                  <a:lumMod val="75000"/>
                </a:schemeClr>
              </a:solidFill>
            </a:endParaRPr>
          </a:p>
        </p:txBody>
      </p:sp>
      <p:sp>
        <p:nvSpPr>
          <p:cNvPr id="3" name="Espace réservé du contenu 2"/>
          <p:cNvSpPr>
            <a:spLocks noGrp="1"/>
          </p:cNvSpPr>
          <p:nvPr>
            <p:ph idx="1"/>
          </p:nvPr>
        </p:nvSpPr>
        <p:spPr>
          <a:xfrm>
            <a:off x="323528" y="1628800"/>
            <a:ext cx="8445624" cy="4597971"/>
          </a:xfrm>
          <a:ln>
            <a:noFill/>
          </a:ln>
        </p:spPr>
        <p:style>
          <a:lnRef idx="1">
            <a:schemeClr val="dk1"/>
          </a:lnRef>
          <a:fillRef idx="2">
            <a:schemeClr val="dk1"/>
          </a:fillRef>
          <a:effectRef idx="1">
            <a:schemeClr val="dk1"/>
          </a:effectRef>
          <a:fontRef idx="minor">
            <a:schemeClr val="dk1"/>
          </a:fontRef>
        </p:style>
        <p:txBody>
          <a:bodyPr>
            <a:normAutofit/>
          </a:bodyPr>
          <a:lstStyle/>
          <a:p>
            <a:pPr>
              <a:buNone/>
            </a:pPr>
            <a:r>
              <a:rPr lang="fr-FR" sz="2800" i="1" dirty="0" smtClean="0">
                <a:solidFill>
                  <a:schemeClr val="bg2">
                    <a:lumMod val="25000"/>
                  </a:schemeClr>
                </a:solidFill>
              </a:rPr>
              <a:t>    Si </a:t>
            </a:r>
            <a:r>
              <a:rPr lang="fr-FR" sz="2800" i="1" dirty="0" smtClean="0">
                <a:solidFill>
                  <a:schemeClr val="bg2">
                    <a:lumMod val="25000"/>
                  </a:schemeClr>
                </a:solidFill>
              </a:rPr>
              <a:t>vous ne deviez retenir qu'une seule chose de notre présentation ce sera :</a:t>
            </a:r>
          </a:p>
          <a:p>
            <a:pPr>
              <a:buNone/>
            </a:pPr>
            <a:r>
              <a:rPr lang="fr-FR" sz="2800" i="1" dirty="0" smtClean="0">
                <a:solidFill>
                  <a:schemeClr val="bg2">
                    <a:lumMod val="25000"/>
                  </a:schemeClr>
                </a:solidFill>
              </a:rPr>
              <a:t>    Avec </a:t>
            </a:r>
            <a:r>
              <a:rPr lang="fr-FR" sz="2800" i="1" dirty="0" smtClean="0">
                <a:solidFill>
                  <a:schemeClr val="bg2">
                    <a:lumMod val="25000"/>
                  </a:schemeClr>
                </a:solidFill>
              </a:rPr>
              <a:t>ces indicateurs; organisationnel, </a:t>
            </a:r>
            <a:r>
              <a:rPr lang="fr-FR" sz="2800" i="1" dirty="0" smtClean="0">
                <a:solidFill>
                  <a:schemeClr val="bg2">
                    <a:lumMod val="25000"/>
                  </a:schemeClr>
                </a:solidFill>
              </a:rPr>
              <a:t>commercial, </a:t>
            </a:r>
            <a:r>
              <a:rPr lang="fr-FR" sz="2800" i="1" dirty="0" smtClean="0">
                <a:solidFill>
                  <a:schemeClr val="bg2">
                    <a:lumMod val="25000"/>
                  </a:schemeClr>
                </a:solidFill>
              </a:rPr>
              <a:t>production et financier; le dirigeant connaîtra rapidement si son entreprise se porte bien ou non. Puis il pourra agir efficacement pour corriger les erreurs qui se sont révélées ou poursuivre et accroître son développement. Ce sont donc des informations concrètes et opérationnelles.</a:t>
            </a:r>
          </a:p>
          <a:p>
            <a:endParaRPr lang="fr-FR" sz="1600" dirty="0" smtClean="0">
              <a:solidFill>
                <a:schemeClr val="bg2">
                  <a:lumMod val="25000"/>
                </a:schemeClr>
              </a:solidFill>
            </a:endParaRPr>
          </a:p>
          <a:p>
            <a:endParaRPr lang="fr-FR" sz="16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cest-fini-a.jpg"/>
          <p:cNvPicPr>
            <a:picLocks noChangeAspect="1"/>
          </p:cNvPicPr>
          <p:nvPr/>
        </p:nvPicPr>
        <p:blipFill>
          <a:blip r:embed="rId2" cstate="print"/>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p:txBody>
          <a:bodyPr/>
          <a:lstStyle/>
          <a:p>
            <a:r>
              <a:rPr lang="fr-FR" b="1" i="1" dirty="0" smtClean="0">
                <a:solidFill>
                  <a:schemeClr val="accent2">
                    <a:lumMod val="75000"/>
                  </a:schemeClr>
                </a:solidFill>
              </a:rPr>
              <a:t>Introduction:</a:t>
            </a:r>
            <a:endParaRPr lang="fr-FR" b="1" i="1" dirty="0">
              <a:solidFill>
                <a:schemeClr val="accent2">
                  <a:lumMod val="75000"/>
                </a:schemeClr>
              </a:solidFill>
            </a:endParaRPr>
          </a:p>
        </p:txBody>
      </p:sp>
      <p:sp>
        <p:nvSpPr>
          <p:cNvPr id="3" name="Espace réservé du contenu 2"/>
          <p:cNvSpPr>
            <a:spLocks noGrp="1"/>
          </p:cNvSpPr>
          <p:nvPr>
            <p:ph idx="1"/>
          </p:nvPr>
        </p:nvSpPr>
        <p:spPr>
          <a:ln>
            <a:noFill/>
          </a:ln>
        </p:spPr>
        <p:style>
          <a:lnRef idx="1">
            <a:schemeClr val="dk1"/>
          </a:lnRef>
          <a:fillRef idx="2">
            <a:schemeClr val="dk1"/>
          </a:fillRef>
          <a:effectRef idx="1">
            <a:schemeClr val="dk1"/>
          </a:effectRef>
          <a:fontRef idx="minor">
            <a:schemeClr val="dk1"/>
          </a:fontRef>
        </p:style>
        <p:txBody>
          <a:bodyPr>
            <a:normAutofit lnSpcReduction="10000"/>
          </a:bodyPr>
          <a:lstStyle/>
          <a:p>
            <a:pPr>
              <a:buNone/>
            </a:pPr>
            <a:r>
              <a:rPr lang="fr-FR" dirty="0" smtClean="0"/>
              <a:t>    Les indicateurs de </a:t>
            </a:r>
            <a:r>
              <a:rPr lang="fr-FR" i="1" dirty="0" smtClean="0">
                <a:solidFill>
                  <a:srgbClr val="C00000"/>
                </a:solidFill>
              </a:rPr>
              <a:t>performance</a:t>
            </a:r>
            <a:r>
              <a:rPr lang="fr-FR" dirty="0" smtClean="0"/>
              <a:t>, aussi appelé KPI (Key Performance Indicator), d’une entreprise sont à la fois un </a:t>
            </a:r>
            <a:r>
              <a:rPr lang="fr-FR" i="1" dirty="0" smtClean="0">
                <a:solidFill>
                  <a:srgbClr val="C00000"/>
                </a:solidFill>
              </a:rPr>
              <a:t>outil</a:t>
            </a:r>
            <a:r>
              <a:rPr lang="fr-FR" dirty="0" smtClean="0"/>
              <a:t> de </a:t>
            </a:r>
            <a:r>
              <a:rPr lang="fr-FR" i="1" dirty="0" smtClean="0">
                <a:solidFill>
                  <a:srgbClr val="C00000"/>
                </a:solidFill>
              </a:rPr>
              <a:t>mesure</a:t>
            </a:r>
            <a:r>
              <a:rPr lang="fr-FR" dirty="0" smtClean="0"/>
              <a:t> de la </a:t>
            </a:r>
            <a:r>
              <a:rPr lang="fr-FR" i="1" dirty="0" smtClean="0">
                <a:solidFill>
                  <a:srgbClr val="C00000"/>
                </a:solidFill>
              </a:rPr>
              <a:t>santé</a:t>
            </a:r>
            <a:r>
              <a:rPr lang="fr-FR" dirty="0" smtClean="0"/>
              <a:t> de l’entreprise et un outil </a:t>
            </a:r>
            <a:r>
              <a:rPr lang="fr-FR" i="1" dirty="0" smtClean="0">
                <a:solidFill>
                  <a:srgbClr val="C00000"/>
                </a:solidFill>
              </a:rPr>
              <a:t>d’aide à la décision</a:t>
            </a:r>
            <a:r>
              <a:rPr lang="fr-FR" dirty="0" smtClean="0"/>
              <a:t>.                    </a:t>
            </a:r>
          </a:p>
          <a:p>
            <a:pPr>
              <a:buNone/>
            </a:pPr>
            <a:r>
              <a:rPr lang="fr-FR" dirty="0"/>
              <a:t> </a:t>
            </a:r>
            <a:r>
              <a:rPr lang="fr-FR" dirty="0" smtClean="0"/>
              <a:t>  Ils touchent tous les </a:t>
            </a:r>
            <a:r>
              <a:rPr lang="fr-FR" i="1" dirty="0" smtClean="0">
                <a:solidFill>
                  <a:srgbClr val="C00000"/>
                </a:solidFill>
              </a:rPr>
              <a:t>domaines d’activité</a:t>
            </a:r>
            <a:r>
              <a:rPr lang="fr-FR" dirty="0" smtClean="0"/>
              <a:t> de l’entreprise .                                                     </a:t>
            </a:r>
          </a:p>
          <a:p>
            <a:pPr>
              <a:buNone/>
            </a:pPr>
            <a:r>
              <a:rPr lang="fr-FR" dirty="0"/>
              <a:t> </a:t>
            </a:r>
            <a:r>
              <a:rPr lang="fr-FR" dirty="0" smtClean="0"/>
              <a:t>  Les indicateurs de performance sont la </a:t>
            </a:r>
            <a:r>
              <a:rPr lang="fr-FR" i="1" dirty="0" smtClean="0">
                <a:solidFill>
                  <a:srgbClr val="C00000"/>
                </a:solidFill>
              </a:rPr>
              <a:t>synthèse</a:t>
            </a:r>
            <a:r>
              <a:rPr lang="fr-FR" dirty="0" smtClean="0"/>
              <a:t> </a:t>
            </a:r>
            <a:r>
              <a:rPr lang="fr-FR" i="1" dirty="0" smtClean="0">
                <a:solidFill>
                  <a:srgbClr val="C00000"/>
                </a:solidFill>
              </a:rPr>
              <a:t>des données clés</a:t>
            </a:r>
            <a:r>
              <a:rPr lang="fr-FR" dirty="0" smtClean="0"/>
              <a:t> de l’entreprise. </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p:txBody>
          <a:bodyPr/>
          <a:lstStyle/>
          <a:p>
            <a:r>
              <a:rPr lang="fr-FR" b="1" i="1" dirty="0" smtClean="0">
                <a:solidFill>
                  <a:schemeClr val="accent2">
                    <a:lumMod val="75000"/>
                  </a:schemeClr>
                </a:solidFill>
              </a:rPr>
              <a:t>Rappel:</a:t>
            </a:r>
            <a:endParaRPr lang="fr-FR" b="1" i="1" dirty="0">
              <a:solidFill>
                <a:schemeClr val="accent2">
                  <a:lumMod val="75000"/>
                </a:schemeClr>
              </a:solidFill>
            </a:endParaRPr>
          </a:p>
        </p:txBody>
      </p:sp>
      <p:sp>
        <p:nvSpPr>
          <p:cNvPr id="3" name="Espace réservé du contenu 2"/>
          <p:cNvSpPr>
            <a:spLocks noGrp="1"/>
          </p:cNvSpPr>
          <p:nvPr>
            <p:ph idx="1"/>
          </p:nvPr>
        </p:nvSpPr>
        <p:spPr>
          <a:ln>
            <a:noFill/>
          </a:ln>
        </p:spPr>
        <p:style>
          <a:lnRef idx="1">
            <a:schemeClr val="dk1"/>
          </a:lnRef>
          <a:fillRef idx="2">
            <a:schemeClr val="dk1"/>
          </a:fillRef>
          <a:effectRef idx="1">
            <a:schemeClr val="dk1"/>
          </a:effectRef>
          <a:fontRef idx="minor">
            <a:schemeClr val="dk1"/>
          </a:fontRef>
        </p:style>
        <p:txBody>
          <a:bodyPr>
            <a:normAutofit fontScale="92500"/>
          </a:bodyPr>
          <a:lstStyle/>
          <a:p>
            <a:pPr>
              <a:buNone/>
            </a:pPr>
            <a:r>
              <a:rPr lang="fr-FR" dirty="0" smtClean="0">
                <a:solidFill>
                  <a:schemeClr val="accent6">
                    <a:lumMod val="75000"/>
                  </a:schemeClr>
                </a:solidFill>
              </a:rPr>
              <a:t>Les indicateurs de performance organisationnelle:</a:t>
            </a:r>
          </a:p>
          <a:p>
            <a:r>
              <a:rPr lang="fr-FR" dirty="0" smtClean="0"/>
              <a:t>Les indicateurs organisationnels concernent plus particulièrement les ressources humaines de l'entreprise ,et sa productivité globale.</a:t>
            </a:r>
          </a:p>
          <a:p>
            <a:r>
              <a:rPr lang="fr-FR" dirty="0" smtClean="0"/>
              <a:t>Ils détaillent le taux d'absentéisme, le taux d'accidents,  les coûts de production ou de sous-traitance,  la capacité de production utilisée ou inutilisée et la contribution à la marge, entre autres.</a:t>
            </a:r>
          </a:p>
          <a:p>
            <a:pPr>
              <a:buNone/>
            </a:pPr>
            <a:endParaRPr lang="fr-F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3" name="Espace réservé du contenu 2"/>
          <p:cNvSpPr>
            <a:spLocks noGrp="1"/>
          </p:cNvSpPr>
          <p:nvPr>
            <p:ph idx="1"/>
          </p:nvPr>
        </p:nvSpPr>
        <p:spPr>
          <a:xfrm>
            <a:off x="457200" y="548680"/>
            <a:ext cx="8229600" cy="5577483"/>
          </a:xfrm>
          <a:ln>
            <a:noFill/>
          </a:ln>
        </p:spPr>
        <p:style>
          <a:lnRef idx="1">
            <a:schemeClr val="dk1"/>
          </a:lnRef>
          <a:fillRef idx="2">
            <a:schemeClr val="dk1"/>
          </a:fillRef>
          <a:effectRef idx="1">
            <a:schemeClr val="dk1"/>
          </a:effectRef>
          <a:fontRef idx="minor">
            <a:schemeClr val="dk1"/>
          </a:fontRef>
        </p:style>
        <p:txBody>
          <a:bodyPr>
            <a:normAutofit/>
          </a:bodyPr>
          <a:lstStyle/>
          <a:p>
            <a:pPr>
              <a:buNone/>
            </a:pPr>
            <a:r>
              <a:rPr lang="fr-FR" dirty="0" smtClean="0">
                <a:solidFill>
                  <a:schemeClr val="accent6">
                    <a:lumMod val="75000"/>
                  </a:schemeClr>
                </a:solidFill>
              </a:rPr>
              <a:t>   Les indicateurs de performance commerciale:</a:t>
            </a:r>
          </a:p>
          <a:p>
            <a:r>
              <a:rPr lang="fr-FR" dirty="0" smtClean="0"/>
              <a:t>Lorsqu'une entreprise souhaite déterminer quelles sont ses activités les plus rentables qui participent à sa croissance interne, elle instaure des indicateurs commerciaux détaillant l'origine de son chiffre d'affaires.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a:xfrm>
            <a:off x="395536" y="1700808"/>
            <a:ext cx="8229600" cy="2304256"/>
          </a:xfrm>
        </p:spPr>
        <p:txBody>
          <a:bodyPr>
            <a:normAutofit/>
          </a:bodyPr>
          <a:lstStyle/>
          <a:p>
            <a:r>
              <a:rPr lang="fr-FR" b="1" i="1" dirty="0" smtClean="0">
                <a:solidFill>
                  <a:schemeClr val="accent2">
                    <a:lumMod val="75000"/>
                  </a:schemeClr>
                </a:solidFill>
              </a:rPr>
              <a:t>Les indicateurs de performance de production:</a:t>
            </a:r>
            <a:endParaRPr lang="fr-FR" b="1" i="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p:txBody>
          <a:bodyPr>
            <a:normAutofit fontScale="90000"/>
          </a:bodyPr>
          <a:lstStyle/>
          <a:p>
            <a:r>
              <a:rPr lang="fr-FR" b="1" i="1" dirty="0" smtClean="0">
                <a:solidFill>
                  <a:schemeClr val="accent2">
                    <a:lumMod val="75000"/>
                  </a:schemeClr>
                </a:solidFill>
              </a:rPr>
              <a:t>Les indicateurs de performance de production:</a:t>
            </a:r>
            <a:endParaRPr lang="fr-FR" b="1" i="1" dirty="0">
              <a:solidFill>
                <a:schemeClr val="accent2">
                  <a:lumMod val="75000"/>
                </a:schemeClr>
              </a:solidFill>
            </a:endParaRPr>
          </a:p>
        </p:txBody>
      </p:sp>
      <p:sp>
        <p:nvSpPr>
          <p:cNvPr id="3" name="Espace réservé du contenu 2"/>
          <p:cNvSpPr>
            <a:spLocks noGrp="1"/>
          </p:cNvSpPr>
          <p:nvPr>
            <p:ph idx="1"/>
          </p:nvPr>
        </p:nvSpPr>
        <p:spPr>
          <a:xfrm>
            <a:off x="323528" y="1628800"/>
            <a:ext cx="8445624" cy="4597971"/>
          </a:xfrm>
          <a:ln>
            <a:noFill/>
          </a:ln>
        </p:spPr>
        <p:style>
          <a:lnRef idx="1">
            <a:schemeClr val="dk1"/>
          </a:lnRef>
          <a:fillRef idx="2">
            <a:schemeClr val="dk1"/>
          </a:fillRef>
          <a:effectRef idx="1">
            <a:schemeClr val="dk1"/>
          </a:effectRef>
          <a:fontRef idx="minor">
            <a:schemeClr val="dk1"/>
          </a:fontRef>
        </p:style>
        <p:txBody>
          <a:bodyPr>
            <a:normAutofit fontScale="92500" lnSpcReduction="20000"/>
          </a:bodyPr>
          <a:lstStyle/>
          <a:p>
            <a:r>
              <a:rPr lang="fr-FR" sz="3500" dirty="0" smtClean="0"/>
              <a:t>En science économique, la </a:t>
            </a:r>
            <a:r>
              <a:rPr lang="fr-FR" sz="3500" dirty="0" smtClean="0">
                <a:solidFill>
                  <a:schemeClr val="accent6">
                    <a:lumMod val="75000"/>
                  </a:schemeClr>
                </a:solidFill>
              </a:rPr>
              <a:t>productivité </a:t>
            </a:r>
            <a:r>
              <a:rPr lang="fr-FR" sz="3500" dirty="0" smtClean="0"/>
              <a:t>est le rapport entre une production de biens ou de services et les moyens qui ont été nécessaires pour sa réalisation (humains, énergie, machines, matières premières, capital, etc.).</a:t>
            </a:r>
          </a:p>
          <a:p>
            <a:r>
              <a:rPr lang="fr-FR" sz="3500" dirty="0" smtClean="0"/>
              <a:t>Elle mesure </a:t>
            </a:r>
            <a:r>
              <a:rPr lang="fr-FR" sz="3500" dirty="0" smtClean="0">
                <a:solidFill>
                  <a:schemeClr val="accent6">
                    <a:lumMod val="75000"/>
                  </a:schemeClr>
                </a:solidFill>
              </a:rPr>
              <a:t>l'efficacité </a:t>
            </a:r>
            <a:r>
              <a:rPr lang="fr-FR" sz="3500" dirty="0" smtClean="0"/>
              <a:t>avec laquelle une économie ou une entreprise utilise les ressources dont elle dispose pour fabriquer des biens ou offrir des services.</a:t>
            </a:r>
          </a:p>
          <a:p>
            <a:pPr>
              <a:buNone/>
            </a:pPr>
            <a:r>
              <a:rPr lang="fr-FR" dirty="0" smtClean="0"/>
              <a:t/>
            </a:r>
            <a:br>
              <a:rPr lang="fr-FR" dirty="0" smtClean="0"/>
            </a:b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a:xfrm>
            <a:off x="539552" y="1988840"/>
            <a:ext cx="8229600" cy="1800200"/>
          </a:xfrm>
        </p:spPr>
        <p:txBody>
          <a:bodyPr>
            <a:normAutofit fontScale="90000"/>
          </a:bodyPr>
          <a:lstStyle/>
          <a:p>
            <a:r>
              <a:rPr lang="fr-FR" b="1" i="1" dirty="0" smtClean="0">
                <a:solidFill>
                  <a:schemeClr val="accent2">
                    <a:lumMod val="75000"/>
                  </a:schemeClr>
                </a:solidFill>
              </a:rPr>
              <a:t>LES PRINCIPAUX INDICATEURS DE PRODUCTION ET LEUR UTILISATION</a:t>
            </a:r>
            <a:endParaRPr lang="fr-FR" b="1" i="1"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lan-prévisionnel.jpg"/>
          <p:cNvPicPr>
            <a:picLocks noChangeAspect="1"/>
          </p:cNvPicPr>
          <p:nvPr/>
        </p:nvPicPr>
        <p:blipFill>
          <a:blip r:embed="rId2" cstate="print"/>
          <a:stretch>
            <a:fillRect/>
          </a:stretch>
        </p:blipFill>
        <p:spPr>
          <a:xfrm>
            <a:off x="0" y="0"/>
            <a:ext cx="9144000" cy="6858000"/>
          </a:xfrm>
          <a:prstGeom prst="rect">
            <a:avLst/>
          </a:prstGeom>
        </p:spPr>
      </p:pic>
      <p:sp>
        <p:nvSpPr>
          <p:cNvPr id="2" name="Titre 1"/>
          <p:cNvSpPr>
            <a:spLocks noGrp="1"/>
          </p:cNvSpPr>
          <p:nvPr>
            <p:ph type="title"/>
          </p:nvPr>
        </p:nvSpPr>
        <p:spPr/>
        <p:txBody>
          <a:bodyPr>
            <a:normAutofit/>
          </a:bodyPr>
          <a:lstStyle/>
          <a:p>
            <a:r>
              <a:rPr lang="fr-FR" b="1" i="1" dirty="0" smtClean="0">
                <a:solidFill>
                  <a:schemeClr val="accent2">
                    <a:lumMod val="75000"/>
                  </a:schemeClr>
                </a:solidFill>
              </a:rPr>
              <a:t>Nombre de pannes machines : </a:t>
            </a:r>
            <a:endParaRPr lang="fr-FR" b="1" i="1" dirty="0">
              <a:solidFill>
                <a:schemeClr val="accent2">
                  <a:lumMod val="75000"/>
                </a:schemeClr>
              </a:solidFill>
            </a:endParaRPr>
          </a:p>
        </p:txBody>
      </p:sp>
      <p:sp>
        <p:nvSpPr>
          <p:cNvPr id="3" name="Espace réservé du contenu 2"/>
          <p:cNvSpPr>
            <a:spLocks noGrp="1"/>
          </p:cNvSpPr>
          <p:nvPr>
            <p:ph idx="1"/>
          </p:nvPr>
        </p:nvSpPr>
        <p:spPr>
          <a:xfrm>
            <a:off x="323528" y="1628800"/>
            <a:ext cx="8445624" cy="4597971"/>
          </a:xfrm>
          <a:ln>
            <a:noFill/>
          </a:ln>
        </p:spPr>
        <p:style>
          <a:lnRef idx="1">
            <a:schemeClr val="dk1"/>
          </a:lnRef>
          <a:fillRef idx="2">
            <a:schemeClr val="dk1"/>
          </a:fillRef>
          <a:effectRef idx="1">
            <a:schemeClr val="dk1"/>
          </a:effectRef>
          <a:fontRef idx="minor">
            <a:schemeClr val="dk1"/>
          </a:fontRef>
        </p:style>
        <p:txBody>
          <a:bodyPr>
            <a:normAutofit/>
          </a:bodyPr>
          <a:lstStyle/>
          <a:p>
            <a:pPr fontAlgn="base"/>
            <a:r>
              <a:rPr lang="fr-FR" dirty="0" smtClean="0"/>
              <a:t>C</a:t>
            </a:r>
            <a:r>
              <a:rPr lang="fr-FR" dirty="0" smtClean="0"/>
              <a:t>e </a:t>
            </a:r>
            <a:r>
              <a:rPr lang="fr-FR" dirty="0" smtClean="0"/>
              <a:t>nombre représente la durée d'</a:t>
            </a:r>
            <a:r>
              <a:rPr lang="fr-FR" dirty="0" smtClean="0">
                <a:solidFill>
                  <a:schemeClr val="accent6">
                    <a:lumMod val="75000"/>
                  </a:schemeClr>
                </a:solidFill>
              </a:rPr>
              <a:t>indisponibilité </a:t>
            </a:r>
            <a:r>
              <a:rPr lang="fr-FR" dirty="0" smtClean="0"/>
              <a:t>des machines de </a:t>
            </a:r>
            <a:r>
              <a:rPr lang="fr-FR" dirty="0" smtClean="0"/>
              <a:t>production </a:t>
            </a:r>
            <a:r>
              <a:rPr lang="fr-FR" dirty="0" smtClean="0"/>
              <a:t>par rapport à la durée totale de disponibilité des machines de production .</a:t>
            </a:r>
          </a:p>
          <a:p>
            <a:pPr fontAlgn="base"/>
            <a:r>
              <a:rPr lang="fr-FR" dirty="0" smtClean="0"/>
              <a:t>C’est un </a:t>
            </a:r>
            <a:r>
              <a:rPr lang="fr-FR" dirty="0" smtClean="0">
                <a:solidFill>
                  <a:schemeClr val="accent6">
                    <a:lumMod val="75000"/>
                  </a:schemeClr>
                </a:solidFill>
              </a:rPr>
              <a:t>indicateur</a:t>
            </a:r>
            <a:r>
              <a:rPr lang="fr-FR" dirty="0" smtClean="0"/>
              <a:t> clé qui permet d’identifier des problèmes </a:t>
            </a:r>
            <a:r>
              <a:rPr lang="fr-FR" dirty="0" smtClean="0"/>
              <a:t>d’obsolescence. </a:t>
            </a:r>
            <a:r>
              <a:rPr lang="fr-FR" dirty="0" smtClean="0"/>
              <a:t>On peut améliorer cet indicateur en travaillant machine par machine afin d’identifier rapidement celles qui pose problème.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801</Words>
  <Application>Microsoft Office PowerPoint</Application>
  <PresentationFormat>Affichage à l'écran (4:3)</PresentationFormat>
  <Paragraphs>72</Paragraphs>
  <Slides>22</Slides>
  <Notes>1</Notes>
  <HiddenSlides>0</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Thème Office</vt:lpstr>
      <vt:lpstr>Les indicateurs de performance de production et financiers</vt:lpstr>
      <vt:lpstr>Plan:</vt:lpstr>
      <vt:lpstr>Introduction:</vt:lpstr>
      <vt:lpstr>Rappel:</vt:lpstr>
      <vt:lpstr>Diapositive 5</vt:lpstr>
      <vt:lpstr>Les indicateurs de performance de production:</vt:lpstr>
      <vt:lpstr>Les indicateurs de performance de production:</vt:lpstr>
      <vt:lpstr>LES PRINCIPAUX INDICATEURS DE PRODUCTION ET LEUR UTILISATION</vt:lpstr>
      <vt:lpstr>Nombre de pannes machines : </vt:lpstr>
      <vt:lpstr>Taux d’accidents du travail :</vt:lpstr>
      <vt:lpstr>Taux de productivité par poste : </vt:lpstr>
      <vt:lpstr>Durée moyenne de production par produit: </vt:lpstr>
      <vt:lpstr>Les indicateurs de performance financières:</vt:lpstr>
      <vt:lpstr>Les indicateurs de performance financières:</vt:lpstr>
      <vt:lpstr>La valeur ajoutée:</vt:lpstr>
      <vt:lpstr>Le seuil de rentabilité :</vt:lpstr>
      <vt:lpstr>La marge de l’entreprise:</vt:lpstr>
      <vt:lpstr>Le coût de revient</vt:lpstr>
      <vt:lpstr>Le besoin en fonds de roulement (BFR)</vt:lpstr>
      <vt:lpstr>La trésorerie prévisionnelle</vt:lpstr>
      <vt:lpstr>Conclusion:</vt:lpstr>
      <vt:lpstr>Diapositive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indicateurs de performance de production et financiers</dc:title>
  <dc:creator>Utilisateur Windows</dc:creator>
  <cp:lastModifiedBy>Utilisateur Windows</cp:lastModifiedBy>
  <cp:revision>12</cp:revision>
  <dcterms:created xsi:type="dcterms:W3CDTF">2018-12-23T17:44:59Z</dcterms:created>
  <dcterms:modified xsi:type="dcterms:W3CDTF">2018-12-27T19:53:58Z</dcterms:modified>
</cp:coreProperties>
</file>