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75" r:id="rId5"/>
    <p:sldId id="259" r:id="rId6"/>
    <p:sldId id="260" r:id="rId7"/>
    <p:sldId id="261" r:id="rId8"/>
    <p:sldId id="263" r:id="rId9"/>
    <p:sldId id="270" r:id="rId10"/>
    <p:sldId id="271" r:id="rId11"/>
    <p:sldId id="264" r:id="rId12"/>
    <p:sldId id="272" r:id="rId13"/>
    <p:sldId id="273" r:id="rId14"/>
    <p:sldId id="265" r:id="rId15"/>
    <p:sldId id="274" r:id="rId16"/>
    <p:sldId id="266" r:id="rId17"/>
    <p:sldId id="267" r:id="rId18"/>
    <p:sldId id="276" r:id="rId19"/>
    <p:sldId id="269"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5FE8B2FA-5488-4E63-8F3E-7EC231542C89}">
          <p14:sldIdLst>
            <p14:sldId id="256"/>
          </p14:sldIdLst>
        </p14:section>
        <p14:section name="Section sans titre" id="{EBDD1F0F-AE9D-40CB-9707-AC2548F66E5E}">
          <p14:sldIdLst>
            <p14:sldId id="257"/>
          </p14:sldIdLst>
        </p14:section>
        <p14:section name="Section sans titre" id="{E3FE1740-2141-46FA-9090-D02C7FBED2B2}">
          <p14:sldIdLst>
            <p14:sldId id="258"/>
            <p14:sldId id="275"/>
            <p14:sldId id="259"/>
            <p14:sldId id="260"/>
            <p14:sldId id="261"/>
            <p14:sldId id="263"/>
            <p14:sldId id="270"/>
            <p14:sldId id="271"/>
            <p14:sldId id="264"/>
            <p14:sldId id="272"/>
            <p14:sldId id="273"/>
            <p14:sldId id="265"/>
            <p14:sldId id="274"/>
            <p14:sldId id="266"/>
            <p14:sldId id="267"/>
            <p14:sldId id="276"/>
            <p14:sldId id="269"/>
            <p14:sldId id="2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ah eddine" initials="Se" lastIdx="0" clrIdx="0">
    <p:extLst>
      <p:ext uri="{19B8F6BF-5375-455C-9EA6-DF929625EA0E}">
        <p15:presenceInfo xmlns:p15="http://schemas.microsoft.com/office/powerpoint/2012/main" userId="Salah eddin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1DB9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varScale="1">
        <p:scale>
          <a:sx n="72" d="100"/>
          <a:sy n="72" d="100"/>
        </p:scale>
        <p:origin x="6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BFEB8-814F-480C-BA15-060BCDE40039}" type="datetimeFigureOut">
              <a:rPr lang="fr-FR" smtClean="0"/>
              <a:t>21/12/2018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80AE7-50B9-40BB-8A79-70A11FE3398E}" type="slidenum">
              <a:rPr lang="fr-FR" smtClean="0"/>
              <a:t>‹N°›</a:t>
            </a:fld>
            <a:endParaRPr lang="fr-FR"/>
          </a:p>
        </p:txBody>
      </p:sp>
    </p:spTree>
    <p:extLst>
      <p:ext uri="{BB962C8B-B14F-4D97-AF65-F5344CB8AC3E}">
        <p14:creationId xmlns:p14="http://schemas.microsoft.com/office/powerpoint/2010/main" val="411718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12/21/2018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12/21/2018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12/21/2018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83E4BE-0166-4297-AADE-AFCFC33603FB}"/>
              </a:ext>
            </a:extLst>
          </p:cNvPr>
          <p:cNvSpPr>
            <a:spLocks noGrp="1"/>
          </p:cNvSpPr>
          <p:nvPr>
            <p:ph type="ctrTitle"/>
          </p:nvPr>
        </p:nvSpPr>
        <p:spPr>
          <a:xfrm>
            <a:off x="2762336" y="208395"/>
            <a:ext cx="8637073" cy="2541431"/>
          </a:xfrm>
        </p:spPr>
        <p:txBody>
          <a:bodyPr>
            <a:normAutofit fontScale="90000"/>
          </a:bodyPr>
          <a:lstStyle/>
          <a:p>
            <a:r>
              <a:rPr lang="fr-FR" dirty="0">
                <a:solidFill>
                  <a:srgbClr val="002060"/>
                </a:solidFill>
              </a:rPr>
              <a:t>tableau de bord d’une entreprise</a:t>
            </a:r>
            <a:br>
              <a:rPr lang="fr-FR" dirty="0">
                <a:solidFill>
                  <a:srgbClr val="002060"/>
                </a:solidFill>
              </a:rPr>
            </a:br>
            <a:endParaRPr lang="fr-FR" dirty="0">
              <a:solidFill>
                <a:srgbClr val="002060"/>
              </a:solidFill>
            </a:endParaRPr>
          </a:p>
        </p:txBody>
      </p:sp>
      <p:sp>
        <p:nvSpPr>
          <p:cNvPr id="3" name="Sous-titre 2">
            <a:extLst>
              <a:ext uri="{FF2B5EF4-FFF2-40B4-BE49-F238E27FC236}">
                <a16:creationId xmlns:a16="http://schemas.microsoft.com/office/drawing/2014/main" id="{A76CF0D6-6CF4-45C9-86B7-7EBCECD7D0E7}"/>
              </a:ext>
            </a:extLst>
          </p:cNvPr>
          <p:cNvSpPr>
            <a:spLocks noGrp="1"/>
          </p:cNvSpPr>
          <p:nvPr>
            <p:ph type="subTitle" idx="1"/>
          </p:nvPr>
        </p:nvSpPr>
        <p:spPr>
          <a:xfrm>
            <a:off x="7961237" y="3804866"/>
            <a:ext cx="2865038" cy="2080591"/>
          </a:xfrm>
        </p:spPr>
        <p:txBody>
          <a:bodyPr>
            <a:normAutofit/>
          </a:bodyPr>
          <a:lstStyle/>
          <a:p>
            <a:r>
              <a:rPr lang="fr-FR" b="1" dirty="0">
                <a:latin typeface="Bahnschrift" panose="020B0502040204020203" pitchFamily="34" charset="0"/>
              </a:rPr>
              <a:t>Réalisé par : </a:t>
            </a:r>
          </a:p>
          <a:p>
            <a:pPr marL="285750" indent="-285750">
              <a:buFont typeface="Wingdings" panose="05000000000000000000" pitchFamily="2" charset="2"/>
              <a:buChar char="v"/>
            </a:pPr>
            <a:r>
              <a:rPr lang="fr-FR" dirty="0">
                <a:solidFill>
                  <a:srgbClr val="002060"/>
                </a:solidFill>
              </a:rPr>
              <a:t>ESSABAK </a:t>
            </a:r>
            <a:r>
              <a:rPr lang="fr-FR" dirty="0" err="1">
                <a:solidFill>
                  <a:srgbClr val="002060"/>
                </a:solidFill>
              </a:rPr>
              <a:t>JALAl</a:t>
            </a:r>
            <a:endParaRPr lang="fr-FR" dirty="0">
              <a:solidFill>
                <a:srgbClr val="002060"/>
              </a:solidFill>
            </a:endParaRPr>
          </a:p>
          <a:p>
            <a:pPr marL="285750" indent="-285750">
              <a:buFont typeface="Wingdings" panose="05000000000000000000" pitchFamily="2" charset="2"/>
              <a:buChar char="v"/>
            </a:pPr>
            <a:r>
              <a:rPr lang="fr-FR" dirty="0" err="1">
                <a:solidFill>
                  <a:srgbClr val="002060"/>
                </a:solidFill>
              </a:rPr>
              <a:t>Chaib</a:t>
            </a:r>
            <a:r>
              <a:rPr lang="fr-FR" dirty="0">
                <a:solidFill>
                  <a:srgbClr val="002060"/>
                </a:solidFill>
              </a:rPr>
              <a:t> </a:t>
            </a:r>
            <a:r>
              <a:rPr lang="fr-FR" dirty="0" err="1">
                <a:solidFill>
                  <a:srgbClr val="002060"/>
                </a:solidFill>
              </a:rPr>
              <a:t>salah</a:t>
            </a:r>
            <a:r>
              <a:rPr lang="fr-FR" dirty="0">
                <a:solidFill>
                  <a:srgbClr val="002060"/>
                </a:solidFill>
              </a:rPr>
              <a:t> eddine </a:t>
            </a:r>
          </a:p>
          <a:p>
            <a:pPr marL="285750" indent="-285750">
              <a:buFont typeface="Wingdings" panose="05000000000000000000" pitchFamily="2" charset="2"/>
              <a:buChar char="v"/>
            </a:pPr>
            <a:r>
              <a:rPr lang="fr-FR" dirty="0" err="1">
                <a:solidFill>
                  <a:srgbClr val="002060"/>
                </a:solidFill>
              </a:rPr>
              <a:t>berramdane</a:t>
            </a:r>
            <a:r>
              <a:rPr lang="fr-FR" dirty="0">
                <a:solidFill>
                  <a:srgbClr val="002060"/>
                </a:solidFill>
              </a:rPr>
              <a:t>  </a:t>
            </a:r>
            <a:r>
              <a:rPr lang="fr-FR" dirty="0" err="1">
                <a:solidFill>
                  <a:srgbClr val="002060"/>
                </a:solidFill>
              </a:rPr>
              <a:t>ayoub</a:t>
            </a:r>
            <a:r>
              <a:rPr lang="fr-FR" dirty="0">
                <a:solidFill>
                  <a:srgbClr val="002060"/>
                </a:solidFill>
              </a:rPr>
              <a:t> </a:t>
            </a:r>
          </a:p>
          <a:p>
            <a:endParaRPr lang="fr-FR" dirty="0"/>
          </a:p>
        </p:txBody>
      </p:sp>
      <p:pic>
        <p:nvPicPr>
          <p:cNvPr id="1026" name="Picture 2" descr="RÃ©sultat de recherche d'images pour &quot;gestion d une entreprise&quot;">
            <a:extLst>
              <a:ext uri="{FF2B5EF4-FFF2-40B4-BE49-F238E27FC236}">
                <a16:creationId xmlns:a16="http://schemas.microsoft.com/office/drawing/2014/main" id="{FE990D61-CCE6-455A-88ED-305E668D1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92626"/>
            <a:ext cx="7580243" cy="382987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droit 6">
            <a:extLst>
              <a:ext uri="{FF2B5EF4-FFF2-40B4-BE49-F238E27FC236}">
                <a16:creationId xmlns:a16="http://schemas.microsoft.com/office/drawing/2014/main" id="{2C8AD446-75EA-4794-B688-60FCE134C0DE}"/>
              </a:ext>
            </a:extLst>
          </p:cNvPr>
          <p:cNvCxnSpPr/>
          <p:nvPr/>
        </p:nvCxnSpPr>
        <p:spPr>
          <a:xfrm>
            <a:off x="11094610" y="3581073"/>
            <a:ext cx="0" cy="252817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Organigramme : Jonction de sommaire 7">
            <a:extLst>
              <a:ext uri="{FF2B5EF4-FFF2-40B4-BE49-F238E27FC236}">
                <a16:creationId xmlns:a16="http://schemas.microsoft.com/office/drawing/2014/main" id="{4DC170E8-1CD8-4826-A66A-693E940B4CE5}"/>
              </a:ext>
            </a:extLst>
          </p:cNvPr>
          <p:cNvSpPr/>
          <p:nvPr/>
        </p:nvSpPr>
        <p:spPr>
          <a:xfrm>
            <a:off x="11005164" y="3460637"/>
            <a:ext cx="178891" cy="152073"/>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43325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4F892E0-6328-4720-A526-C35757ADD5EE}"/>
              </a:ext>
            </a:extLst>
          </p:cNvPr>
          <p:cNvSpPr>
            <a:spLocks noGrp="1"/>
          </p:cNvSpPr>
          <p:nvPr>
            <p:ph idx="1"/>
          </p:nvPr>
        </p:nvSpPr>
        <p:spPr>
          <a:xfrm>
            <a:off x="2529894" y="2888974"/>
            <a:ext cx="7503271" cy="2444849"/>
          </a:xfrm>
        </p:spPr>
        <p:txBody>
          <a:bodyPr/>
          <a:lstStyle/>
          <a:p>
            <a:r>
              <a:rPr lang="fr-FR" dirty="0">
                <a:solidFill>
                  <a:schemeClr val="accent5">
                    <a:lumMod val="75000"/>
                  </a:schemeClr>
                </a:solidFill>
              </a:rPr>
              <a:t>Sélectionner les objectifs de performance : </a:t>
            </a:r>
            <a:r>
              <a:rPr lang="fr-FR" dirty="0"/>
              <a:t>Les objectifs de performance matérialisent le but à atteindre localement pour accomplir la stratégie ou la démarche de progrès choisie. </a:t>
            </a:r>
          </a:p>
          <a:p>
            <a:endParaRPr lang="fr-FR" dirty="0"/>
          </a:p>
        </p:txBody>
      </p:sp>
    </p:spTree>
    <p:extLst>
      <p:ext uri="{BB962C8B-B14F-4D97-AF65-F5344CB8AC3E}">
        <p14:creationId xmlns:p14="http://schemas.microsoft.com/office/powerpoint/2010/main" val="3628356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DF7A555-A135-493C-84AE-772413BBE8E8}"/>
              </a:ext>
            </a:extLst>
          </p:cNvPr>
          <p:cNvSpPr>
            <a:spLocks noGrp="1"/>
          </p:cNvSpPr>
          <p:nvPr>
            <p:ph idx="1"/>
          </p:nvPr>
        </p:nvSpPr>
        <p:spPr>
          <a:xfrm>
            <a:off x="2186609" y="2835965"/>
            <a:ext cx="7556280" cy="2206310"/>
          </a:xfrm>
        </p:spPr>
        <p:txBody>
          <a:bodyPr/>
          <a:lstStyle/>
          <a:p>
            <a:pPr>
              <a:buFont typeface="Wingdings" panose="05000000000000000000" pitchFamily="2" charset="2"/>
              <a:buChar char="§"/>
            </a:pPr>
            <a:r>
              <a:rPr lang="fr-FR" dirty="0">
                <a:solidFill>
                  <a:schemeClr val="accent5">
                    <a:lumMod val="75000"/>
                  </a:schemeClr>
                </a:solidFill>
              </a:rPr>
              <a:t>Sélectionner les indicateurs de performance: </a:t>
            </a:r>
            <a:r>
              <a:rPr lang="fr-FR" dirty="0"/>
              <a:t>C'est une fois parvenu à ce stade que l'on peut choisir les indicateurs de performance les plus pertinents pour piloter la prise de décision afin qu'elle soit parfaitement en phase avec : la stratégie poursuivi, le contexte spécifique, les besoins des décideurs et surtout les actions à piloter.</a:t>
            </a:r>
          </a:p>
          <a:p>
            <a:pPr>
              <a:buFont typeface="Wingdings" panose="05000000000000000000" pitchFamily="2" charset="2"/>
              <a:buChar char="§"/>
            </a:pPr>
            <a:endParaRPr lang="fr-FR" dirty="0"/>
          </a:p>
          <a:p>
            <a:pPr>
              <a:buFont typeface="Wingdings" panose="05000000000000000000" pitchFamily="2" charset="2"/>
              <a:buChar char="§"/>
            </a:pPr>
            <a:endParaRPr lang="fr-FR" dirty="0"/>
          </a:p>
          <a:p>
            <a:pPr>
              <a:buFont typeface="Wingdings" panose="05000000000000000000" pitchFamily="2" charset="2"/>
              <a:buChar char="§"/>
            </a:pPr>
            <a:endParaRPr lang="fr-FR" dirty="0"/>
          </a:p>
        </p:txBody>
      </p:sp>
    </p:spTree>
    <p:extLst>
      <p:ext uri="{BB962C8B-B14F-4D97-AF65-F5344CB8AC3E}">
        <p14:creationId xmlns:p14="http://schemas.microsoft.com/office/powerpoint/2010/main" val="336068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594FBA5-17C3-4DEF-8653-64EF3721ABE6}"/>
              </a:ext>
            </a:extLst>
          </p:cNvPr>
          <p:cNvSpPr>
            <a:spLocks noGrp="1"/>
          </p:cNvSpPr>
          <p:nvPr>
            <p:ph idx="1"/>
          </p:nvPr>
        </p:nvSpPr>
        <p:spPr>
          <a:xfrm>
            <a:off x="2218468" y="2663687"/>
            <a:ext cx="7755063" cy="2206310"/>
          </a:xfrm>
        </p:spPr>
        <p:txBody>
          <a:bodyPr/>
          <a:lstStyle/>
          <a:p>
            <a:r>
              <a:rPr lang="fr-FR" dirty="0">
                <a:solidFill>
                  <a:schemeClr val="accent5">
                    <a:lumMod val="75000"/>
                  </a:schemeClr>
                </a:solidFill>
              </a:rPr>
              <a:t>Structurer le tableau de bord: </a:t>
            </a:r>
            <a:r>
              <a:rPr lang="fr-FR" dirty="0"/>
              <a:t>On dispose maintenant de tous les éléments pour structurer le tableau de bord afin qu'il soit un bon passeur de sens et une aide à la décision.</a:t>
            </a:r>
          </a:p>
        </p:txBody>
      </p:sp>
    </p:spTree>
    <p:extLst>
      <p:ext uri="{BB962C8B-B14F-4D97-AF65-F5344CB8AC3E}">
        <p14:creationId xmlns:p14="http://schemas.microsoft.com/office/powerpoint/2010/main" val="293137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E9CC11B-7E02-4E81-BB45-93D1F5B5F0C1}"/>
              </a:ext>
            </a:extLst>
          </p:cNvPr>
          <p:cNvSpPr>
            <a:spLocks noGrp="1"/>
          </p:cNvSpPr>
          <p:nvPr>
            <p:ph idx="1"/>
          </p:nvPr>
        </p:nvSpPr>
        <p:spPr>
          <a:xfrm>
            <a:off x="2769705" y="2676939"/>
            <a:ext cx="7198471" cy="2285823"/>
          </a:xfrm>
        </p:spPr>
        <p:txBody>
          <a:bodyPr/>
          <a:lstStyle/>
          <a:p>
            <a:r>
              <a:rPr lang="fr-FR" dirty="0">
                <a:solidFill>
                  <a:schemeClr val="accent5">
                    <a:lumMod val="75000"/>
                  </a:schemeClr>
                </a:solidFill>
              </a:rPr>
              <a:t>AUDIT </a:t>
            </a:r>
            <a:r>
              <a:rPr lang="fr-FR" dirty="0"/>
              <a:t>:  la mise à jour ! </a:t>
            </a:r>
          </a:p>
        </p:txBody>
      </p:sp>
    </p:spTree>
    <p:extLst>
      <p:ext uri="{BB962C8B-B14F-4D97-AF65-F5344CB8AC3E}">
        <p14:creationId xmlns:p14="http://schemas.microsoft.com/office/powerpoint/2010/main" val="2372279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F29052-8B2C-4D10-B9D0-9FE6F69A9C16}"/>
              </a:ext>
            </a:extLst>
          </p:cNvPr>
          <p:cNvSpPr>
            <a:spLocks noGrp="1"/>
          </p:cNvSpPr>
          <p:nvPr>
            <p:ph type="title"/>
          </p:nvPr>
        </p:nvSpPr>
        <p:spPr>
          <a:xfrm>
            <a:off x="1192695" y="1081191"/>
            <a:ext cx="9265811" cy="719481"/>
          </a:xfrm>
        </p:spPr>
        <p:txBody>
          <a:bodyPr/>
          <a:lstStyle/>
          <a:p>
            <a:pPr marL="457200" indent="-457200">
              <a:buFont typeface="Wingdings" panose="05000000000000000000" pitchFamily="2" charset="2"/>
              <a:buChar char="v"/>
            </a:pPr>
            <a:r>
              <a:rPr lang="fr-FR" dirty="0">
                <a:solidFill>
                  <a:srgbClr val="CC0000"/>
                </a:solidFill>
              </a:rPr>
              <a:t>Les Indicateurs de performances :</a:t>
            </a:r>
          </a:p>
        </p:txBody>
      </p:sp>
      <p:sp>
        <p:nvSpPr>
          <p:cNvPr id="3" name="Espace réservé du contenu 2">
            <a:extLst>
              <a:ext uri="{FF2B5EF4-FFF2-40B4-BE49-F238E27FC236}">
                <a16:creationId xmlns:a16="http://schemas.microsoft.com/office/drawing/2014/main" id="{9C746FA2-254B-403D-8340-E574F05CFA58}"/>
              </a:ext>
            </a:extLst>
          </p:cNvPr>
          <p:cNvSpPr>
            <a:spLocks noGrp="1"/>
          </p:cNvSpPr>
          <p:nvPr>
            <p:ph idx="1"/>
          </p:nvPr>
        </p:nvSpPr>
        <p:spPr>
          <a:xfrm>
            <a:off x="1510748" y="2401956"/>
            <a:ext cx="8097078" cy="2527853"/>
          </a:xfrm>
        </p:spPr>
        <p:txBody>
          <a:bodyPr>
            <a:normAutofit/>
          </a:bodyPr>
          <a:lstStyle/>
          <a:p>
            <a:r>
              <a:rPr lang="fr-FR" dirty="0"/>
              <a:t>Un tableau de bord se compose d'au moins un écran présentant les indicateurs de performances. Ceux-ci reflètent le plus précisément possible la quête de performance au sens de la stratégie choisie, des particularités du secteur d'activité et des besoins spécifiques du décideurs ou de l'équipe autonome , c’est indicateurs est nécessairement choisi par les acteurs de terrain concernes .</a:t>
            </a:r>
          </a:p>
          <a:p>
            <a:endParaRPr lang="fr-FR" dirty="0"/>
          </a:p>
        </p:txBody>
      </p:sp>
    </p:spTree>
    <p:extLst>
      <p:ext uri="{BB962C8B-B14F-4D97-AF65-F5344CB8AC3E}">
        <p14:creationId xmlns:p14="http://schemas.microsoft.com/office/powerpoint/2010/main" val="366780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38136E-D05D-4696-8D91-A0E524AD5F1B}"/>
              </a:ext>
            </a:extLst>
          </p:cNvPr>
          <p:cNvSpPr>
            <a:spLocks noGrp="1"/>
          </p:cNvSpPr>
          <p:nvPr>
            <p:ph type="title"/>
          </p:nvPr>
        </p:nvSpPr>
        <p:spPr>
          <a:xfrm>
            <a:off x="1509477" y="1351722"/>
            <a:ext cx="9173045" cy="608050"/>
          </a:xfrm>
        </p:spPr>
        <p:txBody>
          <a:bodyPr>
            <a:normAutofit/>
          </a:bodyPr>
          <a:lstStyle/>
          <a:p>
            <a:pPr marL="457200" indent="-457200">
              <a:buFont typeface="Arial" panose="020B0604020202020204" pitchFamily="34" charset="0"/>
              <a:buChar char="•"/>
            </a:pPr>
            <a:r>
              <a:rPr lang="fr-FR" sz="2800" dirty="0">
                <a:solidFill>
                  <a:srgbClr val="CC0000"/>
                </a:solidFill>
              </a:rPr>
              <a:t>Exemple :</a:t>
            </a:r>
          </a:p>
        </p:txBody>
      </p:sp>
      <p:pic>
        <p:nvPicPr>
          <p:cNvPr id="4" name="Espace réservé du contenu 3">
            <a:extLst>
              <a:ext uri="{FF2B5EF4-FFF2-40B4-BE49-F238E27FC236}">
                <a16:creationId xmlns:a16="http://schemas.microsoft.com/office/drawing/2014/main" id="{9086A2F0-9D23-4C36-945E-7D23F6C35B1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1565" y="2188403"/>
            <a:ext cx="8481392" cy="3569666"/>
          </a:xfrm>
          <a:prstGeom prst="rect">
            <a:avLst/>
          </a:prstGeom>
          <a:noFill/>
          <a:ln>
            <a:noFill/>
          </a:ln>
        </p:spPr>
      </p:pic>
    </p:spTree>
    <p:extLst>
      <p:ext uri="{BB962C8B-B14F-4D97-AF65-F5344CB8AC3E}">
        <p14:creationId xmlns:p14="http://schemas.microsoft.com/office/powerpoint/2010/main" val="156002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FA06025-8D9B-4658-8A86-433FB1C1D9CB}"/>
              </a:ext>
            </a:extLst>
          </p:cNvPr>
          <p:cNvSpPr>
            <a:spLocks noGrp="1"/>
          </p:cNvSpPr>
          <p:nvPr>
            <p:ph idx="1"/>
          </p:nvPr>
        </p:nvSpPr>
        <p:spPr>
          <a:xfrm>
            <a:off x="795130" y="2186609"/>
            <a:ext cx="10259725" cy="3279736"/>
          </a:xfrm>
        </p:spPr>
        <p:txBody>
          <a:bodyPr>
            <a:normAutofit fontScale="92500" lnSpcReduction="20000"/>
          </a:bodyPr>
          <a:lstStyle/>
          <a:p>
            <a:pPr marL="0" indent="0">
              <a:buNone/>
            </a:pPr>
            <a:r>
              <a:rPr lang="fr-FR" b="1" dirty="0"/>
              <a:t>Qu’est ce qui ce passe si ces indicateurs sont mal choisie ?</a:t>
            </a:r>
          </a:p>
          <a:p>
            <a:pPr marL="0" indent="0">
              <a:buNone/>
            </a:pPr>
            <a:r>
              <a:rPr lang="fr-FR" dirty="0"/>
              <a:t>le tableau de bord construit de bric et de proc sans une parfaite logique de conception impliquant les décideurs :</a:t>
            </a:r>
          </a:p>
          <a:p>
            <a:r>
              <a:rPr lang="fr-FR" dirty="0"/>
              <a:t>il sera vite remiser .</a:t>
            </a:r>
          </a:p>
          <a:p>
            <a:r>
              <a:rPr lang="fr-FR" dirty="0"/>
              <a:t>totalement néfaste .</a:t>
            </a:r>
          </a:p>
          <a:p>
            <a:r>
              <a:rPr lang="fr-FR" dirty="0"/>
              <a:t>inviter à prendre des décisions hors de propos </a:t>
            </a:r>
          </a:p>
          <a:p>
            <a:r>
              <a:rPr lang="fr-FR" dirty="0"/>
              <a:t>inutile . </a:t>
            </a:r>
          </a:p>
          <a:p>
            <a:pPr lvl="0">
              <a:buFont typeface="Wingdings" panose="05000000000000000000" pitchFamily="2" charset="2"/>
              <a:buChar char="Ø"/>
            </a:pPr>
            <a:r>
              <a:rPr lang="fr-FR" dirty="0"/>
              <a:t>Danger pour l’entreprise .</a:t>
            </a:r>
          </a:p>
          <a:p>
            <a:pPr marL="0" indent="0">
              <a:buNone/>
            </a:pPr>
            <a:endParaRPr lang="fr-FR" dirty="0"/>
          </a:p>
        </p:txBody>
      </p:sp>
    </p:spTree>
    <p:extLst>
      <p:ext uri="{BB962C8B-B14F-4D97-AF65-F5344CB8AC3E}">
        <p14:creationId xmlns:p14="http://schemas.microsoft.com/office/powerpoint/2010/main" val="3766482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D21485-879F-4128-AB85-67128839F6EE}"/>
              </a:ext>
            </a:extLst>
          </p:cNvPr>
          <p:cNvSpPr>
            <a:spLocks noGrp="1"/>
          </p:cNvSpPr>
          <p:nvPr>
            <p:ph type="title"/>
          </p:nvPr>
        </p:nvSpPr>
        <p:spPr/>
        <p:txBody>
          <a:bodyPr/>
          <a:lstStyle/>
          <a:p>
            <a:pPr marL="457200" indent="-457200">
              <a:buFont typeface="Wingdings" panose="05000000000000000000" pitchFamily="2" charset="2"/>
              <a:buChar char="v"/>
            </a:pPr>
            <a:r>
              <a:rPr lang="fr-FR" dirty="0">
                <a:solidFill>
                  <a:srgbClr val="CC0000"/>
                </a:solidFill>
              </a:rPr>
              <a:t>La Composition du tableau de bord:</a:t>
            </a:r>
          </a:p>
        </p:txBody>
      </p:sp>
      <p:sp>
        <p:nvSpPr>
          <p:cNvPr id="3" name="Espace réservé du contenu 2">
            <a:extLst>
              <a:ext uri="{FF2B5EF4-FFF2-40B4-BE49-F238E27FC236}">
                <a16:creationId xmlns:a16="http://schemas.microsoft.com/office/drawing/2014/main" id="{BC59FD4F-D4CF-4DF3-BCAA-925F3389106D}"/>
              </a:ext>
            </a:extLst>
          </p:cNvPr>
          <p:cNvSpPr>
            <a:spLocks noGrp="1"/>
          </p:cNvSpPr>
          <p:nvPr>
            <p:ph idx="1"/>
          </p:nvPr>
        </p:nvSpPr>
        <p:spPr>
          <a:xfrm>
            <a:off x="583096" y="2413298"/>
            <a:ext cx="10471758" cy="3364651"/>
          </a:xfrm>
        </p:spPr>
        <p:txBody>
          <a:bodyPr/>
          <a:lstStyle/>
          <a:p>
            <a:pPr marL="0" indent="0">
              <a:buNone/>
            </a:pPr>
            <a:r>
              <a:rPr lang="fr-FR" dirty="0"/>
              <a:t>Un tableau de bord n'est pas qu'un simple présentoir d'indicateurs. Il est structuré de manière à transmettre du mieux possible le "sens" de l'information :</a:t>
            </a:r>
          </a:p>
          <a:p>
            <a:r>
              <a:rPr lang="fr-FR" dirty="0"/>
              <a:t>Equilibre : les indicateurs sont mis en balance pour éviter les comportements inconsidérés.</a:t>
            </a:r>
          </a:p>
          <a:p>
            <a:r>
              <a:rPr lang="fr-FR" dirty="0"/>
              <a:t>Il offre l’accès à l’ information complète .</a:t>
            </a:r>
          </a:p>
          <a:p>
            <a:r>
              <a:rPr lang="fr-FR" dirty="0"/>
              <a:t>Un outil d’analyse.</a:t>
            </a:r>
          </a:p>
          <a:p>
            <a:r>
              <a:rPr lang="fr-FR" dirty="0"/>
              <a:t>Il suggère des pistes de réflexion.</a:t>
            </a:r>
          </a:p>
          <a:p>
            <a:pPr marL="0" indent="0">
              <a:buNone/>
            </a:pPr>
            <a:endParaRPr lang="fr-FR" dirty="0"/>
          </a:p>
        </p:txBody>
      </p:sp>
    </p:spTree>
    <p:extLst>
      <p:ext uri="{BB962C8B-B14F-4D97-AF65-F5344CB8AC3E}">
        <p14:creationId xmlns:p14="http://schemas.microsoft.com/office/powerpoint/2010/main" val="4090992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28AA16-80BB-445A-8A4D-148BD1F4B0AA}"/>
              </a:ext>
            </a:extLst>
          </p:cNvPr>
          <p:cNvSpPr>
            <a:spLocks noGrp="1"/>
          </p:cNvSpPr>
          <p:nvPr>
            <p:ph type="title"/>
          </p:nvPr>
        </p:nvSpPr>
        <p:spPr>
          <a:xfrm>
            <a:off x="967408" y="434380"/>
            <a:ext cx="9691689" cy="1291344"/>
          </a:xfrm>
        </p:spPr>
        <p:txBody>
          <a:bodyPr/>
          <a:lstStyle/>
          <a:p>
            <a:pPr marL="457200" indent="-457200">
              <a:buFont typeface="Wingdings" panose="05000000000000000000" pitchFamily="2" charset="2"/>
              <a:buChar char="v"/>
            </a:pPr>
            <a:r>
              <a:rPr lang="fr-FR" dirty="0">
                <a:solidFill>
                  <a:srgbClr val="CC0000"/>
                </a:solidFill>
              </a:rPr>
              <a:t>Conclusion :</a:t>
            </a:r>
          </a:p>
        </p:txBody>
      </p:sp>
      <p:pic>
        <p:nvPicPr>
          <p:cNvPr id="4" name="Picture 2" descr="schema-tableau-de-pilotage">
            <a:extLst>
              <a:ext uri="{FF2B5EF4-FFF2-40B4-BE49-F238E27FC236}">
                <a16:creationId xmlns:a16="http://schemas.microsoft.com/office/drawing/2014/main" id="{5752D415-4BE0-47C3-927D-FA540C5F79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7408" y="1374721"/>
            <a:ext cx="10137913" cy="4403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3902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26" name="Picture 2" descr="RÃ©sultat de recherche d'images pour &quot;gestion d une entreprise&quot;">
            <a:extLst>
              <a:ext uri="{FF2B5EF4-FFF2-40B4-BE49-F238E27FC236}">
                <a16:creationId xmlns:a16="http://schemas.microsoft.com/office/drawing/2014/main" id="{ECC57C65-3F59-42F2-B199-288CE39AC177}"/>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4840" b="89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56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3C3AFF0-8914-42DA-9EAF-FE61410A3A17}"/>
              </a:ext>
            </a:extLst>
          </p:cNvPr>
          <p:cNvSpPr>
            <a:spLocks noGrp="1"/>
          </p:cNvSpPr>
          <p:nvPr>
            <p:ph idx="1"/>
          </p:nvPr>
        </p:nvSpPr>
        <p:spPr>
          <a:xfrm>
            <a:off x="0" y="1113182"/>
            <a:ext cx="11054855" cy="4353163"/>
          </a:xfrm>
        </p:spPr>
        <p:txBody>
          <a:bodyPr>
            <a:normAutofit/>
          </a:bodyPr>
          <a:lstStyle/>
          <a:p>
            <a:r>
              <a:rPr lang="fr-FR" sz="4000" dirty="0"/>
              <a:t>PLAN :   </a:t>
            </a:r>
          </a:p>
          <a:p>
            <a:pPr marL="1771650" lvl="2" indent="-857250">
              <a:buFont typeface="+mj-lt"/>
              <a:buAutoNum type="romanUcPeriod"/>
            </a:pPr>
            <a:r>
              <a:rPr lang="fr-FR" sz="2400" dirty="0"/>
              <a:t>Définition .</a:t>
            </a:r>
          </a:p>
          <a:p>
            <a:pPr marL="1771650" lvl="2" indent="-857250">
              <a:buFont typeface="+mj-lt"/>
              <a:buAutoNum type="romanUcPeriod"/>
            </a:pPr>
            <a:r>
              <a:rPr lang="fr-FR" sz="2400" dirty="0"/>
              <a:t>Le Principe du tableau de bord.</a:t>
            </a:r>
          </a:p>
          <a:p>
            <a:pPr marL="1771650" lvl="2" indent="-857250">
              <a:buFont typeface="+mj-lt"/>
              <a:buAutoNum type="romanUcPeriod"/>
            </a:pPr>
            <a:r>
              <a:rPr lang="fr-FR" sz="2400" dirty="0"/>
              <a:t>Le Rôle d’un tableau de bord .</a:t>
            </a:r>
          </a:p>
          <a:p>
            <a:pPr marL="1771650" lvl="2" indent="-857250">
              <a:buFont typeface="+mj-lt"/>
              <a:buAutoNum type="romanUcPeriod"/>
            </a:pPr>
            <a:r>
              <a:rPr lang="fr-FR" sz="2400" dirty="0"/>
              <a:t>Comment faire un tableau de bord ?</a:t>
            </a:r>
          </a:p>
          <a:p>
            <a:pPr marL="1771650" lvl="2" indent="-857250">
              <a:buFont typeface="+mj-lt"/>
              <a:buAutoNum type="romanUcPeriod"/>
            </a:pPr>
            <a:r>
              <a:rPr lang="fr-FR" sz="2400" dirty="0"/>
              <a:t>Les Indicateurs de performances .</a:t>
            </a:r>
          </a:p>
          <a:p>
            <a:pPr marL="1771650" lvl="2" indent="-857250">
              <a:buFont typeface="+mj-lt"/>
              <a:buAutoNum type="romanUcPeriod"/>
            </a:pPr>
            <a:r>
              <a:rPr lang="fr-FR" sz="2400" dirty="0"/>
              <a:t>La Composition du tableau de bord .</a:t>
            </a:r>
          </a:p>
          <a:p>
            <a:pPr marL="1771650" lvl="2" indent="-857250">
              <a:buFont typeface="+mj-lt"/>
              <a:buAutoNum type="romanUcPeriod"/>
            </a:pPr>
            <a:endParaRPr lang="fr-FR" sz="3600" dirty="0"/>
          </a:p>
          <a:p>
            <a:pPr marL="0" indent="0">
              <a:buNone/>
            </a:pPr>
            <a:endParaRPr lang="fr-FR" sz="4000" dirty="0"/>
          </a:p>
          <a:p>
            <a:pPr marL="0" indent="0">
              <a:buNone/>
            </a:pPr>
            <a:endParaRPr lang="fr-FR" sz="4000" dirty="0"/>
          </a:p>
        </p:txBody>
      </p:sp>
    </p:spTree>
    <p:extLst>
      <p:ext uri="{BB962C8B-B14F-4D97-AF65-F5344CB8AC3E}">
        <p14:creationId xmlns:p14="http://schemas.microsoft.com/office/powerpoint/2010/main" val="3438673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69149B-69A1-4920-A590-AB5B9B8B47A6}"/>
              </a:ext>
            </a:extLst>
          </p:cNvPr>
          <p:cNvSpPr>
            <a:spLocks noGrp="1"/>
          </p:cNvSpPr>
          <p:nvPr>
            <p:ph type="title"/>
          </p:nvPr>
        </p:nvSpPr>
        <p:spPr>
          <a:xfrm>
            <a:off x="225935" y="4662057"/>
            <a:ext cx="10257183" cy="2382079"/>
          </a:xfrm>
        </p:spPr>
        <p:txBody>
          <a:bodyPr>
            <a:normAutofit/>
          </a:bodyPr>
          <a:lstStyle/>
          <a:p>
            <a:pPr algn="ctr"/>
            <a:r>
              <a:rPr lang="fr-FR" sz="5400" dirty="0"/>
              <a:t>MERCI Pour votre attention </a:t>
            </a:r>
          </a:p>
        </p:txBody>
      </p:sp>
      <p:pic>
        <p:nvPicPr>
          <p:cNvPr id="2050" name="Picture 2" descr="RÃ©sultat de recherche d'images pour &quot;merci photographe&quot;">
            <a:extLst>
              <a:ext uri="{FF2B5EF4-FFF2-40B4-BE49-F238E27FC236}">
                <a16:creationId xmlns:a16="http://schemas.microsoft.com/office/drawing/2014/main" id="{134BFBB6-A780-462F-B36D-1D8586E76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402866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RÃ©sultat de recherche d'images pour &quot;merci avec les mains&quot;">
            <a:extLst>
              <a:ext uri="{FF2B5EF4-FFF2-40B4-BE49-F238E27FC236}">
                <a16:creationId xmlns:a16="http://schemas.microsoft.com/office/drawing/2014/main" id="{E68C91AA-B02D-454B-8620-4CBCFDEBE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794208">
            <a:off x="10770632" y="4215104"/>
            <a:ext cx="1133853" cy="145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962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C27720-3B0E-434B-BEA9-4697DA886AC0}"/>
              </a:ext>
            </a:extLst>
          </p:cNvPr>
          <p:cNvSpPr>
            <a:spLocks noGrp="1"/>
          </p:cNvSpPr>
          <p:nvPr>
            <p:ph type="title"/>
          </p:nvPr>
        </p:nvSpPr>
        <p:spPr/>
        <p:txBody>
          <a:bodyPr/>
          <a:lstStyle/>
          <a:p>
            <a:pPr marL="457200" indent="-457200">
              <a:buFont typeface="Wingdings" panose="05000000000000000000" pitchFamily="2" charset="2"/>
              <a:buChar char="v"/>
            </a:pPr>
            <a:r>
              <a:rPr lang="fr-FR" dirty="0">
                <a:solidFill>
                  <a:srgbClr val="CC0000"/>
                </a:solidFill>
              </a:rPr>
              <a:t>Définition :</a:t>
            </a:r>
            <a:br>
              <a:rPr lang="fr-FR" dirty="0"/>
            </a:br>
            <a:endParaRPr lang="fr-FR" dirty="0"/>
          </a:p>
        </p:txBody>
      </p:sp>
      <p:sp>
        <p:nvSpPr>
          <p:cNvPr id="3" name="Espace réservé du contenu 2">
            <a:extLst>
              <a:ext uri="{FF2B5EF4-FFF2-40B4-BE49-F238E27FC236}">
                <a16:creationId xmlns:a16="http://schemas.microsoft.com/office/drawing/2014/main" id="{AFCC8619-F095-4F39-AFCA-6F94618D3DDB}"/>
              </a:ext>
            </a:extLst>
          </p:cNvPr>
          <p:cNvSpPr>
            <a:spLocks noGrp="1"/>
          </p:cNvSpPr>
          <p:nvPr>
            <p:ph idx="1"/>
          </p:nvPr>
        </p:nvSpPr>
        <p:spPr>
          <a:xfrm>
            <a:off x="1584101" y="2508701"/>
            <a:ext cx="8659831" cy="3279736"/>
          </a:xfrm>
        </p:spPr>
        <p:txBody>
          <a:bodyPr/>
          <a:lstStyle/>
          <a:p>
            <a:r>
              <a:rPr lang="fr-FR" dirty="0"/>
              <a:t>Un tableau de bord est avant tout </a:t>
            </a:r>
            <a:r>
              <a:rPr lang="fr-FR" b="1" dirty="0"/>
              <a:t>un instrument d'aide à la décision. </a:t>
            </a:r>
            <a:br>
              <a:rPr lang="fr-FR" b="1" dirty="0"/>
            </a:br>
            <a:r>
              <a:rPr lang="fr-FR" dirty="0"/>
              <a:t>Il mesure la performance afin de mieux </a:t>
            </a:r>
            <a:r>
              <a:rPr lang="fr-FR" b="1" dirty="0"/>
              <a:t>évaluer le chemin parcouru</a:t>
            </a:r>
            <a:r>
              <a:rPr lang="fr-FR" dirty="0"/>
              <a:t> et le </a:t>
            </a:r>
            <a:r>
              <a:rPr lang="fr-FR" b="1" dirty="0"/>
              <a:t>chemin restant à parcourir</a:t>
            </a:r>
            <a:r>
              <a:rPr lang="fr-FR" dirty="0"/>
              <a:t> pour accéder aux </a:t>
            </a:r>
            <a:r>
              <a:rPr lang="fr-FR" b="1" dirty="0"/>
              <a:t>objectifs de performance.</a:t>
            </a:r>
            <a:br>
              <a:rPr lang="fr-FR" b="1" dirty="0"/>
            </a:br>
            <a:r>
              <a:rPr lang="fr-FR" dirty="0"/>
              <a:t>Il présente les éléments d'appréciation </a:t>
            </a:r>
            <a:r>
              <a:rPr lang="fr-FR" b="1" dirty="0"/>
              <a:t>pour juger de la situation </a:t>
            </a:r>
            <a:r>
              <a:rPr lang="fr-FR" dirty="0"/>
              <a:t>sous l'éclairage des objectifs de performance. Doit-on continuer ainsi ? Faut-il renforcer les actions ou plus radicalement infléchir la démarche ? </a:t>
            </a:r>
            <a:br>
              <a:rPr lang="fr-FR" dirty="0"/>
            </a:br>
            <a:br>
              <a:rPr lang="fr-FR" dirty="0"/>
            </a:br>
            <a:endParaRPr lang="fr-FR" dirty="0"/>
          </a:p>
        </p:txBody>
      </p:sp>
    </p:spTree>
    <p:extLst>
      <p:ext uri="{BB962C8B-B14F-4D97-AF65-F5344CB8AC3E}">
        <p14:creationId xmlns:p14="http://schemas.microsoft.com/office/powerpoint/2010/main" val="626231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2B0A0A-0316-4685-AEF8-DC5DC51E8D26}"/>
              </a:ext>
            </a:extLst>
          </p:cNvPr>
          <p:cNvSpPr>
            <a:spLocks noGrp="1"/>
          </p:cNvSpPr>
          <p:nvPr>
            <p:ph type="title"/>
          </p:nvPr>
        </p:nvSpPr>
        <p:spPr>
          <a:xfrm>
            <a:off x="1411822" y="1334607"/>
            <a:ext cx="9603275" cy="1049235"/>
          </a:xfrm>
        </p:spPr>
        <p:txBody>
          <a:bodyPr>
            <a:normAutofit/>
          </a:bodyPr>
          <a:lstStyle/>
          <a:p>
            <a:pPr marL="457200" indent="-457200">
              <a:buFont typeface="Arial" panose="020B0604020202020204" pitchFamily="34" charset="0"/>
              <a:buChar char="•"/>
            </a:pPr>
            <a:r>
              <a:rPr lang="fr-FR" sz="2800" dirty="0">
                <a:solidFill>
                  <a:srgbClr val="CC0000"/>
                </a:solidFill>
              </a:rPr>
              <a:t>EN général :</a:t>
            </a:r>
          </a:p>
        </p:txBody>
      </p:sp>
      <p:sp>
        <p:nvSpPr>
          <p:cNvPr id="3" name="Espace réservé du contenu 2">
            <a:extLst>
              <a:ext uri="{FF2B5EF4-FFF2-40B4-BE49-F238E27FC236}">
                <a16:creationId xmlns:a16="http://schemas.microsoft.com/office/drawing/2014/main" id="{73382C73-9F14-430A-B3D4-5CF88936A269}"/>
              </a:ext>
            </a:extLst>
          </p:cNvPr>
          <p:cNvSpPr>
            <a:spLocks noGrp="1"/>
          </p:cNvSpPr>
          <p:nvPr>
            <p:ph idx="1"/>
          </p:nvPr>
        </p:nvSpPr>
        <p:spPr>
          <a:xfrm>
            <a:off x="2239616" y="2938484"/>
            <a:ext cx="6944140" cy="2329804"/>
          </a:xfrm>
        </p:spPr>
        <p:txBody>
          <a:bodyPr/>
          <a:lstStyle/>
          <a:p>
            <a:r>
              <a:rPr lang="fr-FR" b="1" dirty="0"/>
              <a:t>Un tableau de bord contribue à réduire l'incertitude et offre une meilleure appréciation des risques inhérents à toutes prises de décision.</a:t>
            </a:r>
            <a:endParaRPr lang="fr-FR" dirty="0"/>
          </a:p>
        </p:txBody>
      </p:sp>
    </p:spTree>
    <p:extLst>
      <p:ext uri="{BB962C8B-B14F-4D97-AF65-F5344CB8AC3E}">
        <p14:creationId xmlns:p14="http://schemas.microsoft.com/office/powerpoint/2010/main" val="1456307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B991F-7BBD-4A56-83B8-D355663F6C39}"/>
              </a:ext>
            </a:extLst>
          </p:cNvPr>
          <p:cNvSpPr>
            <a:spLocks noGrp="1"/>
          </p:cNvSpPr>
          <p:nvPr>
            <p:ph type="title"/>
          </p:nvPr>
        </p:nvSpPr>
        <p:spPr/>
        <p:txBody>
          <a:bodyPr/>
          <a:lstStyle/>
          <a:p>
            <a:pPr marL="457200" indent="-457200">
              <a:buFont typeface="Wingdings" panose="05000000000000000000" pitchFamily="2" charset="2"/>
              <a:buChar char="v"/>
            </a:pPr>
            <a:r>
              <a:rPr lang="fr-FR" dirty="0">
                <a:solidFill>
                  <a:srgbClr val="CC0000"/>
                </a:solidFill>
              </a:rPr>
              <a:t>Le Principe du tableau de bord.</a:t>
            </a:r>
            <a:br>
              <a:rPr lang="fr-FR" dirty="0">
                <a:solidFill>
                  <a:srgbClr val="CC0000"/>
                </a:solidFill>
              </a:rPr>
            </a:br>
            <a:endParaRPr lang="fr-FR" dirty="0">
              <a:solidFill>
                <a:srgbClr val="CC0000"/>
              </a:solidFill>
            </a:endParaRPr>
          </a:p>
        </p:txBody>
      </p:sp>
      <p:sp>
        <p:nvSpPr>
          <p:cNvPr id="3" name="Espace réservé du contenu 2">
            <a:extLst>
              <a:ext uri="{FF2B5EF4-FFF2-40B4-BE49-F238E27FC236}">
                <a16:creationId xmlns:a16="http://schemas.microsoft.com/office/drawing/2014/main" id="{B7D37EEF-F1D2-49F8-BC89-C34A89B6E005}"/>
              </a:ext>
            </a:extLst>
          </p:cNvPr>
          <p:cNvSpPr>
            <a:spLocks noGrp="1"/>
          </p:cNvSpPr>
          <p:nvPr>
            <p:ph idx="1"/>
          </p:nvPr>
        </p:nvSpPr>
        <p:spPr>
          <a:xfrm>
            <a:off x="1650361" y="2663688"/>
            <a:ext cx="8142995" cy="3061252"/>
          </a:xfrm>
        </p:spPr>
        <p:txBody>
          <a:bodyPr/>
          <a:lstStyle/>
          <a:p>
            <a:r>
              <a:rPr lang="fr-FR" dirty="0"/>
              <a:t>Trop longtemps utilisé comme un simple outil de contrôle, il est grand temps de changer de logique pour qu'enfin cet instrument soit exploité à sa juste mesure, c'est-à-dire pour une aide au pilotage à part entière. Le tableau de bord de pilotage est la brique essentielle à toute démarche de progrès conçue dans un esprit de performance durable.</a:t>
            </a:r>
          </a:p>
        </p:txBody>
      </p:sp>
    </p:spTree>
    <p:extLst>
      <p:ext uri="{BB962C8B-B14F-4D97-AF65-F5344CB8AC3E}">
        <p14:creationId xmlns:p14="http://schemas.microsoft.com/office/powerpoint/2010/main" val="217200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308AE0A-88C5-45BE-BA0B-B89EB61FDA13}"/>
              </a:ext>
            </a:extLst>
          </p:cNvPr>
          <p:cNvSpPr>
            <a:spLocks noGrp="1"/>
          </p:cNvSpPr>
          <p:nvPr>
            <p:ph idx="1"/>
          </p:nvPr>
        </p:nvSpPr>
        <p:spPr>
          <a:xfrm>
            <a:off x="5300868" y="2020955"/>
            <a:ext cx="5936967" cy="5526157"/>
          </a:xfrm>
        </p:spPr>
        <p:txBody>
          <a:bodyPr>
            <a:normAutofit/>
          </a:bodyPr>
          <a:lstStyle/>
          <a:p>
            <a:r>
              <a:rPr lang="fr-FR" dirty="0"/>
              <a:t>En effet, cet instrument de mesure de la performance ne sert pas uniquement à "contrôler" la conformité de l'effort accompli selon les prévisions initiales. Le tableau de bord de pilotage, objet de ce site, va bien au delà de cette conception que l'on peut qualifier de "traditionnelle" et totalement dépassée aujourd'hui.</a:t>
            </a:r>
          </a:p>
          <a:p>
            <a:r>
              <a:rPr lang="fr-FR" dirty="0"/>
              <a:t>Cet instrument apporte un éclairage précis de la situation en cours, orientée selon les objectifs de la démarche stratégique engagée.</a:t>
            </a:r>
          </a:p>
        </p:txBody>
      </p:sp>
      <p:pic>
        <p:nvPicPr>
          <p:cNvPr id="2050" name="Picture 2" descr="du contrÃ´le au pilotage">
            <a:extLst>
              <a:ext uri="{FF2B5EF4-FFF2-40B4-BE49-F238E27FC236}">
                <a16:creationId xmlns:a16="http://schemas.microsoft.com/office/drawing/2014/main" id="{7CCE6A8A-197B-440A-A5F6-ED950AFFD7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3128"/>
            <a:ext cx="5300867" cy="404191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a:extLst>
              <a:ext uri="{FF2B5EF4-FFF2-40B4-BE49-F238E27FC236}">
                <a16:creationId xmlns:a16="http://schemas.microsoft.com/office/drawing/2014/main" id="{1813672C-DC11-4DEF-8FDD-75175AC43358}"/>
              </a:ext>
            </a:extLst>
          </p:cNvPr>
          <p:cNvCxnSpPr/>
          <p:nvPr/>
        </p:nvCxnSpPr>
        <p:spPr>
          <a:xfrm>
            <a:off x="5300871" y="1842052"/>
            <a:ext cx="0" cy="43467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Organigramme : Trier 3">
            <a:extLst>
              <a:ext uri="{FF2B5EF4-FFF2-40B4-BE49-F238E27FC236}">
                <a16:creationId xmlns:a16="http://schemas.microsoft.com/office/drawing/2014/main" id="{B6D4B11F-7B4A-4403-A661-89FC6FED6C72}"/>
              </a:ext>
            </a:extLst>
          </p:cNvPr>
          <p:cNvSpPr/>
          <p:nvPr/>
        </p:nvSpPr>
        <p:spPr>
          <a:xfrm rot="16200000">
            <a:off x="569638" y="1053545"/>
            <a:ext cx="795543" cy="1934819"/>
          </a:xfrm>
          <a:prstGeom prst="flowChartSort">
            <a:avLst/>
          </a:prstGeom>
          <a:solidFill>
            <a:srgbClr val="1DB9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Tree>
    <p:extLst>
      <p:ext uri="{BB962C8B-B14F-4D97-AF65-F5344CB8AC3E}">
        <p14:creationId xmlns:p14="http://schemas.microsoft.com/office/powerpoint/2010/main" val="899899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9B42CC-E6FE-444D-9739-277AABCA691C}"/>
              </a:ext>
            </a:extLst>
          </p:cNvPr>
          <p:cNvSpPr>
            <a:spLocks noGrp="1"/>
          </p:cNvSpPr>
          <p:nvPr>
            <p:ph type="title"/>
          </p:nvPr>
        </p:nvSpPr>
        <p:spPr>
          <a:xfrm>
            <a:off x="1398570" y="265043"/>
            <a:ext cx="9603275" cy="916113"/>
          </a:xfrm>
        </p:spPr>
        <p:txBody>
          <a:bodyPr>
            <a:normAutofit fontScale="90000"/>
          </a:bodyPr>
          <a:lstStyle/>
          <a:p>
            <a:pPr marL="457200" indent="-457200">
              <a:buFont typeface="Wingdings" panose="05000000000000000000" pitchFamily="2" charset="2"/>
              <a:buChar char="v"/>
            </a:pPr>
            <a:r>
              <a:rPr lang="fr-FR" dirty="0">
                <a:solidFill>
                  <a:srgbClr val="CC0000"/>
                </a:solidFill>
              </a:rPr>
              <a:t>Le Rôle d’un tableau de bord  :</a:t>
            </a:r>
            <a:br>
              <a:rPr lang="fr-FR" dirty="0"/>
            </a:br>
            <a:endParaRPr lang="fr-FR" dirty="0"/>
          </a:p>
        </p:txBody>
      </p:sp>
      <p:sp>
        <p:nvSpPr>
          <p:cNvPr id="3" name="Espace réservé du contenu 2">
            <a:extLst>
              <a:ext uri="{FF2B5EF4-FFF2-40B4-BE49-F238E27FC236}">
                <a16:creationId xmlns:a16="http://schemas.microsoft.com/office/drawing/2014/main" id="{CAEF318C-9B43-4F8A-AC5E-37DB86528333}"/>
              </a:ext>
            </a:extLst>
          </p:cNvPr>
          <p:cNvSpPr>
            <a:spLocks noGrp="1"/>
          </p:cNvSpPr>
          <p:nvPr>
            <p:ph idx="1"/>
          </p:nvPr>
        </p:nvSpPr>
        <p:spPr>
          <a:xfrm>
            <a:off x="-530087" y="1007165"/>
            <a:ext cx="12722087" cy="717931"/>
          </a:xfrm>
        </p:spPr>
        <p:txBody>
          <a:bodyPr>
            <a:noAutofit/>
          </a:bodyPr>
          <a:lstStyle/>
          <a:p>
            <a:pPr lvl="1"/>
            <a:r>
              <a:rPr lang="fr-FR" dirty="0"/>
              <a:t>Le tableau de bord a un rôle essentiel en entreprise. Il permet le pilotage de l’entreprise et d’apprécier les différentes délégations et le rôle de chacun.</a:t>
            </a:r>
          </a:p>
        </p:txBody>
      </p:sp>
      <p:pic>
        <p:nvPicPr>
          <p:cNvPr id="3074" name="Picture 2" descr="Para210183">
            <a:extLst>
              <a:ext uri="{FF2B5EF4-FFF2-40B4-BE49-F238E27FC236}">
                <a16:creationId xmlns:a16="http://schemas.microsoft.com/office/drawing/2014/main" id="{E83CC49C-B124-4FB2-BBD7-6026C77154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62243"/>
            <a:ext cx="5957072" cy="413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Dashboard">
            <a:extLst>
              <a:ext uri="{FF2B5EF4-FFF2-40B4-BE49-F238E27FC236}">
                <a16:creationId xmlns:a16="http://schemas.microsoft.com/office/drawing/2014/main" id="{5CA6049C-BB79-41D8-9190-E5D052C33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922" y="1862243"/>
            <a:ext cx="5851062" cy="413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Connecteur droit 8">
            <a:extLst>
              <a:ext uri="{FF2B5EF4-FFF2-40B4-BE49-F238E27FC236}">
                <a16:creationId xmlns:a16="http://schemas.microsoft.com/office/drawing/2014/main" id="{64568164-DD16-4471-B6DE-6001BCAB521C}"/>
              </a:ext>
            </a:extLst>
          </p:cNvPr>
          <p:cNvCxnSpPr/>
          <p:nvPr/>
        </p:nvCxnSpPr>
        <p:spPr>
          <a:xfrm>
            <a:off x="6096000" y="1862243"/>
            <a:ext cx="0" cy="4319896"/>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637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4F91D3-885D-424A-9664-20632C316D32}"/>
              </a:ext>
            </a:extLst>
          </p:cNvPr>
          <p:cNvSpPr>
            <a:spLocks noGrp="1"/>
          </p:cNvSpPr>
          <p:nvPr>
            <p:ph type="title"/>
          </p:nvPr>
        </p:nvSpPr>
        <p:spPr/>
        <p:txBody>
          <a:bodyPr/>
          <a:lstStyle/>
          <a:p>
            <a:pPr marL="457200" indent="-457200">
              <a:buFont typeface="Wingdings" panose="05000000000000000000" pitchFamily="2" charset="2"/>
              <a:buChar char="v"/>
            </a:pPr>
            <a:r>
              <a:rPr lang="fr-FR" dirty="0">
                <a:solidFill>
                  <a:srgbClr val="CC0000"/>
                </a:solidFill>
              </a:rPr>
              <a:t>Comment faire un tableau de bord ?</a:t>
            </a:r>
            <a:br>
              <a:rPr lang="fr-FR" dirty="0">
                <a:solidFill>
                  <a:srgbClr val="CC0000"/>
                </a:solidFill>
              </a:rPr>
            </a:br>
            <a:endParaRPr lang="fr-FR" dirty="0">
              <a:solidFill>
                <a:srgbClr val="CC0000"/>
              </a:solidFill>
            </a:endParaRPr>
          </a:p>
        </p:txBody>
      </p:sp>
      <p:sp>
        <p:nvSpPr>
          <p:cNvPr id="3" name="Espace réservé du contenu 2">
            <a:extLst>
              <a:ext uri="{FF2B5EF4-FFF2-40B4-BE49-F238E27FC236}">
                <a16:creationId xmlns:a16="http://schemas.microsoft.com/office/drawing/2014/main" id="{E7AAA3A1-82C5-4B41-A8F5-45DB0CD6761F}"/>
              </a:ext>
            </a:extLst>
          </p:cNvPr>
          <p:cNvSpPr>
            <a:spLocks noGrp="1"/>
          </p:cNvSpPr>
          <p:nvPr>
            <p:ph idx="1"/>
          </p:nvPr>
        </p:nvSpPr>
        <p:spPr>
          <a:xfrm>
            <a:off x="2100936" y="2804386"/>
            <a:ext cx="7175586" cy="2199861"/>
          </a:xfrm>
        </p:spPr>
        <p:txBody>
          <a:bodyPr>
            <a:normAutofit/>
          </a:bodyPr>
          <a:lstStyle/>
          <a:p>
            <a:pPr>
              <a:buFont typeface="Wingdings" panose="05000000000000000000" pitchFamily="2" charset="2"/>
              <a:buChar char="§"/>
            </a:pPr>
            <a:r>
              <a:rPr lang="fr-FR" dirty="0">
                <a:solidFill>
                  <a:schemeClr val="accent5">
                    <a:lumMod val="75000"/>
                  </a:schemeClr>
                </a:solidFill>
              </a:rPr>
              <a:t>Définir les axes de progrès:  </a:t>
            </a:r>
            <a:r>
              <a:rPr lang="fr-FR" dirty="0"/>
              <a:t>Il semble évident que la toute première phase du projet soit nécessairement de fixer et de formaliser cet horizon. C'est là le thème de la définition de la stratégie d'entreprise .</a:t>
            </a:r>
          </a:p>
          <a:p>
            <a:pPr>
              <a:buFont typeface="Wingdings" panose="05000000000000000000" pitchFamily="2" charset="2"/>
              <a:buChar char="§"/>
            </a:pPr>
            <a:endParaRPr lang="fr-FR" dirty="0"/>
          </a:p>
          <a:p>
            <a:pPr>
              <a:buFont typeface="Wingdings" panose="05000000000000000000" pitchFamily="2" charset="2"/>
              <a:buChar char="§"/>
            </a:pPr>
            <a:endParaRPr lang="fr-FR" dirty="0">
              <a:solidFill>
                <a:schemeClr val="accent5">
                  <a:lumMod val="75000"/>
                </a:schemeClr>
              </a:solidFill>
            </a:endParaRPr>
          </a:p>
          <a:p>
            <a:endParaRPr lang="fr-FR" dirty="0"/>
          </a:p>
        </p:txBody>
      </p:sp>
    </p:spTree>
    <p:extLst>
      <p:ext uri="{BB962C8B-B14F-4D97-AF65-F5344CB8AC3E}">
        <p14:creationId xmlns:p14="http://schemas.microsoft.com/office/powerpoint/2010/main" val="69214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1DD0C86-3328-445E-9615-440EF1EBA515}"/>
              </a:ext>
            </a:extLst>
          </p:cNvPr>
          <p:cNvSpPr>
            <a:spLocks noGrp="1"/>
          </p:cNvSpPr>
          <p:nvPr>
            <p:ph idx="1"/>
          </p:nvPr>
        </p:nvSpPr>
        <p:spPr>
          <a:xfrm>
            <a:off x="2511286" y="2875721"/>
            <a:ext cx="7169427" cy="1928015"/>
          </a:xfrm>
        </p:spPr>
        <p:txBody>
          <a:bodyPr/>
          <a:lstStyle/>
          <a:p>
            <a:r>
              <a:rPr lang="fr-FR" dirty="0">
                <a:solidFill>
                  <a:schemeClr val="accent5">
                    <a:lumMod val="75000"/>
                  </a:schemeClr>
                </a:solidFill>
              </a:rPr>
              <a:t>Préciser les points d'intervention : </a:t>
            </a:r>
            <a:r>
              <a:rPr lang="fr-FR" dirty="0"/>
              <a:t>Il s'agit donc d'identifier les processus et activités concernés et donc les femmes et les hommes en charge du dépoilement stratégique.</a:t>
            </a:r>
          </a:p>
        </p:txBody>
      </p:sp>
    </p:spTree>
    <p:extLst>
      <p:ext uri="{BB962C8B-B14F-4D97-AF65-F5344CB8AC3E}">
        <p14:creationId xmlns:p14="http://schemas.microsoft.com/office/powerpoint/2010/main" val="864017641"/>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476</Words>
  <Application>Microsoft Office PowerPoint</Application>
  <PresentationFormat>Grand écran</PresentationFormat>
  <Paragraphs>50</Paragraphs>
  <Slides>20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Arial</vt:lpstr>
      <vt:lpstr>Bahnschrift</vt:lpstr>
      <vt:lpstr>Calibri</vt:lpstr>
      <vt:lpstr>Gill Sans MT</vt:lpstr>
      <vt:lpstr>Wingdings</vt:lpstr>
      <vt:lpstr>Galerie</vt:lpstr>
      <vt:lpstr>tableau de bord d’une entreprise </vt:lpstr>
      <vt:lpstr>Présentation PowerPoint</vt:lpstr>
      <vt:lpstr>Définition : </vt:lpstr>
      <vt:lpstr>EN général :</vt:lpstr>
      <vt:lpstr>Le Principe du tableau de bord. </vt:lpstr>
      <vt:lpstr>Présentation PowerPoint</vt:lpstr>
      <vt:lpstr>Le Rôle d’un tableau de bord  : </vt:lpstr>
      <vt:lpstr>Comment faire un tableau de bord ? </vt:lpstr>
      <vt:lpstr>Présentation PowerPoint</vt:lpstr>
      <vt:lpstr>Présentation PowerPoint</vt:lpstr>
      <vt:lpstr>Présentation PowerPoint</vt:lpstr>
      <vt:lpstr>Présentation PowerPoint</vt:lpstr>
      <vt:lpstr>Présentation PowerPoint</vt:lpstr>
      <vt:lpstr>Les Indicateurs de performances :</vt:lpstr>
      <vt:lpstr>Exemple :</vt:lpstr>
      <vt:lpstr>Présentation PowerPoint</vt:lpstr>
      <vt:lpstr>La Composition du tableau de bord:</vt:lpstr>
      <vt:lpstr>Conclusion :</vt:lpstr>
      <vt:lpstr>Présentation PowerPoint</vt:lpstr>
      <vt:lpstr>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de bord d’une entreprise </dc:title>
  <dc:creator>Salah eddine</dc:creator>
  <cp:lastModifiedBy>Salah eddine</cp:lastModifiedBy>
  <cp:revision>37</cp:revision>
  <dcterms:created xsi:type="dcterms:W3CDTF">2018-12-21T01:15:26Z</dcterms:created>
  <dcterms:modified xsi:type="dcterms:W3CDTF">2018-12-21T08:54:49Z</dcterms:modified>
</cp:coreProperties>
</file>