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8288000" cy="10287000"/>
  <p:notesSz cx="6858000" cy="9144000"/>
  <p:embeddedFontLst>
    <p:embeddedFont>
      <p:font typeface="Canva Sans" panose="020B0604020202020204" charset="0"/>
      <p:regular r:id="rId15"/>
    </p:embeddedFont>
    <p:embeddedFont>
      <p:font typeface="Canva Sans Bold" panose="020B0604020202020204" charset="0"/>
      <p:regular r:id="rId16"/>
    </p:embeddedFont>
    <p:embeddedFont>
      <p:font typeface="Corbel" panose="020B0503020204020204"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CAB07-8FD5-43DA-8692-15DED5CD97B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F454B-1499-4F0E-B118-4E623A684253}" type="slidenum">
              <a:rPr lang="en-IN" smtClean="0"/>
              <a:t>‹#›</a:t>
            </a:fld>
            <a:endParaRPr lang="en-IN"/>
          </a:p>
        </p:txBody>
      </p:sp>
    </p:spTree>
    <p:extLst>
      <p:ext uri="{BB962C8B-B14F-4D97-AF65-F5344CB8AC3E}">
        <p14:creationId xmlns:p14="http://schemas.microsoft.com/office/powerpoint/2010/main" val="278031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3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906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000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F4F0FF"/>
          </a:solidFill>
          <a:ln/>
        </p:spPr>
      </p:sp>
      <p:sp>
        <p:nvSpPr>
          <p:cNvPr id="3" name="Shape 1"/>
          <p:cNvSpPr/>
          <p:nvPr/>
        </p:nvSpPr>
        <p:spPr>
          <a:xfrm>
            <a:off x="0" y="0"/>
            <a:ext cx="18288000" cy="102870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6049020" y="9686925"/>
            <a:ext cx="2153256" cy="514350"/>
          </a:xfrm>
          <a:prstGeom prst="rect">
            <a:avLst/>
          </a:prstGeom>
        </p:spPr>
      </p:pic>
    </p:spTree>
    <p:extLst>
      <p:ext uri="{BB962C8B-B14F-4D97-AF65-F5344CB8AC3E}">
        <p14:creationId xmlns:p14="http://schemas.microsoft.com/office/powerpoint/2010/main" val="116152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85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84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688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314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156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572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09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477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en-US"/>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2499576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68698" y="4274503"/>
            <a:ext cx="14350603"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Simple Linear Regression</a:t>
            </a:r>
          </a:p>
        </p:txBody>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95300"/>
            <a:ext cx="1190926" cy="11909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19994" y="785033"/>
            <a:ext cx="13248012" cy="4358467"/>
          </a:xfrm>
          <a:custGeom>
            <a:avLst/>
            <a:gdLst/>
            <a:ahLst/>
            <a:cxnLst/>
            <a:rect l="l" t="t" r="r" b="b"/>
            <a:pathLst>
              <a:path w="13248012" h="4358467">
                <a:moveTo>
                  <a:pt x="0" y="0"/>
                </a:moveTo>
                <a:lnTo>
                  <a:pt x="13248012" y="0"/>
                </a:lnTo>
                <a:lnTo>
                  <a:pt x="13248012" y="4358467"/>
                </a:lnTo>
                <a:lnTo>
                  <a:pt x="0" y="4358467"/>
                </a:lnTo>
                <a:lnTo>
                  <a:pt x="0" y="0"/>
                </a:lnTo>
                <a:close/>
              </a:path>
            </a:pathLst>
          </a:custGeom>
          <a:blipFill>
            <a:blip r:embed="rId2"/>
            <a:stretch>
              <a:fillRect/>
            </a:stretch>
          </a:blipFill>
        </p:spPr>
      </p:sp>
      <p:sp>
        <p:nvSpPr>
          <p:cNvPr id="3" name="TextBox 3"/>
          <p:cNvSpPr txBox="1"/>
          <p:nvPr/>
        </p:nvSpPr>
        <p:spPr>
          <a:xfrm>
            <a:off x="1968681" y="5558670"/>
            <a:ext cx="14350637" cy="3406139"/>
          </a:xfrm>
          <a:prstGeom prst="rect">
            <a:avLst/>
          </a:prstGeom>
        </p:spPr>
        <p:txBody>
          <a:bodyPr lIns="0" tIns="0" rIns="0" bIns="0" rtlCol="0" anchor="t">
            <a:spAutoFit/>
          </a:bodyPr>
          <a:lstStyle/>
          <a:p>
            <a:pPr algn="ctr">
              <a:lnSpc>
                <a:spcPts val="5460"/>
              </a:lnSpc>
            </a:pPr>
            <a:r>
              <a:rPr lang="en-US" sz="3900" dirty="0">
                <a:solidFill>
                  <a:srgbClr val="000000"/>
                </a:solidFill>
                <a:latin typeface="Canva Sans"/>
                <a:ea typeface="Canva Sans"/>
                <a:cs typeface="Canva Sans"/>
                <a:sym typeface="Canva Sans"/>
              </a:rPr>
              <a:t>Multiple Linear Regression is a way to predict a value (like salary) using more than one piece of information (like years of experience, education level, and age). It helps us understand how different factors can affect the thing we're trying to predict.</a:t>
            </a:r>
          </a:p>
        </p:txBody>
      </p:sp>
      <p:pic>
        <p:nvPicPr>
          <p:cNvPr id="4" name="Picture 3">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19100"/>
            <a:ext cx="1190926" cy="11909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7292" y="761187"/>
            <a:ext cx="17024049" cy="8759806"/>
          </a:xfrm>
          <a:custGeom>
            <a:avLst/>
            <a:gdLst/>
            <a:ahLst/>
            <a:cxnLst/>
            <a:rect l="l" t="t" r="r" b="b"/>
            <a:pathLst>
              <a:path w="17024049" h="8759806">
                <a:moveTo>
                  <a:pt x="0" y="0"/>
                </a:moveTo>
                <a:lnTo>
                  <a:pt x="17024050" y="0"/>
                </a:lnTo>
                <a:lnTo>
                  <a:pt x="17024050" y="8759806"/>
                </a:lnTo>
                <a:lnTo>
                  <a:pt x="0" y="8759806"/>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1430000" y="0"/>
            <a:ext cx="6858000" cy="10287000"/>
          </a:xfrm>
          <a:prstGeom prst="rect">
            <a:avLst/>
          </a:prstGeom>
        </p:spPr>
      </p:pic>
      <p:sp>
        <p:nvSpPr>
          <p:cNvPr id="3" name="Text 0"/>
          <p:cNvSpPr/>
          <p:nvPr/>
        </p:nvSpPr>
        <p:spPr>
          <a:xfrm>
            <a:off x="992238" y="936872"/>
            <a:ext cx="9445526" cy="1771948"/>
          </a:xfrm>
          <a:prstGeom prst="rect">
            <a:avLst/>
          </a:prstGeom>
          <a:noFill/>
          <a:ln/>
        </p:spPr>
        <p:txBody>
          <a:bodyPr wrap="square" lIns="0" tIns="0" rIns="0" bIns="0" rtlCol="0" anchor="t"/>
          <a:lstStyle/>
          <a:p>
            <a:pPr>
              <a:lnSpc>
                <a:spcPts val="6938"/>
              </a:lnSpc>
            </a:pPr>
            <a:r>
              <a:rPr lang="en-US" sz="5563" dirty="0">
                <a:latin typeface="Canva Sans" panose="020B0604020202020204" charset="0"/>
                <a:ea typeface="Libre Baskerville" pitchFamily="34" charset="-122"/>
                <a:cs typeface="Libre Baskerville" pitchFamily="34" charset="-120"/>
              </a:rPr>
              <a:t>Mean Squared Error &amp; R2 Score</a:t>
            </a:r>
            <a:endParaRPr lang="en-US" sz="5563" dirty="0">
              <a:latin typeface="Canva Sans" panose="020B0604020202020204" charset="0"/>
            </a:endParaRPr>
          </a:p>
        </p:txBody>
      </p:sp>
      <p:sp>
        <p:nvSpPr>
          <p:cNvPr id="4" name="Text 1"/>
          <p:cNvSpPr/>
          <p:nvPr/>
        </p:nvSpPr>
        <p:spPr>
          <a:xfrm>
            <a:off x="992238" y="3134023"/>
            <a:ext cx="9445526" cy="1360885"/>
          </a:xfrm>
          <a:prstGeom prst="rect">
            <a:avLst/>
          </a:prstGeom>
          <a:noFill/>
          <a:ln/>
        </p:spPr>
        <p:txBody>
          <a:bodyPr wrap="square" lIns="0" tIns="0" rIns="0" bIns="0" rtlCol="0" anchor="t"/>
          <a:lstStyle/>
          <a:p>
            <a:pPr>
              <a:lnSpc>
                <a:spcPts val="3563"/>
              </a:lnSpc>
            </a:pPr>
            <a:r>
              <a:rPr lang="en-US" sz="2188" dirty="0">
                <a:solidFill>
                  <a:srgbClr val="49495A"/>
                </a:solidFill>
                <a:latin typeface="Canva Sans" panose="020B0604020202020204" charset="0"/>
                <a:ea typeface="Open Sans" pitchFamily="34" charset="-122"/>
                <a:cs typeface="Open Sans" pitchFamily="34" charset="-120"/>
              </a:rPr>
              <a:t>Mean Squared Error (MSE) measures the average squared difference between predicted and actual values. R2 score represents the proportion of variance explained by the model.</a:t>
            </a:r>
            <a:endParaRPr lang="en-US" sz="2188" dirty="0">
              <a:latin typeface="Canva Sans" panose="020B0604020202020204" charset="0"/>
            </a:endParaRPr>
          </a:p>
        </p:txBody>
      </p:sp>
      <p:pic>
        <p:nvPicPr>
          <p:cNvPr id="5" name="Image 1" descr="preencoded.png"/>
          <p:cNvPicPr>
            <a:picLocks noChangeAspect="1"/>
          </p:cNvPicPr>
          <p:nvPr/>
        </p:nvPicPr>
        <p:blipFill>
          <a:blip r:embed="rId4"/>
          <a:stretch>
            <a:fillRect/>
          </a:stretch>
        </p:blipFill>
        <p:spPr>
          <a:xfrm>
            <a:off x="992237" y="4813847"/>
            <a:ext cx="1417588" cy="2268141"/>
          </a:xfrm>
          <a:prstGeom prst="rect">
            <a:avLst/>
          </a:prstGeom>
        </p:spPr>
      </p:pic>
      <p:sp>
        <p:nvSpPr>
          <p:cNvPr id="6" name="Text 2"/>
          <p:cNvSpPr/>
          <p:nvPr/>
        </p:nvSpPr>
        <p:spPr>
          <a:xfrm>
            <a:off x="2835028" y="5097364"/>
            <a:ext cx="3544044" cy="442913"/>
          </a:xfrm>
          <a:prstGeom prst="rect">
            <a:avLst/>
          </a:prstGeom>
          <a:noFill/>
          <a:ln/>
        </p:spPr>
        <p:txBody>
          <a:bodyPr wrap="none" lIns="0" tIns="0" rIns="0" bIns="0" rtlCol="0" anchor="t"/>
          <a:lstStyle/>
          <a:p>
            <a:pPr>
              <a:lnSpc>
                <a:spcPts val="3438"/>
              </a:lnSpc>
            </a:pPr>
            <a:r>
              <a:rPr lang="en-US" sz="2750" dirty="0">
                <a:solidFill>
                  <a:srgbClr val="49495A"/>
                </a:solidFill>
                <a:latin typeface="Canva Sans" panose="020B0604020202020204" charset="0"/>
                <a:ea typeface="Libre Baskerville" pitchFamily="34" charset="-122"/>
                <a:cs typeface="Libre Baskerville" pitchFamily="34" charset="-120"/>
              </a:rPr>
              <a:t>MSE</a:t>
            </a:r>
            <a:endParaRPr lang="en-US" sz="2750" dirty="0">
              <a:latin typeface="Canva Sans" panose="020B0604020202020204" charset="0"/>
            </a:endParaRPr>
          </a:p>
        </p:txBody>
      </p:sp>
      <p:sp>
        <p:nvSpPr>
          <p:cNvPr id="7" name="Text 3"/>
          <p:cNvSpPr/>
          <p:nvPr/>
        </p:nvSpPr>
        <p:spPr>
          <a:xfrm>
            <a:off x="2835028" y="5710387"/>
            <a:ext cx="7602736" cy="453629"/>
          </a:xfrm>
          <a:prstGeom prst="rect">
            <a:avLst/>
          </a:prstGeom>
          <a:noFill/>
          <a:ln/>
        </p:spPr>
        <p:txBody>
          <a:bodyPr wrap="none" lIns="0" tIns="0" rIns="0" bIns="0" rtlCol="0" anchor="t"/>
          <a:lstStyle/>
          <a:p>
            <a:pPr>
              <a:lnSpc>
                <a:spcPts val="3563"/>
              </a:lnSpc>
            </a:pPr>
            <a:r>
              <a:rPr lang="en-US" sz="2188" dirty="0">
                <a:solidFill>
                  <a:srgbClr val="49495A"/>
                </a:solidFill>
                <a:latin typeface="Canva Sans" panose="020B0604020202020204" charset="0"/>
                <a:ea typeface="Open Sans" pitchFamily="34" charset="-122"/>
                <a:cs typeface="Open Sans" pitchFamily="34" charset="-120"/>
              </a:rPr>
              <a:t>Lower MSE indicates better </a:t>
            </a:r>
          </a:p>
          <a:p>
            <a:pPr>
              <a:lnSpc>
                <a:spcPts val="3563"/>
              </a:lnSpc>
            </a:pPr>
            <a:r>
              <a:rPr lang="en-US" sz="2188" dirty="0">
                <a:solidFill>
                  <a:srgbClr val="49495A"/>
                </a:solidFill>
                <a:latin typeface="Canva Sans" panose="020B0604020202020204" charset="0"/>
                <a:ea typeface="Open Sans" pitchFamily="34" charset="-122"/>
                <a:cs typeface="Open Sans" pitchFamily="34" charset="-120"/>
              </a:rPr>
              <a:t>model fit.</a:t>
            </a:r>
            <a:endParaRPr lang="en-US" sz="2188" dirty="0">
              <a:latin typeface="Canva Sans" panose="020B0604020202020204" charset="0"/>
            </a:endParaRPr>
          </a:p>
        </p:txBody>
      </p:sp>
      <p:pic>
        <p:nvPicPr>
          <p:cNvPr id="8" name="Image 2" descr="preencoded.png"/>
          <p:cNvPicPr>
            <a:picLocks noChangeAspect="1"/>
          </p:cNvPicPr>
          <p:nvPr/>
        </p:nvPicPr>
        <p:blipFill>
          <a:blip r:embed="rId5"/>
          <a:stretch>
            <a:fillRect/>
          </a:stretch>
        </p:blipFill>
        <p:spPr>
          <a:xfrm>
            <a:off x="992237" y="7081987"/>
            <a:ext cx="1417588" cy="2268141"/>
          </a:xfrm>
          <a:prstGeom prst="rect">
            <a:avLst/>
          </a:prstGeom>
        </p:spPr>
      </p:pic>
      <p:sp>
        <p:nvSpPr>
          <p:cNvPr id="9" name="Text 4"/>
          <p:cNvSpPr/>
          <p:nvPr/>
        </p:nvSpPr>
        <p:spPr>
          <a:xfrm>
            <a:off x="2835028" y="7365504"/>
            <a:ext cx="3544044" cy="442913"/>
          </a:xfrm>
          <a:prstGeom prst="rect">
            <a:avLst/>
          </a:prstGeom>
          <a:noFill/>
          <a:ln/>
        </p:spPr>
        <p:txBody>
          <a:bodyPr wrap="none" lIns="0" tIns="0" rIns="0" bIns="0" rtlCol="0" anchor="t"/>
          <a:lstStyle/>
          <a:p>
            <a:pPr>
              <a:lnSpc>
                <a:spcPts val="3438"/>
              </a:lnSpc>
            </a:pPr>
            <a:r>
              <a:rPr lang="en-US" sz="2750" dirty="0">
                <a:solidFill>
                  <a:srgbClr val="49495A"/>
                </a:solidFill>
                <a:latin typeface="Canva Sans" panose="020B0604020202020204" charset="0"/>
                <a:ea typeface="Libre Baskerville" pitchFamily="34" charset="-122"/>
                <a:cs typeface="Libre Baskerville" pitchFamily="34" charset="-120"/>
              </a:rPr>
              <a:t>R2</a:t>
            </a:r>
            <a:endParaRPr lang="en-US" sz="2750" dirty="0">
              <a:latin typeface="Canva Sans" panose="020B0604020202020204" charset="0"/>
            </a:endParaRPr>
          </a:p>
        </p:txBody>
      </p:sp>
      <p:sp>
        <p:nvSpPr>
          <p:cNvPr id="10" name="Text 5"/>
          <p:cNvSpPr/>
          <p:nvPr/>
        </p:nvSpPr>
        <p:spPr>
          <a:xfrm>
            <a:off x="2835028" y="7978528"/>
            <a:ext cx="7602736" cy="453629"/>
          </a:xfrm>
          <a:prstGeom prst="rect">
            <a:avLst/>
          </a:prstGeom>
          <a:noFill/>
          <a:ln/>
        </p:spPr>
        <p:txBody>
          <a:bodyPr wrap="none" lIns="0" tIns="0" rIns="0" bIns="0" rtlCol="0" anchor="t"/>
          <a:lstStyle/>
          <a:p>
            <a:pPr>
              <a:lnSpc>
                <a:spcPts val="3563"/>
              </a:lnSpc>
            </a:pPr>
            <a:r>
              <a:rPr lang="en-US" sz="2188" dirty="0">
                <a:solidFill>
                  <a:srgbClr val="49495A"/>
                </a:solidFill>
                <a:latin typeface="Canva Sans" panose="020B0604020202020204" charset="0"/>
                <a:ea typeface="Open Sans" pitchFamily="34" charset="-122"/>
                <a:cs typeface="Open Sans" pitchFamily="34" charset="-120"/>
              </a:rPr>
              <a:t>Higher R2 indicates </a:t>
            </a:r>
          </a:p>
          <a:p>
            <a:pPr>
              <a:lnSpc>
                <a:spcPts val="3563"/>
              </a:lnSpc>
            </a:pPr>
            <a:r>
              <a:rPr lang="en-US" sz="2188" dirty="0">
                <a:solidFill>
                  <a:srgbClr val="49495A"/>
                </a:solidFill>
                <a:latin typeface="Canva Sans" panose="020B0604020202020204" charset="0"/>
                <a:ea typeface="Open Sans" pitchFamily="34" charset="-122"/>
                <a:cs typeface="Open Sans" pitchFamily="34" charset="-120"/>
              </a:rPr>
              <a:t>better model performance.</a:t>
            </a:r>
            <a:endParaRPr lang="en-US" sz="2188" dirty="0">
              <a:latin typeface="Canva Sans" panose="020B0604020202020204" charset="0"/>
            </a:endParaRPr>
          </a:p>
        </p:txBody>
      </p:sp>
      <p:pic>
        <p:nvPicPr>
          <p:cNvPr id="12" name="Picture 11">
            <a:extLst>
              <a:ext uri="{FF2B5EF4-FFF2-40B4-BE49-F238E27FC236}">
                <a16:creationId xmlns:a16="http://schemas.microsoft.com/office/drawing/2014/main" id="{FD3EC7D9-F4F7-9D37-ABA2-C53DBD6AC348}"/>
              </a:ext>
            </a:extLst>
          </p:cNvPr>
          <p:cNvPicPr>
            <a:picLocks noChangeAspect="1"/>
          </p:cNvPicPr>
          <p:nvPr/>
        </p:nvPicPr>
        <p:blipFill>
          <a:blip r:embed="rId6"/>
          <a:stretch>
            <a:fillRect/>
          </a:stretch>
        </p:blipFill>
        <p:spPr>
          <a:xfrm>
            <a:off x="6969501" y="4920110"/>
            <a:ext cx="3870071" cy="1500398"/>
          </a:xfrm>
          <a:prstGeom prst="rect">
            <a:avLst/>
          </a:prstGeom>
        </p:spPr>
      </p:pic>
      <p:pic>
        <p:nvPicPr>
          <p:cNvPr id="14" name="Picture 13">
            <a:extLst>
              <a:ext uri="{FF2B5EF4-FFF2-40B4-BE49-F238E27FC236}">
                <a16:creationId xmlns:a16="http://schemas.microsoft.com/office/drawing/2014/main" id="{CEB556C3-2561-CBE9-140A-79AFA653374A}"/>
              </a:ext>
            </a:extLst>
          </p:cNvPr>
          <p:cNvPicPr>
            <a:picLocks noChangeAspect="1"/>
          </p:cNvPicPr>
          <p:nvPr/>
        </p:nvPicPr>
        <p:blipFill>
          <a:blip r:embed="rId7"/>
          <a:stretch>
            <a:fillRect/>
          </a:stretch>
        </p:blipFill>
        <p:spPr>
          <a:xfrm>
            <a:off x="7921837" y="6765567"/>
            <a:ext cx="2428818" cy="1181588"/>
          </a:xfrm>
          <a:prstGeom prst="rect">
            <a:avLst/>
          </a:prstGeom>
        </p:spPr>
      </p:pic>
      <p:pic>
        <p:nvPicPr>
          <p:cNvPr id="16" name="Picture 15">
            <a:extLst>
              <a:ext uri="{FF2B5EF4-FFF2-40B4-BE49-F238E27FC236}">
                <a16:creationId xmlns:a16="http://schemas.microsoft.com/office/drawing/2014/main" id="{78CCE2C4-2BE3-C225-B740-61E1B8343566}"/>
              </a:ext>
            </a:extLst>
          </p:cNvPr>
          <p:cNvPicPr>
            <a:picLocks noChangeAspect="1"/>
          </p:cNvPicPr>
          <p:nvPr/>
        </p:nvPicPr>
        <p:blipFill>
          <a:blip r:embed="rId8"/>
          <a:stretch>
            <a:fillRect/>
          </a:stretch>
        </p:blipFill>
        <p:spPr>
          <a:xfrm>
            <a:off x="7646572" y="7814013"/>
            <a:ext cx="2979348" cy="1314730"/>
          </a:xfrm>
          <a:prstGeom prst="rect">
            <a:avLst/>
          </a:prstGeom>
        </p:spPr>
      </p:pic>
      <p:pic>
        <p:nvPicPr>
          <p:cNvPr id="18" name="Picture 17">
            <a:extLst>
              <a:ext uri="{FF2B5EF4-FFF2-40B4-BE49-F238E27FC236}">
                <a16:creationId xmlns:a16="http://schemas.microsoft.com/office/drawing/2014/main" id="{647A7DA1-78D2-6B3F-611E-25D13793D5A9}"/>
              </a:ext>
            </a:extLst>
          </p:cNvPr>
          <p:cNvPicPr>
            <a:picLocks noChangeAspect="1"/>
          </p:cNvPicPr>
          <p:nvPr/>
        </p:nvPicPr>
        <p:blipFill>
          <a:blip r:embed="rId9"/>
          <a:stretch>
            <a:fillRect/>
          </a:stretch>
        </p:blipFill>
        <p:spPr>
          <a:xfrm>
            <a:off x="7549431" y="9062901"/>
            <a:ext cx="3189139" cy="1181588"/>
          </a:xfrm>
          <a:prstGeom prst="rect">
            <a:avLst/>
          </a:prstGeom>
        </p:spPr>
      </p:pic>
      <p:pic>
        <p:nvPicPr>
          <p:cNvPr id="11" name="Picture 10">
            <a:extLst>
              <a:ext uri="{FF2B5EF4-FFF2-40B4-BE49-F238E27FC236}">
                <a16:creationId xmlns:a16="http://schemas.microsoft.com/office/drawing/2014/main" id="{E0A37966-3CA1-6BD3-1317-FC70C3550A7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00" y="0"/>
            <a:ext cx="958237" cy="9582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71926" y="2019300"/>
            <a:ext cx="15763059" cy="7290457"/>
          </a:xfrm>
          <a:prstGeom prst="rect">
            <a:avLst/>
          </a:prstGeom>
        </p:spPr>
        <p:txBody>
          <a:bodyPr wrap="square" lIns="0" tIns="0" rIns="0" bIns="0" rtlCol="0" anchor="t">
            <a:spAutoFit/>
          </a:bodyPr>
          <a:lstStyle/>
          <a:p>
            <a:pPr algn="just">
              <a:lnSpc>
                <a:spcPts val="5153"/>
              </a:lnSpc>
            </a:pPr>
            <a:r>
              <a:rPr lang="en-US" sz="3680" dirty="0">
                <a:solidFill>
                  <a:srgbClr val="000000"/>
                </a:solidFill>
                <a:latin typeface="Canva Sans Bold"/>
                <a:ea typeface="Canva Sans Bold"/>
                <a:cs typeface="Canva Sans Bold"/>
                <a:sym typeface="Canva Sans Bold"/>
              </a:rPr>
              <a:t>What is Linear Regression?</a:t>
            </a:r>
          </a:p>
          <a:p>
            <a:pPr algn="just">
              <a:lnSpc>
                <a:spcPts val="5153"/>
              </a:lnSpc>
            </a:pPr>
            <a:endParaRPr lang="en-US" sz="3680" dirty="0">
              <a:solidFill>
                <a:srgbClr val="000000"/>
              </a:solidFill>
              <a:latin typeface="Canva Sans Bold"/>
              <a:ea typeface="Canva Sans Bold"/>
              <a:cs typeface="Canva Sans Bold"/>
              <a:sym typeface="Canva Sans Bold"/>
            </a:endParaRPr>
          </a:p>
          <a:p>
            <a:pPr marL="794696" lvl="1" indent="-397348" algn="just">
              <a:lnSpc>
                <a:spcPts val="5153"/>
              </a:lnSpc>
              <a:buFont typeface="Arial"/>
              <a:buChar char="•"/>
            </a:pPr>
            <a:r>
              <a:rPr lang="en-US" sz="3680" dirty="0">
                <a:solidFill>
                  <a:srgbClr val="000000"/>
                </a:solidFill>
                <a:latin typeface="Canva Sans"/>
                <a:ea typeface="Canva Sans"/>
                <a:cs typeface="Canva Sans"/>
                <a:sym typeface="Canva Sans"/>
              </a:rPr>
              <a:t>A method to predict one thing (like height) from another thing (like age).</a:t>
            </a:r>
          </a:p>
          <a:p>
            <a:pPr marL="794696" lvl="1" indent="-397348" algn="just">
              <a:lnSpc>
                <a:spcPts val="5153"/>
              </a:lnSpc>
              <a:buFont typeface="Arial"/>
              <a:buChar char="•"/>
            </a:pPr>
            <a:r>
              <a:rPr lang="en-US" sz="3680" dirty="0">
                <a:solidFill>
                  <a:srgbClr val="000000"/>
                </a:solidFill>
                <a:latin typeface="Canva Sans"/>
                <a:ea typeface="Canva Sans"/>
                <a:cs typeface="Canva Sans"/>
                <a:sym typeface="Canva Sans"/>
              </a:rPr>
              <a:t>It finds a line that best fits the data points.</a:t>
            </a:r>
          </a:p>
          <a:p>
            <a:pPr algn="just">
              <a:lnSpc>
                <a:spcPts val="5153"/>
              </a:lnSpc>
            </a:pPr>
            <a:endParaRPr lang="en-US" sz="3680" dirty="0">
              <a:solidFill>
                <a:srgbClr val="000000"/>
              </a:solidFill>
              <a:latin typeface="Canva Sans"/>
              <a:ea typeface="Canva Sans"/>
              <a:cs typeface="Canva Sans"/>
              <a:sym typeface="Canva Sans"/>
            </a:endParaRPr>
          </a:p>
          <a:p>
            <a:pPr algn="just">
              <a:lnSpc>
                <a:spcPts val="5153"/>
              </a:lnSpc>
            </a:pPr>
            <a:r>
              <a:rPr lang="en-US" sz="3680" dirty="0">
                <a:solidFill>
                  <a:srgbClr val="000000"/>
                </a:solidFill>
                <a:latin typeface="Canva Sans Bold"/>
                <a:ea typeface="Canva Sans Bold"/>
                <a:cs typeface="Canva Sans Bold"/>
                <a:sym typeface="Canva Sans Bold"/>
              </a:rPr>
              <a:t>Content:</a:t>
            </a:r>
          </a:p>
          <a:p>
            <a:pPr marL="794696" lvl="1" indent="-397348" algn="just">
              <a:lnSpc>
                <a:spcPts val="5153"/>
              </a:lnSpc>
              <a:buFont typeface="Arial"/>
              <a:buChar char="•"/>
            </a:pPr>
            <a:r>
              <a:rPr lang="en-US" sz="3680" dirty="0">
                <a:solidFill>
                  <a:srgbClr val="000000"/>
                </a:solidFill>
                <a:latin typeface="Canva Sans Bold"/>
                <a:ea typeface="Canva Sans Bold"/>
                <a:cs typeface="Canva Sans Bold"/>
                <a:sym typeface="Canva Sans Bold"/>
              </a:rPr>
              <a:t>Example: Predicting Height from Age</a:t>
            </a:r>
          </a:p>
          <a:p>
            <a:pPr marL="1589391" lvl="2" indent="-529797" algn="just">
              <a:lnSpc>
                <a:spcPts val="5153"/>
              </a:lnSpc>
              <a:buFont typeface="Arial"/>
              <a:buChar char="⚬"/>
            </a:pPr>
            <a:r>
              <a:rPr lang="en-US" sz="3680" dirty="0">
                <a:solidFill>
                  <a:srgbClr val="000000"/>
                </a:solidFill>
                <a:latin typeface="Canva Sans"/>
                <a:ea typeface="Canva Sans"/>
                <a:cs typeface="Canva Sans"/>
                <a:sym typeface="Canva Sans"/>
              </a:rPr>
              <a:t>We have data on ages and heights of different kids.</a:t>
            </a:r>
          </a:p>
          <a:p>
            <a:pPr marL="1589391" lvl="2" indent="-529797" algn="just">
              <a:lnSpc>
                <a:spcPts val="5153"/>
              </a:lnSpc>
              <a:buFont typeface="Arial"/>
              <a:buChar char="⚬"/>
            </a:pPr>
            <a:r>
              <a:rPr lang="en-US" sz="3680" dirty="0">
                <a:solidFill>
                  <a:srgbClr val="000000"/>
                </a:solidFill>
                <a:latin typeface="Canva Sans"/>
                <a:ea typeface="Canva Sans"/>
                <a:cs typeface="Canva Sans"/>
                <a:sym typeface="Canva Sans"/>
              </a:rPr>
              <a:t>We want to predict a kid's height based on their age.</a:t>
            </a:r>
          </a:p>
          <a:p>
            <a:pPr algn="just">
              <a:lnSpc>
                <a:spcPts val="5153"/>
              </a:lnSpc>
            </a:pPr>
            <a:endParaRPr lang="en-US" sz="3680" dirty="0">
              <a:solidFill>
                <a:srgbClr val="000000"/>
              </a:solidFill>
              <a:latin typeface="Canva Sans"/>
              <a:ea typeface="Canva Sans"/>
              <a:cs typeface="Canva Sans"/>
              <a:sym typeface="Canva Sans"/>
            </a:endParaRPr>
          </a:p>
        </p:txBody>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19100"/>
            <a:ext cx="1190926" cy="11909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5493" y="429697"/>
            <a:ext cx="8105164" cy="4273632"/>
          </a:xfrm>
          <a:custGeom>
            <a:avLst/>
            <a:gdLst/>
            <a:ahLst/>
            <a:cxnLst/>
            <a:rect l="l" t="t" r="r" b="b"/>
            <a:pathLst>
              <a:path w="8105164" h="4273632">
                <a:moveTo>
                  <a:pt x="0" y="0"/>
                </a:moveTo>
                <a:lnTo>
                  <a:pt x="8105163" y="0"/>
                </a:lnTo>
                <a:lnTo>
                  <a:pt x="8105163" y="4273632"/>
                </a:lnTo>
                <a:lnTo>
                  <a:pt x="0" y="4273632"/>
                </a:lnTo>
                <a:lnTo>
                  <a:pt x="0" y="0"/>
                </a:lnTo>
                <a:close/>
              </a:path>
            </a:pathLst>
          </a:custGeom>
          <a:blipFill>
            <a:blip r:embed="rId2"/>
            <a:stretch>
              <a:fillRect/>
            </a:stretch>
          </a:blipFill>
        </p:spPr>
      </p:sp>
      <p:sp>
        <p:nvSpPr>
          <p:cNvPr id="3" name="Freeform 3"/>
          <p:cNvSpPr/>
          <p:nvPr/>
        </p:nvSpPr>
        <p:spPr>
          <a:xfrm>
            <a:off x="3021815" y="4262627"/>
            <a:ext cx="11077682" cy="5152410"/>
          </a:xfrm>
          <a:custGeom>
            <a:avLst/>
            <a:gdLst/>
            <a:ahLst/>
            <a:cxnLst/>
            <a:rect l="l" t="t" r="r" b="b"/>
            <a:pathLst>
              <a:path w="11077682" h="5152410">
                <a:moveTo>
                  <a:pt x="0" y="0"/>
                </a:moveTo>
                <a:lnTo>
                  <a:pt x="11077683" y="0"/>
                </a:lnTo>
                <a:lnTo>
                  <a:pt x="11077683" y="5152410"/>
                </a:lnTo>
                <a:lnTo>
                  <a:pt x="0" y="5152410"/>
                </a:lnTo>
                <a:lnTo>
                  <a:pt x="0" y="0"/>
                </a:lnTo>
                <a:close/>
              </a:path>
            </a:pathLst>
          </a:custGeom>
          <a:blipFill>
            <a:blip r:embed="rId3"/>
            <a:stretch>
              <a:fillRect/>
            </a:stretch>
          </a:blipFill>
        </p:spPr>
      </p:sp>
      <p:sp>
        <p:nvSpPr>
          <p:cNvPr id="4" name="TextBox 4"/>
          <p:cNvSpPr txBox="1"/>
          <p:nvPr/>
        </p:nvSpPr>
        <p:spPr>
          <a:xfrm>
            <a:off x="8921119" y="813250"/>
            <a:ext cx="7157081" cy="3449377"/>
          </a:xfrm>
          <a:prstGeom prst="rect">
            <a:avLst/>
          </a:prstGeom>
        </p:spPr>
        <p:txBody>
          <a:bodyPr wrap="square" lIns="0" tIns="0" rIns="0" bIns="0" rtlCol="0" anchor="t">
            <a:spAutoFit/>
          </a:bodyPr>
          <a:lstStyle/>
          <a:p>
            <a:pPr algn="ctr">
              <a:lnSpc>
                <a:spcPts val="4159"/>
              </a:lnSpc>
            </a:pPr>
            <a:r>
              <a:rPr lang="en-US" sz="2970" dirty="0">
                <a:solidFill>
                  <a:srgbClr val="000000"/>
                </a:solidFill>
                <a:latin typeface="Canva Sans"/>
                <a:ea typeface="Canva Sans"/>
                <a:cs typeface="Canva Sans"/>
                <a:sym typeface="Canva Sans"/>
              </a:rPr>
              <a:t>The formula for the simple linear regression line is:</a:t>
            </a:r>
            <a:r>
              <a:rPr lang="en-US" sz="2970" dirty="0">
                <a:solidFill>
                  <a:srgbClr val="000000"/>
                </a:solidFill>
                <a:latin typeface="Canva Sans Bold"/>
                <a:ea typeface="Canva Sans Bold"/>
                <a:cs typeface="Canva Sans Bold"/>
                <a:sym typeface="Canva Sans Bold"/>
              </a:rPr>
              <a:t> y=</a:t>
            </a:r>
            <a:r>
              <a:rPr lang="en-US" sz="2970" dirty="0" err="1">
                <a:solidFill>
                  <a:srgbClr val="000000"/>
                </a:solidFill>
                <a:latin typeface="Canva Sans Bold"/>
                <a:ea typeface="Canva Sans Bold"/>
                <a:cs typeface="Canva Sans Bold"/>
                <a:sym typeface="Canva Sans Bold"/>
              </a:rPr>
              <a:t>mx+c</a:t>
            </a:r>
            <a:r>
              <a:rPr lang="en-US" sz="2970" dirty="0">
                <a:solidFill>
                  <a:srgbClr val="000000"/>
                </a:solidFill>
                <a:latin typeface="Canva Sans"/>
                <a:ea typeface="Canva Sans"/>
                <a:cs typeface="Canva Sans"/>
                <a:sym typeface="Canva Sans"/>
              </a:rPr>
              <a:t> , where:</a:t>
            </a:r>
          </a:p>
          <a:p>
            <a:pPr marL="589420" lvl="1" indent="-294710" algn="l">
              <a:lnSpc>
                <a:spcPts val="3822"/>
              </a:lnSpc>
              <a:buFont typeface="Arial"/>
              <a:buChar char="•"/>
            </a:pPr>
            <a:r>
              <a:rPr lang="en-US" sz="2730" dirty="0">
                <a:solidFill>
                  <a:srgbClr val="000000"/>
                </a:solidFill>
                <a:latin typeface="Canva Sans Bold"/>
                <a:ea typeface="Canva Sans Bold"/>
                <a:cs typeface="Canva Sans Bold"/>
                <a:sym typeface="Canva Sans Bold"/>
              </a:rPr>
              <a:t>y</a:t>
            </a:r>
            <a:r>
              <a:rPr lang="en-US" sz="2730" dirty="0">
                <a:solidFill>
                  <a:srgbClr val="000000"/>
                </a:solidFill>
                <a:latin typeface="Canva Sans"/>
                <a:ea typeface="Canva Sans"/>
                <a:cs typeface="Canva Sans"/>
                <a:sym typeface="Canva Sans"/>
              </a:rPr>
              <a:t> is the predicted value (height).</a:t>
            </a:r>
          </a:p>
          <a:p>
            <a:pPr marL="589420" lvl="1" indent="-294710" algn="l">
              <a:lnSpc>
                <a:spcPts val="3822"/>
              </a:lnSpc>
              <a:buFont typeface="Arial"/>
              <a:buChar char="•"/>
            </a:pPr>
            <a:r>
              <a:rPr lang="en-US" sz="2730" dirty="0">
                <a:solidFill>
                  <a:srgbClr val="000000"/>
                </a:solidFill>
                <a:latin typeface="Canva Sans Bold"/>
                <a:ea typeface="Canva Sans Bold"/>
                <a:cs typeface="Canva Sans Bold"/>
                <a:sym typeface="Canva Sans Bold"/>
              </a:rPr>
              <a:t>x</a:t>
            </a:r>
            <a:r>
              <a:rPr lang="en-US" sz="2730" dirty="0">
                <a:solidFill>
                  <a:srgbClr val="000000"/>
                </a:solidFill>
                <a:latin typeface="Canva Sans"/>
                <a:ea typeface="Canva Sans"/>
                <a:cs typeface="Canva Sans"/>
                <a:sym typeface="Canva Sans"/>
              </a:rPr>
              <a:t> is the input value (age).</a:t>
            </a:r>
          </a:p>
          <a:p>
            <a:pPr marL="589420" lvl="1" indent="-294710" algn="l">
              <a:lnSpc>
                <a:spcPts val="3822"/>
              </a:lnSpc>
              <a:buFont typeface="Arial"/>
              <a:buChar char="•"/>
            </a:pPr>
            <a:r>
              <a:rPr lang="en-US" sz="2730" dirty="0">
                <a:solidFill>
                  <a:srgbClr val="000000"/>
                </a:solidFill>
                <a:latin typeface="Canva Sans Bold"/>
                <a:ea typeface="Canva Sans Bold"/>
                <a:cs typeface="Canva Sans Bold"/>
                <a:sym typeface="Canva Sans Bold"/>
              </a:rPr>
              <a:t>m </a:t>
            </a:r>
            <a:r>
              <a:rPr lang="en-US" sz="2730" dirty="0">
                <a:solidFill>
                  <a:srgbClr val="000000"/>
                </a:solidFill>
                <a:latin typeface="Canva Sans"/>
                <a:ea typeface="Canva Sans"/>
                <a:cs typeface="Canva Sans"/>
                <a:sym typeface="Canva Sans"/>
              </a:rPr>
              <a:t>is the slope of the line.</a:t>
            </a:r>
          </a:p>
          <a:p>
            <a:pPr marL="589420" lvl="1" indent="-294710" algn="l">
              <a:lnSpc>
                <a:spcPts val="3822"/>
              </a:lnSpc>
              <a:buFont typeface="Arial"/>
              <a:buChar char="•"/>
            </a:pPr>
            <a:r>
              <a:rPr lang="en-US" sz="2730" dirty="0">
                <a:solidFill>
                  <a:srgbClr val="000000"/>
                </a:solidFill>
                <a:latin typeface="Canva Sans Bold"/>
                <a:ea typeface="Canva Sans Bold"/>
                <a:cs typeface="Canva Sans Bold"/>
                <a:sym typeface="Canva Sans Bold"/>
              </a:rPr>
              <a:t>c</a:t>
            </a:r>
            <a:r>
              <a:rPr lang="en-US" sz="2730" dirty="0">
                <a:solidFill>
                  <a:srgbClr val="000000"/>
                </a:solidFill>
                <a:latin typeface="Canva Sans"/>
                <a:ea typeface="Canva Sans"/>
                <a:cs typeface="Canva Sans"/>
                <a:sym typeface="Canva Sans"/>
              </a:rPr>
              <a:t> is the y-intercept.</a:t>
            </a:r>
          </a:p>
          <a:p>
            <a:pPr algn="ctr">
              <a:lnSpc>
                <a:spcPts val="3822"/>
              </a:lnSpc>
            </a:pPr>
            <a:endParaRPr lang="en-US" sz="2730" dirty="0">
              <a:solidFill>
                <a:srgbClr val="000000"/>
              </a:solidFill>
              <a:latin typeface="Canva Sans"/>
              <a:ea typeface="Canva Sans"/>
              <a:cs typeface="Canva Sans"/>
              <a:sym typeface="Canva Sans"/>
            </a:endParaRPr>
          </a:p>
        </p:txBody>
      </p:sp>
      <p:pic>
        <p:nvPicPr>
          <p:cNvPr id="5" name="Picture 4">
            <a:extLst>
              <a:ext uri="{FF2B5EF4-FFF2-40B4-BE49-F238E27FC236}">
                <a16:creationId xmlns:a16="http://schemas.microsoft.com/office/drawing/2014/main" id="{E0A37966-3CA1-6BD3-1317-FC70C3550A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41581" y="429697"/>
            <a:ext cx="1190926" cy="11909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39700" y="495300"/>
            <a:ext cx="14008600" cy="9082539"/>
          </a:xfrm>
          <a:custGeom>
            <a:avLst/>
            <a:gdLst/>
            <a:ahLst/>
            <a:cxnLst/>
            <a:rect l="l" t="t" r="r" b="b"/>
            <a:pathLst>
              <a:path w="14523845" h="9838733">
                <a:moveTo>
                  <a:pt x="0" y="0"/>
                </a:moveTo>
                <a:lnTo>
                  <a:pt x="14523845" y="0"/>
                </a:lnTo>
                <a:lnTo>
                  <a:pt x="14523845" y="9838734"/>
                </a:lnTo>
                <a:lnTo>
                  <a:pt x="0" y="9838734"/>
                </a:lnTo>
                <a:lnTo>
                  <a:pt x="0" y="0"/>
                </a:lnTo>
                <a:close/>
              </a:path>
            </a:pathLst>
          </a:custGeom>
          <a:blipFill>
            <a:blip r:embed="rId2"/>
            <a:stretch>
              <a:fillRect/>
            </a:stretch>
          </a:blipFill>
        </p:spPr>
        <p:txBody>
          <a:bodyPr/>
          <a:lstStyle/>
          <a:p>
            <a:endParaRPr lang="en-IN" dirty="0"/>
          </a:p>
        </p:txBody>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79946"/>
            <a:ext cx="1190926" cy="11909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18716" y="1843198"/>
            <a:ext cx="15850567" cy="4922721"/>
          </a:xfrm>
          <a:custGeom>
            <a:avLst/>
            <a:gdLst/>
            <a:ahLst/>
            <a:cxnLst/>
            <a:rect l="l" t="t" r="r" b="b"/>
            <a:pathLst>
              <a:path w="15850567" h="4922721">
                <a:moveTo>
                  <a:pt x="0" y="0"/>
                </a:moveTo>
                <a:lnTo>
                  <a:pt x="15850568" y="0"/>
                </a:lnTo>
                <a:lnTo>
                  <a:pt x="15850568" y="4922721"/>
                </a:lnTo>
                <a:lnTo>
                  <a:pt x="0" y="4922721"/>
                </a:lnTo>
                <a:lnTo>
                  <a:pt x="0" y="0"/>
                </a:lnTo>
                <a:close/>
              </a:path>
            </a:pathLst>
          </a:custGeom>
          <a:blipFill>
            <a:blip r:embed="rId2"/>
            <a:stretch>
              <a:fillRect/>
            </a:stretch>
          </a:blipFill>
        </p:spPr>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19100"/>
            <a:ext cx="1190926" cy="1190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88309" y="549759"/>
            <a:ext cx="14607072" cy="9248065"/>
          </a:xfrm>
          <a:custGeom>
            <a:avLst/>
            <a:gdLst/>
            <a:ahLst/>
            <a:cxnLst/>
            <a:rect l="l" t="t" r="r" b="b"/>
            <a:pathLst>
              <a:path w="14607072" h="9248065">
                <a:moveTo>
                  <a:pt x="0" y="0"/>
                </a:moveTo>
                <a:lnTo>
                  <a:pt x="14607072" y="0"/>
                </a:lnTo>
                <a:lnTo>
                  <a:pt x="14607072" y="9248066"/>
                </a:lnTo>
                <a:lnTo>
                  <a:pt x="0" y="9248066"/>
                </a:lnTo>
                <a:lnTo>
                  <a:pt x="0" y="0"/>
                </a:lnTo>
                <a:close/>
              </a:path>
            </a:pathLst>
          </a:custGeom>
          <a:blipFill>
            <a:blip r:embed="rId2"/>
            <a:stretch>
              <a:fillRect/>
            </a:stretch>
          </a:blipFill>
        </p:spPr>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19100"/>
            <a:ext cx="1190926" cy="1190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5536" y="704179"/>
            <a:ext cx="14396927" cy="8878642"/>
          </a:xfrm>
          <a:custGeom>
            <a:avLst/>
            <a:gdLst/>
            <a:ahLst/>
            <a:cxnLst/>
            <a:rect l="l" t="t" r="r" b="b"/>
            <a:pathLst>
              <a:path w="14925454" h="9832484">
                <a:moveTo>
                  <a:pt x="0" y="0"/>
                </a:moveTo>
                <a:lnTo>
                  <a:pt x="14925454" y="0"/>
                </a:lnTo>
                <a:lnTo>
                  <a:pt x="14925454" y="9832484"/>
                </a:lnTo>
                <a:lnTo>
                  <a:pt x="0" y="9832484"/>
                </a:lnTo>
                <a:lnTo>
                  <a:pt x="0" y="0"/>
                </a:lnTo>
                <a:close/>
              </a:path>
            </a:pathLst>
          </a:custGeom>
          <a:blipFill>
            <a:blip r:embed="rId2"/>
            <a:stretch>
              <a:fillRect/>
            </a:stretch>
          </a:blipFill>
        </p:spPr>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19100"/>
            <a:ext cx="1190926" cy="11909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43695" y="4274503"/>
            <a:ext cx="15200611"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Multiple Linear Regression</a:t>
            </a:r>
          </a:p>
        </p:txBody>
      </p:sp>
      <p:pic>
        <p:nvPicPr>
          <p:cNvPr id="3" name="Picture 2">
            <a:extLst>
              <a:ext uri="{FF2B5EF4-FFF2-40B4-BE49-F238E27FC236}">
                <a16:creationId xmlns:a16="http://schemas.microsoft.com/office/drawing/2014/main" id="{E0A37966-3CA1-6BD3-1317-FC70C3550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769" y="495300"/>
            <a:ext cx="1190926" cy="11909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61369" y="3331383"/>
            <a:ext cx="14666496" cy="5706070"/>
          </a:xfrm>
          <a:custGeom>
            <a:avLst/>
            <a:gdLst/>
            <a:ahLst/>
            <a:cxnLst/>
            <a:rect l="l" t="t" r="r" b="b"/>
            <a:pathLst>
              <a:path w="14666496" h="5706070">
                <a:moveTo>
                  <a:pt x="0" y="0"/>
                </a:moveTo>
                <a:lnTo>
                  <a:pt x="14666496" y="0"/>
                </a:lnTo>
                <a:lnTo>
                  <a:pt x="14666496" y="5706069"/>
                </a:lnTo>
                <a:lnTo>
                  <a:pt x="0" y="5706069"/>
                </a:lnTo>
                <a:lnTo>
                  <a:pt x="0" y="0"/>
                </a:lnTo>
                <a:close/>
              </a:path>
            </a:pathLst>
          </a:custGeom>
          <a:blipFill>
            <a:blip r:embed="rId2"/>
            <a:stretch>
              <a:fillRect/>
            </a:stretch>
          </a:blipFill>
        </p:spPr>
      </p:sp>
      <p:sp>
        <p:nvSpPr>
          <p:cNvPr id="3" name="TextBox 3"/>
          <p:cNvSpPr txBox="1"/>
          <p:nvPr/>
        </p:nvSpPr>
        <p:spPr>
          <a:xfrm>
            <a:off x="2819400" y="554784"/>
            <a:ext cx="12801600" cy="2398684"/>
          </a:xfrm>
          <a:prstGeom prst="rect">
            <a:avLst/>
          </a:prstGeom>
        </p:spPr>
        <p:txBody>
          <a:bodyPr wrap="square" lIns="0" tIns="0" rIns="0" bIns="0" rtlCol="0" anchor="t">
            <a:spAutoFit/>
          </a:bodyPr>
          <a:lstStyle/>
          <a:p>
            <a:pPr algn="ctr">
              <a:lnSpc>
                <a:spcPts val="6389"/>
              </a:lnSpc>
            </a:pPr>
            <a:r>
              <a:rPr lang="en-US" sz="3200" dirty="0">
                <a:solidFill>
                  <a:srgbClr val="000000"/>
                </a:solidFill>
                <a:latin typeface="Canva Sans"/>
                <a:ea typeface="Canva Sans"/>
                <a:cs typeface="Canva Sans"/>
                <a:sym typeface="Canva Sans"/>
              </a:rPr>
              <a:t>Multiple Linear Regression is a way to predict a value (like salary, temperature, etc.) based on more than one input (like years of experience, education level, and age).</a:t>
            </a:r>
          </a:p>
        </p:txBody>
      </p:sp>
      <p:pic>
        <p:nvPicPr>
          <p:cNvPr id="4" name="Picture 3">
            <a:extLst>
              <a:ext uri="{FF2B5EF4-FFF2-40B4-BE49-F238E27FC236}">
                <a16:creationId xmlns:a16="http://schemas.microsoft.com/office/drawing/2014/main" id="{E0A37966-3CA1-6BD3-1317-FC70C3550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79607"/>
            <a:ext cx="1190926" cy="1190926"/>
          </a:xfrm>
          <a:prstGeom prst="rect">
            <a:avLst/>
          </a:prstGeom>
        </p:spPr>
      </p:pic>
    </p:spTree>
  </p:cSld>
  <p:clrMapOvr>
    <a:masterClrMapping/>
  </p:clrMapOvr>
</p:sld>
</file>

<file path=ppt/theme/theme1.xml><?xml version="1.0" encoding="utf-8"?>
<a:theme xmlns:a="http://schemas.openxmlformats.org/drawingml/2006/main" name="Basi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1031</TotalTime>
  <Words>254</Words>
  <Application>Microsoft Office PowerPoint</Application>
  <PresentationFormat>Custom</PresentationFormat>
  <Paragraphs>27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Calibri</vt:lpstr>
      <vt:lpstr>Canva Sans Bold</vt:lpstr>
      <vt:lpstr>Canva Sans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&amp; Multiple Linear Regression</dc:title>
  <dc:creator>SIRI CHAKKALA</dc:creator>
  <cp:lastModifiedBy>SIRI CHAKKALA</cp:lastModifiedBy>
  <cp:revision>5</cp:revision>
  <dcterms:created xsi:type="dcterms:W3CDTF">2006-08-16T00:00:00Z</dcterms:created>
  <dcterms:modified xsi:type="dcterms:W3CDTF">2024-09-28T03:17:24Z</dcterms:modified>
  <dc:identifier>DAGIjHsDci4</dc:identifier>
</cp:coreProperties>
</file>