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  <p:sldMasterId id="2147483686" r:id="rId3"/>
  </p:sldMasterIdLst>
  <p:notesMasterIdLst>
    <p:notesMasterId r:id="rId23"/>
  </p:notesMasterIdLst>
  <p:sldIdLst>
    <p:sldId id="256" r:id="rId4"/>
    <p:sldId id="274" r:id="rId5"/>
    <p:sldId id="275" r:id="rId6"/>
    <p:sldId id="257" r:id="rId7"/>
    <p:sldId id="258" r:id="rId8"/>
    <p:sldId id="272" r:id="rId9"/>
    <p:sldId id="259" r:id="rId10"/>
    <p:sldId id="261" r:id="rId11"/>
    <p:sldId id="270" r:id="rId12"/>
    <p:sldId id="262" r:id="rId13"/>
    <p:sldId id="263" r:id="rId14"/>
    <p:sldId id="271" r:id="rId15"/>
    <p:sldId id="265" r:id="rId16"/>
    <p:sldId id="266" r:id="rId17"/>
    <p:sldId id="264" r:id="rId18"/>
    <p:sldId id="273" r:id="rId19"/>
    <p:sldId id="269" r:id="rId20"/>
    <p:sldId id="277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5" autoAdjust="0"/>
    <p:restoredTop sz="85083" autoAdjust="0"/>
  </p:normalViewPr>
  <p:slideViewPr>
    <p:cSldViewPr snapToGrid="0">
      <p:cViewPr varScale="1">
        <p:scale>
          <a:sx n="81" d="100"/>
          <a:sy n="81" d="100"/>
        </p:scale>
        <p:origin x="66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77B1A-5492-47A7-947B-8783BD2ADAC0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23FD8-DFC8-4184-B37A-2CEB6C667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65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23FD8-DFC8-4184-B37A-2CEB6C667D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95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Intellisense</a:t>
            </a:r>
            <a:r>
              <a:rPr lang="en-US" dirty="0"/>
              <a:t> (config </a:t>
            </a:r>
            <a:r>
              <a:rPr lang="en-US" dirty="0" err="1"/>
              <a:t>includepaths</a:t>
            </a:r>
            <a:r>
              <a:rPr lang="en-US" dirty="0"/>
              <a:t>.)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Quick info. Parameter hints. Squiggles.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Multi-line editing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Code browsing (go to def/symbol search/ go to file/line/ switch header source)</a:t>
            </a:r>
          </a:p>
          <a:p>
            <a:pPr marL="171450" indent="-171450">
              <a:buFontTx/>
              <a:buChar char="-"/>
            </a:pPr>
            <a:r>
              <a:rPr lang="en-US" dirty="0"/>
              <a:t>Build with </a:t>
            </a:r>
            <a:r>
              <a:rPr lang="en-US" dirty="0" err="1"/>
              <a:t>gmake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Debugging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launch, attach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Function name breakpoint, conditional breakpoint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Expression evaluation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Multiple threads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GDB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23FD8-DFC8-4184-B37A-2CEB6C667D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86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23FD8-DFC8-4184-B37A-2CEB6C667D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1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 a fast and scalable way to extract information from C++ source code. It is a fuzzy parser, which means that instead of trying to strictly recognize and validate the full C++ syntax (we have an excellent compiler front-end to do that) it lazily matches an input stream of tokens with some patterns. This parser doesn’t populate a symbol table during parsing, it has no notion of types apart from built-in ones, it doesn’t build a full macro context and its unit of translation is a single file (i.e. it doesn’t follow through #include directives). But nevertheless, the parser is able to deal with all of C++, C++/CLI and IDL.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23FD8-DFC8-4184-B37A-2CEB6C667D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94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23FD8-DFC8-4184-B37A-2CEB6C667D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08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23FD8-DFC8-4184-B37A-2CEB6C667D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54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Color themes</a:t>
            </a:r>
          </a:p>
          <a:p>
            <a:pPr marL="171450" indent="-171450">
              <a:buFontTx/>
              <a:buChar char="-"/>
            </a:pPr>
            <a:r>
              <a:rPr lang="en-US" dirty="0"/>
              <a:t>Fonts. Settings.</a:t>
            </a:r>
          </a:p>
          <a:p>
            <a:pPr marL="171450" indent="-171450">
              <a:buFontTx/>
              <a:buChar char="-"/>
            </a:pPr>
            <a:r>
              <a:rPr lang="en-US" dirty="0"/>
              <a:t>Key bindings</a:t>
            </a:r>
          </a:p>
          <a:p>
            <a:pPr marL="171450" indent="-171450">
              <a:buFontTx/>
              <a:buChar char="-"/>
            </a:pPr>
            <a:r>
              <a:rPr lang="en-US" dirty="0"/>
              <a:t>Zen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23FD8-DFC8-4184-B37A-2CEB6C667D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46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23FD8-DFC8-4184-B37A-2CEB6C667D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3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23FD8-DFC8-4184-B37A-2CEB6C667D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27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23FD8-DFC8-4184-B37A-2CEB6C667D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53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23FD8-DFC8-4184-B37A-2CEB6C667D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9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B9D2-934E-4525-94E8-8C14A8B855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96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DB9D2-934E-4525-94E8-8C14A8B855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8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have heard of VS Code?</a:t>
            </a:r>
          </a:p>
          <a:p>
            <a:r>
              <a:rPr lang="en-US" dirty="0"/>
              <a:t>How many have used VS Code? with C++ extension?</a:t>
            </a:r>
          </a:p>
          <a:p>
            <a:r>
              <a:rPr lang="en-US" dirty="0"/>
              <a:t>How many use VS Code on a daily basis?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23FD8-DFC8-4184-B37A-2CEB6C667D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64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23FD8-DFC8-4184-B37A-2CEB6C667D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50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23FD8-DFC8-4184-B37A-2CEB6C667D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73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23FD8-DFC8-4184-B37A-2CEB6C667D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04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Features: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Basic </a:t>
            </a:r>
            <a:r>
              <a:rPr lang="en-US" dirty="0" err="1"/>
              <a:t>intellisense</a:t>
            </a:r>
            <a:r>
              <a:rPr lang="en-US" dirty="0"/>
              <a:t> (member list, reference highlighting, parameter hints)</a:t>
            </a:r>
          </a:p>
          <a:p>
            <a:pPr marL="171450" indent="-171450">
              <a:buFontTx/>
              <a:buChar char="-"/>
            </a:pPr>
            <a:r>
              <a:rPr lang="en-US" dirty="0"/>
              <a:t>Code formatting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Build (</a:t>
            </a:r>
            <a:r>
              <a:rPr lang="en-US" dirty="0" err="1"/>
              <a:t>gcc</a:t>
            </a:r>
            <a:r>
              <a:rPr lang="en-US" dirty="0"/>
              <a:t>). </a:t>
            </a:r>
          </a:p>
          <a:p>
            <a:pPr marL="171450" indent="-171450">
              <a:buFontTx/>
              <a:buChar char="-"/>
            </a:pPr>
            <a:r>
              <a:rPr lang="en-US" dirty="0"/>
              <a:t>Debug with </a:t>
            </a:r>
            <a:r>
              <a:rPr lang="en-US" dirty="0" err="1"/>
              <a:t>gdb</a:t>
            </a:r>
            <a:r>
              <a:rPr lang="en-US" dirty="0"/>
              <a:t> (breakpoint, step). Single configuration with </a:t>
            </a:r>
            <a:r>
              <a:rPr lang="en-US" dirty="0" err="1"/>
              <a:t>preLaunchTask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Publish to 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23FD8-DFC8-4184-B37A-2CEB6C667D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22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23FD8-DFC8-4184-B37A-2CEB6C667D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6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280418"/>
            <a:ext cx="11151917" cy="771151"/>
          </a:xfrm>
        </p:spPr>
        <p:txBody>
          <a:bodyPr/>
          <a:lstStyle>
            <a:lvl1pPr>
              <a:defRPr>
                <a:solidFill>
                  <a:srgbClr val="68217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1" y="1402160"/>
            <a:ext cx="11151917" cy="97035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solidFill>
                  <a:srgbClr val="68217A"/>
                </a:soli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100" spc="-51" baseline="0">
                <a:solidFill>
                  <a:srgbClr val="68217A"/>
                </a:soli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6668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B4F6-4B7E-4AD7-A216-3B752859D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07250-0D01-45B2-BF7E-DF866E317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7925C-A030-48B5-A251-73CA3446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8A6F8-65CD-4D33-90EE-C61B41F34840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04E89-055C-434B-B351-B823CDDA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40F72-E217-4823-A6AE-881B9D39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2EC3B-16CA-48E9-97BF-AF4B3A29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0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386433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819604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C24A84-96F2-45D6-9548-5DCB6C3B0C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019" y="6135329"/>
            <a:ext cx="301045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44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819604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0119782" y="6180382"/>
            <a:ext cx="1863264" cy="52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695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2043636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4000"/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567C3-14E5-4779-95EA-BCC848CEFE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019" y="6135329"/>
            <a:ext cx="301045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3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sz="4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2pPr>
            <a:lvl3pPr marL="231775" indent="0">
              <a:buNone/>
              <a:defRPr sz="200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3pPr>
            <a:lvl4pPr marL="457200" indent="0">
              <a:buNone/>
              <a:defRPr sz="200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4pPr>
            <a:lvl5pPr marL="693738" indent="0">
              <a:buNone/>
              <a:defRPr sz="200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3E7428-D76C-4F7C-BF2B-C08A59FFD5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019" y="6135329"/>
            <a:ext cx="301045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17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sz="400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2pPr>
            <a:lvl3pPr marL="231775" indent="0">
              <a:buNone/>
              <a:defRPr sz="200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3pPr>
            <a:lvl4pPr marL="457200" indent="0">
              <a:buNone/>
              <a:defRPr sz="200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4pPr>
            <a:lvl5pPr marL="693738" indent="0">
              <a:buNone/>
              <a:defRPr sz="200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FBF7B-DDBC-4552-B653-2161226ACE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019" y="6135329"/>
            <a:ext cx="301045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2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0836" y="1447801"/>
            <a:ext cx="5396365" cy="1852815"/>
          </a:xfrm>
        </p:spPr>
        <p:txBody>
          <a:bodyPr>
            <a:spAutoFit/>
          </a:bodyPr>
          <a:lstStyle>
            <a:lvl1pPr marL="292100" indent="-292100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"/>
              <a:defRPr/>
            </a:lvl1pPr>
            <a:lvl2pPr marL="520700" indent="-228600">
              <a:defRPr sz="2000"/>
            </a:lvl2pPr>
            <a:lvl3pPr marL="685800" indent="-165100">
              <a:tabLst/>
              <a:defRPr sz="2000"/>
            </a:lvl3pPr>
            <a:lvl4pPr marL="863600" indent="-177800">
              <a:defRPr/>
            </a:lvl4pPr>
            <a:lvl5pPr marL="1028700" indent="-16510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79563" y="1447801"/>
            <a:ext cx="5396365" cy="1852815"/>
          </a:xfrm>
        </p:spPr>
        <p:txBody>
          <a:bodyPr>
            <a:spAutoFit/>
          </a:bodyPr>
          <a:lstStyle>
            <a:lvl1pPr marL="339725" indent="-339725">
              <a:spcBef>
                <a:spcPts val="1200"/>
              </a:spcBef>
              <a:buFont typeface="Wingdings" pitchFamily="2" charset="2"/>
              <a:buChar char=""/>
              <a:defRPr lang="en-US" sz="3600" kern="1200" spc="-7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35000" indent="-342900">
              <a:defRPr lang="en-US" sz="2000" kern="1200" spc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63600" indent="-342900">
              <a:defRPr lang="en-US" sz="2000" kern="1200" spc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342900">
              <a:defRPr lang="en-US" sz="2000" kern="1200" spc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06500" indent="-342900">
              <a:defRPr lang="en-US" sz="2000" kern="1200" spc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92100" marR="0" lvl="0" indent="-29210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92100" marR="0" lvl="1" indent="-29210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92100" marR="0" lvl="2" indent="-29210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92100" marR="0" lvl="3" indent="-29210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92100" marR="0" lvl="4" indent="-29210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32277-50E1-4A57-ABDA-0C1F058935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019" y="6135329"/>
            <a:ext cx="301045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422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20836" y="1447800"/>
            <a:ext cx="5396365" cy="28931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lang="en-US" sz="4000" kern="1200" spc="-70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2000"/>
            </a:lvl2pPr>
            <a:lvl3pPr marL="233363" indent="0">
              <a:buNone/>
              <a:defRPr sz="2000"/>
            </a:lvl3pPr>
            <a:lvl4pPr marL="457200" indent="0">
              <a:buNone/>
              <a:defRPr sz="2000"/>
            </a:lvl4pPr>
            <a:lvl5pPr marL="693738" indent="0">
              <a:buNone/>
              <a:defRPr sz="2000"/>
            </a:lvl5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Edit Master text styles</a:t>
            </a:r>
          </a:p>
          <a:p>
            <a:pPr marL="0" marR="0" lvl="1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79563" y="1447800"/>
            <a:ext cx="5396365" cy="28931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lang="en-US" sz="4000" kern="1200" spc="-70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1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3363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603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738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Edit Master text styles</a:t>
            </a:r>
          </a:p>
          <a:p>
            <a:pPr marL="0" marR="0" lvl="1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7F508-73C4-4D25-9C2F-5CF57C33B2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019" y="6135329"/>
            <a:ext cx="301045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570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20836" y="1447801"/>
            <a:ext cx="5396365" cy="190821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4000">
                <a:gradFill>
                  <a:gsLst>
                    <a:gs pos="100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/>
            </a:lvl2pPr>
            <a:lvl3pPr marL="233363" indent="0">
              <a:buNone/>
              <a:defRPr sz="2000"/>
            </a:lvl3pPr>
            <a:lvl4pPr marL="457200" indent="0">
              <a:buNone/>
              <a:defRPr sz="2000"/>
            </a:lvl4pPr>
            <a:lvl5pPr marL="693738" indent="0">
              <a:buNone/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79563" y="1447801"/>
            <a:ext cx="5396365" cy="190821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lang="en-US" sz="4000" kern="1200" spc="-70" baseline="0" dirty="0" smtClean="0">
                <a:gradFill>
                  <a:gsLst>
                    <a:gs pos="100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1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3363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603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738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Edit Master text styles</a:t>
            </a:r>
          </a:p>
          <a:p>
            <a:pPr marL="0" marR="0" lvl="1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857E53-EEA0-48FC-A8C7-E978E763DF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019" y="6135329"/>
            <a:ext cx="301045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4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280418"/>
            <a:ext cx="11151917" cy="7711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7953" y="1402081"/>
            <a:ext cx="11151917" cy="1898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67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F3B62E-9E32-45B8-B2EE-1127834B10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019" y="6135329"/>
            <a:ext cx="301045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065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997E04-997A-49A5-AFCE-27FFF7526D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019" y="6135329"/>
            <a:ext cx="301045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877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55940"/>
            <a:ext cx="12192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8453" y="1447801"/>
            <a:ext cx="11155093" cy="1988237"/>
          </a:xfrm>
        </p:spPr>
        <p:txBody>
          <a:bodyPr/>
          <a:lstStyle>
            <a:lvl1pPr marL="0" indent="0"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3972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7308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79851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3028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DCD63E-7B1E-4F10-9A1C-7E29830DBA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019" y="6135329"/>
            <a:ext cx="301045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39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20836" y="228601"/>
            <a:ext cx="11155093" cy="664797"/>
          </a:xfrm>
        </p:spPr>
        <p:txBody>
          <a:bodyPr/>
          <a:lstStyle>
            <a:lvl1pPr>
              <a:defRPr sz="48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19248" y="1447799"/>
            <a:ext cx="11151917" cy="2043636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650" indent="-28575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-28575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143000" indent="-22860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71600" indent="-22860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7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3600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71501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98648E-BDD7-4D04-86C9-28638C41C8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654" y="6258166"/>
            <a:ext cx="2446395" cy="52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3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Acc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9A7CE1-D6BB-461F-B1A9-6CF0457264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686" y="6270157"/>
            <a:ext cx="2451367" cy="52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819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Acc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8AFE9B-DFE5-4668-8D3A-A0F6947690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686" y="6270157"/>
            <a:ext cx="2451367" cy="52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653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819604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AAF2A3-13AB-4C40-89BE-155DE63F6A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686" y="6270157"/>
            <a:ext cx="2451367" cy="52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654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819604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DB15B8-C87B-45C2-BAF2-CAAB237174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686" y="6270157"/>
            <a:ext cx="2451367" cy="52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452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, Video - Acc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1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6567" y="2739678"/>
            <a:ext cx="10245218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2598" y="1443190"/>
            <a:ext cx="10240454" cy="914096"/>
          </a:xfrm>
        </p:spPr>
        <p:txBody>
          <a:bodyPr wrap="square" anchor="ctr">
            <a:noAutofit/>
          </a:bodyPr>
          <a:lstStyle>
            <a:lvl1pPr marL="0" indent="0">
              <a:buNone/>
              <a:defRPr sz="6600" spc="-1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A8F924-B1FF-4669-8593-91A6F6129F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686" y="6270157"/>
            <a:ext cx="2451367" cy="52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0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53" y="1402081"/>
            <a:ext cx="11151917" cy="189898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4446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, Video - Acc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1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6567" y="2739678"/>
            <a:ext cx="10245218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2598" y="1443190"/>
            <a:ext cx="10240454" cy="914096"/>
          </a:xfrm>
        </p:spPr>
        <p:txBody>
          <a:bodyPr wrap="square" anchor="ctr">
            <a:noAutofit/>
          </a:bodyPr>
          <a:lstStyle>
            <a:lvl1pPr marL="0" indent="0">
              <a:buNone/>
              <a:defRPr sz="6600" spc="-15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A1A949-F8ED-4AE4-8EC9-5A06925585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686" y="6270157"/>
            <a:ext cx="2451367" cy="52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878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Acc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44238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Acc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897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9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310" y="6107291"/>
            <a:ext cx="2556935" cy="43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3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buClrTx/>
              <a:defRPr>
                <a:solidFill>
                  <a:srgbClr val="68217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77953" y="1402081"/>
            <a:ext cx="11151917" cy="2000548"/>
          </a:xfrm>
        </p:spPr>
        <p:txBody>
          <a:bodyPr/>
          <a:lstStyle>
            <a:lvl1pPr marL="346061" indent="-346061">
              <a:buClrTx/>
              <a:buSzPct val="70000"/>
              <a:buFont typeface="Wingdings" pitchFamily="2" charset="2"/>
              <a:buChar char="l"/>
              <a:defRPr lang="en-US" sz="3200" kern="1200" dirty="0" smtClean="0">
                <a:solidFill>
                  <a:srgbClr val="68217A"/>
                </a:solidFill>
                <a:latin typeface="+mn-lt"/>
                <a:ea typeface="+mn-ea"/>
                <a:cs typeface="+mn-cs"/>
              </a:defRPr>
            </a:lvl1pPr>
            <a:lvl2pPr marL="920712" indent="-457181">
              <a:buClrTx/>
              <a:buSzPct val="70000"/>
              <a:buFont typeface="Wingdings" pitchFamily="2" charset="2"/>
              <a:buChar char="l"/>
              <a:defRPr lang="en-US" sz="2800" kern="1200" dirty="0" smtClean="0">
                <a:solidFill>
                  <a:srgbClr val="68217A"/>
                </a:solidFill>
                <a:latin typeface="+mn-lt"/>
                <a:ea typeface="+mn-ea"/>
                <a:cs typeface="+mn-cs"/>
              </a:defRPr>
            </a:lvl2pPr>
            <a:lvl3pPr>
              <a:buClrTx/>
              <a:buSzPct val="70000"/>
              <a:buFont typeface="Wingdings" pitchFamily="2" charset="2"/>
              <a:buChar char="l"/>
              <a:defRPr lang="en-US" sz="2400" kern="1200" dirty="0" smtClean="0">
                <a:solidFill>
                  <a:srgbClr val="68217A"/>
                </a:solidFill>
                <a:latin typeface="+mn-lt"/>
                <a:ea typeface="+mn-ea"/>
                <a:cs typeface="+mn-cs"/>
              </a:defRPr>
            </a:lvl3pPr>
            <a:lvl4pPr marL="1717603" indent="-285738">
              <a:buClrTx/>
              <a:buSzPct val="70000"/>
              <a:buFont typeface="Wingdings" pitchFamily="2" charset="2"/>
              <a:buChar char="l"/>
              <a:defRPr lang="en-US" sz="1900" kern="1200" dirty="0" smtClean="0">
                <a:solidFill>
                  <a:srgbClr val="68217A"/>
                </a:solidFill>
                <a:latin typeface="+mn-lt"/>
                <a:ea typeface="+mn-ea"/>
                <a:cs typeface="+mn-cs"/>
              </a:defRPr>
            </a:lvl4pPr>
            <a:lvl5pPr marL="1549335" indent="-342885">
              <a:buClrTx/>
              <a:buSzPct val="70000"/>
              <a:buFont typeface="Wingdings" pitchFamily="2" charset="2"/>
              <a:buChar char="l"/>
              <a:defRPr lang="en-US" sz="1900" kern="1200" dirty="0">
                <a:solidFill>
                  <a:srgbClr val="68217A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9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buClrTx/>
              <a:defRPr>
                <a:solidFill>
                  <a:srgbClr val="68217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7"/>
            <a:ext cx="12192001" cy="619125"/>
          </a:xfrm>
          <a:solidFill>
            <a:srgbClr val="FFFF99"/>
          </a:solidFill>
        </p:spPr>
        <p:txBody>
          <a:bodyPr lIns="152388" tIns="76193" rIns="152388" bIns="76193" anchor="b" anchorCtr="0">
            <a:noAutofit/>
          </a:bodyPr>
          <a:lstStyle>
            <a:lvl1pPr algn="r">
              <a:buFont typeface="Arial" pitchFamily="34" charset="0"/>
              <a:buNone/>
              <a:defRPr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77953" y="1402081"/>
            <a:ext cx="11151917" cy="2000548"/>
          </a:xfrm>
        </p:spPr>
        <p:txBody>
          <a:bodyPr/>
          <a:lstStyle>
            <a:lvl1pPr marL="346061" indent="-346061">
              <a:buClrTx/>
              <a:buSzPct val="70000"/>
              <a:buFont typeface="Wingdings" pitchFamily="2" charset="2"/>
              <a:buChar char="l"/>
              <a:defRPr lang="en-US" sz="3200" kern="1200" dirty="0" smtClean="0">
                <a:solidFill>
                  <a:srgbClr val="68217A"/>
                </a:solidFill>
                <a:latin typeface="+mn-lt"/>
                <a:ea typeface="+mn-ea"/>
                <a:cs typeface="+mn-cs"/>
              </a:defRPr>
            </a:lvl1pPr>
            <a:lvl2pPr marL="920712" indent="-457181">
              <a:buClrTx/>
              <a:buSzPct val="70000"/>
              <a:buFont typeface="Wingdings" pitchFamily="2" charset="2"/>
              <a:buChar char="l"/>
              <a:defRPr lang="en-US" sz="2800" kern="1200" dirty="0" smtClean="0">
                <a:solidFill>
                  <a:srgbClr val="68217A"/>
                </a:solidFill>
                <a:latin typeface="+mn-lt"/>
                <a:ea typeface="+mn-ea"/>
                <a:cs typeface="+mn-cs"/>
              </a:defRPr>
            </a:lvl2pPr>
            <a:lvl3pPr>
              <a:buClrTx/>
              <a:buSzPct val="70000"/>
              <a:buFont typeface="Wingdings" pitchFamily="2" charset="2"/>
              <a:buChar char="l"/>
              <a:defRPr lang="en-US" sz="2400" kern="1200" dirty="0" smtClean="0">
                <a:solidFill>
                  <a:srgbClr val="68217A"/>
                </a:solidFill>
                <a:latin typeface="+mn-lt"/>
                <a:ea typeface="+mn-ea"/>
                <a:cs typeface="+mn-cs"/>
              </a:defRPr>
            </a:lvl3pPr>
            <a:lvl4pPr marL="1717603" indent="-285738">
              <a:buClrTx/>
              <a:buSzPct val="70000"/>
              <a:buFont typeface="Wingdings" pitchFamily="2" charset="2"/>
              <a:buChar char="l"/>
              <a:defRPr lang="en-US" sz="1900" kern="1200" dirty="0" smtClean="0">
                <a:solidFill>
                  <a:srgbClr val="68217A"/>
                </a:solidFill>
                <a:latin typeface="+mn-lt"/>
                <a:ea typeface="+mn-ea"/>
                <a:cs typeface="+mn-cs"/>
              </a:defRPr>
            </a:lvl4pPr>
            <a:lvl5pPr marL="1549335" indent="-342885">
              <a:buClrTx/>
              <a:buSzPct val="70000"/>
              <a:buFont typeface="Wingdings" pitchFamily="2" charset="2"/>
              <a:buChar char="l"/>
              <a:defRPr lang="en-US" sz="1900" kern="1200" dirty="0">
                <a:solidFill>
                  <a:srgbClr val="68217A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79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77952" y="1999545"/>
            <a:ext cx="11231365" cy="902811"/>
          </a:xfrm>
        </p:spPr>
        <p:txBody>
          <a:bodyPr/>
          <a:lstStyle>
            <a:lvl1pPr marL="0" indent="0">
              <a:buNone/>
              <a:defRPr lang="en-US" sz="6400" i="0" kern="1200" spc="-100" baseline="0" dirty="0" smtClean="0">
                <a:solidFill>
                  <a:srgbClr val="68217A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77953" y="3463049"/>
            <a:ext cx="7515594" cy="451405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pc="-100" baseline="0">
                <a:solidFill>
                  <a:srgbClr val="68217A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310" y="6107291"/>
            <a:ext cx="2556935" cy="43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8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76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1" y="280417"/>
            <a:ext cx="11152717" cy="77046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1691922"/>
            <a:ext cx="11152717" cy="1898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38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24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500" kern="1200" spc="-100" dirty="0">
          <a:ln w="3175">
            <a:noFill/>
          </a:ln>
          <a:solidFill>
            <a:srgbClr val="68217A"/>
          </a:solidFill>
          <a:latin typeface="Segoe UI Light" pitchFamily="34" charset="0"/>
          <a:ea typeface="ＭＳ Ｐゴシック" charset="0"/>
          <a:cs typeface="Arial" charset="0"/>
        </a:defRPr>
      </a:lvl1pPr>
      <a:lvl2pPr algn="l" defTabSz="91424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Segoe UI Light" charset="0"/>
          <a:ea typeface="ＭＳ Ｐゴシック" charset="0"/>
        </a:defRPr>
      </a:lvl2pPr>
      <a:lvl3pPr algn="l" defTabSz="91424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Segoe UI Light" charset="0"/>
          <a:ea typeface="ＭＳ Ｐゴシック" charset="0"/>
        </a:defRPr>
      </a:lvl3pPr>
      <a:lvl4pPr algn="l" defTabSz="91424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Segoe UI Light" charset="0"/>
          <a:ea typeface="ＭＳ Ｐゴシック" charset="0"/>
        </a:defRPr>
      </a:lvl4pPr>
      <a:lvl5pPr algn="l" defTabSz="91424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Segoe UI Light" charset="0"/>
          <a:ea typeface="ＭＳ Ｐゴシック" charset="0"/>
        </a:defRPr>
      </a:lvl5pPr>
      <a:lvl6pPr marL="609493" algn="l" defTabSz="91424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Segoe UI Light" charset="0"/>
          <a:ea typeface="ＭＳ Ｐゴシック" charset="0"/>
        </a:defRPr>
      </a:lvl6pPr>
      <a:lvl7pPr marL="1218987" algn="l" defTabSz="91424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Segoe UI Light" charset="0"/>
          <a:ea typeface="ＭＳ Ｐゴシック" charset="0"/>
        </a:defRPr>
      </a:lvl7pPr>
      <a:lvl8pPr marL="1828480" algn="l" defTabSz="91424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Segoe UI Light" charset="0"/>
          <a:ea typeface="ＭＳ Ｐゴシック" charset="0"/>
        </a:defRPr>
      </a:lvl8pPr>
      <a:lvl9pPr marL="2437973" algn="l" defTabSz="91424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Segoe UI Light" charset="0"/>
          <a:ea typeface="ＭＳ Ｐゴシック" charset="0"/>
        </a:defRPr>
      </a:lvl9pPr>
    </p:titleStyle>
    <p:bodyStyle>
      <a:lvl1pPr marL="344957" indent="-344957" algn="l" defTabSz="914240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sz="3200" kern="1200">
          <a:solidFill>
            <a:srgbClr val="68217A"/>
          </a:solidFill>
          <a:latin typeface="+mn-lt"/>
          <a:ea typeface="ＭＳ Ｐゴシック" charset="0"/>
          <a:cs typeface="ＭＳ Ｐゴシック" charset="0"/>
        </a:defRPr>
      </a:lvl1pPr>
      <a:lvl2pPr marL="628541" indent="-283584" algn="l" defTabSz="914240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tabLst>
          <a:tab pos="628541" algn="l"/>
        </a:tabLst>
        <a:defRPr sz="2800" kern="1200">
          <a:solidFill>
            <a:srgbClr val="68217A"/>
          </a:solidFill>
          <a:latin typeface="+mn-lt"/>
          <a:ea typeface="ＭＳ Ｐゴシック" charset="0"/>
          <a:cs typeface="+mn-cs"/>
        </a:defRPr>
      </a:lvl2pPr>
      <a:lvl3pPr marL="914240" indent="-283584" algn="l" defTabSz="914240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kern="1200">
          <a:solidFill>
            <a:srgbClr val="68217A"/>
          </a:solidFill>
          <a:latin typeface="+mn-lt"/>
          <a:ea typeface="ＭＳ Ｐゴシック" charset="0"/>
          <a:cs typeface="+mn-cs"/>
        </a:defRPr>
      </a:lvl3pPr>
      <a:lvl4pPr marL="1481407" indent="-222212" algn="l" defTabSz="914240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tabLst>
          <a:tab pos="914240" algn="l"/>
        </a:tabLst>
        <a:defRPr sz="2000" kern="1200">
          <a:solidFill>
            <a:srgbClr val="68217A"/>
          </a:solidFill>
          <a:latin typeface="+mn-lt"/>
          <a:ea typeface="ＭＳ Ｐゴシック" charset="0"/>
          <a:cs typeface="+mn-cs"/>
        </a:defRPr>
      </a:lvl4pPr>
      <a:lvl5pPr marL="1712084" indent="-228560" algn="l" defTabSz="914240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sz="2000" kern="1200">
          <a:solidFill>
            <a:srgbClr val="68217A"/>
          </a:solidFill>
          <a:latin typeface="+mn-lt"/>
          <a:ea typeface="ＭＳ Ｐゴシック" charset="0"/>
          <a:cs typeface="+mn-cs"/>
        </a:defRPr>
      </a:lvl5pPr>
      <a:lvl6pPr marL="2514395" indent="-228581" algn="l" defTabSz="9143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7" indent="-228581" algn="l" defTabSz="9143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0" indent="-228581" algn="l" defTabSz="9143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83" indent="-228581" algn="l" defTabSz="9143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5" algn="l" defTabSz="914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8" algn="l" defTabSz="914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1" algn="l" defTabSz="914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3" algn="l" defTabSz="914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6" algn="l" defTabSz="914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9" algn="l" defTabSz="914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1" algn="l" defTabSz="9143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1"/>
            <a:ext cx="11155093" cy="2055947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3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0" baseline="0" dirty="0" smtClean="0">
          <a:ln w="3175">
            <a:noFill/>
          </a:ln>
          <a:solidFill>
            <a:schemeClr val="tx1">
              <a:lumMod val="65000"/>
              <a:lumOff val="35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-7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1pPr>
      <a:lvl2pPr marL="573088" marR="0" indent="-233363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400" kern="1200" spc="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1"/>
            <a:ext cx="11155093" cy="2055947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739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-7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3088" marR="0" indent="-233363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hyperlink" Target="https://marketplace.visualstudio.com/items?itemName=vector-of-bool.cmake-tool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aka.ms/vcvscodesurvey" TargetMode="External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hyperlink" Target="https://code.visualstudio.com/docs/languages/cpp" TargetMode="External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11" Type="http://schemas.openxmlformats.org/officeDocument/2006/relationships/hyperlink" Target="https://blogs.msdn.microsoft.com/vcblog/" TargetMode="External"/><Relationship Id="rId5" Type="http://schemas.openxmlformats.org/officeDocument/2006/relationships/hyperlink" Target="https://aka.ms/vscodecpptools" TargetMode="External"/><Relationship Id="rId15" Type="http://schemas.openxmlformats.org/officeDocument/2006/relationships/image" Target="../media/image22.png"/><Relationship Id="rId10" Type="http://schemas.openxmlformats.org/officeDocument/2006/relationships/image" Target="../media/image19.png"/><Relationship Id="rId4" Type="http://schemas.openxmlformats.org/officeDocument/2006/relationships/hyperlink" Target="https://code.visualstudio.com/" TargetMode="External"/><Relationship Id="rId9" Type="http://schemas.openxmlformats.org/officeDocument/2006/relationships/hyperlink" Target="https://github.com/Microsoft/vscode-cpptools/" TargetMode="External"/><Relationship Id="rId14" Type="http://schemas.openxmlformats.org/officeDocument/2006/relationships/hyperlink" Target="https://code.visualstudio.com/insiders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cppc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hyperlink" Target="https://code.visualstudio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vscodecpptool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2917-3CEF-4386-BB07-CB065E6A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949" y="1444745"/>
            <a:ext cx="10240454" cy="1661993"/>
          </a:xfrm>
        </p:spPr>
        <p:txBody>
          <a:bodyPr/>
          <a:lstStyle/>
          <a:p>
            <a:r>
              <a:rPr lang="en-US" sz="6000" dirty="0"/>
              <a:t>C++ Development with 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37E79-AC6B-4642-9677-BCD3BB627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8949" y="3867610"/>
            <a:ext cx="10240454" cy="4985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Rong Lu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Principal Program Manager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Visual C++, Microsoft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(@</a:t>
            </a:r>
            <a:r>
              <a:rPr lang="en-US" sz="2000" dirty="0" err="1"/>
              <a:t>davorabbit</a:t>
            </a:r>
            <a:r>
              <a:rPr lang="en-US" sz="2000" dirty="0"/>
              <a:t>, @</a:t>
            </a:r>
            <a:r>
              <a:rPr lang="en-US" sz="2000" dirty="0" err="1"/>
              <a:t>visualc</a:t>
            </a:r>
            <a:r>
              <a:rPr lang="en-US" sz="2000" dirty="0"/>
              <a:t>)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4EFDA-A9C9-41E4-A573-1B0FC5244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84" y="2129232"/>
            <a:ext cx="6668420" cy="141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2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08FA3A-A73D-4BA1-9225-293B9D79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949" y="2275741"/>
            <a:ext cx="10240454" cy="830997"/>
          </a:xfrm>
        </p:spPr>
        <p:txBody>
          <a:bodyPr/>
          <a:lstStyle/>
          <a:p>
            <a:r>
              <a:rPr lang="en-US" sz="6000" dirty="0"/>
              <a:t>Try a more complex program…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27825D-1209-45AF-A1B9-013FABC8BB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IntelliSense. Build. Debug.</a:t>
            </a:r>
          </a:p>
        </p:txBody>
      </p:sp>
    </p:spTree>
    <p:extLst>
      <p:ext uri="{BB962C8B-B14F-4D97-AF65-F5344CB8AC3E}">
        <p14:creationId xmlns:p14="http://schemas.microsoft.com/office/powerpoint/2010/main" val="591310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866F43D-D726-47AD-98B3-FB80BD44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C28DC9-7C87-49FF-9402-96B3A42DA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0836" y="1093838"/>
            <a:ext cx="5396365" cy="3237809"/>
          </a:xfrm>
        </p:spPr>
        <p:txBody>
          <a:bodyPr/>
          <a:lstStyle/>
          <a:p>
            <a:r>
              <a:rPr lang="en-US" sz="3200" dirty="0"/>
              <a:t>IntelliSense </a:t>
            </a:r>
          </a:p>
          <a:p>
            <a:pPr lvl="1"/>
            <a:r>
              <a:rPr lang="en-US" sz="2400" dirty="0">
                <a:latin typeface="+mj-lt"/>
              </a:rPr>
              <a:t>Auto complete / Member list </a:t>
            </a:r>
          </a:p>
          <a:p>
            <a:pPr lvl="1"/>
            <a:r>
              <a:rPr lang="en-US" sz="2400" dirty="0">
                <a:latin typeface="+mj-lt"/>
              </a:rPr>
              <a:t>Parameter hints</a:t>
            </a:r>
          </a:p>
          <a:p>
            <a:pPr lvl="1"/>
            <a:r>
              <a:rPr lang="en-US" sz="2400" dirty="0">
                <a:latin typeface="+mj-lt"/>
              </a:rPr>
              <a:t>Quick info tooltip</a:t>
            </a:r>
          </a:p>
          <a:p>
            <a:pPr lvl="1"/>
            <a:r>
              <a:rPr lang="en-US" sz="2400" dirty="0">
                <a:latin typeface="+mj-lt"/>
              </a:rPr>
              <a:t>Reference highlighting</a:t>
            </a:r>
          </a:p>
          <a:p>
            <a:pPr lvl="1"/>
            <a:r>
              <a:rPr lang="en-US" sz="2400" dirty="0">
                <a:latin typeface="+mj-lt"/>
              </a:rPr>
              <a:t>Error squiggles</a:t>
            </a:r>
          </a:p>
          <a:p>
            <a:endParaRPr lang="en-US" sz="4000" dirty="0">
              <a:latin typeface="+mj-lt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9399B5-74F2-4857-844E-BF847BE325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89727" y="1093838"/>
            <a:ext cx="6229571" cy="3779496"/>
          </a:xfrm>
        </p:spPr>
        <p:txBody>
          <a:bodyPr/>
          <a:lstStyle/>
          <a:p>
            <a:r>
              <a:rPr lang="en-US" sz="3200" dirty="0"/>
              <a:t>Code browsing</a:t>
            </a:r>
          </a:p>
          <a:p>
            <a:pPr lvl="1"/>
            <a:r>
              <a:rPr lang="en-US" sz="2400" dirty="0">
                <a:latin typeface="+mj-lt"/>
              </a:rPr>
              <a:t>Go to definition / peek definition</a:t>
            </a:r>
          </a:p>
          <a:p>
            <a:pPr lvl="1"/>
            <a:r>
              <a:rPr lang="en-US" sz="2400" dirty="0">
                <a:latin typeface="+mj-lt"/>
              </a:rPr>
              <a:t>Go to declaration / peek declaration</a:t>
            </a:r>
          </a:p>
          <a:p>
            <a:pPr lvl="1"/>
            <a:r>
              <a:rPr lang="en-US" sz="2400" dirty="0">
                <a:latin typeface="+mj-lt"/>
              </a:rPr>
              <a:t>Go to file / line / symbol</a:t>
            </a:r>
          </a:p>
          <a:p>
            <a:pPr lvl="1"/>
            <a:r>
              <a:rPr lang="en-US" sz="2400" dirty="0">
                <a:latin typeface="+mj-lt"/>
              </a:rPr>
              <a:t>Find / replace</a:t>
            </a:r>
          </a:p>
          <a:p>
            <a:pPr lvl="1"/>
            <a:r>
              <a:rPr lang="en-US" sz="2400" dirty="0">
                <a:latin typeface="+mj-lt"/>
              </a:rPr>
              <a:t>Switch header/source</a:t>
            </a:r>
          </a:p>
          <a:p>
            <a:r>
              <a:rPr lang="en-US" sz="32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Code formatting (Clang-format)</a:t>
            </a:r>
          </a:p>
          <a:p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4DC5C6-ACB9-4D6B-9C81-F4958CC0E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02" y="3725442"/>
            <a:ext cx="6122815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68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ECBDBC-0739-4334-B2A5-90C707D5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IntelliSense works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21009D5-4A84-4D66-803E-4A821E095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1231106"/>
          </a:xfrm>
        </p:spPr>
        <p:txBody>
          <a:bodyPr/>
          <a:lstStyle/>
          <a:p>
            <a:r>
              <a:rPr lang="en-US" dirty="0"/>
              <a:t>IntelliSense results provided by one of two engines: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B6EEC-43C3-4A58-B9C9-F79EBBC46CB0}"/>
              </a:ext>
            </a:extLst>
          </p:cNvPr>
          <p:cNvSpPr txBox="1"/>
          <p:nvPr/>
        </p:nvSpPr>
        <p:spPr>
          <a:xfrm>
            <a:off x="883744" y="4338836"/>
            <a:ext cx="5311006" cy="16927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0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"</a:t>
            </a:r>
            <a:r>
              <a:rPr lang="en-US" sz="2000" spc="-7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C_Cpp.intelliSenseEngine</a:t>
            </a:r>
            <a:r>
              <a:rPr lang="en-US" sz="20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": "Default“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0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Uses “</a:t>
            </a:r>
            <a:r>
              <a:rPr lang="en-US" sz="2000" spc="-7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includePath</a:t>
            </a:r>
            <a:r>
              <a:rPr lang="en-US" sz="20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” setting. Search is non-recursive.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0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Same engine as used in Visual Studio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0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Full semantic knowledge of the source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0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Accurate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BB2524-CE3A-438A-9F4B-EF20148B0DA5}"/>
              </a:ext>
            </a:extLst>
          </p:cNvPr>
          <p:cNvSpPr txBox="1"/>
          <p:nvPr/>
        </p:nvSpPr>
        <p:spPr>
          <a:xfrm>
            <a:off x="6625617" y="4338836"/>
            <a:ext cx="5345246" cy="16927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0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"</a:t>
            </a:r>
            <a:r>
              <a:rPr lang="en-US" sz="2000" spc="-7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C_Cpp.intelliSenseEngine</a:t>
            </a:r>
            <a:r>
              <a:rPr lang="en-US" sz="20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": "Tag Parser“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0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Uses “</a:t>
            </a:r>
            <a:r>
              <a:rPr lang="en-US" sz="2000" spc="-7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browse.path</a:t>
            </a:r>
            <a:r>
              <a:rPr lang="en-US" sz="20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” setting. Search is recursive.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0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“Token matching” approach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0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Populate symbol information in a browse database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0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Fast but “fuzzy” results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B1F5878-2ED8-4CC8-AEA8-C7D5CBE0FFBA}"/>
              </a:ext>
            </a:extLst>
          </p:cNvPr>
          <p:cNvGrpSpPr/>
          <p:nvPr/>
        </p:nvGrpSpPr>
        <p:grpSpPr>
          <a:xfrm>
            <a:off x="837708" y="2313144"/>
            <a:ext cx="4777997" cy="1880132"/>
            <a:chOff x="837708" y="2313144"/>
            <a:chExt cx="4777997" cy="1880132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7FD63BD0-0FA7-4838-9BC3-979BFA681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54791" y="2313144"/>
              <a:ext cx="1371600" cy="137160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59EB8F-C55E-4508-A989-7255944F0514}"/>
                </a:ext>
              </a:extLst>
            </p:cNvPr>
            <p:cNvSpPr txBox="1"/>
            <p:nvPr/>
          </p:nvSpPr>
          <p:spPr>
            <a:xfrm>
              <a:off x="5344156" y="3750078"/>
              <a:ext cx="271549" cy="4431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spc="-70" dirty="0">
                  <a:solidFill>
                    <a:srgbClr val="FF0000"/>
                  </a:solidFill>
                </a:rPr>
                <a:t>♥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5D3F7F2-272A-4253-932A-9C5995308903}"/>
                </a:ext>
              </a:extLst>
            </p:cNvPr>
            <p:cNvSpPr txBox="1"/>
            <p:nvPr/>
          </p:nvSpPr>
          <p:spPr>
            <a:xfrm>
              <a:off x="837708" y="3765864"/>
              <a:ext cx="4565289" cy="3323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spc="-7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Compiler-based IntelliSense engine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7ED695-D707-45E5-BAEA-A0972A3CA3C4}"/>
              </a:ext>
            </a:extLst>
          </p:cNvPr>
          <p:cNvGrpSpPr/>
          <p:nvPr/>
        </p:nvGrpSpPr>
        <p:grpSpPr>
          <a:xfrm>
            <a:off x="6513198" y="2313144"/>
            <a:ext cx="4629152" cy="1785118"/>
            <a:chOff x="6513198" y="2313144"/>
            <a:chExt cx="4629152" cy="1785118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37C8FF05-C06C-49D3-ACD1-249CD4C9D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04267" y="2313144"/>
              <a:ext cx="1371600" cy="1371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E38D327-A6C9-42BB-A1D5-38197CF6ACB6}"/>
                </a:ext>
              </a:extLst>
            </p:cNvPr>
            <p:cNvSpPr txBox="1"/>
            <p:nvPr/>
          </p:nvSpPr>
          <p:spPr>
            <a:xfrm>
              <a:off x="6513198" y="3765863"/>
              <a:ext cx="4629152" cy="3323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spc="-7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Tag parser-based IntelliSense engine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A58649-4074-4210-8F95-387048B11CE9}"/>
              </a:ext>
            </a:extLst>
          </p:cNvPr>
          <p:cNvCxnSpPr>
            <a:cxnSpLocks/>
          </p:cNvCxnSpPr>
          <p:nvPr/>
        </p:nvCxnSpPr>
        <p:spPr>
          <a:xfrm flipV="1">
            <a:off x="4666390" y="3158227"/>
            <a:ext cx="2536722" cy="1557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15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F4D5-3ED7-4009-86B6-09B7D994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8AAEC-F26C-42CD-A39A-075FDB62EE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5692773" cy="3865674"/>
          </a:xfrm>
        </p:spPr>
        <p:txBody>
          <a:bodyPr/>
          <a:lstStyle/>
          <a:p>
            <a:r>
              <a:rPr lang="en-US" sz="3200" dirty="0"/>
              <a:t>Configure build tasks in the </a:t>
            </a:r>
            <a:r>
              <a:rPr lang="en-US" sz="3200" dirty="0" err="1"/>
              <a:t>tasks.json</a:t>
            </a:r>
            <a:r>
              <a:rPr lang="en-US" sz="3200" dirty="0"/>
              <a:t> file.</a:t>
            </a:r>
          </a:p>
          <a:p>
            <a:r>
              <a:rPr lang="en-US" sz="3200" dirty="0"/>
              <a:t>Integrate with external tasks</a:t>
            </a:r>
          </a:p>
          <a:p>
            <a:pPr lvl="1"/>
            <a:r>
              <a:rPr lang="en-US" dirty="0" err="1">
                <a:latin typeface="+mj-lt"/>
              </a:rPr>
              <a:t>MSBuild</a:t>
            </a:r>
            <a:r>
              <a:rPr lang="en-US" dirty="0">
                <a:latin typeface="+mj-lt"/>
              </a:rPr>
              <a:t>, Make, </a:t>
            </a:r>
            <a:r>
              <a:rPr lang="en-US" dirty="0" err="1">
                <a:latin typeface="+mj-lt"/>
              </a:rPr>
              <a:t>CMake</a:t>
            </a:r>
            <a:r>
              <a:rPr lang="en-US" dirty="0">
                <a:latin typeface="+mj-lt"/>
              </a:rPr>
              <a:t>...</a:t>
            </a:r>
          </a:p>
          <a:p>
            <a:pPr lvl="1"/>
            <a:r>
              <a:rPr lang="en-US" dirty="0">
                <a:latin typeface="+mj-lt"/>
              </a:rPr>
              <a:t>Packaging, testing, deploying…</a:t>
            </a:r>
          </a:p>
          <a:p>
            <a:r>
              <a:rPr lang="en-US" sz="3200" dirty="0"/>
              <a:t>Problem matcher</a:t>
            </a:r>
          </a:p>
          <a:p>
            <a:r>
              <a:rPr lang="en-US" sz="3200" dirty="0"/>
              <a:t>Integrated Terminal</a:t>
            </a:r>
          </a:p>
          <a:p>
            <a:endParaRPr lang="en-US" sz="3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E952A4A-D5B4-47CC-A4CD-B8B222B460B6}"/>
              </a:ext>
            </a:extLst>
          </p:cNvPr>
          <p:cNvGrpSpPr/>
          <p:nvPr/>
        </p:nvGrpSpPr>
        <p:grpSpPr>
          <a:xfrm>
            <a:off x="6141720" y="4184119"/>
            <a:ext cx="5881165" cy="1895475"/>
            <a:chOff x="5693369" y="3812459"/>
            <a:chExt cx="5881165" cy="18954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D59F775-CCE2-4AE4-8376-505BC6E92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93369" y="3812459"/>
              <a:ext cx="1704975" cy="189547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8788CB-9ACE-4B09-A9FD-4E826E7C700B}"/>
                </a:ext>
              </a:extLst>
            </p:cNvPr>
            <p:cNvSpPr/>
            <p:nvPr/>
          </p:nvSpPr>
          <p:spPr>
            <a:xfrm>
              <a:off x="7576395" y="4630716"/>
              <a:ext cx="3998139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/>
                <a:t>Cmake</a:t>
              </a:r>
              <a:r>
                <a:rPr lang="en-US" sz="1600" b="1" dirty="0"/>
                <a:t> Tools extension for VS Code</a:t>
              </a:r>
            </a:p>
            <a:p>
              <a:r>
                <a:rPr lang="en-US" sz="1600" dirty="0"/>
                <a:t>by vector-of-bool </a:t>
              </a:r>
              <a:r>
                <a:rPr lang="en-US" sz="1600" dirty="0">
                  <a:hlinkClick r:id="rId4"/>
                </a:rPr>
                <a:t>https://marketplace.visualstudio.com/items?itemName=vector-of-bool.cmake-tools</a:t>
              </a:r>
              <a:r>
                <a:rPr lang="en-US" sz="1600" dirty="0"/>
                <a:t> 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32816A4-5839-4DB3-83EA-4A416A66DE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1720" y="104716"/>
            <a:ext cx="5709336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8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07DF4-CD0A-4E7F-ADAE-8F1898AB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182A1-9A4B-4C47-AA90-97D0F59D8A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247" y="1141033"/>
            <a:ext cx="11151917" cy="5127558"/>
          </a:xfrm>
        </p:spPr>
        <p:txBody>
          <a:bodyPr/>
          <a:lstStyle/>
          <a:p>
            <a:r>
              <a:rPr lang="en-US" sz="2800" dirty="0"/>
              <a:t>Build with symbols for debugging</a:t>
            </a:r>
          </a:p>
          <a:p>
            <a:r>
              <a:rPr lang="en-US" sz="2800" dirty="0"/>
              <a:t>Breakpoints (function, conditional) </a:t>
            </a:r>
          </a:p>
          <a:p>
            <a:r>
              <a:rPr lang="en-US" sz="2800" dirty="0"/>
              <a:t>Step Over / Step Into / Run to cursor</a:t>
            </a:r>
          </a:p>
          <a:p>
            <a:r>
              <a:rPr lang="en-US" sz="2800" dirty="0"/>
              <a:t>Variables / Expression Evaluation</a:t>
            </a:r>
          </a:p>
          <a:p>
            <a:r>
              <a:rPr lang="en-US" sz="2800" dirty="0"/>
              <a:t>Call stack</a:t>
            </a:r>
          </a:p>
          <a:p>
            <a:r>
              <a:rPr lang="en-US" sz="2800" dirty="0"/>
              <a:t>Launch / Attach to process</a:t>
            </a:r>
          </a:p>
          <a:p>
            <a:r>
              <a:rPr lang="en-US" sz="2800" dirty="0"/>
              <a:t>Multi-threaded debugging</a:t>
            </a:r>
          </a:p>
          <a:p>
            <a:r>
              <a:rPr lang="en-US" sz="2800" dirty="0"/>
              <a:t>Remote debugging</a:t>
            </a:r>
          </a:p>
          <a:p>
            <a:r>
              <a:rPr lang="en-US" sz="2800" dirty="0"/>
              <a:t>Bash on Windows (WSL) debugging</a:t>
            </a:r>
          </a:p>
          <a:p>
            <a:r>
              <a:rPr lang="en-US" sz="2800" dirty="0"/>
              <a:t>Execute GDB or LLDB commands in Debug Console</a:t>
            </a:r>
          </a:p>
          <a:p>
            <a:r>
              <a:rPr lang="en-US" sz="2800" dirty="0"/>
              <a:t>Core dump debugging with GDB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ADD4CE-1030-4811-8AD4-33AC976E1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016" y="228601"/>
            <a:ext cx="5671099" cy="402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22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CE6515-7F46-4A91-8DB9-DFE9F8D9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VS Code </a:t>
            </a:r>
            <a:r>
              <a:rPr lang="en-US" b="1" dirty="0">
                <a:solidFill>
                  <a:srgbClr val="00B050"/>
                </a:solidFill>
              </a:rPr>
              <a:t>your</a:t>
            </a:r>
            <a:r>
              <a:rPr lang="en-US" dirty="0"/>
              <a:t> editor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2D3186-3570-4C71-91E5-44D0E49001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56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1F1B91-0424-4E41-A2E1-166AD3B93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48" y="218552"/>
            <a:ext cx="11151917" cy="747897"/>
          </a:xfrm>
        </p:spPr>
        <p:txBody>
          <a:bodyPr/>
          <a:lstStyle/>
          <a:p>
            <a:r>
              <a:rPr lang="en-US" dirty="0"/>
              <a:t>Make VS Code </a:t>
            </a:r>
            <a:r>
              <a:rPr lang="en-US" b="1" dirty="0">
                <a:solidFill>
                  <a:srgbClr val="00B050"/>
                </a:solidFill>
              </a:rPr>
              <a:t>your</a:t>
            </a:r>
            <a:r>
              <a:rPr lang="en-US" dirty="0"/>
              <a:t> editor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F50FF6-F9A2-4D8C-87AC-1AC9853B35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8298181" cy="4210383"/>
          </a:xfrm>
        </p:spPr>
        <p:txBody>
          <a:bodyPr/>
          <a:lstStyle/>
          <a:p>
            <a:r>
              <a:rPr lang="en-US" dirty="0"/>
              <a:t>Color theme </a:t>
            </a:r>
          </a:p>
          <a:p>
            <a:pPr lvl="1"/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Ctrl+Shift+P</a:t>
            </a:r>
            <a:r>
              <a:rPr lang="en-US" dirty="0">
                <a:latin typeface="+mj-lt"/>
              </a:rPr>
              <a:t> -&gt; Color Theme)</a:t>
            </a:r>
          </a:p>
          <a:p>
            <a:r>
              <a:rPr lang="en-US" dirty="0"/>
              <a:t>Fonts, and many other settings </a:t>
            </a:r>
          </a:p>
          <a:p>
            <a:pPr lvl="1"/>
            <a:r>
              <a:rPr lang="en-US" dirty="0">
                <a:latin typeface="+mj-lt"/>
              </a:rPr>
              <a:t>(File-&gt;Preferences)</a:t>
            </a:r>
          </a:p>
          <a:p>
            <a:r>
              <a:rPr lang="en-US" dirty="0"/>
              <a:t>Keymap for Vim, Sublime, Atom…</a:t>
            </a:r>
          </a:p>
          <a:p>
            <a:pPr lvl="1"/>
            <a:r>
              <a:rPr lang="en-US" dirty="0">
                <a:latin typeface="+mj-lt"/>
              </a:rPr>
              <a:t>(File-&gt;Preferences-&gt;Keymap extensions)</a:t>
            </a:r>
          </a:p>
          <a:p>
            <a:r>
              <a:rPr lang="en-US" dirty="0"/>
              <a:t>Zen mode </a:t>
            </a:r>
          </a:p>
          <a:p>
            <a:pPr lvl="1"/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Ctrl+Shift+P</a:t>
            </a:r>
            <a:r>
              <a:rPr lang="en-US" dirty="0">
                <a:latin typeface="+mj-lt"/>
              </a:rPr>
              <a:t>-&gt;Toggle Zen Mode)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6F5656-03CC-46C6-82E0-7364982D3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248" y="884099"/>
            <a:ext cx="2860743" cy="514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63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5597C4-5F0B-430A-9028-2EB4A4F2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48" y="228601"/>
            <a:ext cx="11672752" cy="553998"/>
          </a:xfrm>
        </p:spPr>
        <p:txBody>
          <a:bodyPr/>
          <a:lstStyle/>
          <a:p>
            <a:r>
              <a:rPr lang="en-US" sz="4000" dirty="0"/>
              <a:t>VS Code makes a powerful C/C++ dev environment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BB91B-187C-4857-928D-7CD38FB394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1829" y="2861581"/>
            <a:ext cx="5555374" cy="3108543"/>
          </a:xfrm>
        </p:spPr>
        <p:txBody>
          <a:bodyPr/>
          <a:lstStyle/>
          <a:p>
            <a:r>
              <a:rPr lang="en-US" dirty="0"/>
              <a:t>Lightweight, Fast</a:t>
            </a:r>
          </a:p>
          <a:p>
            <a:r>
              <a:rPr lang="en-US" dirty="0"/>
              <a:t>Free, Open source</a:t>
            </a:r>
          </a:p>
          <a:p>
            <a:r>
              <a:rPr lang="en-US" dirty="0"/>
              <a:t>Runs everywhere</a:t>
            </a:r>
          </a:p>
          <a:p>
            <a:r>
              <a:rPr lang="en-US" dirty="0"/>
              <a:t>Extensible, Customizable</a:t>
            </a:r>
          </a:p>
          <a:p>
            <a:r>
              <a:rPr lang="en-US" dirty="0"/>
              <a:t>Git integration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36FE21-48E1-4B2C-A4F7-4E2F71F429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46166" y="2861581"/>
            <a:ext cx="5765823" cy="3108543"/>
          </a:xfrm>
        </p:spPr>
        <p:txBody>
          <a:bodyPr/>
          <a:lstStyle/>
          <a:p>
            <a:r>
              <a:rPr lang="en-US" dirty="0"/>
              <a:t>IntelliSense</a:t>
            </a:r>
          </a:p>
          <a:p>
            <a:r>
              <a:rPr lang="en-US" dirty="0"/>
              <a:t>Code browsing</a:t>
            </a:r>
          </a:p>
          <a:p>
            <a:r>
              <a:rPr lang="en-US" dirty="0"/>
              <a:t>Code formatting</a:t>
            </a:r>
          </a:p>
          <a:p>
            <a:r>
              <a:rPr lang="en-US" dirty="0"/>
              <a:t>Build and run external tasks</a:t>
            </a:r>
          </a:p>
          <a:p>
            <a:r>
              <a:rPr lang="en-US" dirty="0"/>
              <a:t>Debugging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8C51C1-0B73-42FE-BF8E-B299C21C2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16" y="1440390"/>
            <a:ext cx="4265154" cy="906854"/>
          </a:xfrm>
          <a:prstGeom prst="rect">
            <a:avLst/>
          </a:prstGeom>
        </p:spPr>
      </p:pic>
      <p:sp>
        <p:nvSpPr>
          <p:cNvPr id="11" name="Plus Sign 10">
            <a:extLst>
              <a:ext uri="{FF2B5EF4-FFF2-40B4-BE49-F238E27FC236}">
                <a16:creationId xmlns:a16="http://schemas.microsoft.com/office/drawing/2014/main" id="{236F6FFC-7EB3-4E52-83E5-585F8278CBB8}"/>
              </a:ext>
            </a:extLst>
          </p:cNvPr>
          <p:cNvSpPr/>
          <p:nvPr/>
        </p:nvSpPr>
        <p:spPr bwMode="auto">
          <a:xfrm>
            <a:off x="5019711" y="1423701"/>
            <a:ext cx="914400" cy="914400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spc="-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E46400-B2FB-44AC-9D16-DE26A5A5F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166" y="1299457"/>
            <a:ext cx="4591335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40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7E9C-18EC-49F4-849E-A19C6CC7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F1CCE7-31E0-4F96-9946-551D8908626F}"/>
              </a:ext>
            </a:extLst>
          </p:cNvPr>
          <p:cNvGrpSpPr/>
          <p:nvPr/>
        </p:nvGrpSpPr>
        <p:grpSpPr>
          <a:xfrm>
            <a:off x="853668" y="1314007"/>
            <a:ext cx="4320066" cy="1611924"/>
            <a:chOff x="853668" y="1314007"/>
            <a:chExt cx="4320066" cy="161192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A1E35EF-1286-47ED-ABBE-7BF520B84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668" y="1314007"/>
              <a:ext cx="4320066" cy="91853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C63C989-96EF-42DF-8964-5EED2C8F5BE6}"/>
                </a:ext>
              </a:extLst>
            </p:cNvPr>
            <p:cNvSpPr/>
            <p:nvPr/>
          </p:nvSpPr>
          <p:spPr>
            <a:xfrm>
              <a:off x="947678" y="2556599"/>
              <a:ext cx="40350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Install: </a:t>
              </a:r>
              <a:r>
                <a:rPr lang="en-US" dirty="0">
                  <a:hlinkClick r:id="rId4"/>
                </a:rPr>
                <a:t>https://code.visualstudio.com/</a:t>
              </a:r>
              <a:r>
                <a:rPr lang="en-US" dirty="0"/>
                <a:t>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86B8AD-5840-48D5-BE43-E9DF5A9447A2}"/>
                </a:ext>
              </a:extLst>
            </p:cNvPr>
            <p:cNvSpPr txBox="1"/>
            <p:nvPr/>
          </p:nvSpPr>
          <p:spPr>
            <a:xfrm>
              <a:off x="2253554" y="2212520"/>
              <a:ext cx="1069524" cy="2492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pc="-70" dirty="0">
                  <a:solidFill>
                    <a:schemeClr val="bg2"/>
                  </a:solidFill>
                  <a:latin typeface="+mj-lt"/>
                </a:rPr>
                <a:t>Stable build.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026DD86-460D-487B-A488-EF2496165015}"/>
              </a:ext>
            </a:extLst>
          </p:cNvPr>
          <p:cNvSpPr txBox="1"/>
          <p:nvPr/>
        </p:nvSpPr>
        <p:spPr>
          <a:xfrm>
            <a:off x="5574640" y="1733939"/>
            <a:ext cx="472565" cy="9971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7200" spc="-70" dirty="0">
                <a:solidFill>
                  <a:schemeClr val="bg2"/>
                </a:solidFill>
              </a:rPr>
              <a:t>II</a:t>
            </a:r>
            <a:endParaRPr lang="en-US" sz="6000" spc="-70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753FD-5F56-49D7-9843-145FB48ACE23}"/>
              </a:ext>
            </a:extLst>
          </p:cNvPr>
          <p:cNvSpPr txBox="1"/>
          <p:nvPr/>
        </p:nvSpPr>
        <p:spPr>
          <a:xfrm>
            <a:off x="273351" y="3907545"/>
            <a:ext cx="80278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spc="-70" dirty="0">
                <a:solidFill>
                  <a:schemeClr val="bg2"/>
                </a:solidFill>
              </a:rPr>
              <a:t>&amp;&amp;</a:t>
            </a:r>
            <a:endParaRPr lang="en-US" sz="2400" spc="-70" dirty="0">
              <a:solidFill>
                <a:schemeClr val="bg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125FBB-313C-4AB5-B22A-01E945192B42}"/>
              </a:ext>
            </a:extLst>
          </p:cNvPr>
          <p:cNvSpPr/>
          <p:nvPr/>
        </p:nvSpPr>
        <p:spPr>
          <a:xfrm>
            <a:off x="188074" y="1314007"/>
            <a:ext cx="288541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500" spc="-70" dirty="0">
                <a:solidFill>
                  <a:schemeClr val="bg2"/>
                </a:solidFill>
              </a:rPr>
              <a:t>(</a:t>
            </a:r>
            <a:endParaRPr lang="en-US" sz="2000" spc="-70" dirty="0">
              <a:solidFill>
                <a:schemeClr val="bg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C8EB84-3D66-4E2E-8BA2-47B1651DDE6A}"/>
              </a:ext>
            </a:extLst>
          </p:cNvPr>
          <p:cNvSpPr/>
          <p:nvPr/>
        </p:nvSpPr>
        <p:spPr>
          <a:xfrm rot="10800000">
            <a:off x="11816881" y="1456308"/>
            <a:ext cx="288541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500" spc="-70" dirty="0">
                <a:solidFill>
                  <a:schemeClr val="bg2"/>
                </a:solidFill>
              </a:rPr>
              <a:t>(</a:t>
            </a:r>
            <a:endParaRPr lang="en-US" sz="2000" spc="-70" dirty="0">
              <a:solidFill>
                <a:schemeClr val="bg2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7B75057-367A-495E-8CCB-FA31BAA4E0E6}"/>
              </a:ext>
            </a:extLst>
          </p:cNvPr>
          <p:cNvGrpSpPr/>
          <p:nvPr/>
        </p:nvGrpSpPr>
        <p:grpSpPr>
          <a:xfrm>
            <a:off x="827887" y="3568991"/>
            <a:ext cx="5932770" cy="2496769"/>
            <a:chOff x="827887" y="3568991"/>
            <a:chExt cx="5932770" cy="24967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686428-6A04-4600-B6B5-59848D758CB8}"/>
                </a:ext>
              </a:extLst>
            </p:cNvPr>
            <p:cNvSpPr/>
            <p:nvPr/>
          </p:nvSpPr>
          <p:spPr>
            <a:xfrm>
              <a:off x="1276076" y="4790671"/>
              <a:ext cx="471017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Install: </a:t>
              </a:r>
              <a:r>
                <a:rPr lang="en-US" dirty="0">
                  <a:hlinkClick r:id="rId5"/>
                </a:rPr>
                <a:t>https://aka.ms/vscodecpptools</a:t>
              </a:r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30C12F6-018B-488F-984C-4DB6FD1CD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6608" y="3568991"/>
              <a:ext cx="4534186" cy="117392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3D7A6F-2923-4072-BF71-F1DD4F36FD01}"/>
                </a:ext>
              </a:extLst>
            </p:cNvPr>
            <p:cNvSpPr/>
            <p:nvPr/>
          </p:nvSpPr>
          <p:spPr>
            <a:xfrm>
              <a:off x="827887" y="5327096"/>
              <a:ext cx="593277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2"/>
                  </a:solidFill>
                </a:rPr>
                <a:t>Doc: </a:t>
              </a:r>
              <a:r>
                <a:rPr lang="en-US" sz="1400" dirty="0">
                  <a:hlinkClick r:id="rId7"/>
                </a:rPr>
                <a:t>https://code.visualstudio.com/docs/languages/cpp</a:t>
              </a:r>
              <a:endParaRPr lang="en-US" sz="1400" dirty="0"/>
            </a:p>
            <a:p>
              <a:r>
                <a:rPr lang="en-US" sz="1400" dirty="0">
                  <a:solidFill>
                    <a:schemeClr val="bg2"/>
                  </a:solidFill>
                </a:rPr>
                <a:t>Feedback: </a:t>
              </a:r>
              <a:r>
                <a:rPr lang="en-US" sz="1400" dirty="0">
                  <a:hlinkClick r:id="rId8"/>
                </a:rPr>
                <a:t>https://aka.ms/vcvscodesurvey</a:t>
              </a:r>
              <a:endParaRPr lang="en-US" sz="1400" dirty="0"/>
            </a:p>
            <a:p>
              <a:r>
                <a:rPr lang="en-US" sz="1400" dirty="0">
                  <a:solidFill>
                    <a:schemeClr val="bg2"/>
                  </a:solidFill>
                </a:rPr>
                <a:t>Issues, suggestions: </a:t>
              </a:r>
              <a:r>
                <a:rPr lang="en-US" sz="1400" dirty="0">
                  <a:hlinkClick r:id="rId9"/>
                </a:rPr>
                <a:t>https://github.com/Microsoft/vscode-cpptools/</a:t>
              </a:r>
              <a:r>
                <a:rPr lang="en-US" sz="1400" dirty="0"/>
                <a:t> 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5A21C95-93E0-41BE-A0CC-9F8AA61C4427}"/>
              </a:ext>
            </a:extLst>
          </p:cNvPr>
          <p:cNvSpPr txBox="1"/>
          <p:nvPr/>
        </p:nvSpPr>
        <p:spPr>
          <a:xfrm>
            <a:off x="5923949" y="3878954"/>
            <a:ext cx="80278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spc="-70" dirty="0">
                <a:solidFill>
                  <a:schemeClr val="bg2"/>
                </a:solidFill>
              </a:rPr>
              <a:t>&amp;&amp;</a:t>
            </a:r>
            <a:endParaRPr lang="en-US" sz="2400" spc="-70" dirty="0">
              <a:solidFill>
                <a:schemeClr val="bg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84F902-C33B-4930-9B26-CF8F1500290D}"/>
              </a:ext>
            </a:extLst>
          </p:cNvPr>
          <p:cNvGrpSpPr/>
          <p:nvPr/>
        </p:nvGrpSpPr>
        <p:grpSpPr>
          <a:xfrm>
            <a:off x="7143515" y="3656890"/>
            <a:ext cx="4527650" cy="893561"/>
            <a:chOff x="1550886" y="2833687"/>
            <a:chExt cx="4527650" cy="89356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2826939-1F9A-4A4B-BE59-85527E9B9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81175" y="2833687"/>
              <a:ext cx="3799615" cy="524229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9A8D22-C5CB-4A40-8B71-0A1C9E40A05D}"/>
                </a:ext>
              </a:extLst>
            </p:cNvPr>
            <p:cNvSpPr/>
            <p:nvPr/>
          </p:nvSpPr>
          <p:spPr>
            <a:xfrm>
              <a:off x="1550886" y="3357916"/>
              <a:ext cx="45276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hlinkClick r:id="rId11"/>
                </a:rPr>
                <a:t>https://blogs.msdn.microsoft.com/vcblog/</a:t>
              </a:r>
              <a:r>
                <a:rPr lang="en-US" dirty="0"/>
                <a:t>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79D8228-0DCD-4FC7-8CAC-8387C55004A9}"/>
              </a:ext>
            </a:extLst>
          </p:cNvPr>
          <p:cNvGrpSpPr/>
          <p:nvPr/>
        </p:nvGrpSpPr>
        <p:grpSpPr>
          <a:xfrm>
            <a:off x="7737270" y="4756022"/>
            <a:ext cx="2755686" cy="1356893"/>
            <a:chOff x="7737270" y="4756022"/>
            <a:chExt cx="2755686" cy="135689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6338714-72C5-45A3-B2EC-ADB11EC5E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737270" y="5128360"/>
              <a:ext cx="714375" cy="6477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29ABA10-5606-4609-8954-134125096C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b="17560"/>
            <a:stretch/>
          </p:blipFill>
          <p:spPr>
            <a:xfrm>
              <a:off x="8451645" y="4756022"/>
              <a:ext cx="2041311" cy="1356893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1859249-C3F5-4DC5-AD3C-FF94A44B877B}"/>
              </a:ext>
            </a:extLst>
          </p:cNvPr>
          <p:cNvGrpSpPr/>
          <p:nvPr/>
        </p:nvGrpSpPr>
        <p:grpSpPr>
          <a:xfrm>
            <a:off x="6650388" y="1603576"/>
            <a:ext cx="4900701" cy="1322355"/>
            <a:chOff x="6650388" y="1603576"/>
            <a:chExt cx="4900701" cy="132235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19EAE1-C2EA-454D-88E2-F208330C1112}"/>
                </a:ext>
              </a:extLst>
            </p:cNvPr>
            <p:cNvSpPr/>
            <p:nvPr/>
          </p:nvSpPr>
          <p:spPr>
            <a:xfrm>
              <a:off x="6650388" y="2556599"/>
              <a:ext cx="49007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Install: </a:t>
              </a:r>
              <a:r>
                <a:rPr lang="en-US" dirty="0">
                  <a:hlinkClick r:id="rId14"/>
                </a:rPr>
                <a:t>https://code.visualstudio.com/insiders/</a:t>
              </a:r>
              <a:r>
                <a:rPr lang="en-US" dirty="0"/>
                <a:t> 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E9C7C8C-241C-4290-B386-F39DE8ED4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941926" y="1603576"/>
              <a:ext cx="4301655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5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8F14D6-7452-4CF7-86B1-6896ED40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5AB4E-3CA3-496D-8953-11174A8BFA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u="sng" dirty="0"/>
              <a:t>ronglu@microsoft.com</a:t>
            </a:r>
          </a:p>
        </p:txBody>
      </p:sp>
    </p:spTree>
    <p:extLst>
      <p:ext uri="{BB962C8B-B14F-4D97-AF65-F5344CB8AC3E}">
        <p14:creationId xmlns:p14="http://schemas.microsoft.com/office/powerpoint/2010/main" val="112759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916629" y="1238250"/>
            <a:ext cx="5275371" cy="310832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Win an Xbox One S</a:t>
            </a:r>
            <a:br>
              <a:rPr lang="en-US" sz="4800" dirty="0"/>
            </a:br>
            <a:r>
              <a:rPr lang="en-US" sz="4800" dirty="0"/>
              <a:t>Forza Horizon 3 </a:t>
            </a:r>
            <a:br>
              <a:rPr lang="en-US" sz="4800" dirty="0"/>
            </a:br>
            <a:r>
              <a:rPr lang="en-US" sz="4800" dirty="0"/>
              <a:t>+ Destiny 2</a:t>
            </a:r>
            <a:br>
              <a:rPr lang="en-US" sz="4800" dirty="0"/>
            </a:br>
            <a:r>
              <a:rPr lang="en-US" sz="4800" dirty="0"/>
              <a:t>Bundle!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3076" y="4370305"/>
            <a:ext cx="46696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+mj-lt"/>
              </a:rPr>
              <a:t>Take this survey: </a:t>
            </a:r>
          </a:p>
          <a:p>
            <a:pPr algn="ctr"/>
            <a:r>
              <a:rPr lang="en-US" sz="3200" dirty="0">
                <a:hlinkClick r:id="rId3"/>
              </a:rPr>
              <a:t>https://aka.ms/cppcon</a:t>
            </a:r>
            <a:r>
              <a:rPr lang="en-US" sz="3200" dirty="0"/>
              <a:t>  </a:t>
            </a:r>
          </a:p>
        </p:txBody>
      </p:sp>
      <p:pic>
        <p:nvPicPr>
          <p:cNvPr id="2" name="Picture 2" descr="https://images-na.ssl-images-amazon.com/images/I/712w84uTKcL._AC_.jpg">
            <a:extLst>
              <a:ext uri="{FF2B5EF4-FFF2-40B4-BE49-F238E27FC236}">
                <a16:creationId xmlns:a16="http://schemas.microsoft.com/office/drawing/2014/main" id="{458CCC53-CDD3-47EE-AE12-3D070F39F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47" y="536957"/>
            <a:ext cx="6339182" cy="494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12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0">
        <p:fade/>
      </p:transition>
    </mc:Choice>
    <mc:Fallback xmlns="">
      <p:transition spd="med" advTm="6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664797"/>
          </a:xfrm>
        </p:spPr>
        <p:txBody>
          <a:bodyPr/>
          <a:lstStyle/>
          <a:p>
            <a:r>
              <a:rPr lang="en-US" sz="4800" dirty="0"/>
              <a:t>This is </a:t>
            </a:r>
            <a:r>
              <a:rPr lang="en-US" sz="4800" b="1" dirty="0"/>
              <a:t>NOT</a:t>
            </a:r>
            <a:r>
              <a:rPr lang="en-US" sz="4800" dirty="0"/>
              <a:t> the talk on MSVC and VS2017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221715"/>
            <a:ext cx="11151917" cy="2043636"/>
          </a:xfrm>
        </p:spPr>
        <p:txBody>
          <a:bodyPr/>
          <a:lstStyle/>
          <a:p>
            <a:r>
              <a:rPr lang="en-US" dirty="0"/>
              <a:t>Microsoft Visual C++ (MSVC) Compiler and Libraries</a:t>
            </a:r>
          </a:p>
          <a:p>
            <a:pPr lvl="1"/>
            <a:r>
              <a:rPr lang="en-US" dirty="0"/>
              <a:t>Conformance</a:t>
            </a:r>
          </a:p>
          <a:p>
            <a:pPr lvl="1"/>
            <a:r>
              <a:rPr lang="en-US" dirty="0"/>
              <a:t>Compiler Diagnostics</a:t>
            </a:r>
          </a:p>
          <a:p>
            <a:pPr lvl="1"/>
            <a:r>
              <a:rPr lang="en-US" dirty="0"/>
              <a:t>Code Analysis</a:t>
            </a:r>
          </a:p>
          <a:p>
            <a:pPr lvl="1"/>
            <a:r>
              <a:rPr lang="en-US" dirty="0"/>
              <a:t>Code Gen Quality</a:t>
            </a:r>
          </a:p>
          <a:p>
            <a:pPr lvl="1"/>
            <a:r>
              <a:rPr lang="en-US" dirty="0"/>
              <a:t>Build Throughput</a:t>
            </a:r>
          </a:p>
          <a:p>
            <a:r>
              <a:rPr lang="en-US" dirty="0"/>
              <a:t>Visual Studio 2017</a:t>
            </a:r>
          </a:p>
          <a:p>
            <a:pPr lvl="1"/>
            <a:r>
              <a:rPr lang="en-US" dirty="0"/>
              <a:t>Faster installation and your disk will thank you</a:t>
            </a:r>
          </a:p>
          <a:p>
            <a:pPr lvl="1"/>
            <a:r>
              <a:rPr lang="en-US" dirty="0"/>
              <a:t>Pain-free upgrade</a:t>
            </a:r>
          </a:p>
          <a:p>
            <a:pPr lvl="1"/>
            <a:r>
              <a:rPr lang="en-US" dirty="0"/>
              <a:t>Just point Visual Studio to your code</a:t>
            </a:r>
          </a:p>
          <a:p>
            <a:pPr lvl="1"/>
            <a:r>
              <a:rPr lang="en-US" dirty="0"/>
              <a:t>Use Visual Studio for all your projects and target platforms</a:t>
            </a:r>
          </a:p>
          <a:p>
            <a:pPr lvl="1"/>
            <a:r>
              <a:rPr lang="en-US" dirty="0"/>
              <a:t>Be more productive than ever</a:t>
            </a:r>
          </a:p>
        </p:txBody>
      </p:sp>
    </p:spTree>
    <p:extLst>
      <p:ext uri="{BB962C8B-B14F-4D97-AF65-F5344CB8AC3E}">
        <p14:creationId xmlns:p14="http://schemas.microsoft.com/office/powerpoint/2010/main" val="124529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0">
        <p:fade/>
      </p:transition>
    </mc:Choice>
    <mc:Fallback xmlns="">
      <p:transition spd="med" advTm="6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90B068-AA17-462A-A321-B74B428B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Agenda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C05C4-73D3-4654-9DD0-7F8D6DD656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3330142"/>
          </a:xfrm>
        </p:spPr>
        <p:txBody>
          <a:bodyPr/>
          <a:lstStyle/>
          <a:p>
            <a:r>
              <a:rPr lang="en-US" dirty="0"/>
              <a:t>Introduction to Visual Studio Code</a:t>
            </a:r>
          </a:p>
          <a:p>
            <a:r>
              <a:rPr lang="en-US" dirty="0"/>
              <a:t>Demos </a:t>
            </a:r>
          </a:p>
          <a:p>
            <a:pPr lvl="1"/>
            <a:r>
              <a:rPr lang="en-US" sz="2800" b="1" dirty="0">
                <a:solidFill>
                  <a:srgbClr val="00B050"/>
                </a:solidFill>
                <a:latin typeface="+mj-lt"/>
              </a:rPr>
              <a:t>20 min</a:t>
            </a:r>
            <a:r>
              <a:rPr lang="en-US" sz="2800" dirty="0">
                <a:latin typeface="+mj-lt"/>
              </a:rPr>
              <a:t> challenge: build a “Calculator” from scratch </a:t>
            </a:r>
          </a:p>
          <a:p>
            <a:pPr lvl="1"/>
            <a:r>
              <a:rPr lang="en-US" sz="2800" b="1" dirty="0">
                <a:solidFill>
                  <a:srgbClr val="00B050"/>
                </a:solidFill>
                <a:latin typeface="+mj-lt"/>
              </a:rPr>
              <a:t>IntelliSense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solidFill>
                  <a:srgbClr val="00B050"/>
                </a:solidFill>
                <a:latin typeface="+mj-lt"/>
              </a:rPr>
              <a:t>Build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solidFill>
                  <a:srgbClr val="00B050"/>
                </a:solidFill>
                <a:latin typeface="+mj-lt"/>
              </a:rPr>
              <a:t>Debug</a:t>
            </a:r>
            <a:r>
              <a:rPr lang="en-US" sz="2800" dirty="0">
                <a:latin typeface="+mj-lt"/>
              </a:rPr>
              <a:t>…let’s try a more complex C++ program</a:t>
            </a:r>
          </a:p>
          <a:p>
            <a:pPr lvl="1"/>
            <a:r>
              <a:rPr lang="en-US" sz="2800" dirty="0">
                <a:latin typeface="+mj-lt"/>
              </a:rPr>
              <a:t>Make VS Code </a:t>
            </a:r>
            <a:r>
              <a:rPr lang="en-US" sz="2800" b="1" dirty="0">
                <a:solidFill>
                  <a:srgbClr val="00B050"/>
                </a:solidFill>
                <a:latin typeface="+mj-lt"/>
              </a:rPr>
              <a:t>your</a:t>
            </a:r>
            <a:r>
              <a:rPr lang="en-US" sz="2800" dirty="0">
                <a:latin typeface="+mj-lt"/>
              </a:rPr>
              <a:t> editor</a:t>
            </a:r>
          </a:p>
          <a:p>
            <a:r>
              <a:rPr lang="en-US" dirty="0"/>
              <a:t>Summary  </a:t>
            </a:r>
          </a:p>
        </p:txBody>
      </p:sp>
    </p:spTree>
    <p:extLst>
      <p:ext uri="{BB962C8B-B14F-4D97-AF65-F5344CB8AC3E}">
        <p14:creationId xmlns:p14="http://schemas.microsoft.com/office/powerpoint/2010/main" val="4092873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0DC2C5-2B06-49A3-A758-DC2730F46C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4099584"/>
          </a:xfrm>
        </p:spPr>
        <p:txBody>
          <a:bodyPr/>
          <a:lstStyle/>
          <a:p>
            <a:r>
              <a:rPr lang="en-US" sz="3200" dirty="0"/>
              <a:t>Lightweight but powerful code editor.</a:t>
            </a:r>
          </a:p>
          <a:p>
            <a:r>
              <a:rPr lang="en-US" sz="3200" dirty="0"/>
              <a:t>Free. Open source. Runs everywhere.</a:t>
            </a:r>
          </a:p>
          <a:p>
            <a:r>
              <a:rPr lang="en-US" sz="3200" dirty="0"/>
              <a:t>Built-in support for JavaScript, TypeScript and Node.js.</a:t>
            </a:r>
          </a:p>
          <a:p>
            <a:r>
              <a:rPr lang="en-US" sz="3200" dirty="0"/>
              <a:t>Support many other languages via extensions.</a:t>
            </a:r>
          </a:p>
          <a:p>
            <a:pPr lvl="1"/>
            <a:r>
              <a:rPr lang="en-US" b="1" dirty="0">
                <a:latin typeface="+mj-lt"/>
              </a:rPr>
              <a:t>C++</a:t>
            </a:r>
            <a:r>
              <a:rPr lang="en-US" dirty="0">
                <a:latin typeface="+mj-lt"/>
              </a:rPr>
              <a:t>, C#, Python, PHP, Go…</a:t>
            </a:r>
          </a:p>
          <a:p>
            <a:r>
              <a:rPr lang="en-US" sz="3200" dirty="0"/>
              <a:t>Extensible and customizable.</a:t>
            </a:r>
          </a:p>
          <a:p>
            <a:r>
              <a:rPr lang="en-US" sz="3200" dirty="0"/>
              <a:t>Git integration.</a:t>
            </a:r>
          </a:p>
          <a:p>
            <a:endParaRPr lang="en-US" sz="3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C3C8A7-78B4-4F0A-A400-9FEE9D4A4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416" y="5120557"/>
            <a:ext cx="6822604" cy="10972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38397FA-2D01-4937-97E9-65B8D8C60EF7}"/>
              </a:ext>
            </a:extLst>
          </p:cNvPr>
          <p:cNvSpPr/>
          <p:nvPr/>
        </p:nvSpPr>
        <p:spPr>
          <a:xfrm>
            <a:off x="4126052" y="6285708"/>
            <a:ext cx="332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https://code.visualstudio.com/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66EB75-24CF-401E-A9AA-CDD7DB650A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01" y="248604"/>
            <a:ext cx="3591623" cy="10058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9EFC50-4EC5-4E82-9BD0-C6A8891AB2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68" y="220046"/>
            <a:ext cx="4865023" cy="103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9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7C2E2-6B75-4A9B-8234-E8288E74D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664797"/>
          </a:xfrm>
        </p:spPr>
        <p:txBody>
          <a:bodyPr/>
          <a:lstStyle/>
          <a:p>
            <a:r>
              <a:rPr lang="en-US" sz="4800" dirty="0"/>
              <a:t>Microsoft C/C++ extension for VS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5FD76-92EB-40BD-8E1D-A6A0DD3FA7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248" y="1453697"/>
            <a:ext cx="11151917" cy="1606594"/>
          </a:xfrm>
        </p:spPr>
        <p:txBody>
          <a:bodyPr/>
          <a:lstStyle/>
          <a:p>
            <a:r>
              <a:rPr lang="en-US" sz="3600" dirty="0"/>
              <a:t>Enables C/C++ IntelliSense, code browsing, code formatting, and debugging.</a:t>
            </a:r>
          </a:p>
          <a:p>
            <a:r>
              <a:rPr lang="en-US" sz="3600" dirty="0"/>
              <a:t>Over </a:t>
            </a:r>
            <a:r>
              <a:rPr lang="en-US" sz="3600" b="1" dirty="0"/>
              <a:t>3 million </a:t>
            </a:r>
            <a:r>
              <a:rPr lang="en-US" sz="3600" dirty="0"/>
              <a:t>downloads since first shipped in Mar 2016.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EA0738-1764-45C5-AA94-55351E7FB3AA}"/>
              </a:ext>
            </a:extLst>
          </p:cNvPr>
          <p:cNvSpPr/>
          <p:nvPr/>
        </p:nvSpPr>
        <p:spPr>
          <a:xfrm>
            <a:off x="6923315" y="3810028"/>
            <a:ext cx="42736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Install: </a:t>
            </a:r>
            <a:r>
              <a:rPr lang="en-US" sz="2000" dirty="0">
                <a:hlinkClick r:id="rId3"/>
              </a:rPr>
              <a:t>https://aka.ms/vscodecpptools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401319-DF16-4D2E-A6D5-EB197FE60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472" y="5480064"/>
            <a:ext cx="6822604" cy="1097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725CD3-86F3-478F-9277-316B692A5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308" y="3385273"/>
            <a:ext cx="5540637" cy="14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99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6D05E-4D28-4A79-81B0-8D6CA3507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48" y="228601"/>
            <a:ext cx="11405466" cy="1495794"/>
          </a:xfrm>
        </p:spPr>
        <p:txBody>
          <a:bodyPr/>
          <a:lstStyle/>
          <a:p>
            <a:r>
              <a:rPr lang="en-US" dirty="0"/>
              <a:t>Install VS Code and the C/C++ extension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FFDD6-2AE6-4761-9BBD-49267CE802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AEC56-1D6E-46CB-92D4-31A2AB518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76" y="1241031"/>
            <a:ext cx="10777887" cy="53949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221A3A-8AA1-43BA-93C3-05FFF7846663}"/>
              </a:ext>
            </a:extLst>
          </p:cNvPr>
          <p:cNvSpPr/>
          <p:nvPr/>
        </p:nvSpPr>
        <p:spPr bwMode="auto">
          <a:xfrm>
            <a:off x="1111348" y="1388012"/>
            <a:ext cx="1781907" cy="262597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spc="-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8D95A7-1CA7-4C78-98E7-2CD33C057C89}"/>
              </a:ext>
            </a:extLst>
          </p:cNvPr>
          <p:cNvSpPr/>
          <p:nvPr/>
        </p:nvSpPr>
        <p:spPr bwMode="auto">
          <a:xfrm>
            <a:off x="2145324" y="4185138"/>
            <a:ext cx="2801814" cy="2450853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spc="-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F658C9-44A1-45CD-8F6C-2B1EDEA641B3}"/>
              </a:ext>
            </a:extLst>
          </p:cNvPr>
          <p:cNvSpPr/>
          <p:nvPr/>
        </p:nvSpPr>
        <p:spPr bwMode="auto">
          <a:xfrm>
            <a:off x="5505159" y="4773636"/>
            <a:ext cx="1786595" cy="440789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spc="-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94402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D39BC2-55DB-4214-9678-F5D7E32F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 min challenge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1D1A1-8E90-456D-9AB7-B309F9D28A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8949" y="3425825"/>
            <a:ext cx="10758196" cy="498598"/>
          </a:xfrm>
        </p:spPr>
        <p:txBody>
          <a:bodyPr/>
          <a:lstStyle/>
          <a:p>
            <a:r>
              <a:rPr lang="en-US" dirty="0"/>
              <a:t>Write a ”Calculator” from scratch, build, and debug</a:t>
            </a:r>
          </a:p>
        </p:txBody>
      </p:sp>
    </p:spTree>
    <p:extLst>
      <p:ext uri="{BB962C8B-B14F-4D97-AF65-F5344CB8AC3E}">
        <p14:creationId xmlns:p14="http://schemas.microsoft.com/office/powerpoint/2010/main" val="68249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5E9DBE-1680-454A-BA18-15C97848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thing…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8622D-2162-47D5-96FA-7241F96BC3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Git integration</a:t>
            </a:r>
          </a:p>
        </p:txBody>
      </p:sp>
    </p:spTree>
    <p:extLst>
      <p:ext uri="{BB962C8B-B14F-4D97-AF65-F5344CB8AC3E}">
        <p14:creationId xmlns:p14="http://schemas.microsoft.com/office/powerpoint/2010/main" val="612833177"/>
      </p:ext>
    </p:extLst>
  </p:cSld>
  <p:clrMapOvr>
    <a:masterClrMapping/>
  </p:clrMapOvr>
</p:sld>
</file>

<file path=ppt/theme/theme1.xml><?xml version="1.0" encoding="utf-8"?>
<a:theme xmlns:a="http://schemas.openxmlformats.org/drawingml/2006/main" name="VS11_Template_Light_16x9">
  <a:themeElements>
    <a:clrScheme name="MS Visual Basic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442359"/>
      </a:accent1>
      <a:accent2>
        <a:srgbClr val="68217A"/>
      </a:accent2>
      <a:accent3>
        <a:srgbClr val="4668C5"/>
      </a:accent3>
      <a:accent4>
        <a:srgbClr val="0072C6"/>
      </a:accent4>
      <a:accent5>
        <a:srgbClr val="7FBA00"/>
      </a:accent5>
      <a:accent6>
        <a:srgbClr val="BAD80A"/>
      </a:accent6>
      <a:hlink>
        <a:srgbClr val="0054A6"/>
      </a:hlink>
      <a:folHlink>
        <a:srgbClr val="0054A6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VS11_Template_White_16x9_v02">
  <a:themeElements>
    <a:clrScheme name="VS Studio 11_Light">
      <a:dk1>
        <a:srgbClr val="000000"/>
      </a:dk1>
      <a:lt1>
        <a:srgbClr val="FFFFFF"/>
      </a:lt1>
      <a:dk2>
        <a:srgbClr val="68217A"/>
      </a:dk2>
      <a:lt2>
        <a:srgbClr val="505050"/>
      </a:lt2>
      <a:accent1>
        <a:srgbClr val="68217A"/>
      </a:accent1>
      <a:accent2>
        <a:srgbClr val="00188F"/>
      </a:accent2>
      <a:accent3>
        <a:srgbClr val="BAD80A"/>
      </a:accent3>
      <a:accent4>
        <a:srgbClr val="00BCF2"/>
      </a:accent4>
      <a:accent5>
        <a:srgbClr val="FF8C00"/>
      </a:accent5>
      <a:accent6>
        <a:srgbClr val="009E49"/>
      </a:accent6>
      <a:hlink>
        <a:srgbClr val="00BCF2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000" spc="-5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2400" spc="-7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Accent Color Transition Slides">
  <a:themeElements>
    <a:clrScheme name="VS Studio 11_Light">
      <a:dk1>
        <a:srgbClr val="000000"/>
      </a:dk1>
      <a:lt1>
        <a:srgbClr val="FFFFFF"/>
      </a:lt1>
      <a:dk2>
        <a:srgbClr val="68217A"/>
      </a:dk2>
      <a:lt2>
        <a:srgbClr val="505050"/>
      </a:lt2>
      <a:accent1>
        <a:srgbClr val="68217A"/>
      </a:accent1>
      <a:accent2>
        <a:srgbClr val="00188F"/>
      </a:accent2>
      <a:accent3>
        <a:srgbClr val="BAD80A"/>
      </a:accent3>
      <a:accent4>
        <a:srgbClr val="00BCF2"/>
      </a:accent4>
      <a:accent5>
        <a:srgbClr val="FF8C00"/>
      </a:accent5>
      <a:accent6>
        <a:srgbClr val="009E49"/>
      </a:accent6>
      <a:hlink>
        <a:srgbClr val="00BCF2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Visual Studio 2015 - Template 16x9_Light</Template>
  <TotalTime>6881</TotalTime>
  <Words>1014</Words>
  <Application>Microsoft Office PowerPoint</Application>
  <PresentationFormat>Widescreen</PresentationFormat>
  <Paragraphs>178</Paragraphs>
  <Slides>19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ＭＳ Ｐゴシック</vt:lpstr>
      <vt:lpstr>Arial</vt:lpstr>
      <vt:lpstr>Calibri</vt:lpstr>
      <vt:lpstr>Consolas</vt:lpstr>
      <vt:lpstr>Segoe UI</vt:lpstr>
      <vt:lpstr>Segoe UI Light</vt:lpstr>
      <vt:lpstr>Wingdings</vt:lpstr>
      <vt:lpstr>VS11_Template_Light_16x9</vt:lpstr>
      <vt:lpstr>VS11_Template_White_16x9_v02</vt:lpstr>
      <vt:lpstr>Accent Color Transition Slides</vt:lpstr>
      <vt:lpstr>C++ Development with  </vt:lpstr>
      <vt:lpstr>Win an Xbox One S Forza Horizon 3  + Destiny 2 Bundle!</vt:lpstr>
      <vt:lpstr>This is NOT the talk on MSVC and VS2017</vt:lpstr>
      <vt:lpstr>Agenda </vt:lpstr>
      <vt:lpstr>PowerPoint Presentation</vt:lpstr>
      <vt:lpstr>Microsoft C/C++ extension for VS Code</vt:lpstr>
      <vt:lpstr>Install VS Code and the C/C++ extension</vt:lpstr>
      <vt:lpstr>20 min challenge</vt:lpstr>
      <vt:lpstr>One more thing…</vt:lpstr>
      <vt:lpstr>Try a more complex program…</vt:lpstr>
      <vt:lpstr>Editing </vt:lpstr>
      <vt:lpstr>How IntelliSense works</vt:lpstr>
      <vt:lpstr>Building</vt:lpstr>
      <vt:lpstr>Debugging </vt:lpstr>
      <vt:lpstr>Make VS Code your editor</vt:lpstr>
      <vt:lpstr>Make VS Code your editor</vt:lpstr>
      <vt:lpstr>VS Code makes a powerful C/C++ dev environment</vt:lpstr>
      <vt:lpstr>Call to action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Development with Visual Studio Code</dc:title>
  <dc:creator>Rong Lu</dc:creator>
  <cp:lastModifiedBy>Rong Lu</cp:lastModifiedBy>
  <cp:revision>94</cp:revision>
  <dcterms:created xsi:type="dcterms:W3CDTF">2017-09-15T20:59:57Z</dcterms:created>
  <dcterms:modified xsi:type="dcterms:W3CDTF">2017-09-24T23:04:36Z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ronglu@microsoft.com</vt:lpwstr>
  </property>
  <property fmtid="{D5CDD505-2E9C-101B-9397-08002B2CF9AE}" pid="6" name="MSIP_Label_f42aa342-8706-4288-bd11-ebb85995028c_SetDate">
    <vt:lpwstr>2017-09-15T14:23:14.3540150-07:00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