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png&amp;ehk=ivAAFqueWEeJCtLnhr2YNg&amp;r=0&amp;pid=OfficeInsert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6" r:id="rId1"/>
    <p:sldMasterId id="2147483663" r:id="rId2"/>
    <p:sldMasterId id="2147483682" r:id="rId3"/>
  </p:sldMasterIdLst>
  <p:notesMasterIdLst>
    <p:notesMasterId r:id="rId37"/>
  </p:notesMasterIdLst>
  <p:handoutMasterIdLst>
    <p:handoutMasterId r:id="rId38"/>
  </p:handoutMasterIdLst>
  <p:sldIdLst>
    <p:sldId id="256" r:id="rId4"/>
    <p:sldId id="300" r:id="rId5"/>
    <p:sldId id="310" r:id="rId6"/>
    <p:sldId id="270" r:id="rId7"/>
    <p:sldId id="257" r:id="rId8"/>
    <p:sldId id="363" r:id="rId9"/>
    <p:sldId id="266" r:id="rId10"/>
    <p:sldId id="265" r:id="rId11"/>
    <p:sldId id="365" r:id="rId12"/>
    <p:sldId id="284" r:id="rId13"/>
    <p:sldId id="351" r:id="rId14"/>
    <p:sldId id="369" r:id="rId15"/>
    <p:sldId id="269" r:id="rId16"/>
    <p:sldId id="350" r:id="rId17"/>
    <p:sldId id="292" r:id="rId18"/>
    <p:sldId id="352" r:id="rId19"/>
    <p:sldId id="306" r:id="rId20"/>
    <p:sldId id="353" r:id="rId21"/>
    <p:sldId id="354" r:id="rId22"/>
    <p:sldId id="356" r:id="rId23"/>
    <p:sldId id="261" r:id="rId24"/>
    <p:sldId id="303" r:id="rId25"/>
    <p:sldId id="272" r:id="rId26"/>
    <p:sldId id="304" r:id="rId27"/>
    <p:sldId id="274" r:id="rId28"/>
    <p:sldId id="276" r:id="rId29"/>
    <p:sldId id="305" r:id="rId30"/>
    <p:sldId id="275" r:id="rId31"/>
    <p:sldId id="357" r:id="rId32"/>
    <p:sldId id="260" r:id="rId33"/>
    <p:sldId id="362" r:id="rId34"/>
    <p:sldId id="360" r:id="rId35"/>
    <p:sldId id="263" r:id="rId3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6" autoAdjust="0"/>
    <p:restoredTop sz="77670" autoAdjust="0"/>
  </p:normalViewPr>
  <p:slideViewPr>
    <p:cSldViewPr snapToGrid="0">
      <p:cViewPr varScale="1">
        <p:scale>
          <a:sx n="80" d="100"/>
          <a:sy n="80" d="100"/>
        </p:scale>
        <p:origin x="426" y="96"/>
      </p:cViewPr>
      <p:guideLst/>
    </p:cSldViewPr>
  </p:slideViewPr>
  <p:notesTextViewPr>
    <p:cViewPr>
      <p:scale>
        <a:sx n="500" d="100"/>
        <a:sy n="5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DDB04-E53D-414F-BC97-AAFD205B50FA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23F6F4B-4FF5-4F59-8120-BB618BF9C364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RTM 15.0</a:t>
          </a:r>
        </a:p>
      </dgm:t>
    </dgm:pt>
    <dgm:pt modelId="{4A3D40EE-C520-46CF-B311-355A8B8A8230}" type="parTrans" cxnId="{5FF5B44B-AE95-4F11-A3B3-97A954E7D346}">
      <dgm:prSet/>
      <dgm:spPr/>
      <dgm:t>
        <a:bodyPr/>
        <a:lstStyle/>
        <a:p>
          <a:endParaRPr lang="en-US"/>
        </a:p>
      </dgm:t>
    </dgm:pt>
    <dgm:pt modelId="{5AB5A2F7-0FDD-489F-B4C9-AAA8867C4483}" type="sibTrans" cxnId="{5FF5B44B-AE95-4F11-A3B3-97A954E7D346}">
      <dgm:prSet/>
      <dgm:spPr/>
      <dgm:t>
        <a:bodyPr/>
        <a:lstStyle/>
        <a:p>
          <a:endParaRPr lang="en-US"/>
        </a:p>
      </dgm:t>
    </dgm:pt>
    <dgm:pt modelId="{5AA63530-4278-43C6-800B-198001749958}">
      <dgm:prSet phldrT="[Text]"/>
      <dgm:spPr/>
      <dgm:t>
        <a:bodyPr/>
        <a:lstStyle/>
        <a:p>
          <a:r>
            <a:rPr lang="en-US"/>
            <a:t> 15.3</a:t>
          </a:r>
        </a:p>
      </dgm:t>
    </dgm:pt>
    <dgm:pt modelId="{D3BE08A3-E749-46FB-AC16-52DEA5744C3B}" type="parTrans" cxnId="{75D4F8EA-03B0-4E13-8223-9CF2E53A10E0}">
      <dgm:prSet/>
      <dgm:spPr/>
      <dgm:t>
        <a:bodyPr/>
        <a:lstStyle/>
        <a:p>
          <a:endParaRPr lang="en-US"/>
        </a:p>
      </dgm:t>
    </dgm:pt>
    <dgm:pt modelId="{A8923F85-15E5-4805-BB8E-4865A8D279B1}" type="sibTrans" cxnId="{75D4F8EA-03B0-4E13-8223-9CF2E53A10E0}">
      <dgm:prSet/>
      <dgm:spPr/>
      <dgm:t>
        <a:bodyPr/>
        <a:lstStyle/>
        <a:p>
          <a:endParaRPr lang="en-US"/>
        </a:p>
      </dgm:t>
    </dgm:pt>
    <dgm:pt modelId="{D0203BA6-3B7B-4120-B6A6-A769D6D26D94}">
      <dgm:prSet phldrT="[Text]"/>
      <dgm:spPr/>
      <dgm:t>
        <a:bodyPr/>
        <a:lstStyle/>
        <a:p>
          <a:r>
            <a:rPr lang="en-US"/>
            <a:t>15.5</a:t>
          </a:r>
        </a:p>
      </dgm:t>
    </dgm:pt>
    <dgm:pt modelId="{067B6B37-8C2B-44F1-B45D-267485B7876D}" type="parTrans" cxnId="{84AC458B-3891-40B5-9579-F95D42D12704}">
      <dgm:prSet/>
      <dgm:spPr/>
      <dgm:t>
        <a:bodyPr/>
        <a:lstStyle/>
        <a:p>
          <a:endParaRPr lang="en-US"/>
        </a:p>
      </dgm:t>
    </dgm:pt>
    <dgm:pt modelId="{5E818F64-DE39-4CEA-ADE4-218C18F16B7B}" type="sibTrans" cxnId="{84AC458B-3891-40B5-9579-F95D42D12704}">
      <dgm:prSet/>
      <dgm:spPr/>
      <dgm:t>
        <a:bodyPr/>
        <a:lstStyle/>
        <a:p>
          <a:endParaRPr lang="en-US"/>
        </a:p>
      </dgm:t>
    </dgm:pt>
    <dgm:pt modelId="{2C40946F-C3DC-4D29-AF47-34AC6DF3DAD6}">
      <dgm:prSet phldrT="[Text]"/>
      <dgm:spPr/>
      <dgm:t>
        <a:bodyPr/>
        <a:lstStyle/>
        <a:p>
          <a:r>
            <a:rPr lang="en-US"/>
            <a:t>Aug 2017</a:t>
          </a:r>
        </a:p>
      </dgm:t>
    </dgm:pt>
    <dgm:pt modelId="{C9C01AD4-C3A7-474B-9149-53DF67450AB2}" type="parTrans" cxnId="{FF012538-A4FE-4FCE-9353-B677282690D9}">
      <dgm:prSet/>
      <dgm:spPr/>
      <dgm:t>
        <a:bodyPr/>
        <a:lstStyle/>
        <a:p>
          <a:endParaRPr lang="en-US"/>
        </a:p>
      </dgm:t>
    </dgm:pt>
    <dgm:pt modelId="{4D12DA3A-FDB3-45E1-817E-252C24612084}" type="sibTrans" cxnId="{FF012538-A4FE-4FCE-9353-B677282690D9}">
      <dgm:prSet/>
      <dgm:spPr/>
      <dgm:t>
        <a:bodyPr/>
        <a:lstStyle/>
        <a:p>
          <a:endParaRPr lang="en-US"/>
        </a:p>
      </dgm:t>
    </dgm:pt>
    <dgm:pt modelId="{B37F8C69-4688-40DC-A837-5C17093B50A6}">
      <dgm:prSet phldrT="[Text]"/>
      <dgm:spPr/>
      <dgm:t>
        <a:bodyPr/>
        <a:lstStyle/>
        <a:p>
          <a:r>
            <a:rPr lang="en-US"/>
            <a:t>Nov 2017</a:t>
          </a:r>
        </a:p>
      </dgm:t>
    </dgm:pt>
    <dgm:pt modelId="{53F9DF9E-4091-4D20-A956-9AB4568069FC}" type="parTrans" cxnId="{41660DE4-D5B4-4FF0-BE5C-CAA1F574F56C}">
      <dgm:prSet/>
      <dgm:spPr/>
      <dgm:t>
        <a:bodyPr/>
        <a:lstStyle/>
        <a:p>
          <a:endParaRPr lang="en-US"/>
        </a:p>
      </dgm:t>
    </dgm:pt>
    <dgm:pt modelId="{BFB51235-F6E6-49CC-8A29-F1DC688E55B9}" type="sibTrans" cxnId="{41660DE4-D5B4-4FF0-BE5C-CAA1F574F56C}">
      <dgm:prSet/>
      <dgm:spPr/>
      <dgm:t>
        <a:bodyPr/>
        <a:lstStyle/>
        <a:p>
          <a:endParaRPr lang="en-US"/>
        </a:p>
      </dgm:t>
    </dgm:pt>
    <dgm:pt modelId="{24761E5F-D9C1-4952-928D-5083CF392BC8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Mar 2017</a:t>
          </a:r>
        </a:p>
      </dgm:t>
    </dgm:pt>
    <dgm:pt modelId="{022C01C2-F313-43BD-BA98-4C7B2E32CABC}" type="sibTrans" cxnId="{A69711D9-513B-4FE6-9711-73A7DB26AC19}">
      <dgm:prSet/>
      <dgm:spPr/>
      <dgm:t>
        <a:bodyPr/>
        <a:lstStyle/>
        <a:p>
          <a:endParaRPr lang="en-US"/>
        </a:p>
      </dgm:t>
    </dgm:pt>
    <dgm:pt modelId="{255C2443-1CD1-41B3-9025-4B7F5742D9B7}" type="parTrans" cxnId="{A69711D9-513B-4FE6-9711-73A7DB26AC19}">
      <dgm:prSet/>
      <dgm:spPr/>
      <dgm:t>
        <a:bodyPr/>
        <a:lstStyle/>
        <a:p>
          <a:endParaRPr lang="en-US"/>
        </a:p>
      </dgm:t>
    </dgm:pt>
    <dgm:pt modelId="{55C9B492-C32C-496F-A89D-05FEF9F23814}">
      <dgm:prSet phldrT="[Text]"/>
      <dgm:spPr/>
      <dgm:t>
        <a:bodyPr/>
        <a:lstStyle/>
        <a:p>
          <a:r>
            <a:rPr lang="en-US"/>
            <a:t>15.6</a:t>
          </a:r>
        </a:p>
      </dgm:t>
    </dgm:pt>
    <dgm:pt modelId="{C565FB4E-4F5D-4E70-95F7-E559049F69D6}" type="parTrans" cxnId="{D97D4EDC-3CE7-4668-B71E-8406BA9BE111}">
      <dgm:prSet/>
      <dgm:spPr/>
      <dgm:t>
        <a:bodyPr/>
        <a:lstStyle/>
        <a:p>
          <a:endParaRPr lang="en-US"/>
        </a:p>
      </dgm:t>
    </dgm:pt>
    <dgm:pt modelId="{CD3B5DA0-338E-4040-8211-689164E7D604}" type="sibTrans" cxnId="{D97D4EDC-3CE7-4668-B71E-8406BA9BE111}">
      <dgm:prSet/>
      <dgm:spPr/>
      <dgm:t>
        <a:bodyPr/>
        <a:lstStyle/>
        <a:p>
          <a:endParaRPr lang="en-US"/>
        </a:p>
      </dgm:t>
    </dgm:pt>
    <dgm:pt modelId="{DD8131DA-F3B7-4166-908E-737B79CFC957}">
      <dgm:prSet phldrT="[Text]"/>
      <dgm:spPr/>
      <dgm:t>
        <a:bodyPr/>
        <a:lstStyle/>
        <a:p>
          <a:r>
            <a:rPr lang="en-US"/>
            <a:t>??? 201?</a:t>
          </a:r>
        </a:p>
      </dgm:t>
    </dgm:pt>
    <dgm:pt modelId="{92C199D4-5C84-4E15-BCB6-779BA36E5899}" type="parTrans" cxnId="{BEF5B308-6D48-4A93-B455-6CBA1D565BA3}">
      <dgm:prSet/>
      <dgm:spPr/>
      <dgm:t>
        <a:bodyPr/>
        <a:lstStyle/>
        <a:p>
          <a:endParaRPr lang="en-US"/>
        </a:p>
      </dgm:t>
    </dgm:pt>
    <dgm:pt modelId="{EFCADB96-86CA-488A-913D-AF747EE26BC7}" type="sibTrans" cxnId="{BEF5B308-6D48-4A93-B455-6CBA1D565BA3}">
      <dgm:prSet/>
      <dgm:spPr/>
      <dgm:t>
        <a:bodyPr/>
        <a:lstStyle/>
        <a:p>
          <a:endParaRPr lang="en-US"/>
        </a:p>
      </dgm:t>
    </dgm:pt>
    <dgm:pt modelId="{96E92208-F9A4-491E-9940-519E9E373DA1}" type="pres">
      <dgm:prSet presAssocID="{3B6DDB04-E53D-414F-BC97-AAFD205B50FA}" presName="Name0" presStyleCnt="0">
        <dgm:presLayoutVars>
          <dgm:dir/>
          <dgm:resizeHandles val="exact"/>
        </dgm:presLayoutVars>
      </dgm:prSet>
      <dgm:spPr/>
    </dgm:pt>
    <dgm:pt modelId="{C0BBDA74-BC62-45BB-89C9-443EBD1BE9C4}" type="pres">
      <dgm:prSet presAssocID="{623F6F4B-4FF5-4F59-8120-BB618BF9C364}" presName="parAndChTx" presStyleLbl="node1" presStyleIdx="0" presStyleCnt="4">
        <dgm:presLayoutVars>
          <dgm:bulletEnabled val="1"/>
        </dgm:presLayoutVars>
      </dgm:prSet>
      <dgm:spPr/>
    </dgm:pt>
    <dgm:pt modelId="{55850A45-7A1A-4E02-9298-F66357B39BF2}" type="pres">
      <dgm:prSet presAssocID="{5AB5A2F7-0FDD-489F-B4C9-AAA8867C4483}" presName="parAndChSpace" presStyleCnt="0"/>
      <dgm:spPr/>
    </dgm:pt>
    <dgm:pt modelId="{986A7032-BF0A-437F-B6B6-5CD4C9F468E4}" type="pres">
      <dgm:prSet presAssocID="{5AA63530-4278-43C6-800B-198001749958}" presName="parAndChTx" presStyleLbl="node1" presStyleIdx="1" presStyleCnt="4">
        <dgm:presLayoutVars>
          <dgm:bulletEnabled val="1"/>
        </dgm:presLayoutVars>
      </dgm:prSet>
      <dgm:spPr/>
    </dgm:pt>
    <dgm:pt modelId="{BE235827-4AD7-44F3-B70E-DA4812CD3ED0}" type="pres">
      <dgm:prSet presAssocID="{A8923F85-15E5-4805-BB8E-4865A8D279B1}" presName="parAndChSpace" presStyleCnt="0"/>
      <dgm:spPr/>
    </dgm:pt>
    <dgm:pt modelId="{F267861C-EC8A-4119-A571-739BEEE161E1}" type="pres">
      <dgm:prSet presAssocID="{D0203BA6-3B7B-4120-B6A6-A769D6D26D94}" presName="parAndChTx" presStyleLbl="node1" presStyleIdx="2" presStyleCnt="4">
        <dgm:presLayoutVars>
          <dgm:bulletEnabled val="1"/>
        </dgm:presLayoutVars>
      </dgm:prSet>
      <dgm:spPr/>
    </dgm:pt>
    <dgm:pt modelId="{8B326892-4CAA-43FB-93DA-9A7ACBA94800}" type="pres">
      <dgm:prSet presAssocID="{5E818F64-DE39-4CEA-ADE4-218C18F16B7B}" presName="parAndChSpace" presStyleCnt="0"/>
      <dgm:spPr/>
    </dgm:pt>
    <dgm:pt modelId="{74D741B5-4ADC-4C12-A48F-4F2BD81320EB}" type="pres">
      <dgm:prSet presAssocID="{55C9B492-C32C-496F-A89D-05FEF9F23814}" presName="parAndChTx" presStyleLbl="node1" presStyleIdx="3" presStyleCnt="4">
        <dgm:presLayoutVars>
          <dgm:bulletEnabled val="1"/>
        </dgm:presLayoutVars>
      </dgm:prSet>
      <dgm:spPr/>
    </dgm:pt>
  </dgm:ptLst>
  <dgm:cxnLst>
    <dgm:cxn modelId="{C1101601-BBD6-4A00-AA53-83010A6AB34C}" type="presOf" srcId="{24761E5F-D9C1-4952-928D-5083CF392BC8}" destId="{C0BBDA74-BC62-45BB-89C9-443EBD1BE9C4}" srcOrd="0" destOrd="1" presId="urn:microsoft.com/office/officeart/2005/8/layout/hChevron3"/>
    <dgm:cxn modelId="{BEF5B308-6D48-4A93-B455-6CBA1D565BA3}" srcId="{55C9B492-C32C-496F-A89D-05FEF9F23814}" destId="{DD8131DA-F3B7-4166-908E-737B79CFC957}" srcOrd="0" destOrd="0" parTransId="{92C199D4-5C84-4E15-BCB6-779BA36E5899}" sibTransId="{EFCADB96-86CA-488A-913D-AF747EE26BC7}"/>
    <dgm:cxn modelId="{73D9DF0A-0ABA-45F0-9E54-62F244CA039C}" type="presOf" srcId="{623F6F4B-4FF5-4F59-8120-BB618BF9C364}" destId="{C0BBDA74-BC62-45BB-89C9-443EBD1BE9C4}" srcOrd="0" destOrd="0" presId="urn:microsoft.com/office/officeart/2005/8/layout/hChevron3"/>
    <dgm:cxn modelId="{A235C712-DDD6-4EF0-A379-28DA79EA5556}" type="presOf" srcId="{D0203BA6-3B7B-4120-B6A6-A769D6D26D94}" destId="{F267861C-EC8A-4119-A571-739BEEE161E1}" srcOrd="0" destOrd="0" presId="urn:microsoft.com/office/officeart/2005/8/layout/hChevron3"/>
    <dgm:cxn modelId="{187DFB2A-4FDD-492C-805A-5C5EFB725C29}" type="presOf" srcId="{DD8131DA-F3B7-4166-908E-737B79CFC957}" destId="{74D741B5-4ADC-4C12-A48F-4F2BD81320EB}" srcOrd="0" destOrd="1" presId="urn:microsoft.com/office/officeart/2005/8/layout/hChevron3"/>
    <dgm:cxn modelId="{FF012538-A4FE-4FCE-9353-B677282690D9}" srcId="{5AA63530-4278-43C6-800B-198001749958}" destId="{2C40946F-C3DC-4D29-AF47-34AC6DF3DAD6}" srcOrd="0" destOrd="0" parTransId="{C9C01AD4-C3A7-474B-9149-53DF67450AB2}" sibTransId="{4D12DA3A-FDB3-45E1-817E-252C24612084}"/>
    <dgm:cxn modelId="{7D6C1F45-5CCE-4E77-AB84-FE61CE3A74D1}" type="presOf" srcId="{3B6DDB04-E53D-414F-BC97-AAFD205B50FA}" destId="{96E92208-F9A4-491E-9940-519E9E373DA1}" srcOrd="0" destOrd="0" presId="urn:microsoft.com/office/officeart/2005/8/layout/hChevron3"/>
    <dgm:cxn modelId="{8D273945-B6AB-4F3F-8057-A804D672B845}" type="presOf" srcId="{2C40946F-C3DC-4D29-AF47-34AC6DF3DAD6}" destId="{986A7032-BF0A-437F-B6B6-5CD4C9F468E4}" srcOrd="0" destOrd="1" presId="urn:microsoft.com/office/officeart/2005/8/layout/hChevron3"/>
    <dgm:cxn modelId="{148EB96A-ADCC-4DAD-A006-E551097510CB}" type="presOf" srcId="{5AA63530-4278-43C6-800B-198001749958}" destId="{986A7032-BF0A-437F-B6B6-5CD4C9F468E4}" srcOrd="0" destOrd="0" presId="urn:microsoft.com/office/officeart/2005/8/layout/hChevron3"/>
    <dgm:cxn modelId="{5FF5B44B-AE95-4F11-A3B3-97A954E7D346}" srcId="{3B6DDB04-E53D-414F-BC97-AAFD205B50FA}" destId="{623F6F4B-4FF5-4F59-8120-BB618BF9C364}" srcOrd="0" destOrd="0" parTransId="{4A3D40EE-C520-46CF-B311-355A8B8A8230}" sibTransId="{5AB5A2F7-0FDD-489F-B4C9-AAA8867C4483}"/>
    <dgm:cxn modelId="{84AC458B-3891-40B5-9579-F95D42D12704}" srcId="{3B6DDB04-E53D-414F-BC97-AAFD205B50FA}" destId="{D0203BA6-3B7B-4120-B6A6-A769D6D26D94}" srcOrd="2" destOrd="0" parTransId="{067B6B37-8C2B-44F1-B45D-267485B7876D}" sibTransId="{5E818F64-DE39-4CEA-ADE4-218C18F16B7B}"/>
    <dgm:cxn modelId="{A69711D9-513B-4FE6-9711-73A7DB26AC19}" srcId="{623F6F4B-4FF5-4F59-8120-BB618BF9C364}" destId="{24761E5F-D9C1-4952-928D-5083CF392BC8}" srcOrd="0" destOrd="0" parTransId="{255C2443-1CD1-41B3-9025-4B7F5742D9B7}" sibTransId="{022C01C2-F313-43BD-BA98-4C7B2E32CABC}"/>
    <dgm:cxn modelId="{D97D4EDC-3CE7-4668-B71E-8406BA9BE111}" srcId="{3B6DDB04-E53D-414F-BC97-AAFD205B50FA}" destId="{55C9B492-C32C-496F-A89D-05FEF9F23814}" srcOrd="3" destOrd="0" parTransId="{C565FB4E-4F5D-4E70-95F7-E559049F69D6}" sibTransId="{CD3B5DA0-338E-4040-8211-689164E7D604}"/>
    <dgm:cxn modelId="{41660DE4-D5B4-4FF0-BE5C-CAA1F574F56C}" srcId="{D0203BA6-3B7B-4120-B6A6-A769D6D26D94}" destId="{B37F8C69-4688-40DC-A837-5C17093B50A6}" srcOrd="0" destOrd="0" parTransId="{53F9DF9E-4091-4D20-A956-9AB4568069FC}" sibTransId="{BFB51235-F6E6-49CC-8A29-F1DC688E55B9}"/>
    <dgm:cxn modelId="{75D4F8EA-03B0-4E13-8223-9CF2E53A10E0}" srcId="{3B6DDB04-E53D-414F-BC97-AAFD205B50FA}" destId="{5AA63530-4278-43C6-800B-198001749958}" srcOrd="1" destOrd="0" parTransId="{D3BE08A3-E749-46FB-AC16-52DEA5744C3B}" sibTransId="{A8923F85-15E5-4805-BB8E-4865A8D279B1}"/>
    <dgm:cxn modelId="{019581EC-D190-4604-9B57-D546256DDCC3}" type="presOf" srcId="{55C9B492-C32C-496F-A89D-05FEF9F23814}" destId="{74D741B5-4ADC-4C12-A48F-4F2BD81320EB}" srcOrd="0" destOrd="0" presId="urn:microsoft.com/office/officeart/2005/8/layout/hChevron3"/>
    <dgm:cxn modelId="{1111E9EC-09B7-49C4-89B5-50EFA267C7C3}" type="presOf" srcId="{B37F8C69-4688-40DC-A837-5C17093B50A6}" destId="{F267861C-EC8A-4119-A571-739BEEE161E1}" srcOrd="0" destOrd="1" presId="urn:microsoft.com/office/officeart/2005/8/layout/hChevron3"/>
    <dgm:cxn modelId="{2B2C5A5F-441D-476D-A35A-30730B7A5DC8}" type="presParOf" srcId="{96E92208-F9A4-491E-9940-519E9E373DA1}" destId="{C0BBDA74-BC62-45BB-89C9-443EBD1BE9C4}" srcOrd="0" destOrd="0" presId="urn:microsoft.com/office/officeart/2005/8/layout/hChevron3"/>
    <dgm:cxn modelId="{F09606B7-0EBE-4400-8754-F6F9D501B448}" type="presParOf" srcId="{96E92208-F9A4-491E-9940-519E9E373DA1}" destId="{55850A45-7A1A-4E02-9298-F66357B39BF2}" srcOrd="1" destOrd="0" presId="urn:microsoft.com/office/officeart/2005/8/layout/hChevron3"/>
    <dgm:cxn modelId="{0D7AACDD-7D7D-4EAE-AB2E-C77DCBB1C610}" type="presParOf" srcId="{96E92208-F9A4-491E-9940-519E9E373DA1}" destId="{986A7032-BF0A-437F-B6B6-5CD4C9F468E4}" srcOrd="2" destOrd="0" presId="urn:microsoft.com/office/officeart/2005/8/layout/hChevron3"/>
    <dgm:cxn modelId="{4D6558E1-70CD-41C6-B0AF-5129254AE4A7}" type="presParOf" srcId="{96E92208-F9A4-491E-9940-519E9E373DA1}" destId="{BE235827-4AD7-44F3-B70E-DA4812CD3ED0}" srcOrd="3" destOrd="0" presId="urn:microsoft.com/office/officeart/2005/8/layout/hChevron3"/>
    <dgm:cxn modelId="{5CA26EFB-AE0F-4460-9498-AF2AD71805BA}" type="presParOf" srcId="{96E92208-F9A4-491E-9940-519E9E373DA1}" destId="{F267861C-EC8A-4119-A571-739BEEE161E1}" srcOrd="4" destOrd="0" presId="urn:microsoft.com/office/officeart/2005/8/layout/hChevron3"/>
    <dgm:cxn modelId="{FA49A1D9-5075-4856-B121-5EE84FED8CCF}" type="presParOf" srcId="{96E92208-F9A4-491E-9940-519E9E373DA1}" destId="{8B326892-4CAA-43FB-93DA-9A7ACBA94800}" srcOrd="5" destOrd="0" presId="urn:microsoft.com/office/officeart/2005/8/layout/hChevron3"/>
    <dgm:cxn modelId="{B81E1E30-21BB-4F75-9111-0387F8112D98}" type="presParOf" srcId="{96E92208-F9A4-491E-9940-519E9E373DA1}" destId="{74D741B5-4ADC-4C12-A48F-4F2BD81320E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BDA74-BC62-45BB-89C9-443EBD1BE9C4}">
      <dsp:nvSpPr>
        <dsp:cNvPr id="0" name=""/>
        <dsp:cNvSpPr/>
      </dsp:nvSpPr>
      <dsp:spPr>
        <a:xfrm>
          <a:off x="1872" y="0"/>
          <a:ext cx="1879092" cy="1143000"/>
        </a:xfrm>
        <a:prstGeom prst="homePlate">
          <a:avLst>
            <a:gd name="adj" fmla="val 25000"/>
          </a:avLst>
        </a:prstGeom>
        <a:solidFill>
          <a:srgbClr val="92D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60960" rIns="265161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RTM 15.0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Mar 2017</a:t>
          </a:r>
        </a:p>
      </dsp:txBody>
      <dsp:txXfrm>
        <a:off x="1872" y="0"/>
        <a:ext cx="1736217" cy="1143000"/>
      </dsp:txXfrm>
    </dsp:sp>
    <dsp:sp modelId="{986A7032-BF0A-437F-B6B6-5CD4C9F468E4}">
      <dsp:nvSpPr>
        <dsp:cNvPr id="0" name=""/>
        <dsp:cNvSpPr/>
      </dsp:nvSpPr>
      <dsp:spPr>
        <a:xfrm>
          <a:off x="1505146" y="0"/>
          <a:ext cx="1879092" cy="1143000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60960" rIns="6629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 15.3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Aug 2017</a:t>
          </a:r>
        </a:p>
      </dsp:txBody>
      <dsp:txXfrm>
        <a:off x="1790896" y="0"/>
        <a:ext cx="1307592" cy="1143000"/>
      </dsp:txXfrm>
    </dsp:sp>
    <dsp:sp modelId="{F267861C-EC8A-4119-A571-739BEEE161E1}">
      <dsp:nvSpPr>
        <dsp:cNvPr id="0" name=""/>
        <dsp:cNvSpPr/>
      </dsp:nvSpPr>
      <dsp:spPr>
        <a:xfrm>
          <a:off x="3008420" y="0"/>
          <a:ext cx="1879092" cy="1143000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60960" rIns="6629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15.5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Nov 2017</a:t>
          </a:r>
        </a:p>
      </dsp:txBody>
      <dsp:txXfrm>
        <a:off x="3294170" y="0"/>
        <a:ext cx="1307592" cy="1143000"/>
      </dsp:txXfrm>
    </dsp:sp>
    <dsp:sp modelId="{74D741B5-4ADC-4C12-A48F-4F2BD81320EB}">
      <dsp:nvSpPr>
        <dsp:cNvPr id="0" name=""/>
        <dsp:cNvSpPr/>
      </dsp:nvSpPr>
      <dsp:spPr>
        <a:xfrm>
          <a:off x="4511694" y="0"/>
          <a:ext cx="1879092" cy="1143000"/>
        </a:xfrm>
        <a:prstGeom prst="chevron">
          <a:avLst>
            <a:gd name="adj" fmla="val 2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60960" rIns="6629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15.6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??? 201?</a:t>
          </a:r>
        </a:p>
      </dsp:txBody>
      <dsp:txXfrm>
        <a:off x="4797444" y="0"/>
        <a:ext cx="1307592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92E16AB-52BE-4E7D-90B6-FCFCDF88AAA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D14F3F4-25F8-4C5D-8402-69A77B9C4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4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4E6E3A8-A8F2-4132-BA98-B0AEDA31E80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61DB9D2-934E-4525-94E8-8C14A8B8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6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3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25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8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4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51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8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7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3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8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3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33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33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25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32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56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5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03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9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28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32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1DB9D2-934E-4525-94E8-8C14A8B855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988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2BC1F4-DF9F-4B65-ACDC-2520ACDDA6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383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1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4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6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0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988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561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44E7-31DB-43DD-AE3D-B4D0A489339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40D-7FD9-40AD-9C52-9B09973B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4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77180" y="5923422"/>
            <a:ext cx="1601979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353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353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43476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145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13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58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828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74971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338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0638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16449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44E7-31DB-43DD-AE3D-B4D0A489339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40D-7FD9-40AD-9C52-9B09973B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60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6955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177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302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307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69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427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4628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1633" y="5253375"/>
            <a:ext cx="2596555" cy="114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2" y="470066"/>
            <a:ext cx="1423303" cy="303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1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Session Code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77180" y="5923422"/>
            <a:ext cx="1601979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353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353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34286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779644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4568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44E7-31DB-43DD-AE3D-B4D0A489339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40D-7FD9-40AD-9C52-9B09973B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05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698746" marR="0" lvl="1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890161" marR="0" lvl="2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087802" marR="0" lvl="3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285443" marR="0" lvl="4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35851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18625" marR="0" lvl="1" indent="-16807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27160" marR="0" lvl="2" indent="-18519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12350" marR="0" lvl="3" indent="-17274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03766" marR="0" lvl="4" indent="-16651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915337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536612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56324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70393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899965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0370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44577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93852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754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425481"/>
            <a:ext cx="5398213" cy="475148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425481"/>
            <a:ext cx="5941031" cy="475148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44E7-31DB-43DD-AE3D-B4D0A489339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40D-7FD9-40AD-9C52-9B09973B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541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715269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7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34676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44E7-31DB-43DD-AE3D-B4D0A489339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40D-7FD9-40AD-9C52-9B09973B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44E7-31DB-43DD-AE3D-B4D0A489339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D440D-7FD9-40AD-9C52-9B09973B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4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278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14859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4628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1633" y="5253375"/>
            <a:ext cx="2596555" cy="114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2" y="470066"/>
            <a:ext cx="1423303" cy="303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51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87538" cy="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452282"/>
            <a:ext cx="11287539" cy="5319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44E7-31DB-43DD-AE3D-B4D0A489339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D440D-7FD9-40AD-9C52-9B09973B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700" r:id="rId7"/>
    <p:sldLayoutId id="214748370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8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62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s.msdn.microsoft.com/vcblo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ka.ms/CppCoreCheck" TargetMode="Externa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aka.ms/vcinstall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dn986839.asp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github.com/Microsoft/vcpkg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cpp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ppwinr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hyperlink" Target="https://github.com/Microsoft/WinObj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vs/cplusplus-mdd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vslinu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jpeg"/><Relationship Id="rId4" Type="http://schemas.openxmlformats.org/officeDocument/2006/relationships/hyperlink" Target="https://github.com/microsoft/vslinux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develop/io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solutions/gamin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hyperlink" Target="https://www.visualstudio.com/features/game-development-v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community.visualstudio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hyperlink" Target="https://visualstudio.uservoice.com/" TargetMode="Externa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languages/c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&amp;ehk=ivAAFqueWEeJCtLnhr2YNg&amp;r=0&amp;pid=OfficeInsert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Latest and Greatest in </a:t>
            </a:r>
            <a:br>
              <a:rPr lang="en-US"/>
            </a:br>
            <a:r>
              <a:rPr lang="en-US"/>
              <a:t>Visual Studio for </a:t>
            </a:r>
            <a:br>
              <a:rPr lang="en-US"/>
            </a:br>
            <a:r>
              <a:rPr lang="en-US"/>
              <a:t>C++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Steve.Carroll &amp; Daniel.Moth</a:t>
            </a:r>
          </a:p>
          <a:p>
            <a:r>
              <a:rPr lang="en-US"/>
              <a:t>@microsoft.com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369" y="410473"/>
            <a:ext cx="3733261" cy="8070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86364" y="6290439"/>
            <a:ext cx="5568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4"/>
              </a:rPr>
              <a:t>https://blogs.msdn.microsoft.com/vcblog/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53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0">
        <p:fade/>
      </p:transition>
    </mc:Choice>
    <mc:Fallback xmlns="">
      <p:transition spd="med" advTm="6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Continued Compiler Diagnostics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49298"/>
            <a:ext cx="11287539" cy="5422563"/>
          </a:xfrm>
        </p:spPr>
        <p:txBody>
          <a:bodyPr/>
          <a:lstStyle/>
          <a:p>
            <a:r>
              <a:rPr lang="en-US" dirty="0"/>
              <a:t>Template dependent name diagnostics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 initialization order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02A784-817F-446C-80CB-BC5851E70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78879"/>
              </p:ext>
            </p:extLst>
          </p:nvPr>
        </p:nvGraphicFramePr>
        <p:xfrm>
          <a:off x="1129861" y="1778070"/>
          <a:ext cx="10506967" cy="3134360"/>
        </p:xfrm>
        <a:graphic>
          <a:graphicData uri="http://schemas.openxmlformats.org/drawingml/2006/table">
            <a:tbl>
              <a:tblPr/>
              <a:tblGrid>
                <a:gridCol w="4233876">
                  <a:extLst>
                    <a:ext uri="{9D8B030D-6E8A-4147-A177-3AD203B41FA5}">
                      <a16:colId xmlns:a16="http://schemas.microsoft.com/office/drawing/2014/main" val="823311479"/>
                    </a:ext>
                  </a:extLst>
                </a:gridCol>
                <a:gridCol w="3345365">
                  <a:extLst>
                    <a:ext uri="{9D8B030D-6E8A-4147-A177-3AD203B41FA5}">
                      <a16:colId xmlns:a16="http://schemas.microsoft.com/office/drawing/2014/main" val="1652263553"/>
                    </a:ext>
                  </a:extLst>
                </a:gridCol>
                <a:gridCol w="2927726">
                  <a:extLst>
                    <a:ext uri="{9D8B030D-6E8A-4147-A177-3AD203B41FA5}">
                      <a16:colId xmlns:a16="http://schemas.microsoft.com/office/drawing/2014/main" val="15591712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</a:rPr>
                        <a:t>Current diagnostic (under /permissive-)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New diagnostic under /permissive-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560143"/>
                  </a:ext>
                </a:extLst>
              </a:tr>
              <a:tr h="24064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template&lt;</a:t>
                      </a:r>
                      <a:r>
                        <a:rPr lang="en-US" sz="1100" dirty="0" err="1">
                          <a:effectLst/>
                          <a:latin typeface="Consolas" panose="020B0609020204030204" pitchFamily="49" charset="0"/>
                        </a:rPr>
                        <a:t>typename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T&gt;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void bar()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    </a:t>
                      </a: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T::foo&lt;int&gt;();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// Should be T::</a:t>
                      </a:r>
                      <a:r>
                        <a:rPr lang="en-US" sz="1100" dirty="0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template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foo&lt;T&gt;();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test.cpp(5,17): error C2187: </a:t>
                      </a: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syntax error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: ')' was unexpected here</a:t>
                      </a:r>
                    </a:p>
                    <a:p>
                      <a:pPr marL="34290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T::foo&lt;int&gt;();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               ^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test.cpp(5,8): error C7510: </a:t>
                      </a:r>
                      <a:r>
                        <a:rPr lang="en-US" sz="1100" dirty="0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'foo': use of dependent template name requires 'template' keyword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   T::foo&lt;int&gt;();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      ^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737639"/>
                  </a:ext>
                </a:extLst>
              </a:tr>
              <a:tr h="42790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template &lt;</a:t>
                      </a:r>
                      <a:r>
                        <a:rPr lang="en-US" sz="1100" dirty="0" err="1">
                          <a:effectLst/>
                          <a:latin typeface="Consolas" panose="020B0609020204030204" pitchFamily="49" charset="0"/>
                        </a:rPr>
                        <a:t>typename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T&gt;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void bar() {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T::Type x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; // Should be </a:t>
                      </a:r>
                      <a:r>
                        <a:rPr lang="en-US" sz="1100" dirty="0" err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typename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T::Type x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test.cpp(5,13): error C2760: </a:t>
                      </a: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syntax error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: unexpected token 'identifier', expected ';'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   T::Type x;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           ^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test.cpp(5,5): error C7511: </a:t>
                      </a:r>
                      <a:r>
                        <a:rPr lang="en-US" sz="1100" dirty="0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'Type': use of dependent type name must be prefixed with '</a:t>
                      </a:r>
                      <a:r>
                        <a:rPr lang="en-US" sz="1100" dirty="0" err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typename</a:t>
                      </a:r>
                      <a:r>
                        <a:rPr lang="en-US" sz="1100" dirty="0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   T::Type x;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   ^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227797"/>
                  </a:ext>
                </a:extLst>
              </a:tr>
              <a:tr h="7648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struct X {};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template &lt;class T&gt;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void bar() {</a:t>
                      </a:r>
                    </a:p>
                    <a:p>
                      <a:pPr marL="34290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typename</a:t>
                      </a: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X </a:t>
                      </a:r>
                      <a:r>
                        <a:rPr lang="en-US" sz="1100" dirty="0" err="1"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; // Should be "</a:t>
                      </a:r>
                      <a:r>
                        <a:rPr lang="en-US" sz="1100" dirty="0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X </a:t>
                      </a:r>
                      <a:r>
                        <a:rPr lang="en-US" sz="1100" dirty="0" err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test.cpp(5,11): error C2760: </a:t>
                      </a: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syntax error</a:t>
                      </a: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: unexpected token 'identifier', expected 'id-expression'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        typename X x;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                 ^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test.cpp(5,11): error C7511: 'X': </a:t>
                      </a:r>
                      <a:r>
                        <a:rPr lang="en-US" sz="1100" dirty="0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100" dirty="0" err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typename</a:t>
                      </a:r>
                      <a:r>
                        <a:rPr lang="en-US" sz="1100" dirty="0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' keyword must be followed by a qualified name</a:t>
                      </a:r>
                      <a:endParaRPr lang="en-US" sz="11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100" dirty="0" err="1">
                          <a:effectLst/>
                          <a:latin typeface="Consolas" panose="020B0609020204030204" pitchFamily="49" charset="0"/>
                        </a:rPr>
                        <a:t>typename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X </a:t>
                      </a:r>
                      <a:r>
                        <a:rPr lang="en-US" sz="1100" dirty="0" err="1"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                ^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363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EBB155-8347-496F-AAC0-EA0A7D3D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65069"/>
              </p:ext>
            </p:extLst>
          </p:nvPr>
        </p:nvGraphicFramePr>
        <p:xfrm>
          <a:off x="1126569" y="5361620"/>
          <a:ext cx="10510259" cy="1422400"/>
        </p:xfrm>
        <a:graphic>
          <a:graphicData uri="http://schemas.openxmlformats.org/drawingml/2006/table">
            <a:tbl>
              <a:tblPr/>
              <a:tblGrid>
                <a:gridCol w="4226016">
                  <a:extLst>
                    <a:ext uri="{9D8B030D-6E8A-4147-A177-3AD203B41FA5}">
                      <a16:colId xmlns:a16="http://schemas.microsoft.com/office/drawing/2014/main" val="3663753249"/>
                    </a:ext>
                  </a:extLst>
                </a:gridCol>
                <a:gridCol w="3267308">
                  <a:extLst>
                    <a:ext uri="{9D8B030D-6E8A-4147-A177-3AD203B41FA5}">
                      <a16:colId xmlns:a16="http://schemas.microsoft.com/office/drawing/2014/main" val="3126652629"/>
                    </a:ext>
                  </a:extLst>
                </a:gridCol>
                <a:gridCol w="3016935">
                  <a:extLst>
                    <a:ext uri="{9D8B030D-6E8A-4147-A177-3AD203B41FA5}">
                      <a16:colId xmlns:a16="http://schemas.microsoft.com/office/drawing/2014/main" val="26632954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Current diagnostic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New diagnostic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4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struct C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   C (</a:t>
                      </a:r>
                      <a:r>
                        <a:rPr lang="en-US" sz="110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a): </a:t>
                      </a: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y(a), x(y)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{}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100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100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y;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No diagnostics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warning C5038: </a:t>
                      </a:r>
                      <a:r>
                        <a:rPr lang="en-US" sz="1100" dirty="0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data member 'C::y' will be initialized after data member 'C::x'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34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6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000">
        <p:fade/>
      </p:transition>
    </mc:Choice>
    <mc:Fallback xmlns="">
      <p:transition spd="med" advTm="7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2E15E5-57D5-48D0-8A9B-02605EEC1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"/>
          <a:stretch/>
        </p:blipFill>
        <p:spPr>
          <a:xfrm>
            <a:off x="227040" y="3381734"/>
            <a:ext cx="5928433" cy="330876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B7331D-BD51-433B-88CD-4EAF761E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00" y="365126"/>
            <a:ext cx="11137900" cy="880968"/>
          </a:xfrm>
        </p:spPr>
        <p:txBody>
          <a:bodyPr/>
          <a:lstStyle/>
          <a:p>
            <a:r>
              <a:rPr lang="en-US"/>
              <a:t>C++ Core Check to enforce the C++ Core Guidelines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A86817-D57B-46A8-A907-61648A368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169" y="1336581"/>
            <a:ext cx="6106884" cy="2319205"/>
          </a:xfrm>
        </p:spPr>
        <p:txBody>
          <a:bodyPr/>
          <a:lstStyle/>
          <a:p>
            <a:r>
              <a:rPr lang="en-US"/>
              <a:t>Resource Management</a:t>
            </a:r>
          </a:p>
          <a:p>
            <a:pPr lvl="1"/>
            <a:r>
              <a:rPr lang="en-US"/>
              <a:t>Help with low-level resource management</a:t>
            </a:r>
          </a:p>
          <a:p>
            <a:pPr lvl="1"/>
            <a:r>
              <a:rPr lang="en-US"/>
              <a:t>Identify missing resource cleanup</a:t>
            </a:r>
          </a:p>
          <a:p>
            <a:pPr lvl="1"/>
            <a:r>
              <a:rPr lang="en-US"/>
              <a:t>Help with smart-pointer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968D-CD30-41F3-B1CB-247222805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8286" y="1336581"/>
            <a:ext cx="6295776" cy="2319205"/>
          </a:xfrm>
        </p:spPr>
        <p:txBody>
          <a:bodyPr/>
          <a:lstStyle/>
          <a:p>
            <a:r>
              <a:rPr lang="en-US"/>
              <a:t>Interfaces; Expressions and Statements</a:t>
            </a:r>
          </a:p>
          <a:p>
            <a:pPr lvl="1"/>
            <a:r>
              <a:rPr lang="en-US"/>
              <a:t>Guide better class declarations</a:t>
            </a:r>
          </a:p>
          <a:p>
            <a:pPr lvl="1"/>
            <a:r>
              <a:rPr lang="en-US"/>
              <a:t>Prevent use of dangerous constructs </a:t>
            </a:r>
          </a:p>
          <a:p>
            <a:pPr lvl="1"/>
            <a:r>
              <a:rPr lang="en-US"/>
              <a:t>Catch simple but hard-to-spot mistakes </a:t>
            </a:r>
          </a:p>
          <a:p>
            <a:r>
              <a:rPr lang="en-US"/>
              <a:t>Constants and Immutability</a:t>
            </a:r>
          </a:p>
        </p:txBody>
      </p:sp>
      <p:pic>
        <p:nvPicPr>
          <p:cNvPr id="1028" name="Picture 4" descr="cpp_core_guidelines_logo.png">
            <a:extLst>
              <a:ext uri="{FF2B5EF4-FFF2-40B4-BE49-F238E27FC236}">
                <a16:creationId xmlns:a16="http://schemas.microsoft.com/office/drawing/2014/main" id="{99EBCAF6-3004-412B-A89C-F0AF8B042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40" y="433160"/>
            <a:ext cx="661960" cy="74489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E6BCF3-584D-458D-9C21-3EF6DDD182A3}"/>
              </a:ext>
            </a:extLst>
          </p:cNvPr>
          <p:cNvSpPr/>
          <p:nvPr/>
        </p:nvSpPr>
        <p:spPr>
          <a:xfrm>
            <a:off x="7732633" y="6290385"/>
            <a:ext cx="3329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https://aka.ms/CppCoreCheck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53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365126"/>
            <a:ext cx="12065000" cy="880968"/>
          </a:xfrm>
        </p:spPr>
        <p:txBody>
          <a:bodyPr/>
          <a:lstStyle/>
          <a:p>
            <a:r>
              <a:rPr lang="en-US"/>
              <a:t>Generated Code Quality: 8.9% better VS2015 -&gt; VS2017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99" y="1143001"/>
            <a:ext cx="11074401" cy="560775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Taking advantage of the new SSA-based optimizer</a:t>
            </a:r>
          </a:p>
          <a:p>
            <a:pPr lvl="1"/>
            <a:r>
              <a:rPr lang="en-US" sz="2000" dirty="0"/>
              <a:t>Partial redundancy elimination</a:t>
            </a:r>
          </a:p>
          <a:p>
            <a:pPr lvl="1"/>
            <a:r>
              <a:rPr lang="en-US" sz="2000" dirty="0"/>
              <a:t>Common subexpression elimination overhaul, focus on eliminating loads</a:t>
            </a:r>
          </a:p>
          <a:p>
            <a:pPr lvl="1"/>
            <a:r>
              <a:rPr lang="en-US" sz="2000" dirty="0"/>
              <a:t>New control flow graph optimization module</a:t>
            </a:r>
          </a:p>
          <a:p>
            <a:r>
              <a:rPr lang="en-US" dirty="0"/>
              <a:t>Many </a:t>
            </a:r>
            <a:r>
              <a:rPr lang="en-US" dirty="0" err="1"/>
              <a:t>inliner</a:t>
            </a:r>
            <a:r>
              <a:rPr lang="en-US" dirty="0"/>
              <a:t> improvements</a:t>
            </a:r>
          </a:p>
          <a:p>
            <a:pPr lvl="1"/>
            <a:r>
              <a:rPr lang="en-US" sz="2000" dirty="0"/>
              <a:t>More aggressive and precise inline heuristic in the presence of C++ EH</a:t>
            </a:r>
          </a:p>
          <a:p>
            <a:pPr lvl="1"/>
            <a:r>
              <a:rPr lang="en-US" sz="2000" dirty="0"/>
              <a:t>Better leveraged information of single call-site and nested loops</a:t>
            </a:r>
          </a:p>
          <a:p>
            <a:pPr lvl="1"/>
            <a:r>
              <a:rPr lang="en-US" sz="2000" dirty="0"/>
              <a:t>Improved </a:t>
            </a:r>
            <a:r>
              <a:rPr lang="en-US" sz="2000" dirty="0" err="1"/>
              <a:t>inlining</a:t>
            </a:r>
            <a:r>
              <a:rPr lang="en-US" sz="2000" dirty="0"/>
              <a:t> for very small functions with and without PGO</a:t>
            </a:r>
          </a:p>
          <a:p>
            <a:pPr lvl="1"/>
            <a:r>
              <a:rPr lang="en-US" sz="2000" dirty="0"/>
              <a:t>Better cooperation with the _restrict keyword</a:t>
            </a:r>
          </a:p>
          <a:p>
            <a:r>
              <a:rPr lang="en-US" dirty="0"/>
              <a:t>Improved loop optimizations</a:t>
            </a:r>
          </a:p>
          <a:p>
            <a:pPr lvl="1"/>
            <a:r>
              <a:rPr lang="en-US" sz="2000" dirty="0"/>
              <a:t>Significantly improved loop </a:t>
            </a:r>
            <a:r>
              <a:rPr lang="en-US" sz="2000" dirty="0" err="1"/>
              <a:t>unswitching</a:t>
            </a:r>
            <a:endParaRPr lang="en-US" sz="2000" dirty="0"/>
          </a:p>
          <a:p>
            <a:pPr lvl="1"/>
            <a:r>
              <a:rPr lang="en-US" sz="2000" dirty="0"/>
              <a:t>Significantly improved complete loop unrolling</a:t>
            </a:r>
          </a:p>
          <a:p>
            <a:pPr lvl="1"/>
            <a:r>
              <a:rPr lang="en-US" sz="2000" dirty="0"/>
              <a:t>Improved conditional vectorization heuristics</a:t>
            </a:r>
          </a:p>
          <a:p>
            <a:pPr lvl="1"/>
            <a:r>
              <a:rPr lang="en-US" sz="2000" dirty="0"/>
              <a:t>Improved speculative </a:t>
            </a:r>
            <a:r>
              <a:rPr lang="en-US" sz="2000" dirty="0" err="1"/>
              <a:t>memset</a:t>
            </a:r>
            <a:r>
              <a:rPr lang="en-US" sz="2000" dirty="0"/>
              <a:t> generation</a:t>
            </a:r>
          </a:p>
          <a:p>
            <a:r>
              <a:rPr lang="en-US" dirty="0"/>
              <a:t>New optimizations</a:t>
            </a:r>
          </a:p>
          <a:p>
            <a:pPr lvl="1"/>
            <a:r>
              <a:rPr lang="en-US" sz="2000" dirty="0"/>
              <a:t>SLP vectorizer &amp; vectorization of min/max sequence reductions involving scalars</a:t>
            </a:r>
          </a:p>
          <a:p>
            <a:pPr lvl="1"/>
            <a:r>
              <a:rPr lang="en-US" sz="2000" dirty="0"/>
              <a:t>Scalar replacement to sink stores out of loops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DD84BE-E752-4700-941E-7C9E2766E3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57473" y="1676563"/>
          <a:ext cx="3228277" cy="3757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745">
                  <a:extLst>
                    <a:ext uri="{9D8B030D-6E8A-4147-A177-3AD203B41FA5}">
                      <a16:colId xmlns:a16="http://schemas.microsoft.com/office/drawing/2014/main" val="3845463251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2691581776"/>
                    </a:ext>
                  </a:extLst>
                </a:gridCol>
                <a:gridCol w="802888">
                  <a:extLst>
                    <a:ext uri="{9D8B030D-6E8A-4147-A177-3AD203B41FA5}">
                      <a16:colId xmlns:a16="http://schemas.microsoft.com/office/drawing/2014/main" val="2345341608"/>
                    </a:ext>
                  </a:extLst>
                </a:gridCol>
              </a:tblGrid>
              <a:tr h="5573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SPEC 2017 Benchmark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VS 2015 Update 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VS 2017 15.5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99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602.gcc_s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521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443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1171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605.mcf_s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572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546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8913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620.omnetpp_s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402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393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997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623.xalancbmk_s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163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157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3951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625.x264_s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269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204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8102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631.deepsjeng_s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317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302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9173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641.leela_s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450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431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2257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657.xz_s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2247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2101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1661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619.lbm_s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943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869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9852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638.imagick_s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5721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4891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7887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644.nab_s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1907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1637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6447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508.namd_r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226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222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5013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510.parest_r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287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280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9146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511.povray_r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336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337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9659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526.blender_r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278</a:t>
                      </a:r>
                      <a:endParaRPr lang="en-US" sz="140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</a:rPr>
                        <a:t>239</a:t>
                      </a:r>
                      <a:endParaRPr lang="en-US" sz="1400" dirty="0"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15635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E3D73D-B2B1-43A0-93A3-19B12D685379}"/>
              </a:ext>
            </a:extLst>
          </p:cNvPr>
          <p:cNvSpPr txBox="1"/>
          <p:nvPr/>
        </p:nvSpPr>
        <p:spPr>
          <a:xfrm>
            <a:off x="9437513" y="5434314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/>
              <a:t>Measurements in seconds</a:t>
            </a:r>
          </a:p>
          <a:p>
            <a:pPr algn="ctr"/>
            <a:r>
              <a:rPr lang="en-US" sz="1400" i="1"/>
              <a:t>Lower is better</a:t>
            </a:r>
          </a:p>
        </p:txBody>
      </p:sp>
    </p:spTree>
    <p:extLst>
      <p:ext uri="{BB962C8B-B14F-4D97-AF65-F5344CB8AC3E}">
        <p14:creationId xmlns:p14="http://schemas.microsoft.com/office/powerpoint/2010/main" val="226006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0000">
        <p:fade/>
      </p:transition>
    </mc:Choice>
    <mc:Fallback xmlns="">
      <p:transition spd="med" advTm="9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Throughput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SPEC 2017 is 20% faster end-to-end</a:t>
            </a:r>
          </a:p>
          <a:p>
            <a:pPr lvl="3"/>
            <a:endParaRPr lang="en-US" dirty="0"/>
          </a:p>
          <a:p>
            <a:r>
              <a:rPr lang="en-US" dirty="0"/>
              <a:t>When using /</a:t>
            </a:r>
            <a:r>
              <a:rPr lang="en-US" dirty="0" err="1"/>
              <a:t>debug:fastlink</a:t>
            </a:r>
            <a:r>
              <a:rPr lang="en-US" dirty="0"/>
              <a:t>, 2-4x faster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Fable, Forza, Chrome, Bing Maps</a:t>
            </a:r>
          </a:p>
          <a:p>
            <a:pPr lvl="1"/>
            <a:r>
              <a:rPr lang="en-US" dirty="0"/>
              <a:t>On by default in VS 2017, and mspdbcmf.exe                                                        integrated as part of Visual Studio build experience </a:t>
            </a:r>
          </a:p>
          <a:p>
            <a:pPr lvl="3"/>
            <a:endParaRPr lang="en-US" dirty="0"/>
          </a:p>
          <a:p>
            <a:r>
              <a:rPr lang="en-US" dirty="0"/>
              <a:t>IncrediBuild included free with VS 2017</a:t>
            </a:r>
          </a:p>
          <a:p>
            <a:pPr lvl="1"/>
            <a:r>
              <a:rPr lang="en-US" dirty="0"/>
              <a:t>Generates an improved build plan which breaks down false dependencies</a:t>
            </a:r>
          </a:p>
          <a:p>
            <a:pPr lvl="1"/>
            <a:r>
              <a:rPr lang="en-US" dirty="0"/>
              <a:t>Intelligent dynamic resource management (up to 8 cores with the FREE extension)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Qt</a:t>
            </a:r>
            <a:r>
              <a:rPr lang="en-US" dirty="0"/>
              <a:t> from 942 to 844 seconds</a:t>
            </a:r>
          </a:p>
          <a:p>
            <a:pPr lvl="2"/>
            <a:r>
              <a:rPr lang="en-US" dirty="0"/>
              <a:t>E.g., ACE from 392 to 282 seconds</a:t>
            </a:r>
          </a:p>
          <a:p>
            <a:pPr lvl="1"/>
            <a:r>
              <a:rPr lang="en-US" dirty="0"/>
              <a:t>Build visualization and diagnostic tools to find build bottlenecks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DAFBF-E0FD-422D-B5EC-8B432DA86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82562"/>
              </p:ext>
            </p:extLst>
          </p:nvPr>
        </p:nvGraphicFramePr>
        <p:xfrm>
          <a:off x="8579236" y="199455"/>
          <a:ext cx="3388749" cy="3871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9949">
                  <a:extLst>
                    <a:ext uri="{9D8B030D-6E8A-4147-A177-3AD203B41FA5}">
                      <a16:colId xmlns:a16="http://schemas.microsoft.com/office/drawing/2014/main" val="3845463251"/>
                    </a:ext>
                  </a:extLst>
                </a:gridCol>
                <a:gridCol w="970156">
                  <a:extLst>
                    <a:ext uri="{9D8B030D-6E8A-4147-A177-3AD203B41FA5}">
                      <a16:colId xmlns:a16="http://schemas.microsoft.com/office/drawing/2014/main" val="2345341608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974883499"/>
                    </a:ext>
                  </a:extLst>
                </a:gridCol>
              </a:tblGrid>
              <a:tr h="4577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SPEC 2017 Benchmark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VS 2015 Update 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VS 2017 15.5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99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602.gcc_s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145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1171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605.mcf_s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2.5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8913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620.omnetpp_s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997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623.xalancbmk_s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3951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625.x264_s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8102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631.deepsjeng_s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9173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641.leela_s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2257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657.xz_s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1661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619.lbm_s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9852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638.imagick_s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7887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644.nab_s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6447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508.namd_r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5013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510.parest_r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9146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511.povray_r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9659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526.blender_r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221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1563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Total buildtime: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1005.5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827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9362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03F8B69-65AD-4A85-82A7-D3108518F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295" y="5459942"/>
            <a:ext cx="3143250" cy="55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C8DE5B-63EB-4407-8F08-5EEA2F803883}"/>
              </a:ext>
            </a:extLst>
          </p:cNvPr>
          <p:cNvSpPr txBox="1"/>
          <p:nvPr/>
        </p:nvSpPr>
        <p:spPr>
          <a:xfrm>
            <a:off x="10136419" y="4070980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Measurements in seconds</a:t>
            </a:r>
          </a:p>
          <a:p>
            <a:pPr algn="ctr"/>
            <a:r>
              <a:rPr lang="en-US" sz="1400" i="1" dirty="0"/>
              <a:t>Lower is better</a:t>
            </a:r>
          </a:p>
        </p:txBody>
      </p:sp>
    </p:spTree>
    <p:extLst>
      <p:ext uri="{BB962C8B-B14F-4D97-AF65-F5344CB8AC3E}">
        <p14:creationId xmlns:p14="http://schemas.microsoft.com/office/powerpoint/2010/main" val="227345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000">
        <p:fade/>
      </p:transition>
    </mc:Choice>
    <mc:Fallback xmlns="">
      <p:transition spd="med" advTm="7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C++ (MSVC) Compiler and Libraries</a:t>
            </a:r>
          </a:p>
          <a:p>
            <a:pPr lvl="1"/>
            <a:r>
              <a:rPr lang="en-US" dirty="0"/>
              <a:t>Conformance</a:t>
            </a:r>
          </a:p>
          <a:p>
            <a:pPr lvl="1"/>
            <a:r>
              <a:rPr lang="en-US" dirty="0"/>
              <a:t>Compiler Diagnostics</a:t>
            </a:r>
          </a:p>
          <a:p>
            <a:pPr lvl="1"/>
            <a:r>
              <a:rPr lang="en-US" dirty="0"/>
              <a:t>Code Analysis</a:t>
            </a:r>
          </a:p>
          <a:p>
            <a:pPr lvl="1"/>
            <a:r>
              <a:rPr lang="en-US" dirty="0"/>
              <a:t>Code Gen Quality</a:t>
            </a:r>
          </a:p>
          <a:p>
            <a:pPr lvl="1"/>
            <a:r>
              <a:rPr lang="en-US" dirty="0"/>
              <a:t>Build Throughput</a:t>
            </a:r>
          </a:p>
          <a:p>
            <a:pPr lvl="1"/>
            <a:endParaRPr lang="en-US" dirty="0"/>
          </a:p>
          <a:p>
            <a:r>
              <a:rPr lang="en-US" dirty="0"/>
              <a:t>Visual Studio 2017</a:t>
            </a:r>
          </a:p>
          <a:p>
            <a:pPr lvl="1"/>
            <a:r>
              <a:rPr lang="en-US" dirty="0"/>
              <a:t>Faster installation and your disk will thank you</a:t>
            </a:r>
          </a:p>
          <a:p>
            <a:pPr lvl="1"/>
            <a:r>
              <a:rPr lang="en-US" dirty="0"/>
              <a:t>Pain-free upgrade</a:t>
            </a:r>
          </a:p>
          <a:p>
            <a:pPr lvl="1"/>
            <a:r>
              <a:rPr lang="en-US" dirty="0"/>
              <a:t>Just point Visual Studio to your code</a:t>
            </a:r>
          </a:p>
          <a:p>
            <a:pPr lvl="1"/>
            <a:r>
              <a:rPr lang="en-US" dirty="0"/>
              <a:t>Use Visual Studio for all your projects and target platforms</a:t>
            </a:r>
          </a:p>
          <a:p>
            <a:pPr lvl="1"/>
            <a:r>
              <a:rPr lang="en-US" dirty="0"/>
              <a:t>Be more productive than ever</a:t>
            </a:r>
          </a:p>
        </p:txBody>
      </p:sp>
      <p:pic>
        <p:nvPicPr>
          <p:cNvPr id="4098" name="Picture 2" descr="Organizer, Datebook, Diary, Agenda, Office, Not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520" y="4849054"/>
            <a:ext cx="2024398" cy="169287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12">
            <a:extLst>
              <a:ext uri="{FF2B5EF4-FFF2-40B4-BE49-F238E27FC236}">
                <a16:creationId xmlns:a16="http://schemas.microsoft.com/office/drawing/2014/main" id="{F2E1762D-AFBB-464B-8D50-C11BEA8248E9}"/>
              </a:ext>
            </a:extLst>
          </p:cNvPr>
          <p:cNvSpPr/>
          <p:nvPr/>
        </p:nvSpPr>
        <p:spPr>
          <a:xfrm>
            <a:off x="529916" y="4409982"/>
            <a:ext cx="308283" cy="25973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000">
        <p:fade/>
      </p:transition>
    </mc:Choice>
    <mc:Fallback xmlns="">
      <p:transition spd="med" advTm="4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61312932"/>
              </p:ext>
            </p:extLst>
          </p:nvPr>
        </p:nvGraphicFramePr>
        <p:xfrm>
          <a:off x="5566670" y="100760"/>
          <a:ext cx="639266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 2017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48DE04F-2F8D-4853-96A1-268C41BCF776}"/>
              </a:ext>
            </a:extLst>
          </p:cNvPr>
          <p:cNvSpPr/>
          <p:nvPr/>
        </p:nvSpPr>
        <p:spPr bwMode="auto">
          <a:xfrm>
            <a:off x="7924040" y="5245724"/>
            <a:ext cx="663934" cy="244893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DB44A-6320-44AB-9C47-E65818D07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6199" y="1331456"/>
            <a:ext cx="10182011" cy="516820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CFC6D8-06D7-484A-8EF0-1428D7A0FCD8}"/>
              </a:ext>
            </a:extLst>
          </p:cNvPr>
          <p:cNvSpPr/>
          <p:nvPr/>
        </p:nvSpPr>
        <p:spPr>
          <a:xfrm>
            <a:off x="0" y="6422422"/>
            <a:ext cx="12192000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 defTabSz="914367">
              <a:defRPr/>
            </a:pPr>
            <a:r>
              <a:rPr lang="en-US" sz="2400" b="1" dirty="0">
                <a:solidFill>
                  <a:srgbClr val="FFFFFF"/>
                </a:solidFill>
                <a:latin typeface="Segoe UI Light"/>
                <a:hlinkClick r:id="rId9"/>
              </a:rPr>
              <a:t>https://aka.ms/vcinstaller</a:t>
            </a:r>
            <a:endParaRPr lang="en-US" sz="2400" b="1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BA23740-9E0A-4983-8562-5F4110581F2F}"/>
              </a:ext>
            </a:extLst>
          </p:cNvPr>
          <p:cNvSpPr/>
          <p:nvPr/>
        </p:nvSpPr>
        <p:spPr>
          <a:xfrm>
            <a:off x="8147461" y="5253782"/>
            <a:ext cx="570014" cy="24489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0">
        <p:fade/>
      </p:transition>
    </mc:Choice>
    <mc:Fallback xmlns="">
      <p:transition spd="med" advTm="1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51647-D1A5-47A5-81BB-E509246C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Pain-Free Upgrade to VS 2017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46DE4-31B4-4AD6-9177-4BBF3D89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VS2015 toolset with VS2017 (without needing the VS2015 IDE)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Compiler Switches – “pay for play”</a:t>
            </a:r>
          </a:p>
          <a:p>
            <a:r>
              <a:rPr lang="en-US" dirty="0"/>
              <a:t>Binary compatibility between the VS2015 and VS2017 runtimes</a:t>
            </a:r>
          </a:p>
          <a:p>
            <a:r>
              <a:rPr lang="en-US" dirty="0" err="1"/>
              <a:t>Vcpkg</a:t>
            </a:r>
            <a:r>
              <a:rPr lang="en-US" dirty="0"/>
              <a:t> for getting the latest version of open source libraries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i="1"/>
              <a:t>	Porting </a:t>
            </a:r>
            <a:r>
              <a:rPr lang="en-US" sz="2000" i="1" dirty="0"/>
              <a:t>and Upgrading Guide: </a:t>
            </a:r>
            <a:r>
              <a:rPr lang="en-US" sz="2000" i="1" dirty="0">
                <a:hlinkClick r:id="rId3"/>
              </a:rPr>
              <a:t>https://msdn.microsoft.com/library/dn986839.aspx</a:t>
            </a:r>
            <a:endParaRPr lang="en-US" sz="2000" i="1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8EBC6A-77E5-40DC-8F27-319D219C87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12" b="9123"/>
          <a:stretch/>
        </p:blipFill>
        <p:spPr>
          <a:xfrm>
            <a:off x="2699024" y="2015120"/>
            <a:ext cx="6161847" cy="119269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7136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5000">
        <p:fade/>
      </p:transition>
    </mc:Choice>
    <mc:Fallback xmlns="">
      <p:transition spd="med" advTm="16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Vcpkg - Libraries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C++ projects use 2 or more 3rd party libs</a:t>
            </a:r>
          </a:p>
          <a:p>
            <a:pPr lvl="1"/>
            <a:r>
              <a:rPr lang="en-US" dirty="0"/>
              <a:t>A majority of them use open source libraries</a:t>
            </a:r>
          </a:p>
          <a:p>
            <a:pPr lvl="1"/>
            <a:endParaRPr lang="en-US" dirty="0"/>
          </a:p>
          <a:p>
            <a:r>
              <a:rPr lang="en-US" dirty="0"/>
              <a:t>Open source tool based on a port tree approach (</a:t>
            </a:r>
            <a:r>
              <a:rPr lang="en-US" dirty="0" err="1"/>
              <a:t>Vcpkg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Usage: </a:t>
            </a:r>
            <a:r>
              <a:rPr lang="en-US" dirty="0" err="1"/>
              <a:t>vcpkg</a:t>
            </a:r>
            <a:r>
              <a:rPr lang="en-US" dirty="0"/>
              <a:t> install boost </a:t>
            </a:r>
          </a:p>
          <a:p>
            <a:pPr lvl="1"/>
            <a:r>
              <a:rPr lang="en-US" dirty="0"/>
              <a:t>Installs the .h, .lib and binaries in a “lib folder” ready to use</a:t>
            </a:r>
          </a:p>
          <a:p>
            <a:pPr lvl="1"/>
            <a:r>
              <a:rPr lang="en-US" dirty="0"/>
              <a:t>350+ libraries in the catalog, added by 150+ contributors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0109" y="6185194"/>
            <a:ext cx="64025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https://github.com/Microsoft/vcpkg</a:t>
            </a:r>
            <a:endParaRPr lang="en-US" sz="32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D7FC19-BB4F-4DFF-A03F-48E4057E3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458" y="1126089"/>
            <a:ext cx="2842280" cy="777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599DD-DA84-4ECC-8B56-F6A5449DA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167" y="2230506"/>
            <a:ext cx="3256571" cy="611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931B12-3FDD-419F-9889-94923B47F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8762" y="3093290"/>
            <a:ext cx="2616975" cy="445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CA2B1C-09CD-445E-AC96-4C3750A87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9902" y="4755334"/>
            <a:ext cx="3635835" cy="4693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259A28-9E3E-4BB1-99EE-414DE3BBD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054" y="5547574"/>
            <a:ext cx="3434119" cy="459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210534-2202-4D07-B9EB-ABB83775B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7294" y="3952916"/>
            <a:ext cx="2616975" cy="4947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B0FFC2-163B-4EC0-B1EF-62ACE3B4B2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3898" y="6185194"/>
            <a:ext cx="3001399" cy="568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D91D8B-B327-4EE4-8ABA-CC53A7DDDB63}"/>
              </a:ext>
            </a:extLst>
          </p:cNvPr>
          <p:cNvSpPr txBox="1"/>
          <p:nvPr/>
        </p:nvSpPr>
        <p:spPr>
          <a:xfrm>
            <a:off x="137077" y="5588383"/>
            <a:ext cx="798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Tuesday 8AM “Package management for C++ OSS libraries on Windows with </a:t>
            </a:r>
            <a:r>
              <a:rPr lang="en-US" dirty="0" err="1"/>
              <a:t>vcpkg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75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000">
        <p:fade/>
      </p:transition>
    </mc:Choice>
    <mc:Fallback xmlns="">
      <p:transition spd="med" advTm="4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678-069D-400B-BBC8-7C036FA2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Folder, CMake etc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CEC9-B56A-48F2-95A2-A577969FE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for non-</a:t>
            </a:r>
            <a:r>
              <a:rPr lang="en-US" dirty="0" err="1"/>
              <a:t>MSBuild</a:t>
            </a:r>
            <a:r>
              <a:rPr lang="en-US" dirty="0"/>
              <a:t> projects</a:t>
            </a:r>
          </a:p>
          <a:p>
            <a:pPr lvl="1"/>
            <a:r>
              <a:rPr lang="en-US" dirty="0"/>
              <a:t>Work with any project, e.g. CMake, make, and other C++ build systems</a:t>
            </a:r>
          </a:p>
          <a:p>
            <a:pPr lvl="1"/>
            <a:r>
              <a:rPr lang="en-US" dirty="0"/>
              <a:t>Cross-platform development with MinGW and Cygwin</a:t>
            </a:r>
          </a:p>
          <a:p>
            <a:r>
              <a:rPr lang="en-US" dirty="0"/>
              <a:t>Easy to get started </a:t>
            </a:r>
          </a:p>
          <a:p>
            <a:pPr lvl="1"/>
            <a:r>
              <a:rPr lang="en-US" dirty="0"/>
              <a:t>devenv.exe &lt;directory&gt;</a:t>
            </a:r>
          </a:p>
          <a:p>
            <a:pPr lvl="1"/>
            <a:r>
              <a:rPr lang="en-US" dirty="0"/>
              <a:t>“File &gt; Open &gt; Folder…” (</a:t>
            </a:r>
            <a:r>
              <a:rPr lang="en-US" dirty="0" err="1"/>
              <a:t>Ctrl+Alt+Shift+O</a:t>
            </a:r>
            <a:r>
              <a:rPr lang="en-US" dirty="0"/>
              <a:t>)</a:t>
            </a:r>
          </a:p>
          <a:p>
            <a:r>
              <a:rPr lang="en-US" dirty="0"/>
              <a:t>Read, Navigate, Edit</a:t>
            </a:r>
          </a:p>
          <a:p>
            <a:pPr lvl="1"/>
            <a:r>
              <a:rPr lang="en-US" dirty="0"/>
              <a:t>All C++ navigation and IntelliSense features </a:t>
            </a:r>
          </a:p>
          <a:p>
            <a:r>
              <a:rPr lang="en-US" dirty="0"/>
              <a:t>Build, Debug</a:t>
            </a:r>
          </a:p>
          <a:p>
            <a:pPr lvl="1"/>
            <a:r>
              <a:rPr lang="en-US" dirty="0"/>
              <a:t>Flexible integration of external build processes</a:t>
            </a:r>
          </a:p>
          <a:p>
            <a:pPr lvl="1"/>
            <a:r>
              <a:rPr lang="en-US" dirty="0"/>
              <a:t>Familiar Visual Studio </a:t>
            </a:r>
            <a:r>
              <a:rPr lang="en-US"/>
              <a:t>debugging experience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C6EAF-5696-4FCC-8B88-DC8015F54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00" y="2304068"/>
            <a:ext cx="3340513" cy="437545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57221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0">
        <p:fade/>
      </p:transition>
    </mc:Choice>
    <mc:Fallback xmlns="">
      <p:transition spd="med" advTm="1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C++ (MSVC) Compiler and Libraries</a:t>
            </a:r>
          </a:p>
          <a:p>
            <a:pPr lvl="1"/>
            <a:r>
              <a:rPr lang="en-US" dirty="0"/>
              <a:t>Conformance</a:t>
            </a:r>
          </a:p>
          <a:p>
            <a:pPr lvl="1"/>
            <a:r>
              <a:rPr lang="en-US" dirty="0"/>
              <a:t>Compiler Diagnostics</a:t>
            </a:r>
          </a:p>
          <a:p>
            <a:pPr lvl="1"/>
            <a:r>
              <a:rPr lang="en-US" dirty="0"/>
              <a:t>Code Analysis</a:t>
            </a:r>
          </a:p>
          <a:p>
            <a:pPr lvl="1"/>
            <a:r>
              <a:rPr lang="en-US" dirty="0"/>
              <a:t>Code Gen Quality</a:t>
            </a:r>
          </a:p>
          <a:p>
            <a:pPr lvl="1"/>
            <a:r>
              <a:rPr lang="en-US" dirty="0"/>
              <a:t>Build Throughput</a:t>
            </a:r>
          </a:p>
          <a:p>
            <a:pPr lvl="1"/>
            <a:endParaRPr lang="en-US" dirty="0"/>
          </a:p>
          <a:p>
            <a:r>
              <a:rPr lang="en-US" dirty="0"/>
              <a:t>Visual Studio 2017</a:t>
            </a:r>
          </a:p>
          <a:p>
            <a:pPr lvl="1"/>
            <a:r>
              <a:rPr lang="en-US" dirty="0"/>
              <a:t>Faster installation and your disk will thank you</a:t>
            </a:r>
          </a:p>
          <a:p>
            <a:pPr lvl="1"/>
            <a:r>
              <a:rPr lang="en-US" dirty="0"/>
              <a:t>Pain-free upgrade</a:t>
            </a:r>
          </a:p>
          <a:p>
            <a:pPr lvl="1"/>
            <a:r>
              <a:rPr lang="en-US" dirty="0"/>
              <a:t>Just point Visual Studio to your code</a:t>
            </a:r>
          </a:p>
          <a:p>
            <a:pPr lvl="1"/>
            <a:r>
              <a:rPr lang="en-US" dirty="0"/>
              <a:t>Use Visual Studio for all your projects and target platforms</a:t>
            </a:r>
          </a:p>
          <a:p>
            <a:pPr lvl="1"/>
            <a:r>
              <a:rPr lang="en-US" dirty="0"/>
              <a:t>Be more productive than ever</a:t>
            </a:r>
          </a:p>
        </p:txBody>
      </p:sp>
      <p:pic>
        <p:nvPicPr>
          <p:cNvPr id="4098" name="Picture 2" descr="Organizer, Datebook, Diary, Agenda, Office, Not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520" y="4849054"/>
            <a:ext cx="2024398" cy="169287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12">
            <a:extLst>
              <a:ext uri="{FF2B5EF4-FFF2-40B4-BE49-F238E27FC236}">
                <a16:creationId xmlns:a16="http://schemas.microsoft.com/office/drawing/2014/main" id="{F2E1762D-AFBB-464B-8D50-C11BEA8248E9}"/>
              </a:ext>
            </a:extLst>
          </p:cNvPr>
          <p:cNvSpPr/>
          <p:nvPr/>
        </p:nvSpPr>
        <p:spPr>
          <a:xfrm>
            <a:off x="838199" y="6005319"/>
            <a:ext cx="308283" cy="25973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16629" y="1238250"/>
            <a:ext cx="5275371" cy="3108325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Win an Xbox One S</a:t>
            </a:r>
            <a:br>
              <a:rPr lang="en-US" sz="4800"/>
            </a:br>
            <a:r>
              <a:rPr lang="en-US" sz="4800"/>
              <a:t>Forza Horizon 3 </a:t>
            </a:r>
            <a:br>
              <a:rPr lang="en-US" sz="4800"/>
            </a:br>
            <a:r>
              <a:rPr lang="en-US" sz="4800"/>
              <a:t>+ Destiny 2</a:t>
            </a:r>
            <a:br>
              <a:rPr lang="en-US" sz="4800"/>
            </a:br>
            <a:r>
              <a:rPr lang="en-US" sz="4800"/>
              <a:t>Bundle!</a:t>
            </a:r>
            <a:endParaRPr lang="en-US" sz="480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8715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Take this survey: </a:t>
            </a:r>
            <a:r>
              <a:rPr lang="en-US" sz="3200" dirty="0">
                <a:hlinkClick r:id="rId3"/>
              </a:rPr>
              <a:t>https://aka.ms/cppcon</a:t>
            </a:r>
            <a:r>
              <a:rPr lang="en-US" sz="3200"/>
              <a:t>  </a:t>
            </a:r>
          </a:p>
        </p:txBody>
      </p:sp>
      <p:pic>
        <p:nvPicPr>
          <p:cNvPr id="2" name="Picture 2" descr="https://images-na.ssl-images-amazon.com/images/I/712w84uTKcL._AC_.jpg">
            <a:extLst>
              <a:ext uri="{FF2B5EF4-FFF2-40B4-BE49-F238E27FC236}">
                <a16:creationId xmlns:a16="http://schemas.microsoft.com/office/drawing/2014/main" id="{458CCC53-CDD3-47EE-AE12-3D070F39F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47" y="536957"/>
            <a:ext cx="6339182" cy="494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12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000">
        <p:fade/>
      </p:transition>
    </mc:Choice>
    <mc:Fallback xmlns="">
      <p:transition spd="med" advTm="4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2C95E-570D-40DD-A7BA-04EEF5F90080}"/>
              </a:ext>
            </a:extLst>
          </p:cNvPr>
          <p:cNvSpPr txBox="1"/>
          <p:nvPr/>
        </p:nvSpPr>
        <p:spPr>
          <a:xfrm rot="708329">
            <a:off x="663872" y="2363821"/>
            <a:ext cx="1086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rgbClr val="FF0000"/>
                </a:solidFill>
              </a:rPr>
              <a:t>REPLACE WITH ONE SHOWING UWP SELECTED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0A1BA-29D4-46BC-A86B-620B732E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329397"/>
            <a:ext cx="11896725" cy="60483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A107B4F-C11F-489D-9EF9-79812D0F2402}"/>
              </a:ext>
            </a:extLst>
          </p:cNvPr>
          <p:cNvSpPr/>
          <p:nvPr/>
        </p:nvSpPr>
        <p:spPr>
          <a:xfrm>
            <a:off x="8333296" y="3315876"/>
            <a:ext cx="452486" cy="2450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6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Windows, Windows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452282"/>
            <a:ext cx="11682393" cy="5319579"/>
          </a:xfrm>
        </p:spPr>
        <p:txBody>
          <a:bodyPr/>
          <a:lstStyle/>
          <a:p>
            <a:r>
              <a:rPr lang="en-US" dirty="0"/>
              <a:t>Universal Windows Platform (UWP)</a:t>
            </a:r>
          </a:p>
          <a:p>
            <a:pPr lvl="1"/>
            <a:r>
              <a:rPr lang="en-US" dirty="0"/>
              <a:t>New way to target Win10 Desktop, Mobile, Xbox, and HoloLens from a single binary</a:t>
            </a:r>
          </a:p>
          <a:p>
            <a:pPr lvl="1"/>
            <a:r>
              <a:rPr lang="en-US" dirty="0"/>
              <a:t>Accelerated </a:t>
            </a:r>
            <a:r>
              <a:rPr lang="en-US" dirty="0" err="1"/>
              <a:t>OpenGLES</a:t>
            </a:r>
            <a:r>
              <a:rPr lang="en-US" dirty="0"/>
              <a:t> 1, 2 and 3 support through Angle OSS library</a:t>
            </a:r>
          </a:p>
          <a:p>
            <a:pPr lvl="1"/>
            <a:r>
              <a:rPr lang="en-US" dirty="0"/>
              <a:t>Large game deployments to Xbox</a:t>
            </a:r>
          </a:p>
          <a:p>
            <a:pPr lvl="1"/>
            <a:r>
              <a:rPr lang="en-US" dirty="0"/>
              <a:t>C++/WinRT - a language-extension-free WinRT projection for C++ (</a:t>
            </a:r>
            <a:r>
              <a:rPr lang="en-US" dirty="0">
                <a:hlinkClick r:id="rId3"/>
              </a:rPr>
              <a:t>https://github.com/Microsoft/cppwinrt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Bridges to Windows Store</a:t>
            </a:r>
          </a:p>
          <a:p>
            <a:pPr lvl="1"/>
            <a:r>
              <a:rPr lang="en-US" dirty="0"/>
              <a:t>Desktop Bridge “Centennial” - Packaging your desktop apps in the Store</a:t>
            </a:r>
          </a:p>
          <a:p>
            <a:pPr lvl="1"/>
            <a:r>
              <a:rPr lang="en-US" dirty="0"/>
              <a:t>Windows Bridge for iOS “Islandwood” (</a:t>
            </a:r>
            <a:r>
              <a:rPr lang="en-US" dirty="0">
                <a:hlinkClick r:id="rId4"/>
              </a:rPr>
              <a:t>https://github.com/Microsoft/WinObjC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Share source code across Windows Desktop, UWP, Android, iOS, </a:t>
            </a:r>
            <a:r>
              <a:rPr lang="en-US" i="1" dirty="0"/>
              <a:t>and </a:t>
            </a:r>
            <a:r>
              <a:rPr lang="en-US" dirty="0"/>
              <a:t>Linux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10" y="158987"/>
            <a:ext cx="1293295" cy="129329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26648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0">
        <p:fade/>
      </p:transition>
    </mc:Choice>
    <mc:Fallback xmlns="">
      <p:transition spd="med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bile workload.jpg">
            <a:extLst>
              <a:ext uri="{FF2B5EF4-FFF2-40B4-BE49-F238E27FC236}">
                <a16:creationId xmlns:a16="http://schemas.microsoft.com/office/drawing/2014/main" id="{141F545D-D12E-46B8-84E8-8CB687C1E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7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and 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8343" y="1643743"/>
            <a:ext cx="5888069" cy="4533220"/>
          </a:xfrm>
        </p:spPr>
        <p:txBody>
          <a:bodyPr>
            <a:normAutofit/>
          </a:bodyPr>
          <a:lstStyle/>
          <a:p>
            <a:r>
              <a:rPr lang="en-US"/>
              <a:t>Android</a:t>
            </a:r>
          </a:p>
          <a:p>
            <a:pPr lvl="1">
              <a:spcAft>
                <a:spcPts val="600"/>
              </a:spcAft>
            </a:pPr>
            <a:r>
              <a:rPr lang="en-US"/>
              <a:t>C++ IntelliSense and debugging</a:t>
            </a:r>
          </a:p>
          <a:p>
            <a:pPr lvl="1">
              <a:spcAft>
                <a:spcPts val="600"/>
              </a:spcAft>
            </a:pPr>
            <a:r>
              <a:rPr lang="en-US"/>
              <a:t>Java IntelliSense and debugging</a:t>
            </a:r>
          </a:p>
          <a:p>
            <a:pPr lvl="1">
              <a:spcAft>
                <a:spcPts val="600"/>
              </a:spcAft>
            </a:pPr>
            <a:r>
              <a:rPr lang="en-US"/>
              <a:t>Support for Android Gradle build system</a:t>
            </a:r>
          </a:p>
          <a:p>
            <a:pPr lvl="1">
              <a:spcAft>
                <a:spcPts val="600"/>
              </a:spcAft>
            </a:pPr>
            <a:r>
              <a:rPr lang="en-US"/>
              <a:t>Built-in support for Android API level 25 and NDK r15c in upcoming VS updates</a:t>
            </a:r>
          </a:p>
          <a:p>
            <a:pPr lvl="3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CC29A8-43C6-4C20-A02E-37E06CCE4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643743"/>
            <a:ext cx="5941031" cy="4533220"/>
          </a:xfrm>
        </p:spPr>
        <p:txBody>
          <a:bodyPr/>
          <a:lstStyle/>
          <a:p>
            <a:r>
              <a:rPr lang="en-US"/>
              <a:t>iOS</a:t>
            </a:r>
          </a:p>
          <a:p>
            <a:pPr lvl="1"/>
            <a:r>
              <a:rPr lang="en-US"/>
              <a:t>Easily import (and roundtrip) your Xcode project into Visual Studio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0073" y="5440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8697191" y="5195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2301" y="6396335"/>
            <a:ext cx="56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hlinkClick r:id="rId3"/>
              </a:rPr>
              <a:t>https://visualstudio.com/vs/cplusplus-mdd/</a:t>
            </a:r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933" y="3274499"/>
            <a:ext cx="5513920" cy="229028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1" name="Freeform 11"/>
          <p:cNvSpPr>
            <a:spLocks noEditPoints="1"/>
          </p:cNvSpPr>
          <p:nvPr/>
        </p:nvSpPr>
        <p:spPr bwMode="black">
          <a:xfrm>
            <a:off x="2484628" y="1169175"/>
            <a:ext cx="720351" cy="886877"/>
          </a:xfrm>
          <a:custGeom>
            <a:avLst/>
            <a:gdLst>
              <a:gd name="T0" fmla="*/ 574 w 618"/>
              <a:gd name="T1" fmla="*/ 227 h 723"/>
              <a:gd name="T2" fmla="*/ 530 w 618"/>
              <a:gd name="T3" fmla="*/ 272 h 723"/>
              <a:gd name="T4" fmla="*/ 530 w 618"/>
              <a:gd name="T5" fmla="*/ 446 h 723"/>
              <a:gd name="T6" fmla="*/ 574 w 618"/>
              <a:gd name="T7" fmla="*/ 491 h 723"/>
              <a:gd name="T8" fmla="*/ 618 w 618"/>
              <a:gd name="T9" fmla="*/ 446 h 723"/>
              <a:gd name="T10" fmla="*/ 618 w 618"/>
              <a:gd name="T11" fmla="*/ 272 h 723"/>
              <a:gd name="T12" fmla="*/ 574 w 618"/>
              <a:gd name="T13" fmla="*/ 227 h 723"/>
              <a:gd name="T14" fmla="*/ 44 w 618"/>
              <a:gd name="T15" fmla="*/ 227 h 723"/>
              <a:gd name="T16" fmla="*/ 0 w 618"/>
              <a:gd name="T17" fmla="*/ 272 h 723"/>
              <a:gd name="T18" fmla="*/ 0 w 618"/>
              <a:gd name="T19" fmla="*/ 446 h 723"/>
              <a:gd name="T20" fmla="*/ 44 w 618"/>
              <a:gd name="T21" fmla="*/ 491 h 723"/>
              <a:gd name="T22" fmla="*/ 88 w 618"/>
              <a:gd name="T23" fmla="*/ 446 h 723"/>
              <a:gd name="T24" fmla="*/ 88 w 618"/>
              <a:gd name="T25" fmla="*/ 272 h 723"/>
              <a:gd name="T26" fmla="*/ 44 w 618"/>
              <a:gd name="T27" fmla="*/ 227 h 723"/>
              <a:gd name="T28" fmla="*/ 505 w 618"/>
              <a:gd name="T29" fmla="*/ 228 h 723"/>
              <a:gd name="T30" fmla="*/ 505 w 618"/>
              <a:gd name="T31" fmla="*/ 547 h 723"/>
              <a:gd name="T32" fmla="*/ 471 w 618"/>
              <a:gd name="T33" fmla="*/ 581 h 723"/>
              <a:gd name="T34" fmla="*/ 432 w 618"/>
              <a:gd name="T35" fmla="*/ 581 h 723"/>
              <a:gd name="T36" fmla="*/ 432 w 618"/>
              <a:gd name="T37" fmla="*/ 678 h 723"/>
              <a:gd name="T38" fmla="*/ 388 w 618"/>
              <a:gd name="T39" fmla="*/ 723 h 723"/>
              <a:gd name="T40" fmla="*/ 344 w 618"/>
              <a:gd name="T41" fmla="*/ 678 h 723"/>
              <a:gd name="T42" fmla="*/ 344 w 618"/>
              <a:gd name="T43" fmla="*/ 581 h 723"/>
              <a:gd name="T44" fmla="*/ 276 w 618"/>
              <a:gd name="T45" fmla="*/ 581 h 723"/>
              <a:gd name="T46" fmla="*/ 276 w 618"/>
              <a:gd name="T47" fmla="*/ 678 h 723"/>
              <a:gd name="T48" fmla="*/ 232 w 618"/>
              <a:gd name="T49" fmla="*/ 723 h 723"/>
              <a:gd name="T50" fmla="*/ 188 w 618"/>
              <a:gd name="T51" fmla="*/ 678 h 723"/>
              <a:gd name="T52" fmla="*/ 188 w 618"/>
              <a:gd name="T53" fmla="*/ 581 h 723"/>
              <a:gd name="T54" fmla="*/ 149 w 618"/>
              <a:gd name="T55" fmla="*/ 581 h 723"/>
              <a:gd name="T56" fmla="*/ 115 w 618"/>
              <a:gd name="T57" fmla="*/ 547 h 723"/>
              <a:gd name="T58" fmla="*/ 115 w 618"/>
              <a:gd name="T59" fmla="*/ 228 h 723"/>
              <a:gd name="T60" fmla="*/ 505 w 618"/>
              <a:gd name="T61" fmla="*/ 228 h 723"/>
              <a:gd name="T62" fmla="*/ 402 w 618"/>
              <a:gd name="T63" fmla="*/ 63 h 723"/>
              <a:gd name="T64" fmla="*/ 438 w 618"/>
              <a:gd name="T65" fmla="*/ 11 h 723"/>
              <a:gd name="T66" fmla="*/ 437 w 618"/>
              <a:gd name="T67" fmla="*/ 2 h 723"/>
              <a:gd name="T68" fmla="*/ 428 w 618"/>
              <a:gd name="T69" fmla="*/ 4 h 723"/>
              <a:gd name="T70" fmla="*/ 390 w 618"/>
              <a:gd name="T71" fmla="*/ 59 h 723"/>
              <a:gd name="T72" fmla="*/ 309 w 618"/>
              <a:gd name="T73" fmla="*/ 43 h 723"/>
              <a:gd name="T74" fmla="*/ 228 w 618"/>
              <a:gd name="T75" fmla="*/ 59 h 723"/>
              <a:gd name="T76" fmla="*/ 190 w 618"/>
              <a:gd name="T77" fmla="*/ 4 h 723"/>
              <a:gd name="T78" fmla="*/ 181 w 618"/>
              <a:gd name="T79" fmla="*/ 2 h 723"/>
              <a:gd name="T80" fmla="*/ 180 w 618"/>
              <a:gd name="T81" fmla="*/ 11 h 723"/>
              <a:gd name="T82" fmla="*/ 216 w 618"/>
              <a:gd name="T83" fmla="*/ 63 h 723"/>
              <a:gd name="T84" fmla="*/ 114 w 618"/>
              <a:gd name="T85" fmla="*/ 200 h 723"/>
              <a:gd name="T86" fmla="*/ 504 w 618"/>
              <a:gd name="T87" fmla="*/ 200 h 723"/>
              <a:gd name="T88" fmla="*/ 402 w 618"/>
              <a:gd name="T89" fmla="*/ 63 h 723"/>
              <a:gd name="T90" fmla="*/ 227 w 618"/>
              <a:gd name="T91" fmla="*/ 146 h 723"/>
              <a:gd name="T92" fmla="*/ 205 w 618"/>
              <a:gd name="T93" fmla="*/ 124 h 723"/>
              <a:gd name="T94" fmla="*/ 227 w 618"/>
              <a:gd name="T95" fmla="*/ 103 h 723"/>
              <a:gd name="T96" fmla="*/ 248 w 618"/>
              <a:gd name="T97" fmla="*/ 124 h 723"/>
              <a:gd name="T98" fmla="*/ 227 w 618"/>
              <a:gd name="T99" fmla="*/ 146 h 723"/>
              <a:gd name="T100" fmla="*/ 394 w 618"/>
              <a:gd name="T101" fmla="*/ 146 h 723"/>
              <a:gd name="T102" fmla="*/ 373 w 618"/>
              <a:gd name="T103" fmla="*/ 124 h 723"/>
              <a:gd name="T104" fmla="*/ 394 w 618"/>
              <a:gd name="T105" fmla="*/ 103 h 723"/>
              <a:gd name="T106" fmla="*/ 416 w 618"/>
              <a:gd name="T107" fmla="*/ 124 h 723"/>
              <a:gd name="T108" fmla="*/ 394 w 618"/>
              <a:gd name="T109" fmla="*/ 146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18" h="723">
                <a:moveTo>
                  <a:pt x="574" y="227"/>
                </a:moveTo>
                <a:cubicBezTo>
                  <a:pt x="550" y="227"/>
                  <a:pt x="530" y="247"/>
                  <a:pt x="530" y="272"/>
                </a:cubicBezTo>
                <a:cubicBezTo>
                  <a:pt x="530" y="446"/>
                  <a:pt x="530" y="446"/>
                  <a:pt x="530" y="446"/>
                </a:cubicBezTo>
                <a:cubicBezTo>
                  <a:pt x="530" y="471"/>
                  <a:pt x="550" y="491"/>
                  <a:pt x="574" y="491"/>
                </a:cubicBezTo>
                <a:cubicBezTo>
                  <a:pt x="598" y="491"/>
                  <a:pt x="618" y="471"/>
                  <a:pt x="618" y="446"/>
                </a:cubicBezTo>
                <a:cubicBezTo>
                  <a:pt x="618" y="272"/>
                  <a:pt x="618" y="272"/>
                  <a:pt x="618" y="272"/>
                </a:cubicBezTo>
                <a:cubicBezTo>
                  <a:pt x="618" y="247"/>
                  <a:pt x="598" y="227"/>
                  <a:pt x="574" y="227"/>
                </a:cubicBezTo>
                <a:close/>
                <a:moveTo>
                  <a:pt x="44" y="227"/>
                </a:moveTo>
                <a:cubicBezTo>
                  <a:pt x="20" y="227"/>
                  <a:pt x="0" y="247"/>
                  <a:pt x="0" y="27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71"/>
                  <a:pt x="20" y="491"/>
                  <a:pt x="44" y="491"/>
                </a:cubicBezTo>
                <a:cubicBezTo>
                  <a:pt x="68" y="491"/>
                  <a:pt x="88" y="471"/>
                  <a:pt x="88" y="446"/>
                </a:cubicBezTo>
                <a:cubicBezTo>
                  <a:pt x="88" y="272"/>
                  <a:pt x="88" y="272"/>
                  <a:pt x="88" y="272"/>
                </a:cubicBezTo>
                <a:cubicBezTo>
                  <a:pt x="88" y="247"/>
                  <a:pt x="68" y="227"/>
                  <a:pt x="44" y="227"/>
                </a:cubicBezTo>
                <a:close/>
                <a:moveTo>
                  <a:pt x="505" y="228"/>
                </a:moveTo>
                <a:cubicBezTo>
                  <a:pt x="505" y="547"/>
                  <a:pt x="505" y="547"/>
                  <a:pt x="505" y="547"/>
                </a:cubicBezTo>
                <a:cubicBezTo>
                  <a:pt x="505" y="566"/>
                  <a:pt x="490" y="581"/>
                  <a:pt x="471" y="581"/>
                </a:cubicBezTo>
                <a:cubicBezTo>
                  <a:pt x="432" y="581"/>
                  <a:pt x="432" y="581"/>
                  <a:pt x="432" y="581"/>
                </a:cubicBezTo>
                <a:cubicBezTo>
                  <a:pt x="432" y="678"/>
                  <a:pt x="432" y="678"/>
                  <a:pt x="432" y="678"/>
                </a:cubicBezTo>
                <a:cubicBezTo>
                  <a:pt x="432" y="703"/>
                  <a:pt x="412" y="723"/>
                  <a:pt x="388" y="723"/>
                </a:cubicBezTo>
                <a:cubicBezTo>
                  <a:pt x="364" y="723"/>
                  <a:pt x="344" y="703"/>
                  <a:pt x="344" y="678"/>
                </a:cubicBezTo>
                <a:cubicBezTo>
                  <a:pt x="344" y="581"/>
                  <a:pt x="344" y="581"/>
                  <a:pt x="344" y="581"/>
                </a:cubicBezTo>
                <a:cubicBezTo>
                  <a:pt x="276" y="581"/>
                  <a:pt x="276" y="581"/>
                  <a:pt x="276" y="581"/>
                </a:cubicBezTo>
                <a:cubicBezTo>
                  <a:pt x="276" y="678"/>
                  <a:pt x="276" y="678"/>
                  <a:pt x="276" y="678"/>
                </a:cubicBezTo>
                <a:cubicBezTo>
                  <a:pt x="276" y="703"/>
                  <a:pt x="256" y="723"/>
                  <a:pt x="232" y="723"/>
                </a:cubicBezTo>
                <a:cubicBezTo>
                  <a:pt x="208" y="723"/>
                  <a:pt x="188" y="703"/>
                  <a:pt x="188" y="678"/>
                </a:cubicBezTo>
                <a:cubicBezTo>
                  <a:pt x="188" y="581"/>
                  <a:pt x="188" y="581"/>
                  <a:pt x="188" y="581"/>
                </a:cubicBezTo>
                <a:cubicBezTo>
                  <a:pt x="149" y="581"/>
                  <a:pt x="149" y="581"/>
                  <a:pt x="149" y="581"/>
                </a:cubicBezTo>
                <a:cubicBezTo>
                  <a:pt x="130" y="581"/>
                  <a:pt x="115" y="566"/>
                  <a:pt x="115" y="547"/>
                </a:cubicBezTo>
                <a:cubicBezTo>
                  <a:pt x="115" y="228"/>
                  <a:pt x="115" y="228"/>
                  <a:pt x="115" y="228"/>
                </a:cubicBezTo>
                <a:lnTo>
                  <a:pt x="505" y="228"/>
                </a:lnTo>
                <a:close/>
                <a:moveTo>
                  <a:pt x="402" y="63"/>
                </a:moveTo>
                <a:cubicBezTo>
                  <a:pt x="438" y="11"/>
                  <a:pt x="438" y="11"/>
                  <a:pt x="438" y="11"/>
                </a:cubicBezTo>
                <a:cubicBezTo>
                  <a:pt x="440" y="8"/>
                  <a:pt x="439" y="4"/>
                  <a:pt x="437" y="2"/>
                </a:cubicBezTo>
                <a:cubicBezTo>
                  <a:pt x="434" y="0"/>
                  <a:pt x="430" y="1"/>
                  <a:pt x="428" y="4"/>
                </a:cubicBezTo>
                <a:cubicBezTo>
                  <a:pt x="390" y="59"/>
                  <a:pt x="390" y="59"/>
                  <a:pt x="390" y="59"/>
                </a:cubicBezTo>
                <a:cubicBezTo>
                  <a:pt x="365" y="49"/>
                  <a:pt x="338" y="43"/>
                  <a:pt x="309" y="43"/>
                </a:cubicBezTo>
                <a:cubicBezTo>
                  <a:pt x="280" y="43"/>
                  <a:pt x="253" y="49"/>
                  <a:pt x="228" y="59"/>
                </a:cubicBezTo>
                <a:cubicBezTo>
                  <a:pt x="190" y="4"/>
                  <a:pt x="190" y="4"/>
                  <a:pt x="190" y="4"/>
                </a:cubicBezTo>
                <a:cubicBezTo>
                  <a:pt x="188" y="1"/>
                  <a:pt x="184" y="0"/>
                  <a:pt x="181" y="2"/>
                </a:cubicBezTo>
                <a:cubicBezTo>
                  <a:pt x="179" y="4"/>
                  <a:pt x="178" y="8"/>
                  <a:pt x="180" y="11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59" y="90"/>
                  <a:pt x="119" y="141"/>
                  <a:pt x="114" y="200"/>
                </a:cubicBezTo>
                <a:cubicBezTo>
                  <a:pt x="504" y="200"/>
                  <a:pt x="504" y="200"/>
                  <a:pt x="504" y="200"/>
                </a:cubicBezTo>
                <a:cubicBezTo>
                  <a:pt x="499" y="141"/>
                  <a:pt x="459" y="90"/>
                  <a:pt x="402" y="63"/>
                </a:cubicBezTo>
                <a:close/>
                <a:moveTo>
                  <a:pt x="227" y="146"/>
                </a:moveTo>
                <a:cubicBezTo>
                  <a:pt x="215" y="146"/>
                  <a:pt x="205" y="136"/>
                  <a:pt x="205" y="124"/>
                </a:cubicBezTo>
                <a:cubicBezTo>
                  <a:pt x="205" y="113"/>
                  <a:pt x="215" y="103"/>
                  <a:pt x="227" y="103"/>
                </a:cubicBezTo>
                <a:cubicBezTo>
                  <a:pt x="239" y="103"/>
                  <a:pt x="248" y="113"/>
                  <a:pt x="248" y="124"/>
                </a:cubicBezTo>
                <a:cubicBezTo>
                  <a:pt x="248" y="136"/>
                  <a:pt x="239" y="146"/>
                  <a:pt x="227" y="146"/>
                </a:cubicBezTo>
                <a:close/>
                <a:moveTo>
                  <a:pt x="394" y="146"/>
                </a:moveTo>
                <a:cubicBezTo>
                  <a:pt x="382" y="146"/>
                  <a:pt x="373" y="136"/>
                  <a:pt x="373" y="124"/>
                </a:cubicBezTo>
                <a:cubicBezTo>
                  <a:pt x="373" y="113"/>
                  <a:pt x="382" y="103"/>
                  <a:pt x="394" y="103"/>
                </a:cubicBezTo>
                <a:cubicBezTo>
                  <a:pt x="406" y="103"/>
                  <a:pt x="416" y="113"/>
                  <a:pt x="416" y="124"/>
                </a:cubicBezTo>
                <a:cubicBezTo>
                  <a:pt x="416" y="136"/>
                  <a:pt x="406" y="146"/>
                  <a:pt x="394" y="146"/>
                </a:cubicBezTo>
                <a:close/>
              </a:path>
            </a:pathLst>
          </a:custGeom>
          <a:solidFill>
            <a:srgbClr val="50505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38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4FFAD9-0C2F-4F88-9104-1FBB515E2AA4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8593137" y="1154128"/>
            <a:ext cx="938213" cy="91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6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306245-95FE-4BA3-9878-C62AB2F02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8"/>
            <a:ext cx="12192000" cy="681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7" y="1452282"/>
            <a:ext cx="11723402" cy="5319579"/>
          </a:xfrm>
        </p:spPr>
        <p:txBody>
          <a:bodyPr/>
          <a:lstStyle/>
          <a:p>
            <a:r>
              <a:rPr lang="en-US"/>
              <a:t>Use Visual Studio with any Linux distro or Windows Subsystem for Linux</a:t>
            </a:r>
            <a:r>
              <a:rPr lang="en-US" dirty="0"/>
              <a:t> (WSL)</a:t>
            </a:r>
            <a:endParaRPr lang="en-US"/>
          </a:p>
          <a:p>
            <a:pPr lvl="1"/>
            <a:r>
              <a:rPr lang="en-US"/>
              <a:t>Remote system needs SSH, GDB, and GCC for compile</a:t>
            </a:r>
          </a:p>
          <a:p>
            <a:pPr lvl="1"/>
            <a:r>
              <a:rPr lang="en-US"/>
              <a:t>Connect using user/password or private key</a:t>
            </a:r>
          </a:p>
          <a:p>
            <a:pPr lvl="1"/>
            <a:r>
              <a:rPr lang="en-US"/>
              <a:t>Project templates enable control of GCC/GDB on remote target</a:t>
            </a:r>
          </a:p>
          <a:p>
            <a:pPr lvl="1"/>
            <a:r>
              <a:rPr lang="en-US"/>
              <a:t>IntelliSense supports GCC with standard Linux libraries out of the box</a:t>
            </a:r>
          </a:p>
          <a:p>
            <a:pPr lvl="1"/>
            <a:r>
              <a:rPr lang="en-US"/>
              <a:t>Debug from your projects or attach to remote process</a:t>
            </a:r>
          </a:p>
          <a:p>
            <a:pPr lvl="2"/>
            <a:r>
              <a:rPr lang="en-US"/>
              <a:t>Use either </a:t>
            </a:r>
            <a:r>
              <a:rPr lang="en-US" err="1"/>
              <a:t>gdb</a:t>
            </a:r>
            <a:r>
              <a:rPr lang="en-US"/>
              <a:t> or </a:t>
            </a:r>
            <a:r>
              <a:rPr lang="en-US" err="1"/>
              <a:t>gdbserver</a:t>
            </a:r>
            <a:r>
              <a:rPr lang="en-US"/>
              <a:t> on the remote</a:t>
            </a:r>
          </a:p>
          <a:p>
            <a:pPr lvl="2"/>
            <a:r>
              <a:rPr lang="en-US"/>
              <a:t>Python pretty printer type visualizers supported in </a:t>
            </a:r>
            <a:r>
              <a:rPr lang="en-US" err="1"/>
              <a:t>gdb</a:t>
            </a:r>
            <a:r>
              <a:rPr lang="en-US"/>
              <a:t> mode</a:t>
            </a:r>
          </a:p>
          <a:p>
            <a:pPr lvl="1"/>
            <a:r>
              <a:rPr lang="en-US"/>
              <a:t>Support for CMake &gt; 3.8 added in 15.4</a:t>
            </a:r>
          </a:p>
          <a:p>
            <a:r>
              <a:rPr lang="en-US"/>
              <a:t>Resources</a:t>
            </a:r>
          </a:p>
          <a:p>
            <a:pPr lvl="1"/>
            <a:r>
              <a:rPr lang="en-US"/>
              <a:t>Documentation: </a:t>
            </a:r>
            <a:r>
              <a:rPr lang="en-US" dirty="0">
                <a:hlinkClick r:id="rId3"/>
              </a:rPr>
              <a:t>https://aka.ms/vslinux</a:t>
            </a:r>
            <a:r>
              <a:rPr lang="en-US"/>
              <a:t> </a:t>
            </a:r>
          </a:p>
          <a:p>
            <a:pPr lvl="1"/>
            <a:r>
              <a:rPr lang="en-US"/>
              <a:t>Issues, discussion: </a:t>
            </a:r>
            <a:r>
              <a:rPr lang="en-US">
                <a:hlinkClick r:id="rId4"/>
              </a:rPr>
              <a:t>https://github.com/microsoft/vslinux</a:t>
            </a:r>
            <a:r>
              <a:rPr lang="en-US"/>
              <a:t> </a:t>
            </a:r>
          </a:p>
        </p:txBody>
      </p:sp>
      <p:pic>
        <p:nvPicPr>
          <p:cNvPr id="5" name="Picture 1" descr="Satya Nadella Linux">
            <a:extLst>
              <a:ext uri="{FF2B5EF4-FFF2-40B4-BE49-F238E27FC236}">
                <a16:creationId xmlns:a16="http://schemas.microsoft.com/office/drawing/2014/main" id="{86CB29FB-B629-422B-A9DA-547B31D6A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90698" y="-5114"/>
            <a:ext cx="1501302" cy="14764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8A5829-095D-4749-975C-892B27D3786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973075" y="3448438"/>
            <a:ext cx="3152663" cy="332342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4663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0">
        <p:fade/>
      </p:transition>
    </mc:Choice>
    <mc:Fallback xmlns="">
      <p:transition spd="med" advTm="60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– Internet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for Linux Development works with IoT devices running Linux</a:t>
            </a:r>
          </a:p>
          <a:p>
            <a:pPr lvl="1"/>
            <a:r>
              <a:rPr lang="en-US" dirty="0"/>
              <a:t>E.g. Raspberry Pi, </a:t>
            </a:r>
            <a:r>
              <a:rPr lang="en-US" dirty="0" err="1"/>
              <a:t>Beaglebone</a:t>
            </a:r>
            <a:endParaRPr lang="en-US" dirty="0"/>
          </a:p>
          <a:p>
            <a:pPr lvl="1"/>
            <a:r>
              <a:rPr lang="en-US" dirty="0" err="1"/>
              <a:t>Yocto</a:t>
            </a:r>
            <a:r>
              <a:rPr lang="en-US" dirty="0"/>
              <a:t> SDKs can be used by overriding project defaults</a:t>
            </a:r>
          </a:p>
          <a:p>
            <a:r>
              <a:rPr lang="en-US" dirty="0"/>
              <a:t>Visual Studio 2017 version 15.5 introduces ARM GCC support</a:t>
            </a:r>
          </a:p>
          <a:p>
            <a:pPr lvl="1"/>
            <a:r>
              <a:rPr lang="en-US" dirty="0"/>
              <a:t>Local cross compile use ARM compiler</a:t>
            </a:r>
          </a:p>
          <a:p>
            <a:pPr lvl="1"/>
            <a:r>
              <a:rPr lang="en-US" dirty="0" err="1"/>
              <a:t>mbed</a:t>
            </a:r>
            <a:r>
              <a:rPr lang="en-US" dirty="0"/>
              <a:t> folder based project support</a:t>
            </a:r>
          </a:p>
          <a:p>
            <a:pPr lvl="1"/>
            <a:r>
              <a:rPr lang="en-US" dirty="0"/>
              <a:t>Launch templates provided to illustrate how to debug devices</a:t>
            </a:r>
          </a:p>
          <a:p>
            <a:r>
              <a:rPr lang="en-US" dirty="0"/>
              <a:t>The Azure IoT SDK supports Linux and MCU devices</a:t>
            </a:r>
          </a:p>
          <a:p>
            <a:pPr lvl="1"/>
            <a:r>
              <a:rPr lang="en-US" dirty="0"/>
              <a:t>Portable to very small devices</a:t>
            </a:r>
          </a:p>
          <a:p>
            <a:pPr lvl="1"/>
            <a:r>
              <a:rPr lang="en-US" dirty="0"/>
              <a:t>Provides message processing and device management capabilities</a:t>
            </a:r>
          </a:p>
          <a:p>
            <a:pPr lvl="1"/>
            <a:r>
              <a:rPr lang="en-US" dirty="0"/>
              <a:t>Any device with network capability can get messages to/from Azure</a:t>
            </a:r>
          </a:p>
          <a:p>
            <a:pPr lvl="1"/>
            <a:r>
              <a:rPr lang="en-US" dirty="0"/>
              <a:t>Devices without network capability can communicate through gateways</a:t>
            </a:r>
          </a:p>
          <a:p>
            <a:pPr lvl="1"/>
            <a:r>
              <a:rPr lang="en-US" dirty="0">
                <a:hlinkClick r:id="rId3"/>
              </a:rPr>
              <a:t>https://azure.microsoft.com/develop/iot/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8980" y="4786261"/>
            <a:ext cx="1422338" cy="18761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6309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000">
        <p:fade/>
      </p:transition>
    </mc:Choice>
    <mc:Fallback xmlns="">
      <p:transition spd="med" advTm="4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me workload.jpg">
            <a:extLst>
              <a:ext uri="{FF2B5EF4-FFF2-40B4-BE49-F238E27FC236}">
                <a16:creationId xmlns:a16="http://schemas.microsoft.com/office/drawing/2014/main" id="{C1A0FE09-6D6A-444D-A552-09A993057E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cloud to build, launch, and scale out your games</a:t>
            </a:r>
          </a:p>
          <a:p>
            <a:pPr lvl="1"/>
            <a:r>
              <a:rPr lang="en-US">
                <a:hlinkClick r:id="rId3"/>
              </a:rPr>
              <a:t>https://azure.microsoft.com/solutions/gaming/</a:t>
            </a:r>
            <a:r>
              <a:rPr lang="en-US"/>
              <a:t> </a:t>
            </a:r>
          </a:p>
          <a:p>
            <a:pPr lvl="1"/>
            <a:endParaRPr lang="en-US"/>
          </a:p>
          <a:p>
            <a:r>
              <a:rPr lang="en-US"/>
              <a:t>Built-in graphics debugger and profiler for DirectX 10, 11, 12 for diagnosing graphics issues and performance bottlenecks</a:t>
            </a:r>
          </a:p>
          <a:p>
            <a:pPr lvl="1"/>
            <a:endParaRPr lang="en-US"/>
          </a:p>
          <a:p>
            <a:r>
              <a:rPr lang="en-US"/>
              <a:t>Use Visual Studio to build cross-platform games with popular game engines</a:t>
            </a:r>
          </a:p>
          <a:p>
            <a:pPr lvl="1"/>
            <a:r>
              <a:rPr lang="en-US"/>
              <a:t>Unity, Unreal engine, and Cocos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5995" y="6286551"/>
            <a:ext cx="8000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u="sng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https://www.visualstudio.com/features/game-development-vs</a:t>
            </a:r>
            <a:endParaRPr lang="en-US" sz="2400"/>
          </a:p>
        </p:txBody>
      </p:sp>
      <p:grpSp>
        <p:nvGrpSpPr>
          <p:cNvPr id="6" name="Group 5"/>
          <p:cNvGrpSpPr/>
          <p:nvPr/>
        </p:nvGrpSpPr>
        <p:grpSpPr>
          <a:xfrm>
            <a:off x="4421166" y="217394"/>
            <a:ext cx="7591425" cy="1028700"/>
            <a:chOff x="4602229" y="217394"/>
            <a:chExt cx="7591425" cy="10287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2229" y="217394"/>
              <a:ext cx="7591425" cy="10287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6782" y="257150"/>
              <a:ext cx="75184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79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C++ (MSVC) Compiler and Libraries</a:t>
            </a:r>
          </a:p>
          <a:p>
            <a:pPr lvl="1"/>
            <a:r>
              <a:rPr lang="en-US" dirty="0"/>
              <a:t>Conformance</a:t>
            </a:r>
          </a:p>
          <a:p>
            <a:pPr lvl="1"/>
            <a:r>
              <a:rPr lang="en-US" dirty="0"/>
              <a:t>Compiler Diagnostics</a:t>
            </a:r>
          </a:p>
          <a:p>
            <a:pPr lvl="1"/>
            <a:r>
              <a:rPr lang="en-US" dirty="0"/>
              <a:t>Code Analysis</a:t>
            </a:r>
          </a:p>
          <a:p>
            <a:pPr lvl="1"/>
            <a:r>
              <a:rPr lang="en-US" dirty="0"/>
              <a:t>Code Gen Quality</a:t>
            </a:r>
          </a:p>
          <a:p>
            <a:pPr lvl="1"/>
            <a:r>
              <a:rPr lang="en-US" dirty="0"/>
              <a:t>Build Throughput</a:t>
            </a:r>
          </a:p>
          <a:p>
            <a:pPr lvl="1"/>
            <a:endParaRPr lang="en-US" dirty="0"/>
          </a:p>
          <a:p>
            <a:r>
              <a:rPr lang="en-US" dirty="0"/>
              <a:t>Visual Studio 2017</a:t>
            </a:r>
          </a:p>
          <a:p>
            <a:pPr lvl="1"/>
            <a:r>
              <a:rPr lang="en-US" dirty="0"/>
              <a:t>Faster installation and your disk will thank you</a:t>
            </a:r>
          </a:p>
          <a:p>
            <a:pPr lvl="1"/>
            <a:r>
              <a:rPr lang="en-US" dirty="0"/>
              <a:t>Pain-free upgrade</a:t>
            </a:r>
          </a:p>
          <a:p>
            <a:pPr lvl="1"/>
            <a:r>
              <a:rPr lang="en-US" dirty="0"/>
              <a:t>Just point Visual Studio to your code</a:t>
            </a:r>
          </a:p>
          <a:p>
            <a:pPr lvl="1"/>
            <a:r>
              <a:rPr lang="en-US" dirty="0"/>
              <a:t>Use Visual Studio for all your projects and target platforms</a:t>
            </a:r>
          </a:p>
          <a:p>
            <a:pPr lvl="1"/>
            <a:r>
              <a:rPr lang="en-US" dirty="0"/>
              <a:t>Be more productive than ever</a:t>
            </a:r>
          </a:p>
        </p:txBody>
      </p:sp>
      <p:pic>
        <p:nvPicPr>
          <p:cNvPr id="4098" name="Picture 2" descr="Organizer, Datebook, Diary, Agenda, Office, Not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520" y="4849054"/>
            <a:ext cx="2024398" cy="169287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12">
            <a:extLst>
              <a:ext uri="{FF2B5EF4-FFF2-40B4-BE49-F238E27FC236}">
                <a16:creationId xmlns:a16="http://schemas.microsoft.com/office/drawing/2014/main" id="{F2E1762D-AFBB-464B-8D50-C11BEA8248E9}"/>
              </a:ext>
            </a:extLst>
          </p:cNvPr>
          <p:cNvSpPr/>
          <p:nvPr/>
        </p:nvSpPr>
        <p:spPr>
          <a:xfrm>
            <a:off x="838199" y="6412060"/>
            <a:ext cx="308283" cy="25973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 of C++ Product Team at Microsoft (DevDiv)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32000"/>
            <a:ext cx="11287539" cy="47398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Make the lives of all C++ developers on the planet better</a:t>
            </a: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by participating with the </a:t>
            </a:r>
            <a:r>
              <a:rPr lang="en-US" b="1" dirty="0"/>
              <a:t>C++ Standards </a:t>
            </a:r>
            <a:r>
              <a:rPr lang="en-US" dirty="0"/>
              <a:t>committee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by investing in the Microsoft Visual C++ (</a:t>
            </a:r>
            <a:r>
              <a:rPr lang="en-US" b="1" dirty="0"/>
              <a:t>MSVC</a:t>
            </a:r>
            <a:r>
              <a:rPr lang="en-US" dirty="0"/>
              <a:t>) Compiler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by improving the </a:t>
            </a:r>
            <a:r>
              <a:rPr lang="en-US" b="1" dirty="0"/>
              <a:t>Visual Studio IDE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by continuing to enhance the C++ extension for </a:t>
            </a:r>
            <a:r>
              <a:rPr lang="en-US" b="1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65932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5000">
        <p:fade/>
      </p:transition>
    </mc:Choice>
    <mc:Fallback xmlns="">
      <p:transition spd="med" advTm="10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Productivity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425480"/>
            <a:ext cx="5398213" cy="5243543"/>
          </a:xfrm>
        </p:spPr>
        <p:txBody>
          <a:bodyPr>
            <a:normAutofit lnSpcReduction="10000"/>
          </a:bodyPr>
          <a:lstStyle/>
          <a:p>
            <a:r>
              <a:rPr lang="en-US"/>
              <a:t>Code Editing</a:t>
            </a:r>
          </a:p>
          <a:p>
            <a:pPr lvl="1"/>
            <a:r>
              <a:rPr lang="en-US"/>
              <a:t>Predictive IntelliSense, IntelliSense filtering, Code formatting enforcement with </a:t>
            </a:r>
            <a:r>
              <a:rPr lang="en-US" dirty="0" err="1"/>
              <a:t>editorconfig</a:t>
            </a:r>
            <a:endParaRPr lang="en-US"/>
          </a:p>
          <a:p>
            <a:pPr lvl="1"/>
            <a:r>
              <a:rPr lang="en-US"/>
              <a:t>Coming soon: Ctrl + Click to Go To Definition, Structure Visualizer in-box (download the extension in the meantime) </a:t>
            </a:r>
          </a:p>
          <a:p>
            <a:r>
              <a:rPr lang="en-US"/>
              <a:t>Code Navigation</a:t>
            </a:r>
          </a:p>
          <a:p>
            <a:pPr lvl="1"/>
            <a:r>
              <a:rPr lang="en-US"/>
              <a:t>Manage a large list more easily with Find All References (better perf coming in 15.5)</a:t>
            </a:r>
          </a:p>
          <a:p>
            <a:pPr lvl="1"/>
            <a:r>
              <a:rPr lang="en-US"/>
              <a:t>Navigate To -&gt; Go To with filtering</a:t>
            </a:r>
          </a:p>
          <a:p>
            <a:pPr lvl="1"/>
            <a:r>
              <a:rPr lang="en-US"/>
              <a:t>Improved Error List results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199" y="1425481"/>
            <a:ext cx="5941031" cy="5243542"/>
          </a:xfrm>
        </p:spPr>
        <p:txBody>
          <a:bodyPr/>
          <a:lstStyle/>
          <a:p>
            <a:r>
              <a:rPr lang="en-US"/>
              <a:t>Source Control Management</a:t>
            </a:r>
          </a:p>
          <a:p>
            <a:pPr lvl="1"/>
            <a:r>
              <a:rPr lang="en-US"/>
              <a:t>Force push your changes, SSH support for remotes, View Commit Diff</a:t>
            </a:r>
          </a:p>
          <a:p>
            <a:r>
              <a:rPr lang="en-US"/>
              <a:t>Debugging/Diagnostics</a:t>
            </a:r>
          </a:p>
          <a:p>
            <a:pPr lvl="1"/>
            <a:r>
              <a:rPr lang="en-US"/>
              <a:t>Run to Click, Reattach to Process, Improved Exception Helper, Break-on-exception conditions, Improved Memory and CPU profiler</a:t>
            </a:r>
          </a:p>
          <a:p>
            <a:r>
              <a:rPr lang="en-US"/>
              <a:t>Unit Testing</a:t>
            </a:r>
          </a:p>
          <a:p>
            <a:pPr lvl="1"/>
            <a:r>
              <a:rPr lang="en-US"/>
              <a:t>Test Adapter for Google Test</a:t>
            </a:r>
          </a:p>
          <a:p>
            <a:pPr lvl="1"/>
            <a:r>
              <a:rPr lang="en-US"/>
              <a:t>Test Adapter for </a:t>
            </a:r>
            <a:r>
              <a:rPr lang="en-US" err="1"/>
              <a:t>Boost.Test</a:t>
            </a:r>
            <a:endParaRPr lang="en-US"/>
          </a:p>
          <a:p>
            <a:pPr lvl="1"/>
            <a:r>
              <a:rPr lang="en-US"/>
              <a:t>…</a:t>
            </a:r>
          </a:p>
        </p:txBody>
      </p:sp>
      <p:pic>
        <p:nvPicPr>
          <p:cNvPr id="1026" name="Picture 2" descr="https://c1.staticflickr.com/5/4084/5039801864_3f3345df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373" y="143184"/>
            <a:ext cx="2035749" cy="132485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5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Auto-precompiled headers for IntelliSense perf (when no PCH)</a:t>
            </a:r>
          </a:p>
          <a:p>
            <a:r>
              <a:rPr lang="en-US"/>
              <a:t>Memory usage during debugging significantly decreased</a:t>
            </a:r>
          </a:p>
          <a:p>
            <a:pPr lvl="1"/>
            <a:r>
              <a:rPr lang="en-US"/>
              <a:t>E.g. debugging a specific problematic project down to 1.9G from… crashing</a:t>
            </a:r>
          </a:p>
          <a:p>
            <a:r>
              <a:rPr lang="en-US"/>
              <a:t>Solution load dramatic improvements</a:t>
            </a:r>
          </a:p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E27F8D-0855-4538-BFEA-8907B86D6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89436"/>
              </p:ext>
            </p:extLst>
          </p:nvPr>
        </p:nvGraphicFramePr>
        <p:xfrm>
          <a:off x="1628360" y="3523469"/>
          <a:ext cx="8788532" cy="283867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{93296810-A885-4BE3-A3E7-6D5BEEA58F35}</a:tableStyleId>
              </a:tblPr>
              <a:tblGrid>
                <a:gridCol w="412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4074">
                  <a:extLst>
                    <a:ext uri="{9D8B030D-6E8A-4147-A177-3AD203B41FA5}">
                      <a16:colId xmlns:a16="http://schemas.microsoft.com/office/drawing/2014/main" val="3665875244"/>
                    </a:ext>
                  </a:extLst>
                </a:gridCol>
              </a:tblGrid>
              <a:tr h="81422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Chromium - 4600 </a:t>
                      </a:r>
                    </a:p>
                    <a:p>
                      <a:pPr algn="ctr"/>
                      <a:r>
                        <a:rPr lang="en-US" sz="2000"/>
                        <a:t>Solution Items</a:t>
                      </a:r>
                      <a:endParaRPr lang="en-US" sz="2000" b="0">
                        <a:gradFill>
                          <a:gsLst>
                            <a:gs pos="5310">
                              <a:srgbClr val="FFFFFF"/>
                            </a:gs>
                            <a:gs pos="21239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</a:txBody>
                  <a:tcPr marL="89642" marR="896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VS 2015 Update 3</a:t>
                      </a:r>
                      <a:endParaRPr lang="en-US" sz="2000" b="0" dirty="0">
                        <a:gradFill>
                          <a:gsLst>
                            <a:gs pos="5310">
                              <a:srgbClr val="FFFFFF"/>
                            </a:gs>
                            <a:gs pos="21239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</a:txBody>
                  <a:tcPr marL="89642" marR="896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VS 2017</a:t>
                      </a:r>
                      <a:endParaRPr lang="en-US" sz="2000" b="1">
                        <a:gradFill>
                          <a:gsLst>
                            <a:gs pos="5310">
                              <a:srgbClr val="FFFFFF"/>
                            </a:gs>
                            <a:gs pos="21239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</a:txBody>
                  <a:tcPr marL="89642" marR="896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Improvement</a:t>
                      </a:r>
                      <a:endParaRPr lang="en-US" sz="2000" b="1" dirty="0">
                        <a:gradFill>
                          <a:gsLst>
                            <a:gs pos="5310">
                              <a:srgbClr val="FFFFFF"/>
                            </a:gs>
                            <a:gs pos="21239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</a:txBody>
                  <a:tcPr marL="89642" marR="8964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sz="2000" dirty="0"/>
                        <a:t>Time - First Solution Open (s)</a:t>
                      </a:r>
                    </a:p>
                  </a:txBody>
                  <a:tcPr marL="89642" marR="896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1,213</a:t>
                      </a:r>
                      <a:endParaRPr lang="en-US" sz="2000" dirty="0">
                        <a:solidFill>
                          <a:schemeClr val="accent6"/>
                        </a:solidFill>
                      </a:endParaRPr>
                    </a:p>
                  </a:txBody>
                  <a:tcPr marL="89642" marR="896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182</a:t>
                      </a:r>
                      <a:endParaRPr lang="en-US" sz="2000">
                        <a:solidFill>
                          <a:schemeClr val="accent6"/>
                        </a:solidFill>
                      </a:endParaRPr>
                    </a:p>
                  </a:txBody>
                  <a:tcPr marL="89642" marR="896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rgbClr val="00B050"/>
                          </a:solidFill>
                        </a:rPr>
                        <a:t>6.6x</a:t>
                      </a:r>
                    </a:p>
                  </a:txBody>
                  <a:tcPr marL="89642" marR="8964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192">
                <a:tc>
                  <a:txBody>
                    <a:bodyPr/>
                    <a:lstStyle/>
                    <a:p>
                      <a:r>
                        <a:rPr lang="en-US" sz="2000" dirty="0"/>
                        <a:t>Time – Subsequent Solution Open (s)</a:t>
                      </a:r>
                    </a:p>
                  </a:txBody>
                  <a:tcPr marL="89642" marR="89642" marT="0" marB="0" anchor="ctr"/>
                </a:tc>
                <a:tc>
                  <a:txBody>
                    <a:bodyPr/>
                    <a:lstStyle/>
                    <a:p>
                      <a:pPr marL="0" algn="ctr" defTabSz="914367" rtl="0" eaLnBrk="1" latinLnBrk="0" hangingPunct="1"/>
                      <a:r>
                        <a:rPr lang="en-US" sz="2000" kern="1200"/>
                        <a:t>1,211</a:t>
                      </a:r>
                      <a:endParaRPr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642" marR="89642" marT="0" marB="0" anchor="ctr"/>
                </a:tc>
                <a:tc>
                  <a:txBody>
                    <a:bodyPr/>
                    <a:lstStyle/>
                    <a:p>
                      <a:pPr marL="0" algn="ctr" defTabSz="914367" rtl="0" eaLnBrk="1" latinLnBrk="0" hangingPunct="1"/>
                      <a:r>
                        <a:rPr lang="en-US" sz="2000" kern="1200"/>
                        <a:t>68</a:t>
                      </a:r>
                      <a:endParaRPr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642" marR="896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>
                          <a:solidFill>
                            <a:srgbClr val="00B050"/>
                          </a:solidFill>
                        </a:rPr>
                        <a:t>17.8x</a:t>
                      </a:r>
                    </a:p>
                  </a:txBody>
                  <a:tcPr marL="89642" marR="8964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192">
                <a:tc>
                  <a:txBody>
                    <a:bodyPr/>
                    <a:lstStyle/>
                    <a:p>
                      <a:r>
                        <a:rPr lang="en-US" sz="2000" dirty="0"/>
                        <a:t>Private Working Set (MB)</a:t>
                      </a:r>
                    </a:p>
                  </a:txBody>
                  <a:tcPr marL="89642" marR="89642" marT="0" marB="0" anchor="ctr"/>
                </a:tc>
                <a:tc>
                  <a:txBody>
                    <a:bodyPr/>
                    <a:lstStyle/>
                    <a:p>
                      <a:pPr marL="0" algn="ctr" defTabSz="914367" rtl="0" eaLnBrk="1" latinLnBrk="0" hangingPunct="1"/>
                      <a:r>
                        <a:rPr lang="en-US" sz="2000"/>
                        <a:t>2,293</a:t>
                      </a:r>
                      <a:endParaRPr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642" marR="89642" marT="0" marB="0" anchor="ctr"/>
                </a:tc>
                <a:tc>
                  <a:txBody>
                    <a:bodyPr/>
                    <a:lstStyle/>
                    <a:p>
                      <a:pPr marL="0" algn="ctr" defTabSz="914367" rtl="0" eaLnBrk="1" latinLnBrk="0" hangingPunct="1"/>
                      <a:r>
                        <a:rPr lang="en-US" sz="2000"/>
                        <a:t>804</a:t>
                      </a:r>
                      <a:endParaRPr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642" marR="896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>
                          <a:solidFill>
                            <a:srgbClr val="00B050"/>
                          </a:solidFill>
                        </a:rPr>
                        <a:t>2.8x</a:t>
                      </a:r>
                    </a:p>
                  </a:txBody>
                  <a:tcPr marL="89642" marR="89642" marT="0" marB="0" anchor="ctr"/>
                </a:tc>
                <a:extLst>
                  <a:ext uri="{0D108BD9-81ED-4DB2-BD59-A6C34878D82A}">
                    <a16:rowId xmlns:a16="http://schemas.microsoft.com/office/drawing/2014/main" val="4021744573"/>
                  </a:ext>
                </a:extLst>
              </a:tr>
              <a:tr h="500192">
                <a:tc>
                  <a:txBody>
                    <a:bodyPr/>
                    <a:lstStyle/>
                    <a:p>
                      <a:r>
                        <a:rPr lang="en-US" sz="2000" dirty="0"/>
                        <a:t>Virtual Memory (MB)</a:t>
                      </a:r>
                    </a:p>
                  </a:txBody>
                  <a:tcPr marL="89642" marR="89642" marT="0" marB="0" anchor="ctr"/>
                </a:tc>
                <a:tc>
                  <a:txBody>
                    <a:bodyPr/>
                    <a:lstStyle/>
                    <a:p>
                      <a:pPr marL="0" algn="ctr" defTabSz="914367" rtl="0" eaLnBrk="1" latinLnBrk="0" hangingPunct="1"/>
                      <a:r>
                        <a:rPr lang="en-US" sz="2000"/>
                        <a:t>3,066</a:t>
                      </a:r>
                      <a:endParaRPr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642" marR="89642" marT="0" marB="0" anchor="ctr"/>
                </a:tc>
                <a:tc>
                  <a:txBody>
                    <a:bodyPr/>
                    <a:lstStyle/>
                    <a:p>
                      <a:pPr marL="0" algn="ctr" defTabSz="914367" rtl="0" eaLnBrk="1" latinLnBrk="0" hangingPunct="1"/>
                      <a:r>
                        <a:rPr lang="en-US" sz="2000"/>
                        <a:t>1,302</a:t>
                      </a:r>
                      <a:endParaRPr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642" marR="8964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rgbClr val="00B050"/>
                          </a:solidFill>
                        </a:rPr>
                        <a:t>2.3x</a:t>
                      </a:r>
                    </a:p>
                  </a:txBody>
                  <a:tcPr marL="89642" marR="89642" marT="0" marB="0" anchor="ctr"/>
                </a:tc>
                <a:extLst>
                  <a:ext uri="{0D108BD9-81ED-4DB2-BD59-A6C34878D82A}">
                    <a16:rowId xmlns:a16="http://schemas.microsoft.com/office/drawing/2014/main" val="330539074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4742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0">
        <p:fade/>
      </p:transition>
    </mc:Choice>
    <mc:Fallback xmlns="">
      <p:transition spd="med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Helped Us Build It!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9176ACD-6DA8-483A-8114-D277AE63F9A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743575" y="1562100"/>
            <a:ext cx="6448425" cy="20558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“Report a Problem…” tool </a:t>
            </a:r>
            <a:r>
              <a:rPr lang="en-US" sz="2000">
                <a:hlinkClick r:id="rId3"/>
              </a:rPr>
              <a:t>https://developercommunity.visualstudio.com</a:t>
            </a:r>
            <a:r>
              <a:rPr lang="en-US" sz="2000"/>
              <a:t> </a:t>
            </a: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62A732-4A71-48EC-AF0B-AEB54F3F717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tretch>
            <a:fillRect/>
          </a:stretch>
        </p:blipFill>
        <p:spPr>
          <a:xfrm>
            <a:off x="7340600" y="2441781"/>
            <a:ext cx="2457450" cy="146843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9C3FECD-2F55-45FC-8DB1-B8C0B07F494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79760" y="1562100"/>
            <a:ext cx="5940425" cy="397668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Visual Studio User Voice </a:t>
            </a:r>
            <a:r>
              <a:rPr lang="en-US" sz="2000">
                <a:hlinkClick r:id="rId5"/>
              </a:rPr>
              <a:t>https://visualstudio.uservoice.com/</a:t>
            </a:r>
            <a:r>
              <a:rPr lang="en-US" sz="2000"/>
              <a:t> 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C694F1-28FC-412D-B110-FC92942A0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708848">
            <a:off x="383233" y="2762448"/>
            <a:ext cx="4850733" cy="216078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0" name="Teardrop 9">
            <a:extLst>
              <a:ext uri="{FF2B5EF4-FFF2-40B4-BE49-F238E27FC236}">
                <a16:creationId xmlns:a16="http://schemas.microsoft.com/office/drawing/2014/main" id="{C32A5E05-4B52-4FCC-85CB-64F5136A038B}"/>
              </a:ext>
            </a:extLst>
          </p:cNvPr>
          <p:cNvSpPr/>
          <p:nvPr/>
        </p:nvSpPr>
        <p:spPr bwMode="auto">
          <a:xfrm>
            <a:off x="2638234" y="4327077"/>
            <a:ext cx="2397062" cy="2039497"/>
          </a:xfrm>
          <a:prstGeom prst="teardrop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2,887 </a:t>
            </a: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Votes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on UserVoice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AB91502-D94A-437A-BDD2-3AD8467864B0}"/>
              </a:ext>
            </a:extLst>
          </p:cNvPr>
          <p:cNvSpPr txBox="1">
            <a:spLocks/>
          </p:cNvSpPr>
          <p:nvPr/>
        </p:nvSpPr>
        <p:spPr>
          <a:xfrm rot="20426551">
            <a:off x="7726496" y="4238794"/>
            <a:ext cx="2679464" cy="1820701"/>
          </a:xfrm>
          <a:prstGeom prst="round1Rect">
            <a:avLst/>
          </a:prstGeom>
          <a:solidFill>
            <a:srgbClr val="107C1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defRPr/>
            </a:pPr>
            <a:r>
              <a:rPr lang="en-US" sz="4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1,376</a:t>
            </a:r>
          </a:p>
          <a:p>
            <a:pPr algn="ctr" defTabSz="914367">
              <a:defRPr/>
            </a:pPr>
            <a:r>
              <a:rPr lang="en-US" sz="3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fixed bugs</a:t>
            </a:r>
            <a:br>
              <a:rPr lang="en-US" sz="3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publicly reported through Connect &amp; IDE</a:t>
            </a:r>
            <a:endParaRPr lang="en-US" sz="32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1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Code</a:t>
            </a:r>
          </a:p>
          <a:p>
            <a:pPr lvl="1"/>
            <a:r>
              <a:rPr lang="en-US" dirty="0"/>
              <a:t>Code editor redefined, optimized for editing and debugging  your C/C++ code</a:t>
            </a:r>
          </a:p>
          <a:p>
            <a:r>
              <a:rPr lang="en-US" dirty="0"/>
              <a:t>MSVC - Visual C++ toolset (compiler and libs)</a:t>
            </a:r>
          </a:p>
          <a:p>
            <a:pPr lvl="1"/>
            <a:r>
              <a:rPr lang="en-US" dirty="0"/>
              <a:t>The obvious choice on Windows</a:t>
            </a:r>
          </a:p>
          <a:p>
            <a:r>
              <a:rPr lang="en-US" dirty="0"/>
              <a:t>Visual Studio 2017</a:t>
            </a:r>
          </a:p>
          <a:p>
            <a:pPr lvl="1"/>
            <a:r>
              <a:rPr lang="en-US" dirty="0"/>
              <a:t>Fast and easy workload installation, Pain-Free Upgrade, Open Folder</a:t>
            </a:r>
          </a:p>
          <a:p>
            <a:pPr lvl="1"/>
            <a:r>
              <a:rPr lang="en-US" dirty="0"/>
              <a:t>Performance you can feel</a:t>
            </a:r>
          </a:p>
          <a:p>
            <a:pPr lvl="1"/>
            <a:r>
              <a:rPr lang="en-US" dirty="0"/>
              <a:t>Most productive IDE for your editing, building, debugging</a:t>
            </a:r>
          </a:p>
          <a:p>
            <a:r>
              <a:rPr lang="en-US" dirty="0"/>
              <a:t>Any C++ developer, building any type of app</a:t>
            </a:r>
          </a:p>
          <a:p>
            <a:pPr lvl="1"/>
            <a:r>
              <a:rPr lang="en-US" dirty="0"/>
              <a:t>No matter what platform you are targeting</a:t>
            </a:r>
          </a:p>
          <a:p>
            <a:r>
              <a:rPr lang="en-US" dirty="0"/>
              <a:t>Microsoft</a:t>
            </a:r>
          </a:p>
          <a:p>
            <a:pPr lvl="1"/>
            <a:r>
              <a:rPr lang="en-US" dirty="0"/>
              <a:t>We are listening and participating, tell us what you want to see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164" y="305497"/>
            <a:ext cx="4626636" cy="100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0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0000">
        <p:fade/>
      </p:transition>
    </mc:Choice>
    <mc:Fallback xmlns="">
      <p:transition spd="med" advTm="9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 Code: C/C++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Lightweight, keyboard focused</a:t>
            </a:r>
          </a:p>
          <a:p>
            <a:r>
              <a:rPr lang="en-US" dirty="0"/>
              <a:t>Git integration</a:t>
            </a:r>
          </a:p>
          <a:p>
            <a:r>
              <a:rPr lang="en-US" dirty="0"/>
              <a:t>Code Editing</a:t>
            </a:r>
          </a:p>
          <a:p>
            <a:pPr lvl="1"/>
            <a:r>
              <a:rPr lang="en-US" dirty="0"/>
              <a:t>IntelliSense, Code Browsing, Switch header/source, Code formatting (clang-format)</a:t>
            </a:r>
          </a:p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Core-dump debugging, launch, attach, breakpoints (incl. conditional and function), stepping, threads, call stack, watch, GDB and MI commands</a:t>
            </a:r>
          </a:p>
          <a:p>
            <a:r>
              <a:rPr lang="en-US" dirty="0"/>
              <a:t>Easily run, build, test, and run external tasks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67959" y="5783263"/>
            <a:ext cx="6602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3"/>
              </a:rPr>
              <a:t>https://code.visualstudio.com/docs/languages/cpp</a:t>
            </a:r>
            <a:r>
              <a:rPr lang="en-US" sz="2400"/>
              <a:t> 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9A2934AF-708B-40BE-939B-ACD15AFFA0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8205" y="246655"/>
            <a:ext cx="842859" cy="99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D461A6C-69F1-43E9-9398-78DB355D7E08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9810787" y="320836"/>
            <a:ext cx="729493" cy="851075"/>
            <a:chOff x="396875" y="1300163"/>
            <a:chExt cx="1162051" cy="1355725"/>
          </a:xfrm>
          <a:solidFill>
            <a:schemeClr val="bg1">
              <a:lumMod val="5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81B1401-A045-4941-86AF-60A587E32407}"/>
                </a:ext>
              </a:extLst>
            </p:cNvPr>
            <p:cNvSpPr>
              <a:spLocks/>
            </p:cNvSpPr>
            <p:nvPr/>
          </p:nvSpPr>
          <p:spPr bwMode="black">
            <a:xfrm>
              <a:off x="396875" y="1616075"/>
              <a:ext cx="1162051" cy="1039813"/>
            </a:xfrm>
            <a:custGeom>
              <a:avLst/>
              <a:gdLst>
                <a:gd name="T0" fmla="*/ 455 w 539"/>
                <a:gd name="T1" fmla="*/ 186 h 482"/>
                <a:gd name="T2" fmla="*/ 522 w 539"/>
                <a:gd name="T3" fmla="*/ 67 h 482"/>
                <a:gd name="T4" fmla="*/ 408 w 539"/>
                <a:gd name="T5" fmla="*/ 5 h 482"/>
                <a:gd name="T6" fmla="*/ 288 w 539"/>
                <a:gd name="T7" fmla="*/ 34 h 482"/>
                <a:gd name="T8" fmla="*/ 184 w 539"/>
                <a:gd name="T9" fmla="*/ 7 h 482"/>
                <a:gd name="T10" fmla="*/ 55 w 539"/>
                <a:gd name="T11" fmla="*/ 86 h 482"/>
                <a:gd name="T12" fmla="*/ 95 w 539"/>
                <a:gd name="T13" fmla="*/ 401 h 482"/>
                <a:gd name="T14" fmla="*/ 194 w 539"/>
                <a:gd name="T15" fmla="*/ 480 h 482"/>
                <a:gd name="T16" fmla="*/ 296 w 539"/>
                <a:gd name="T17" fmla="*/ 455 h 482"/>
                <a:gd name="T18" fmla="*/ 400 w 539"/>
                <a:gd name="T19" fmla="*/ 479 h 482"/>
                <a:gd name="T20" fmla="*/ 496 w 539"/>
                <a:gd name="T21" fmla="*/ 402 h 482"/>
                <a:gd name="T22" fmla="*/ 539 w 539"/>
                <a:gd name="T23" fmla="*/ 313 h 482"/>
                <a:gd name="T24" fmla="*/ 455 w 539"/>
                <a:gd name="T25" fmla="*/ 18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9" h="482">
                  <a:moveTo>
                    <a:pt x="455" y="186"/>
                  </a:moveTo>
                  <a:cubicBezTo>
                    <a:pt x="454" y="107"/>
                    <a:pt x="519" y="69"/>
                    <a:pt x="522" y="67"/>
                  </a:cubicBezTo>
                  <a:cubicBezTo>
                    <a:pt x="485" y="13"/>
                    <a:pt x="428" y="6"/>
                    <a:pt x="408" y="5"/>
                  </a:cubicBezTo>
                  <a:cubicBezTo>
                    <a:pt x="359" y="0"/>
                    <a:pt x="312" y="34"/>
                    <a:pt x="288" y="34"/>
                  </a:cubicBezTo>
                  <a:cubicBezTo>
                    <a:pt x="263" y="34"/>
                    <a:pt x="225" y="6"/>
                    <a:pt x="184" y="7"/>
                  </a:cubicBezTo>
                  <a:cubicBezTo>
                    <a:pt x="131" y="8"/>
                    <a:pt x="82" y="38"/>
                    <a:pt x="55" y="86"/>
                  </a:cubicBezTo>
                  <a:cubicBezTo>
                    <a:pt x="0" y="182"/>
                    <a:pt x="41" y="323"/>
                    <a:pt x="95" y="401"/>
                  </a:cubicBezTo>
                  <a:cubicBezTo>
                    <a:pt x="121" y="439"/>
                    <a:pt x="153" y="482"/>
                    <a:pt x="194" y="480"/>
                  </a:cubicBezTo>
                  <a:cubicBezTo>
                    <a:pt x="234" y="479"/>
                    <a:pt x="248" y="455"/>
                    <a:pt x="296" y="455"/>
                  </a:cubicBezTo>
                  <a:cubicBezTo>
                    <a:pt x="344" y="454"/>
                    <a:pt x="358" y="480"/>
                    <a:pt x="400" y="479"/>
                  </a:cubicBezTo>
                  <a:cubicBezTo>
                    <a:pt x="443" y="478"/>
                    <a:pt x="470" y="440"/>
                    <a:pt x="496" y="402"/>
                  </a:cubicBezTo>
                  <a:cubicBezTo>
                    <a:pt x="526" y="358"/>
                    <a:pt x="538" y="315"/>
                    <a:pt x="539" y="313"/>
                  </a:cubicBezTo>
                  <a:cubicBezTo>
                    <a:pt x="538" y="313"/>
                    <a:pt x="456" y="281"/>
                    <a:pt x="455" y="186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424078B-1D3E-4731-8C43-C38950D58B36}"/>
                </a:ext>
              </a:extLst>
            </p:cNvPr>
            <p:cNvSpPr>
              <a:spLocks/>
            </p:cNvSpPr>
            <p:nvPr/>
          </p:nvSpPr>
          <p:spPr bwMode="black">
            <a:xfrm>
              <a:off x="996950" y="1300163"/>
              <a:ext cx="288925" cy="317500"/>
            </a:xfrm>
            <a:custGeom>
              <a:avLst/>
              <a:gdLst>
                <a:gd name="T0" fmla="*/ 98 w 134"/>
                <a:gd name="T1" fmla="*/ 100 h 147"/>
                <a:gd name="T2" fmla="*/ 130 w 134"/>
                <a:gd name="T3" fmla="*/ 0 h 147"/>
                <a:gd name="T4" fmla="*/ 38 w 134"/>
                <a:gd name="T5" fmla="*/ 47 h 147"/>
                <a:gd name="T6" fmla="*/ 5 w 134"/>
                <a:gd name="T7" fmla="*/ 144 h 147"/>
                <a:gd name="T8" fmla="*/ 98 w 134"/>
                <a:gd name="T9" fmla="*/ 10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47">
                  <a:moveTo>
                    <a:pt x="98" y="100"/>
                  </a:moveTo>
                  <a:cubicBezTo>
                    <a:pt x="120" y="73"/>
                    <a:pt x="134" y="36"/>
                    <a:pt x="130" y="0"/>
                  </a:cubicBezTo>
                  <a:cubicBezTo>
                    <a:pt x="99" y="1"/>
                    <a:pt x="61" y="21"/>
                    <a:pt x="38" y="47"/>
                  </a:cubicBezTo>
                  <a:cubicBezTo>
                    <a:pt x="18" y="71"/>
                    <a:pt x="0" y="108"/>
                    <a:pt x="5" y="144"/>
                  </a:cubicBezTo>
                  <a:cubicBezTo>
                    <a:pt x="40" y="147"/>
                    <a:pt x="76" y="126"/>
                    <a:pt x="98" y="10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" name="Freeform 13">
            <a:extLst>
              <a:ext uri="{FF2B5EF4-FFF2-40B4-BE49-F238E27FC236}">
                <a16:creationId xmlns:a16="http://schemas.microsoft.com/office/drawing/2014/main" id="{035B02A0-7473-4D24-A88E-5D2076A184F3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11046245" y="354711"/>
            <a:ext cx="786522" cy="783326"/>
          </a:xfrm>
          <a:custGeom>
            <a:avLst/>
            <a:gdLst>
              <a:gd name="T0" fmla="*/ 112 w 246"/>
              <a:gd name="T1" fmla="*/ 19 h 245"/>
              <a:gd name="T2" fmla="*/ 246 w 246"/>
              <a:gd name="T3" fmla="*/ 0 h 245"/>
              <a:gd name="T4" fmla="*/ 246 w 246"/>
              <a:gd name="T5" fmla="*/ 116 h 245"/>
              <a:gd name="T6" fmla="*/ 112 w 246"/>
              <a:gd name="T7" fmla="*/ 116 h 245"/>
              <a:gd name="T8" fmla="*/ 112 w 246"/>
              <a:gd name="T9" fmla="*/ 19 h 245"/>
              <a:gd name="T10" fmla="*/ 102 w 246"/>
              <a:gd name="T11" fmla="*/ 116 h 245"/>
              <a:gd name="T12" fmla="*/ 102 w 246"/>
              <a:gd name="T13" fmla="*/ 19 h 245"/>
              <a:gd name="T14" fmla="*/ 0 w 246"/>
              <a:gd name="T15" fmla="*/ 34 h 245"/>
              <a:gd name="T16" fmla="*/ 0 w 246"/>
              <a:gd name="T17" fmla="*/ 116 h 245"/>
              <a:gd name="T18" fmla="*/ 102 w 246"/>
              <a:gd name="T19" fmla="*/ 116 h 245"/>
              <a:gd name="T20" fmla="*/ 102 w 246"/>
              <a:gd name="T21" fmla="*/ 126 h 245"/>
              <a:gd name="T22" fmla="*/ 0 w 246"/>
              <a:gd name="T23" fmla="*/ 126 h 245"/>
              <a:gd name="T24" fmla="*/ 0 w 246"/>
              <a:gd name="T25" fmla="*/ 211 h 245"/>
              <a:gd name="T26" fmla="*/ 102 w 246"/>
              <a:gd name="T27" fmla="*/ 226 h 245"/>
              <a:gd name="T28" fmla="*/ 102 w 246"/>
              <a:gd name="T29" fmla="*/ 126 h 245"/>
              <a:gd name="T30" fmla="*/ 112 w 246"/>
              <a:gd name="T31" fmla="*/ 126 h 245"/>
              <a:gd name="T32" fmla="*/ 112 w 246"/>
              <a:gd name="T33" fmla="*/ 226 h 245"/>
              <a:gd name="T34" fmla="*/ 246 w 246"/>
              <a:gd name="T35" fmla="*/ 245 h 245"/>
              <a:gd name="T36" fmla="*/ 246 w 246"/>
              <a:gd name="T37" fmla="*/ 126 h 245"/>
              <a:gd name="T38" fmla="*/ 112 w 246"/>
              <a:gd name="T39" fmla="*/ 126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6" h="245">
                <a:moveTo>
                  <a:pt x="112" y="19"/>
                </a:moveTo>
                <a:lnTo>
                  <a:pt x="246" y="0"/>
                </a:lnTo>
                <a:lnTo>
                  <a:pt x="246" y="116"/>
                </a:lnTo>
                <a:lnTo>
                  <a:pt x="112" y="116"/>
                </a:lnTo>
                <a:lnTo>
                  <a:pt x="112" y="19"/>
                </a:lnTo>
                <a:close/>
                <a:moveTo>
                  <a:pt x="102" y="116"/>
                </a:moveTo>
                <a:lnTo>
                  <a:pt x="102" y="19"/>
                </a:lnTo>
                <a:lnTo>
                  <a:pt x="0" y="34"/>
                </a:lnTo>
                <a:lnTo>
                  <a:pt x="0" y="116"/>
                </a:lnTo>
                <a:lnTo>
                  <a:pt x="102" y="116"/>
                </a:lnTo>
                <a:close/>
                <a:moveTo>
                  <a:pt x="102" y="126"/>
                </a:moveTo>
                <a:lnTo>
                  <a:pt x="0" y="126"/>
                </a:lnTo>
                <a:lnTo>
                  <a:pt x="0" y="211"/>
                </a:lnTo>
                <a:lnTo>
                  <a:pt x="102" y="226"/>
                </a:lnTo>
                <a:lnTo>
                  <a:pt x="102" y="126"/>
                </a:lnTo>
                <a:close/>
                <a:moveTo>
                  <a:pt x="112" y="126"/>
                </a:moveTo>
                <a:lnTo>
                  <a:pt x="112" y="226"/>
                </a:lnTo>
                <a:lnTo>
                  <a:pt x="246" y="245"/>
                </a:lnTo>
                <a:lnTo>
                  <a:pt x="246" y="126"/>
                </a:lnTo>
                <a:lnTo>
                  <a:pt x="112" y="1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6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0">
        <p:fade/>
      </p:transition>
    </mc:Choice>
    <mc:Fallback xmlns="">
      <p:transition spd="med" advTm="6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C++ (MSVC) Compiler and Libraries</a:t>
            </a:r>
          </a:p>
          <a:p>
            <a:pPr lvl="1"/>
            <a:r>
              <a:rPr lang="en-US" dirty="0"/>
              <a:t>Conformance</a:t>
            </a:r>
          </a:p>
          <a:p>
            <a:pPr lvl="1"/>
            <a:r>
              <a:rPr lang="en-US" dirty="0"/>
              <a:t>Compiler Diagnostics</a:t>
            </a:r>
          </a:p>
          <a:p>
            <a:pPr lvl="1"/>
            <a:r>
              <a:rPr lang="en-US" dirty="0"/>
              <a:t>Code Analysis</a:t>
            </a:r>
          </a:p>
          <a:p>
            <a:pPr lvl="1"/>
            <a:r>
              <a:rPr lang="en-US" dirty="0"/>
              <a:t>Code Gen Quality</a:t>
            </a:r>
          </a:p>
          <a:p>
            <a:pPr lvl="1"/>
            <a:r>
              <a:rPr lang="en-US" dirty="0"/>
              <a:t>Build Throughput</a:t>
            </a:r>
          </a:p>
          <a:p>
            <a:pPr lvl="1"/>
            <a:endParaRPr lang="en-US" dirty="0"/>
          </a:p>
          <a:p>
            <a:r>
              <a:rPr lang="en-US" dirty="0"/>
              <a:t>Visual Studio 2017</a:t>
            </a:r>
          </a:p>
          <a:p>
            <a:pPr lvl="1"/>
            <a:r>
              <a:rPr lang="en-US" dirty="0"/>
              <a:t>Faster installation and your disk will thank you</a:t>
            </a:r>
          </a:p>
          <a:p>
            <a:pPr lvl="1"/>
            <a:r>
              <a:rPr lang="en-US" dirty="0"/>
              <a:t>Pain-free upgrade</a:t>
            </a:r>
          </a:p>
          <a:p>
            <a:pPr lvl="1"/>
            <a:r>
              <a:rPr lang="en-US" dirty="0"/>
              <a:t>Just point Visual Studio to your code</a:t>
            </a:r>
          </a:p>
          <a:p>
            <a:pPr lvl="1"/>
            <a:r>
              <a:rPr lang="en-US" dirty="0"/>
              <a:t>Use Visual Studio for all your projects and target platforms</a:t>
            </a:r>
          </a:p>
          <a:p>
            <a:pPr lvl="1"/>
            <a:r>
              <a:rPr lang="en-US" dirty="0"/>
              <a:t>Be more productive than ever</a:t>
            </a:r>
          </a:p>
        </p:txBody>
      </p:sp>
      <p:pic>
        <p:nvPicPr>
          <p:cNvPr id="4098" name="Picture 2" descr="Organizer, Datebook, Diary, Agenda, Office, Not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520" y="4849054"/>
            <a:ext cx="2024398" cy="169287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12">
            <a:extLst>
              <a:ext uri="{FF2B5EF4-FFF2-40B4-BE49-F238E27FC236}">
                <a16:creationId xmlns:a16="http://schemas.microsoft.com/office/drawing/2014/main" id="{FB686586-E1C2-4885-88A2-970CC5B7A0C3}"/>
              </a:ext>
            </a:extLst>
          </p:cNvPr>
          <p:cNvSpPr/>
          <p:nvPr/>
        </p:nvSpPr>
        <p:spPr>
          <a:xfrm>
            <a:off x="529916" y="1552482"/>
            <a:ext cx="308283" cy="25973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0">
        <p:fade/>
      </p:transition>
    </mc:Choice>
    <mc:Fallback xmlns="">
      <p:transition spd="med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59"/>
          <p:cNvSpPr txBox="1"/>
          <p:nvPr/>
        </p:nvSpPr>
        <p:spPr>
          <a:xfrm>
            <a:off x="9554522" y="131353"/>
            <a:ext cx="2429191" cy="433965"/>
          </a:xfrm>
          <a:prstGeom prst="rect">
            <a:avLst/>
          </a:prstGeom>
          <a:noFill/>
        </p:spPr>
        <p:txBody>
          <a:bodyPr wrap="none" lIns="182880" tIns="146304" rIns="182880" bIns="146304" rtlCol="0" anchor="t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Completed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in </a:t>
            </a:r>
            <a:r>
              <a:rPr lang="en-US" sz="100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VS2017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RTM or earlier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1333" y="-35184"/>
            <a:ext cx="7025640" cy="880968"/>
          </a:xfrm>
        </p:spPr>
        <p:txBody>
          <a:bodyPr/>
          <a:lstStyle/>
          <a:p>
            <a:r>
              <a:rPr lang="en-US"/>
              <a:t>MSVC Conformance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-584" y="1100428"/>
            <a:ext cx="12150436" cy="845212"/>
          </a:xfrm>
          <a:prstGeom prst="rect">
            <a:avLst/>
          </a:prstGeom>
          <a:solidFill>
            <a:srgbClr val="0078D7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-10054" y="1945875"/>
            <a:ext cx="12150436" cy="672379"/>
          </a:xfrm>
          <a:prstGeom prst="rect">
            <a:avLst/>
          </a:prstGeom>
          <a:solidFill>
            <a:srgbClr val="0078D7">
              <a:lumMod val="40000"/>
              <a:lumOff val="6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0" y="2609740"/>
            <a:ext cx="12150436" cy="359696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TextBox 7"/>
          <p:cNvSpPr txBox="1"/>
          <p:nvPr/>
        </p:nvSpPr>
        <p:spPr>
          <a:xfrm>
            <a:off x="94774" y="1043590"/>
            <a:ext cx="563231" cy="912808"/>
          </a:xfrm>
          <a:prstGeom prst="rect">
            <a:avLst/>
          </a:prstGeom>
          <a:noFill/>
        </p:spPr>
        <p:txBody>
          <a:bodyPr vert="vert270"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b="1">
                <a:latin typeface="Segoe UI"/>
              </a:rPr>
              <a:t>C++11</a:t>
            </a:r>
          </a:p>
        </p:txBody>
      </p:sp>
      <p:sp>
        <p:nvSpPr>
          <p:cNvPr id="124" name="TextBox 8"/>
          <p:cNvSpPr txBox="1"/>
          <p:nvPr/>
        </p:nvSpPr>
        <p:spPr>
          <a:xfrm>
            <a:off x="94775" y="1767257"/>
            <a:ext cx="563231" cy="911404"/>
          </a:xfrm>
          <a:prstGeom prst="rect">
            <a:avLst/>
          </a:prstGeom>
          <a:noFill/>
        </p:spPr>
        <p:txBody>
          <a:bodyPr vert="vert270"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b="1">
                <a:latin typeface="Segoe UI"/>
              </a:rPr>
              <a:t>C++14</a:t>
            </a:r>
          </a:p>
        </p:txBody>
      </p:sp>
      <p:sp>
        <p:nvSpPr>
          <p:cNvPr id="125" name="TextBox 9"/>
          <p:cNvSpPr txBox="1"/>
          <p:nvPr/>
        </p:nvSpPr>
        <p:spPr>
          <a:xfrm>
            <a:off x="94643" y="2610275"/>
            <a:ext cx="563231" cy="881154"/>
          </a:xfrm>
          <a:prstGeom prst="rect">
            <a:avLst/>
          </a:prstGeom>
          <a:noFill/>
        </p:spPr>
        <p:txBody>
          <a:bodyPr vert="vert270" wrap="square" lIns="182880" tIns="146304" rIns="182880" bIns="146304" rtlCol="0">
            <a:spAutoFit/>
          </a:bodyPr>
          <a:lstStyle>
            <a:defPPr>
              <a:defRPr lang="en-US"/>
            </a:defPPr>
            <a:lvl1pPr defTabSz="932742">
              <a:lnSpc>
                <a:spcPct val="90000"/>
              </a:lnSpc>
              <a:spcAft>
                <a:spcPts val="600"/>
              </a:spcAft>
              <a:defRPr sz="1400" b="1">
                <a:latin typeface="Segoe UI"/>
              </a:defRPr>
            </a:lvl1pPr>
            <a:lvl2pPr marL="466371" defTabSz="932742"/>
            <a:lvl3pPr marL="932742" defTabSz="932742"/>
            <a:lvl4pPr marL="1399113" defTabSz="932742"/>
            <a:lvl5pPr marL="1865484" defTabSz="932742"/>
            <a:lvl6pPr marL="2331856" defTabSz="932742"/>
            <a:lvl7pPr marL="2798226" defTabSz="932742"/>
            <a:lvl8pPr marL="3264597" defTabSz="932742"/>
            <a:lvl9pPr marL="3730969" defTabSz="932742"/>
          </a:lstStyle>
          <a:p>
            <a:r>
              <a:rPr lang="en-US"/>
              <a:t>C++17</a:t>
            </a:r>
          </a:p>
        </p:txBody>
      </p:sp>
      <p:sp>
        <p:nvSpPr>
          <p:cNvPr id="130" name="Rounded Rectangle 14"/>
          <p:cNvSpPr/>
          <p:nvPr/>
        </p:nvSpPr>
        <p:spPr bwMode="auto">
          <a:xfrm>
            <a:off x="525776" y="1130097"/>
            <a:ext cx="11372309" cy="739172"/>
          </a:xfrm>
          <a:prstGeom prst="roundRect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default/deleted 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Inline namespaces, User-defined literals, 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noexcept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char16_t/char32_t, 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alignas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alignof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__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__, Extended 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sizeof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Inheriting constructors, Unicode string literals, Magic statics, 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thread_local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Unrestricted unions, Attributes, Universal char names in literals, Data-dep ordering attributes, 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constexpr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Expression SFINAE (via Boost), 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Expression SFINAE (via more libraries), 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STL: All C++11 Features</a:t>
            </a:r>
          </a:p>
        </p:txBody>
      </p:sp>
      <p:sp>
        <p:nvSpPr>
          <p:cNvPr id="149" name="Rounded Rectangle 35"/>
          <p:cNvSpPr/>
          <p:nvPr/>
        </p:nvSpPr>
        <p:spPr bwMode="auto">
          <a:xfrm>
            <a:off x="520361" y="2008214"/>
            <a:ext cx="11377724" cy="465419"/>
          </a:xfrm>
          <a:prstGeom prst="roundRect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auto, 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decltype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(auto) return types, Generic lambdas, Generalized lambda captures, Binary literals, Sized Deallocators, Deprecated attribute, Digit separator, Variable Templates, 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NSDMI for Aggregates, 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STL: All C++14 Features, 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Extended 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Constexpr</a:t>
            </a:r>
            <a:endParaRPr lang="en-US" sz="11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Rounded Rectangle 45"/>
          <p:cNvSpPr/>
          <p:nvPr/>
        </p:nvSpPr>
        <p:spPr bwMode="auto">
          <a:xfrm>
            <a:off x="525776" y="2725091"/>
            <a:ext cx="11372309" cy="683470"/>
          </a:xfrm>
          <a:prstGeom prst="roundRect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 with braced-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list, u8 char literal, Attributes on namespace and 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enum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Removing trigraphs, 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typename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template template-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Nested Namespace, Ignoring unrecognized attributes, 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Terse 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static_assert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Attribute [[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fallthrough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]], Generalized range-based for-loops, 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STL:&lt;any&gt;, STL:&lt;optional&gt;, STL:&lt;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string_view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&gt;, STL:&lt;variant&gt;, STL:&lt;algorithm&gt; sample(), STL:&lt;tuple&gt; apply()</a:t>
            </a:r>
          </a:p>
        </p:txBody>
      </p:sp>
      <p:sp>
        <p:nvSpPr>
          <p:cNvPr id="56" name="Rounded Rectangle 33"/>
          <p:cNvSpPr/>
          <p:nvPr/>
        </p:nvSpPr>
        <p:spPr bwMode="auto">
          <a:xfrm>
            <a:off x="551425" y="756478"/>
            <a:ext cx="4742444" cy="248268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Two-phase Name Lookup (</a:t>
            </a:r>
            <a:r>
              <a:rPr lang="en-US" sz="120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partial support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under /permissive-</a:t>
            </a:r>
          </a:p>
        </p:txBody>
      </p:sp>
      <p:sp>
        <p:nvSpPr>
          <p:cNvPr id="60" name="Rounded Rectangle 33"/>
          <p:cNvSpPr/>
          <p:nvPr/>
        </p:nvSpPr>
        <p:spPr bwMode="auto">
          <a:xfrm>
            <a:off x="10251743" y="3474834"/>
            <a:ext cx="1133477" cy="236342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sz="110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constexpr</a:t>
            </a:r>
            <a:endParaRPr lang="en-US" sz="110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ounded Rectangle 33"/>
          <p:cNvSpPr/>
          <p:nvPr/>
        </p:nvSpPr>
        <p:spPr bwMode="auto">
          <a:xfrm>
            <a:off x="8485153" y="3467094"/>
            <a:ext cx="1721389" cy="238051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Constexpr</a:t>
            </a: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lambdas</a:t>
            </a:r>
          </a:p>
        </p:txBody>
      </p:sp>
      <p:sp>
        <p:nvSpPr>
          <p:cNvPr id="69" name="Rounded Rectangle 33"/>
          <p:cNvSpPr/>
          <p:nvPr/>
        </p:nvSpPr>
        <p:spPr bwMode="auto">
          <a:xfrm>
            <a:off x="5232368" y="3467094"/>
            <a:ext cx="3183949" cy="227855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rules for </a:t>
            </a:r>
            <a:r>
              <a:rPr lang="en-US" sz="110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enum</a:t>
            </a: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class values</a:t>
            </a:r>
          </a:p>
        </p:txBody>
      </p:sp>
      <p:sp>
        <p:nvSpPr>
          <p:cNvPr id="71" name="Rounded Rectangle 33"/>
          <p:cNvSpPr/>
          <p:nvPr/>
        </p:nvSpPr>
        <p:spPr bwMode="auto">
          <a:xfrm>
            <a:off x="2996970" y="5638937"/>
            <a:ext cx="2067418" cy="21925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Guaranteed copy elision</a:t>
            </a:r>
          </a:p>
        </p:txBody>
      </p:sp>
      <p:sp>
        <p:nvSpPr>
          <p:cNvPr id="57" name="Rounded Rectangle 33"/>
          <p:cNvSpPr/>
          <p:nvPr/>
        </p:nvSpPr>
        <p:spPr bwMode="auto">
          <a:xfrm>
            <a:off x="561188" y="3467094"/>
            <a:ext cx="1767983" cy="231418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Structured Bindings</a:t>
            </a:r>
          </a:p>
        </p:txBody>
      </p:sp>
      <p:sp>
        <p:nvSpPr>
          <p:cNvPr id="58" name="Rounded Rectangle 33"/>
          <p:cNvSpPr/>
          <p:nvPr/>
        </p:nvSpPr>
        <p:spPr bwMode="auto">
          <a:xfrm>
            <a:off x="2422148" y="3467094"/>
            <a:ext cx="2739586" cy="235069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Selection statements with initializers</a:t>
            </a:r>
          </a:p>
        </p:txBody>
      </p:sp>
      <p:sp>
        <p:nvSpPr>
          <p:cNvPr id="70" name="Rounded Rectangle 33"/>
          <p:cNvSpPr/>
          <p:nvPr/>
        </p:nvSpPr>
        <p:spPr bwMode="auto">
          <a:xfrm>
            <a:off x="571029" y="3780869"/>
            <a:ext cx="1319792" cy="216152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__</a:t>
            </a:r>
            <a:r>
              <a:rPr lang="en-US" sz="110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has_include</a:t>
            </a:r>
            <a:endParaRPr lang="en-US" sz="110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ounded Rectangle 33"/>
          <p:cNvSpPr/>
          <p:nvPr/>
        </p:nvSpPr>
        <p:spPr bwMode="auto">
          <a:xfrm>
            <a:off x="3121935" y="4057340"/>
            <a:ext cx="2171934" cy="238312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Remove register</a:t>
            </a:r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keyword</a:t>
            </a:r>
          </a:p>
        </p:txBody>
      </p:sp>
      <p:sp>
        <p:nvSpPr>
          <p:cNvPr id="75" name="Rounded Rectangle 33"/>
          <p:cNvSpPr/>
          <p:nvPr/>
        </p:nvSpPr>
        <p:spPr bwMode="auto">
          <a:xfrm>
            <a:off x="1964074" y="3761618"/>
            <a:ext cx="1948201" cy="241333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Capturing *this by value</a:t>
            </a:r>
          </a:p>
        </p:txBody>
      </p:sp>
      <p:sp>
        <p:nvSpPr>
          <p:cNvPr id="76" name="Rounded Rectangle 54"/>
          <p:cNvSpPr/>
          <p:nvPr/>
        </p:nvSpPr>
        <p:spPr bwMode="auto">
          <a:xfrm>
            <a:off x="9483300" y="270949"/>
            <a:ext cx="131476" cy="1524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25D226-F26F-494C-BB1C-CD78320792B3}"/>
              </a:ext>
            </a:extLst>
          </p:cNvPr>
          <p:cNvGrpSpPr/>
          <p:nvPr/>
        </p:nvGrpSpPr>
        <p:grpSpPr>
          <a:xfrm>
            <a:off x="9481735" y="353697"/>
            <a:ext cx="1941443" cy="433965"/>
            <a:chOff x="9481735" y="353697"/>
            <a:chExt cx="1941443" cy="433965"/>
          </a:xfrm>
        </p:grpSpPr>
        <p:sp>
          <p:nvSpPr>
            <p:cNvPr id="66" name="TextBox 60"/>
            <p:cNvSpPr txBox="1"/>
            <p:nvPr/>
          </p:nvSpPr>
          <p:spPr>
            <a:xfrm>
              <a:off x="9561450" y="353697"/>
              <a:ext cx="1861728" cy="4339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 anchor="t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Completed in VS2017 15.3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Rounded Rectangle 56"/>
            <p:cNvSpPr/>
            <p:nvPr/>
          </p:nvSpPr>
          <p:spPr bwMode="auto">
            <a:xfrm>
              <a:off x="9481735" y="484711"/>
              <a:ext cx="131476" cy="1524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0" name="Rounded Rectangle 33"/>
          <p:cNvSpPr/>
          <p:nvPr/>
        </p:nvSpPr>
        <p:spPr bwMode="auto">
          <a:xfrm>
            <a:off x="7328949" y="3762798"/>
            <a:ext cx="1616694" cy="228332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[[</a:t>
            </a:r>
            <a:r>
              <a:rPr lang="en-US" sz="110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maybe_unused</a:t>
            </a: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]]</a:t>
            </a:r>
          </a:p>
        </p:txBody>
      </p:sp>
      <p:sp>
        <p:nvSpPr>
          <p:cNvPr id="81" name="Rounded Rectangle 33"/>
          <p:cNvSpPr/>
          <p:nvPr/>
        </p:nvSpPr>
        <p:spPr bwMode="auto">
          <a:xfrm>
            <a:off x="8992347" y="3767475"/>
            <a:ext cx="1215395" cy="236805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[[</a:t>
            </a:r>
            <a:r>
              <a:rPr lang="en-US" sz="110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nodiscard</a:t>
            </a: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]]</a:t>
            </a:r>
          </a:p>
        </p:txBody>
      </p:sp>
      <p:sp>
        <p:nvSpPr>
          <p:cNvPr id="82" name="Rounded Rectangle 33"/>
          <p:cNvSpPr/>
          <p:nvPr/>
        </p:nvSpPr>
        <p:spPr bwMode="auto">
          <a:xfrm>
            <a:off x="3959117" y="3763789"/>
            <a:ext cx="3319172" cy="242897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attribute namespaces without repetition</a:t>
            </a:r>
          </a:p>
        </p:txBody>
      </p:sp>
      <p:sp>
        <p:nvSpPr>
          <p:cNvPr id="86" name="Rounded Rectangle 33"/>
          <p:cNvSpPr/>
          <p:nvPr/>
        </p:nvSpPr>
        <p:spPr bwMode="auto">
          <a:xfrm>
            <a:off x="565743" y="4058251"/>
            <a:ext cx="2510048" cy="232801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Removing operator++ for bool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" y="1470487"/>
            <a:ext cx="275176" cy="261417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 bwMode="auto">
          <a:xfrm>
            <a:off x="-10054" y="6206709"/>
            <a:ext cx="12150436" cy="634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TextBox 9"/>
          <p:cNvSpPr txBox="1"/>
          <p:nvPr/>
        </p:nvSpPr>
        <p:spPr>
          <a:xfrm>
            <a:off x="32429" y="5972781"/>
            <a:ext cx="563231" cy="986285"/>
          </a:xfrm>
          <a:prstGeom prst="rect">
            <a:avLst/>
          </a:prstGeom>
          <a:noFill/>
        </p:spPr>
        <p:txBody>
          <a:bodyPr vert="vert270" wrap="square" lIns="182880" tIns="146304" rIns="182880" bIns="146304" rtlCol="0">
            <a:spAutoFit/>
          </a:bodyPr>
          <a:lstStyle>
            <a:defPPr>
              <a:defRPr lang="en-US"/>
            </a:defPPr>
            <a:lvl1pPr defTabSz="932742">
              <a:lnSpc>
                <a:spcPct val="90000"/>
              </a:lnSpc>
              <a:spcAft>
                <a:spcPts val="600"/>
              </a:spcAft>
              <a:defRPr sz="1400" b="1">
                <a:latin typeface="Segoe UI"/>
              </a:defRPr>
            </a:lvl1pPr>
            <a:lvl2pPr marL="466371" defTabSz="932742"/>
            <a:lvl3pPr marL="932742" defTabSz="932742"/>
            <a:lvl4pPr marL="1399113" defTabSz="932742"/>
            <a:lvl5pPr marL="1865484" defTabSz="932742"/>
            <a:lvl6pPr marL="2331856" defTabSz="932742"/>
            <a:lvl7pPr marL="2798226" defTabSz="932742"/>
            <a:lvl8pPr marL="3264597" defTabSz="932742"/>
            <a:lvl9pPr marL="3730969" defTabSz="932742"/>
          </a:lstStyle>
          <a:p>
            <a:r>
              <a:rPr lang="en-US" dirty="0"/>
              <a:t>C++TS</a:t>
            </a:r>
          </a:p>
        </p:txBody>
      </p:sp>
      <p:sp>
        <p:nvSpPr>
          <p:cNvPr id="94" name="Rounded Rectangle 33"/>
          <p:cNvSpPr/>
          <p:nvPr/>
        </p:nvSpPr>
        <p:spPr bwMode="auto">
          <a:xfrm>
            <a:off x="6284319" y="6355483"/>
            <a:ext cx="1698179" cy="313850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C++ Modules</a:t>
            </a:r>
          </a:p>
        </p:txBody>
      </p:sp>
      <p:sp>
        <p:nvSpPr>
          <p:cNvPr id="95" name="Rounded Rectangle 33"/>
          <p:cNvSpPr/>
          <p:nvPr/>
        </p:nvSpPr>
        <p:spPr bwMode="auto">
          <a:xfrm>
            <a:off x="2399826" y="6355483"/>
            <a:ext cx="1557999" cy="329032"/>
          </a:xfrm>
          <a:prstGeom prst="roundRect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C++ Coroutines</a:t>
            </a:r>
          </a:p>
        </p:txBody>
      </p:sp>
      <p:sp>
        <p:nvSpPr>
          <p:cNvPr id="96" name="Rounded Rectangle 33"/>
          <p:cNvSpPr/>
          <p:nvPr/>
        </p:nvSpPr>
        <p:spPr bwMode="auto">
          <a:xfrm>
            <a:off x="8315998" y="6353861"/>
            <a:ext cx="1745893" cy="315158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C++ Concepts</a:t>
            </a:r>
          </a:p>
        </p:txBody>
      </p:sp>
      <p:sp>
        <p:nvSpPr>
          <p:cNvPr id="65" name="Rounded Rectangle 33"/>
          <p:cNvSpPr/>
          <p:nvPr/>
        </p:nvSpPr>
        <p:spPr bwMode="auto">
          <a:xfrm>
            <a:off x="5364309" y="4060173"/>
            <a:ext cx="1913980" cy="230879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STL:&lt;</a:t>
            </a:r>
            <a:r>
              <a:rPr lang="en-US" sz="110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string_view</a:t>
            </a:r>
            <a:r>
              <a:rPr lang="en-US"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UDLs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67C491-5A40-48F1-9344-FE3859FD9CF9}"/>
              </a:ext>
            </a:extLst>
          </p:cNvPr>
          <p:cNvGrpSpPr/>
          <p:nvPr/>
        </p:nvGrpSpPr>
        <p:grpSpPr>
          <a:xfrm>
            <a:off x="9481735" y="550994"/>
            <a:ext cx="1858087" cy="433965"/>
            <a:chOff x="9481735" y="550994"/>
            <a:chExt cx="1858087" cy="433965"/>
          </a:xfrm>
        </p:grpSpPr>
        <p:sp>
          <p:nvSpPr>
            <p:cNvPr id="90" name="Rounded Rectangle 56">
              <a:extLst>
                <a:ext uri="{FF2B5EF4-FFF2-40B4-BE49-F238E27FC236}">
                  <a16:creationId xmlns:a16="http://schemas.microsoft.com/office/drawing/2014/main" id="{5563CC63-4147-45B1-B80B-D2D59D378012}"/>
                </a:ext>
              </a:extLst>
            </p:cNvPr>
            <p:cNvSpPr/>
            <p:nvPr/>
          </p:nvSpPr>
          <p:spPr bwMode="auto">
            <a:xfrm>
              <a:off x="9481735" y="694222"/>
              <a:ext cx="131476" cy="152400"/>
            </a:xfrm>
            <a:prstGeom prst="round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TextBox 60">
              <a:extLst>
                <a:ext uri="{FF2B5EF4-FFF2-40B4-BE49-F238E27FC236}">
                  <a16:creationId xmlns:a16="http://schemas.microsoft.com/office/drawing/2014/main" id="{2428B7EA-71C1-46B2-8397-6E61CA85858A}"/>
                </a:ext>
              </a:extLst>
            </p:cNvPr>
            <p:cNvSpPr txBox="1"/>
            <p:nvPr/>
          </p:nvSpPr>
          <p:spPr>
            <a:xfrm>
              <a:off x="9561450" y="550994"/>
              <a:ext cx="1778372" cy="4339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Targeting in VS2017 15.5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8" name="Rounded Rectangle 33">
            <a:extLst>
              <a:ext uri="{FF2B5EF4-FFF2-40B4-BE49-F238E27FC236}">
                <a16:creationId xmlns:a16="http://schemas.microsoft.com/office/drawing/2014/main" id="{33FF0135-6D4F-40BC-AAA3-76A25B0749C7}"/>
              </a:ext>
            </a:extLst>
          </p:cNvPr>
          <p:cNvSpPr/>
          <p:nvPr/>
        </p:nvSpPr>
        <p:spPr bwMode="auto">
          <a:xfrm>
            <a:off x="538106" y="5646964"/>
            <a:ext cx="2418788" cy="22097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Fixing qualification conversions</a:t>
            </a:r>
          </a:p>
        </p:txBody>
      </p:sp>
      <p:sp>
        <p:nvSpPr>
          <p:cNvPr id="99" name="Rounded Rectangle 33">
            <a:extLst>
              <a:ext uri="{FF2B5EF4-FFF2-40B4-BE49-F238E27FC236}">
                <a16:creationId xmlns:a16="http://schemas.microsoft.com/office/drawing/2014/main" id="{E70125B9-4ABD-4B76-AECA-2817888DAFB9}"/>
              </a:ext>
            </a:extLst>
          </p:cNvPr>
          <p:cNvSpPr/>
          <p:nvPr/>
        </p:nvSpPr>
        <p:spPr bwMode="auto">
          <a:xfrm>
            <a:off x="3732292" y="4447667"/>
            <a:ext cx="2851724" cy="220978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Allowing more non-type template 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args</a:t>
            </a:r>
            <a:endParaRPr lang="en-US" sz="11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Rounded Rectangle 33">
            <a:extLst>
              <a:ext uri="{FF2B5EF4-FFF2-40B4-BE49-F238E27FC236}">
                <a16:creationId xmlns:a16="http://schemas.microsoft.com/office/drawing/2014/main" id="{8BCD8D0D-3BA7-4047-B0F8-5EECF1A87B4F}"/>
              </a:ext>
            </a:extLst>
          </p:cNvPr>
          <p:cNvSpPr/>
          <p:nvPr/>
        </p:nvSpPr>
        <p:spPr bwMode="auto">
          <a:xfrm>
            <a:off x="6719276" y="4447498"/>
            <a:ext cx="1434406" cy="220978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Fold expressions</a:t>
            </a:r>
          </a:p>
        </p:txBody>
      </p:sp>
      <p:sp>
        <p:nvSpPr>
          <p:cNvPr id="101" name="Rounded Rectangle 33">
            <a:extLst>
              <a:ext uri="{FF2B5EF4-FFF2-40B4-BE49-F238E27FC236}">
                <a16:creationId xmlns:a16="http://schemas.microsoft.com/office/drawing/2014/main" id="{5D06BA8E-F61C-443D-943B-F47D6BD505B0}"/>
              </a:ext>
            </a:extLst>
          </p:cNvPr>
          <p:cNvSpPr/>
          <p:nvPr/>
        </p:nvSpPr>
        <p:spPr bwMode="auto">
          <a:xfrm>
            <a:off x="8261891" y="4440953"/>
            <a:ext cx="2633868" cy="220978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Removing some empty unary folds</a:t>
            </a:r>
          </a:p>
        </p:txBody>
      </p:sp>
      <p:sp>
        <p:nvSpPr>
          <p:cNvPr id="102" name="Rounded Rectangle 33">
            <a:extLst>
              <a:ext uri="{FF2B5EF4-FFF2-40B4-BE49-F238E27FC236}">
                <a16:creationId xmlns:a16="http://schemas.microsoft.com/office/drawing/2014/main" id="{7408487C-C0BA-4134-85DF-E2F9E32E294C}"/>
              </a:ext>
            </a:extLst>
          </p:cNvPr>
          <p:cNvSpPr/>
          <p:nvPr/>
        </p:nvSpPr>
        <p:spPr bwMode="auto">
          <a:xfrm>
            <a:off x="8137297" y="4728922"/>
            <a:ext cx="1440898" cy="234106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Hexfloat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literals</a:t>
            </a:r>
          </a:p>
        </p:txBody>
      </p:sp>
      <p:sp>
        <p:nvSpPr>
          <p:cNvPr id="103" name="Rounded Rectangle 33">
            <a:extLst>
              <a:ext uri="{FF2B5EF4-FFF2-40B4-BE49-F238E27FC236}">
                <a16:creationId xmlns:a16="http://schemas.microsoft.com/office/drawing/2014/main" id="{FBD4CFF1-4362-4FA6-A8A9-0C02D22EC912}"/>
              </a:ext>
            </a:extLst>
          </p:cNvPr>
          <p:cNvSpPr/>
          <p:nvPr/>
        </p:nvSpPr>
        <p:spPr bwMode="auto">
          <a:xfrm>
            <a:off x="546725" y="4745039"/>
            <a:ext cx="2723337" cy="220978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Adding </a:t>
            </a:r>
            <a:r>
              <a:rPr lang="en-US" sz="110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noexcept</a:t>
            </a: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 the type system</a:t>
            </a:r>
          </a:p>
        </p:txBody>
      </p:sp>
      <p:sp>
        <p:nvSpPr>
          <p:cNvPr id="104" name="Rounded Rectangle 33">
            <a:extLst>
              <a:ext uri="{FF2B5EF4-FFF2-40B4-BE49-F238E27FC236}">
                <a16:creationId xmlns:a16="http://schemas.microsoft.com/office/drawing/2014/main" id="{7035487F-E367-489E-A32D-7A8319A06CD0}"/>
              </a:ext>
            </a:extLst>
          </p:cNvPr>
          <p:cNvSpPr/>
          <p:nvPr/>
        </p:nvSpPr>
        <p:spPr bwMode="auto">
          <a:xfrm>
            <a:off x="7990004" y="5646319"/>
            <a:ext cx="2487404" cy="22097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Extended aggregate initialization</a:t>
            </a:r>
          </a:p>
        </p:txBody>
      </p:sp>
      <p:sp>
        <p:nvSpPr>
          <p:cNvPr id="105" name="Rounded Rectangle 33">
            <a:extLst>
              <a:ext uri="{FF2B5EF4-FFF2-40B4-BE49-F238E27FC236}">
                <a16:creationId xmlns:a16="http://schemas.microsoft.com/office/drawing/2014/main" id="{A2C9D252-445F-417D-A044-D794650B6AFB}"/>
              </a:ext>
            </a:extLst>
          </p:cNvPr>
          <p:cNvSpPr/>
          <p:nvPr/>
        </p:nvSpPr>
        <p:spPr bwMode="auto">
          <a:xfrm>
            <a:off x="7025004" y="5378147"/>
            <a:ext cx="2552024" cy="22097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Rewording inheriting constructors</a:t>
            </a:r>
          </a:p>
        </p:txBody>
      </p:sp>
      <p:sp>
        <p:nvSpPr>
          <p:cNvPr id="106" name="Rounded Rectangle 33">
            <a:extLst>
              <a:ext uri="{FF2B5EF4-FFF2-40B4-BE49-F238E27FC236}">
                <a16:creationId xmlns:a16="http://schemas.microsoft.com/office/drawing/2014/main" id="{4B5B3DB5-7886-4895-B3CE-2D461FD8F566}"/>
              </a:ext>
            </a:extLst>
          </p:cNvPr>
          <p:cNvSpPr/>
          <p:nvPr/>
        </p:nvSpPr>
        <p:spPr bwMode="auto">
          <a:xfrm>
            <a:off x="548226" y="4447498"/>
            <a:ext cx="3045998" cy="220978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Over-aligned dynamic memory allocation</a:t>
            </a:r>
          </a:p>
        </p:txBody>
      </p:sp>
      <p:sp>
        <p:nvSpPr>
          <p:cNvPr id="107" name="Rounded Rectangle 33">
            <a:extLst>
              <a:ext uri="{FF2B5EF4-FFF2-40B4-BE49-F238E27FC236}">
                <a16:creationId xmlns:a16="http://schemas.microsoft.com/office/drawing/2014/main" id="{4D2325CB-6688-4F8F-84F4-067254AB9033}"/>
              </a:ext>
            </a:extLst>
          </p:cNvPr>
          <p:cNvSpPr/>
          <p:nvPr/>
        </p:nvSpPr>
        <p:spPr bwMode="auto">
          <a:xfrm>
            <a:off x="529702" y="5907838"/>
            <a:ext cx="3547813" cy="22097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 argument deduction for class templates</a:t>
            </a:r>
          </a:p>
        </p:txBody>
      </p:sp>
      <p:sp>
        <p:nvSpPr>
          <p:cNvPr id="108" name="Rounded Rectangle 33">
            <a:extLst>
              <a:ext uri="{FF2B5EF4-FFF2-40B4-BE49-F238E27FC236}">
                <a16:creationId xmlns:a16="http://schemas.microsoft.com/office/drawing/2014/main" id="{1828EE3F-D3A2-4F31-A608-4EA93C5E2293}"/>
              </a:ext>
            </a:extLst>
          </p:cNvPr>
          <p:cNvSpPr/>
          <p:nvPr/>
        </p:nvSpPr>
        <p:spPr bwMode="auto">
          <a:xfrm>
            <a:off x="3362318" y="5383014"/>
            <a:ext cx="3630352" cy="22097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Declaring non-type template parameters with auto</a:t>
            </a:r>
          </a:p>
        </p:txBody>
      </p:sp>
      <p:sp>
        <p:nvSpPr>
          <p:cNvPr id="109" name="Rounded Rectangle 33">
            <a:extLst>
              <a:ext uri="{FF2B5EF4-FFF2-40B4-BE49-F238E27FC236}">
                <a16:creationId xmlns:a16="http://schemas.microsoft.com/office/drawing/2014/main" id="{304C8EC4-0AC8-421D-8009-648DE9648138}"/>
              </a:ext>
            </a:extLst>
          </p:cNvPr>
          <p:cNvSpPr/>
          <p:nvPr/>
        </p:nvSpPr>
        <p:spPr bwMode="auto">
          <a:xfrm>
            <a:off x="546725" y="5380509"/>
            <a:ext cx="2777816" cy="22097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Refining expression evaluation order</a:t>
            </a:r>
          </a:p>
        </p:txBody>
      </p:sp>
      <p:sp>
        <p:nvSpPr>
          <p:cNvPr id="110" name="Rounded Rectangle 33">
            <a:extLst>
              <a:ext uri="{FF2B5EF4-FFF2-40B4-BE49-F238E27FC236}">
                <a16:creationId xmlns:a16="http://schemas.microsoft.com/office/drawing/2014/main" id="{3BA81841-B35C-4C82-B985-E3616BF38154}"/>
              </a:ext>
            </a:extLst>
          </p:cNvPr>
          <p:cNvSpPr/>
          <p:nvPr/>
        </p:nvSpPr>
        <p:spPr bwMode="auto">
          <a:xfrm>
            <a:off x="3370734" y="4742049"/>
            <a:ext cx="1330340" cy="220978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Inline variables</a:t>
            </a:r>
          </a:p>
        </p:txBody>
      </p:sp>
      <p:sp>
        <p:nvSpPr>
          <p:cNvPr id="111" name="Rounded Rectangle 33">
            <a:extLst>
              <a:ext uri="{FF2B5EF4-FFF2-40B4-BE49-F238E27FC236}">
                <a16:creationId xmlns:a16="http://schemas.microsoft.com/office/drawing/2014/main" id="{B7AEFA28-60D2-4492-8FE8-EBAD83A88B32}"/>
              </a:ext>
            </a:extLst>
          </p:cNvPr>
          <p:cNvSpPr/>
          <p:nvPr/>
        </p:nvSpPr>
        <p:spPr bwMode="auto">
          <a:xfrm>
            <a:off x="552324" y="5033389"/>
            <a:ext cx="4608594" cy="229804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Matching template template-parameters to compatible arguments</a:t>
            </a:r>
          </a:p>
        </p:txBody>
      </p:sp>
      <p:sp>
        <p:nvSpPr>
          <p:cNvPr id="112" name="Rounded Rectangle 33">
            <a:extLst>
              <a:ext uri="{FF2B5EF4-FFF2-40B4-BE49-F238E27FC236}">
                <a16:creationId xmlns:a16="http://schemas.microsoft.com/office/drawing/2014/main" id="{66A9848F-324A-400A-95FE-BF7AA335A29E}"/>
              </a:ext>
            </a:extLst>
          </p:cNvPr>
          <p:cNvSpPr/>
          <p:nvPr/>
        </p:nvSpPr>
        <p:spPr bwMode="auto">
          <a:xfrm>
            <a:off x="4800962" y="4734880"/>
            <a:ext cx="3185159" cy="221278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Removing dynamic-exception-specifications</a:t>
            </a:r>
          </a:p>
        </p:txBody>
      </p:sp>
      <p:sp>
        <p:nvSpPr>
          <p:cNvPr id="113" name="Rounded Rectangle 33">
            <a:extLst>
              <a:ext uri="{FF2B5EF4-FFF2-40B4-BE49-F238E27FC236}">
                <a16:creationId xmlns:a16="http://schemas.microsoft.com/office/drawing/2014/main" id="{FDF47C32-7F11-4791-8B9C-3DDC27B022B8}"/>
              </a:ext>
            </a:extLst>
          </p:cNvPr>
          <p:cNvSpPr/>
          <p:nvPr/>
        </p:nvSpPr>
        <p:spPr bwMode="auto">
          <a:xfrm>
            <a:off x="5116415" y="5646319"/>
            <a:ext cx="2821561" cy="22097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Pack expansions in using-declarations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1AF11E2C-4BEB-4927-AC0C-EC19EAA5F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20" y="76200"/>
            <a:ext cx="760760" cy="85523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15" name="Rounded Rectangle 33">
            <a:extLst>
              <a:ext uri="{FF2B5EF4-FFF2-40B4-BE49-F238E27FC236}">
                <a16:creationId xmlns:a16="http://schemas.microsoft.com/office/drawing/2014/main" id="{3312631B-210F-42B4-A8C4-17E151244A6C}"/>
              </a:ext>
            </a:extLst>
          </p:cNvPr>
          <p:cNvSpPr/>
          <p:nvPr/>
        </p:nvSpPr>
        <p:spPr bwMode="auto">
          <a:xfrm>
            <a:off x="4291325" y="6364108"/>
            <a:ext cx="1659494" cy="315158"/>
          </a:xfrm>
          <a:prstGeom prst="roundRect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Filesystem*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AC32A9-E76C-4BFB-9E33-43F2EB2D4349}"/>
              </a:ext>
            </a:extLst>
          </p:cNvPr>
          <p:cNvGrpSpPr/>
          <p:nvPr/>
        </p:nvGrpSpPr>
        <p:grpSpPr>
          <a:xfrm>
            <a:off x="9482948" y="752335"/>
            <a:ext cx="1856874" cy="433965"/>
            <a:chOff x="9482948" y="752335"/>
            <a:chExt cx="1856874" cy="433965"/>
          </a:xfrm>
        </p:grpSpPr>
        <p:sp>
          <p:nvSpPr>
            <p:cNvPr id="116" name="Rounded Rectangle 56">
              <a:extLst>
                <a:ext uri="{FF2B5EF4-FFF2-40B4-BE49-F238E27FC236}">
                  <a16:creationId xmlns:a16="http://schemas.microsoft.com/office/drawing/2014/main" id="{13E9D2B8-2CF3-4A1B-AE94-F61A608EA5A7}"/>
                </a:ext>
              </a:extLst>
            </p:cNvPr>
            <p:cNvSpPr/>
            <p:nvPr/>
          </p:nvSpPr>
          <p:spPr bwMode="auto">
            <a:xfrm>
              <a:off x="9482948" y="895267"/>
              <a:ext cx="131476" cy="152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TextBox 60">
              <a:extLst>
                <a:ext uri="{FF2B5EF4-FFF2-40B4-BE49-F238E27FC236}">
                  <a16:creationId xmlns:a16="http://schemas.microsoft.com/office/drawing/2014/main" id="{459FA681-D854-4AC8-BBE5-9B9B44F3FAE0}"/>
                </a:ext>
              </a:extLst>
            </p:cNvPr>
            <p:cNvSpPr txBox="1"/>
            <p:nvPr/>
          </p:nvSpPr>
          <p:spPr>
            <a:xfrm>
              <a:off x="9561450" y="752335"/>
              <a:ext cx="1778372" cy="4339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Targeting in VS2017 15.6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id="{60DCA11E-5240-4D77-A1BF-4EE2A40E5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6" y="2190924"/>
            <a:ext cx="275176" cy="2614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56EB9B-CA45-47D9-BDDF-AEDB85301375}"/>
              </a:ext>
            </a:extLst>
          </p:cNvPr>
          <p:cNvSpPr/>
          <p:nvPr/>
        </p:nvSpPr>
        <p:spPr>
          <a:xfrm>
            <a:off x="538410" y="6356051"/>
            <a:ext cx="1435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Segoe UI"/>
              </a:rPr>
              <a:t>(experimental)</a:t>
            </a:r>
          </a:p>
        </p:txBody>
      </p:sp>
    </p:spTree>
    <p:extLst>
      <p:ext uri="{BB962C8B-B14F-4D97-AF65-F5344CB8AC3E}">
        <p14:creationId xmlns:p14="http://schemas.microsoft.com/office/powerpoint/2010/main" val="22711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5000">
        <p:fade/>
      </p:transition>
    </mc:Choice>
    <mc:Fallback xmlns="">
      <p:transition spd="med" advTm="16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8" grpId="0" animBg="1"/>
      <p:bldP spid="69" grpId="0" animBg="1"/>
      <p:bldP spid="71" grpId="0" animBg="1"/>
      <p:bldP spid="57" grpId="0" animBg="1"/>
      <p:bldP spid="58" grpId="0" animBg="1"/>
      <p:bldP spid="70" grpId="0" animBg="1"/>
      <p:bldP spid="72" grpId="0" animBg="1"/>
      <p:bldP spid="75" grpId="0" animBg="1"/>
      <p:bldP spid="80" grpId="0" animBg="1"/>
      <p:bldP spid="81" grpId="0" animBg="1"/>
      <p:bldP spid="82" grpId="0" animBg="1"/>
      <p:bldP spid="86" grpId="0" animBg="1"/>
      <p:bldP spid="92" grpId="0" animBg="1"/>
      <p:bldP spid="93" grpId="0"/>
      <p:bldP spid="94" grpId="0" animBg="1"/>
      <p:bldP spid="95" grpId="0" animBg="1"/>
      <p:bldP spid="96" grpId="0" animBg="1"/>
      <p:bldP spid="65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/permissive- </a:t>
            </a:r>
          </a:p>
          <a:p>
            <a:pPr lvl="1"/>
            <a:r>
              <a:rPr lang="en-US" dirty="0"/>
              <a:t>A “less permissive”, more conforming mode in the compiler</a:t>
            </a:r>
          </a:p>
          <a:p>
            <a:pPr lvl="1"/>
            <a:r>
              <a:rPr lang="en-US" dirty="0"/>
              <a:t>Off by default now… on by default at some point in the future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Zc</a:t>
            </a:r>
            <a:r>
              <a:rPr lang="en-US" dirty="0"/>
              <a:t> conformance switches available for fine-tuning /permissive-</a:t>
            </a:r>
          </a:p>
          <a:p>
            <a:r>
              <a:rPr lang="en-US" dirty="0"/>
              <a:t>/</a:t>
            </a:r>
            <a:r>
              <a:rPr lang="en-US" dirty="0" err="1"/>
              <a:t>std:c</a:t>
            </a:r>
            <a:r>
              <a:rPr lang="en-US" dirty="0"/>
              <a:t>++14</a:t>
            </a:r>
          </a:p>
          <a:p>
            <a:pPr lvl="1"/>
            <a:r>
              <a:rPr lang="en-US" dirty="0"/>
              <a:t>On by default, for now</a:t>
            </a:r>
          </a:p>
          <a:p>
            <a:pPr lvl="1"/>
            <a:r>
              <a:rPr lang="en-US" dirty="0"/>
              <a:t>The latest ISO-blessed C++ standard</a:t>
            </a:r>
          </a:p>
          <a:p>
            <a:pPr lvl="2"/>
            <a:r>
              <a:rPr lang="en-US" dirty="0"/>
              <a:t>i.e. standards features up to C++14</a:t>
            </a:r>
          </a:p>
          <a:p>
            <a:r>
              <a:rPr lang="en-US" dirty="0"/>
              <a:t>/</a:t>
            </a:r>
            <a:r>
              <a:rPr lang="en-US" dirty="0" err="1"/>
              <a:t>std:c</a:t>
            </a:r>
            <a:r>
              <a:rPr lang="en-US" dirty="0"/>
              <a:t>++17</a:t>
            </a:r>
          </a:p>
          <a:p>
            <a:r>
              <a:rPr lang="en-US" dirty="0"/>
              <a:t>/</a:t>
            </a:r>
            <a:r>
              <a:rPr lang="en-US" dirty="0" err="1"/>
              <a:t>std:c</a:t>
            </a:r>
            <a:r>
              <a:rPr lang="en-US" dirty="0"/>
              <a:t>++latest (tracks the latest C++ draft)</a:t>
            </a:r>
          </a:p>
          <a:p>
            <a:pPr lvl="1"/>
            <a:r>
              <a:rPr lang="en-US" dirty="0"/>
              <a:t>Off by default, forever</a:t>
            </a:r>
          </a:p>
          <a:p>
            <a:pPr lvl="1"/>
            <a:r>
              <a:rPr lang="en-US" dirty="0"/>
              <a:t>Every implemented feature that is not part of a finalized standard yet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3A01B-0E24-45D1-9D59-1AAD34A4B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29" r="1351" b="-1"/>
          <a:stretch/>
        </p:blipFill>
        <p:spPr>
          <a:xfrm>
            <a:off x="6137666" y="3309631"/>
            <a:ext cx="6000772" cy="167013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26" name="Picture 2" descr="image002">
            <a:extLst>
              <a:ext uri="{FF2B5EF4-FFF2-40B4-BE49-F238E27FC236}">
                <a16:creationId xmlns:a16="http://schemas.microsoft.com/office/drawing/2014/main" id="{CE9F51A0-E256-492E-A2AE-95E42CAAF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37666" y="1093736"/>
            <a:ext cx="5977186" cy="77498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2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0000">
        <p:fade/>
      </p:transition>
    </mc:Choice>
    <mc:Fallback xmlns="">
      <p:transition spd="med" advTm="9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95" y="365126"/>
            <a:ext cx="11822947" cy="880968"/>
          </a:xfrm>
        </p:spPr>
        <p:txBody>
          <a:bodyPr>
            <a:normAutofit/>
          </a:bodyPr>
          <a:lstStyle/>
          <a:p>
            <a:r>
              <a:rPr lang="en-US"/>
              <a:t>Conformance Testing with ~60 OSS Libraries from </a:t>
            </a:r>
            <a:r>
              <a:rPr lang="en-US" dirty="0"/>
              <a:t>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Testing with </a:t>
            </a:r>
            <a:r>
              <a:rPr lang="en-US" dirty="0"/>
              <a:t>GitHub</a:t>
            </a:r>
            <a:r>
              <a:rPr lang="en-US"/>
              <a:t> master branches and compiler development trunk</a:t>
            </a:r>
          </a:p>
          <a:p>
            <a:pPr lvl="1"/>
            <a:r>
              <a:rPr lang="en-US"/>
              <a:t>MSVC default mode – 58 projects</a:t>
            </a:r>
          </a:p>
          <a:p>
            <a:pPr lvl="1"/>
            <a:r>
              <a:rPr lang="en-US"/>
              <a:t>MSVC /</a:t>
            </a:r>
            <a:r>
              <a:rPr lang="en-US" dirty="0" err="1"/>
              <a:t>std:c</a:t>
            </a:r>
            <a:r>
              <a:rPr lang="en-US"/>
              <a:t>++17 mode – 58 projects</a:t>
            </a:r>
          </a:p>
          <a:p>
            <a:pPr lvl="1"/>
            <a:r>
              <a:rPr lang="en-US"/>
              <a:t>MSVC /permissive- mode – 55 projects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9DDEA-75F1-4964-ABF6-6B0C4454F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63" y="3483178"/>
            <a:ext cx="1914525" cy="3190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EB12EA-6648-44DB-9F99-C74B600EB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359" y="3759403"/>
            <a:ext cx="1895475" cy="2914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31BBEB-9A13-40CD-911D-57277F0C8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305" y="3797503"/>
            <a:ext cx="1876425" cy="2876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CE7F9D-3D15-4505-A375-C708DAF91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3201" y="3799981"/>
            <a:ext cx="1885950" cy="2905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006E63-0838-4EC6-B5B3-293B4CEA8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7622" y="3797503"/>
            <a:ext cx="1885950" cy="2428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4CE5D8-68BD-4592-A40C-3E5D5E5C01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7" y="2020438"/>
            <a:ext cx="2052918" cy="16094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03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0000">
        <p:fade/>
      </p:transition>
    </mc:Choice>
    <mc:Fallback xmlns="">
      <p:transition spd="med" advTm="9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Diagnostics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Column Information and Source Context : /diagnostics:caret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Special Member Function errors</a:t>
            </a:r>
          </a:p>
          <a:p>
            <a:pPr lvl="1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550" y="3883533"/>
            <a:ext cx="6270269" cy="27927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3967842"/>
            <a:ext cx="3024306" cy="27704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906" y="2075843"/>
            <a:ext cx="4805363" cy="12504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175" y="2162419"/>
            <a:ext cx="4635954" cy="107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3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2881</Words>
  <Application>Microsoft Office PowerPoint</Application>
  <PresentationFormat>Widescreen</PresentationFormat>
  <Paragraphs>555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Segoe UI</vt:lpstr>
      <vt:lpstr>Segoe UI Light</vt:lpstr>
      <vt:lpstr>Segoe UI Semilight</vt:lpstr>
      <vt:lpstr>Wingdings</vt:lpstr>
      <vt:lpstr>Office Theme</vt:lpstr>
      <vt:lpstr>5-50111_Build 2017_LIGHT GRAY TEMPLATE</vt:lpstr>
      <vt:lpstr>5-50111_Build 2017_DARK GRAY TEMPLATE</vt:lpstr>
      <vt:lpstr>Latest and Greatest in  Visual Studio for  C++ developers</vt:lpstr>
      <vt:lpstr>Win an Xbox One S Forza Horizon 3  + Destiny 2 Bundle!</vt:lpstr>
      <vt:lpstr>Mission of C++ Product Team at Microsoft (DevDiv)</vt:lpstr>
      <vt:lpstr>Visual Studio Code: C/C++ Extension</vt:lpstr>
      <vt:lpstr>AGENDA</vt:lpstr>
      <vt:lpstr>MSVC Conformance</vt:lpstr>
      <vt:lpstr>Compiler Switches</vt:lpstr>
      <vt:lpstr>Conformance Testing with ~60 OSS Libraries from GitHub</vt:lpstr>
      <vt:lpstr>Compiler Diagnostics Improvements</vt:lpstr>
      <vt:lpstr>Continued Compiler Diagnostics Improvements</vt:lpstr>
      <vt:lpstr>C++ Core Check to enforce the C++ Core Guidelines</vt:lpstr>
      <vt:lpstr>Generated Code Quality: 8.9% better VS2015 -&gt; VS2017</vt:lpstr>
      <vt:lpstr>Build Throughput</vt:lpstr>
      <vt:lpstr>AGENDA</vt:lpstr>
      <vt:lpstr>Visual Studio 2017</vt:lpstr>
      <vt:lpstr>Pain-Free Upgrade to VS 2017</vt:lpstr>
      <vt:lpstr>Vcpkg - Libraries Acquisition</vt:lpstr>
      <vt:lpstr>Open Folder, CMake etc</vt:lpstr>
      <vt:lpstr>AGENDA</vt:lpstr>
      <vt:lpstr>PowerPoint Presentation</vt:lpstr>
      <vt:lpstr>Windows, Windows Store</vt:lpstr>
      <vt:lpstr>PowerPoint Presentation</vt:lpstr>
      <vt:lpstr>Android and iOS</vt:lpstr>
      <vt:lpstr>PowerPoint Presentation</vt:lpstr>
      <vt:lpstr>Linux</vt:lpstr>
      <vt:lpstr>IoT – Internet of Things</vt:lpstr>
      <vt:lpstr>PowerPoint Presentation</vt:lpstr>
      <vt:lpstr>Games</vt:lpstr>
      <vt:lpstr>AGENDA</vt:lpstr>
      <vt:lpstr>Productivity </vt:lpstr>
      <vt:lpstr>Performance</vt:lpstr>
      <vt:lpstr>You Helped Us Build It!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modified xsi:type="dcterms:W3CDTF">2017-09-25T19:33:36Z</dcterms:modified>
  <cp:contentStatus/>
</cp:coreProperties>
</file>