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3"/>
  </p:normalViewPr>
  <p:slideViewPr>
    <p:cSldViewPr snapToGrid="0">
      <p:cViewPr varScale="1">
        <p:scale>
          <a:sx n="215" d="100"/>
          <a:sy n="215" d="100"/>
        </p:scale>
        <p:origin x="208" y="9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Results</a:t>
            </a:r>
            <a:endParaRPr sz="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/>
                <a:cs typeface="Cambria"/>
                <a:sym typeface="Cambria"/>
              </a:rPr>
              <a:t>Total Variant Visitors: 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Cambria" panose="02040503050406030204" pitchFamily="18" charset="0"/>
              </a:rPr>
              <a:t>35211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/>
                <a:cs typeface="Cambria"/>
                <a:sym typeface="Cambria"/>
              </a:rPr>
              <a:t>Total Control Participants:</a:t>
            </a:r>
            <a:r>
              <a:rPr lang="en-US" sz="2000" dirty="0">
                <a:solidFill>
                  <a:schemeClr val="dk1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/>
                <a:cs typeface="Cambria"/>
                <a:sym typeface="Cambria"/>
              </a:rPr>
              <a:t>​ </a:t>
            </a:r>
            <a:r>
              <a:rPr lang="en-US" sz="2000" b="0" i="0" dirty="0">
                <a:solidFill>
                  <a:srgbClr val="24292E"/>
                </a:solidFill>
                <a:effectLst/>
                <a:latin typeface="Cambria" panose="02040503050406030204" pitchFamily="18" charset="0"/>
              </a:rPr>
              <a:t>34678</a:t>
            </a:r>
            <a:endParaRPr lang="en-US" sz="2000" dirty="0">
              <a:solidFill>
                <a:srgbClr val="FF0000"/>
              </a:solidFill>
              <a:highlight>
                <a:schemeClr val="lt1"/>
              </a:highlight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How Was The Experiment Implemented?​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/>
          <a:srcRect/>
          <a:stretch/>
        </p:blipFill>
        <p:spPr>
          <a:xfrm>
            <a:off x="2101932" y="1971304"/>
            <a:ext cx="4253180" cy="305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360172507"/>
              </p:ext>
            </p:extLst>
          </p:nvPr>
        </p:nvGraphicFramePr>
        <p:xfrm>
          <a:off x="825950" y="1122975"/>
          <a:ext cx="7239000" cy="126483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mbria" panose="02040503050406030204" pitchFamily="18" charset="0"/>
                        </a:rPr>
                        <a:t>U.S.</a:t>
                      </a:r>
                      <a:endParaRPr sz="1500" b="1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mbria" panose="02040503050406030204" pitchFamily="18" charset="0"/>
                        </a:rPr>
                        <a:t>U.K.</a:t>
                      </a:r>
                      <a:endParaRPr sz="1500" b="1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latin typeface="Cambria" panose="02040503050406030204" pitchFamily="18" charset="0"/>
                        </a:rPr>
                        <a:t>CA</a:t>
                      </a:r>
                      <a:endParaRPr sz="1500" b="1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Cambria" panose="02040503050406030204" pitchFamily="18" charset="0"/>
                        </a:rPr>
                        <a:t>Control</a:t>
                      </a:r>
                      <a:endParaRPr sz="1500" b="1" dirty="0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10.7%</a:t>
                      </a:r>
                      <a:endParaRPr sz="1500" b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10.16%</a:t>
                      </a:r>
                      <a:endParaRPr sz="1500" b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9.45%</a:t>
                      </a:r>
                      <a:endParaRPr sz="1500" b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latin typeface="Cambria" panose="02040503050406030204" pitchFamily="18" charset="0"/>
                        </a:rPr>
                        <a:t>Treatment</a:t>
                      </a:r>
                      <a:endParaRPr sz="1500" b="1" dirty="0"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15.8%</a:t>
                      </a:r>
                      <a:endParaRPr sz="1500" b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14.87%</a:t>
                      </a:r>
                      <a:endParaRPr sz="1500" b="1" dirty="0">
                        <a:solidFill>
                          <a:srgbClr val="00B05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  <a:latin typeface="Cambria" panose="02040503050406030204" pitchFamily="18" charset="0"/>
                        </a:rPr>
                        <a:t>15.40%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" sz="2000" b="1" dirty="0">
                <a:solidFill>
                  <a:srgbClr val="00B05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/>
                <a:cs typeface="Cambria"/>
                <a:sym typeface="Cambria"/>
              </a:rPr>
              <a:t>Executive Summary: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 panose="02040503050406030204" pitchFamily="18" charset="0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latin typeface="Cambria" panose="02040503050406030204" pitchFamily="18" charset="0"/>
              </a:rPr>
              <a:t>Across all countries, the treatment group shows consistently higher conversion rates (14.87-15.8%) than control (9.45-10.7%). In contrast, country differences are minimal and not statistically significant, suggesting the new page effectively improves conversions regardless of location.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0B050"/>
                </a:solidFill>
                <a:highlight>
                  <a:schemeClr val="lt1"/>
                </a:highlight>
              </a:rPr>
              <a:t>Experiment Results</a:t>
            </a:r>
            <a:endParaRPr sz="100" b="1" dirty="0">
              <a:solidFill>
                <a:srgbClr val="00B050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099" y="1020700"/>
            <a:ext cx="8829957" cy="26930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Treatment Conversion Rate:</a:t>
            </a:r>
            <a:r>
              <a:rPr lang="en-US" sz="2000" dirty="0">
                <a:latin typeface="Cambria" panose="02040503050406030204" pitchFamily="18" charset="0"/>
              </a:rPr>
              <a:t> 15.53%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Control Conversion Rate:</a:t>
            </a:r>
            <a:r>
              <a:rPr lang="en-US" sz="2000" dirty="0">
                <a:latin typeface="Cambria" panose="02040503050406030204" pitchFamily="18" charset="0"/>
              </a:rPr>
              <a:t> 10.53%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Delta in Treatment vs. Control Conversion Rate:</a:t>
            </a:r>
            <a:r>
              <a:rPr lang="en-US" sz="2000" dirty="0">
                <a:latin typeface="Cambria" panose="02040503050406030204" pitchFamily="18" charset="0"/>
              </a:rPr>
              <a:t> +5.01%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p-value:</a:t>
            </a:r>
            <a:r>
              <a:rPr lang="en-US" sz="2000" dirty="0">
                <a:latin typeface="Cambria" panose="02040503050406030204" pitchFamily="18" charset="0"/>
              </a:rPr>
              <a:t> 0.0000</a:t>
            </a:r>
          </a:p>
          <a:p>
            <a:pPr algn="just"/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</a:rPr>
              <a:t>Conclusion:</a:t>
            </a:r>
            <a:r>
              <a:rPr lang="en-US" sz="2000" dirty="0">
                <a:latin typeface="Cambria" panose="02040503050406030204" pitchFamily="18" charset="0"/>
              </a:rPr>
              <a:t> Given the near-zero p-value and substantial 5.01% increase in conversion rate for the treatment group, we have compelling statistical evidence to implement the new page design.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mbria" panose="02040503050406030204" pitchFamily="18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0B050"/>
                </a:solidFill>
                <a:highlight>
                  <a:schemeClr val="lt1"/>
                </a:highlight>
              </a:rPr>
              <a:t>Country Results</a:t>
            </a:r>
            <a:endParaRPr sz="100" b="1" dirty="0">
              <a:solidFill>
                <a:srgbClr val="00B050"/>
              </a:solidFill>
              <a:highlight>
                <a:schemeClr val="lt1"/>
              </a:highlight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8966523" cy="1526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Analysis shows no statistically significant differences in conversion rates between countries (US: p=0.170, UK: p=0.905 compared to baseline CA). The treatment effect remains consistent across all geographic regions, suggesting country-specific </a:t>
            </a:r>
            <a:r>
              <a:rPr lang="en-US" sz="2000" b="1" dirty="0" err="1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optimisation</a:t>
            </a:r>
            <a:r>
              <a:rPr lang="en-US" sz="2000" b="1" dirty="0">
                <a:solidFill>
                  <a:srgbClr val="404040"/>
                </a:solidFill>
                <a:highlight>
                  <a:schemeClr val="lt1"/>
                </a:highlight>
                <a:latin typeface="Cambria"/>
                <a:ea typeface="Cambria"/>
                <a:cs typeface="Cambria"/>
                <a:sym typeface="Cambria"/>
              </a:rPr>
              <a:t> is optional.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209</Words>
  <Application>Microsoft Macintosh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Cambria</vt:lpstr>
      <vt:lpstr>Arial</vt:lpstr>
      <vt:lpstr>Open Sans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Shams Arafat</cp:lastModifiedBy>
  <cp:revision>7</cp:revision>
  <dcterms:modified xsi:type="dcterms:W3CDTF">2024-11-30T15:04:15Z</dcterms:modified>
</cp:coreProperties>
</file>