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111045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41164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3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104599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0265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521556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393917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108790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415883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B27C4-C533-4FCA-B2E4-F54DB4A705F7}"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374496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B27C4-C533-4FCA-B2E4-F54DB4A705F7}"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307034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B27C4-C533-4FCA-B2E4-F54DB4A705F7}"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343862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B27C4-C533-4FCA-B2E4-F54DB4A705F7}"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254820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B27C4-C533-4FCA-B2E4-F54DB4A705F7}"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35135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B27C4-C533-4FCA-B2E4-F54DB4A705F7}"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1530D2-7989-46BB-9BDB-C1EEBD3B9FB0}" type="slidenum">
              <a:rPr lang="en-IN" smtClean="0"/>
              <a:t>‹#›</a:t>
            </a:fld>
            <a:endParaRPr lang="en-IN"/>
          </a:p>
        </p:txBody>
      </p:sp>
    </p:spTree>
    <p:extLst>
      <p:ext uri="{BB962C8B-B14F-4D97-AF65-F5344CB8AC3E}">
        <p14:creationId xmlns:p14="http://schemas.microsoft.com/office/powerpoint/2010/main" val="113877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1530D2-7989-46BB-9BDB-C1EEBD3B9FB0}" type="slidenum">
              <a:rPr lang="en-IN" smtClean="0"/>
              <a:t>‹#›</a:t>
            </a:fld>
            <a:endParaRPr lang="en-IN"/>
          </a:p>
        </p:txBody>
      </p:sp>
      <p:sp>
        <p:nvSpPr>
          <p:cNvPr id="5" name="Date Placeholder 4"/>
          <p:cNvSpPr>
            <a:spLocks noGrp="1"/>
          </p:cNvSpPr>
          <p:nvPr>
            <p:ph type="dt" sz="half" idx="10"/>
          </p:nvPr>
        </p:nvSpPr>
        <p:spPr/>
        <p:txBody>
          <a:bodyPr/>
          <a:lstStyle/>
          <a:p>
            <a:fld id="{591B27C4-C533-4FCA-B2E4-F54DB4A705F7}" type="datetimeFigureOut">
              <a:rPr lang="en-IN" smtClean="0"/>
              <a:t>29-07-2023</a:t>
            </a:fld>
            <a:endParaRPr lang="en-IN"/>
          </a:p>
        </p:txBody>
      </p:sp>
    </p:spTree>
    <p:extLst>
      <p:ext uri="{BB962C8B-B14F-4D97-AF65-F5344CB8AC3E}">
        <p14:creationId xmlns:p14="http://schemas.microsoft.com/office/powerpoint/2010/main" val="345715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1B27C4-C533-4FCA-B2E4-F54DB4A705F7}" type="datetimeFigureOut">
              <a:rPr lang="en-IN" smtClean="0"/>
              <a:t>29-07-2023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1530D2-7989-46BB-9BDB-C1EEBD3B9FB0}" type="slidenum">
              <a:rPr lang="en-IN" smtClean="0"/>
              <a:t>‹#›</a:t>
            </a:fld>
            <a:endParaRPr lang="en-IN"/>
          </a:p>
        </p:txBody>
      </p:sp>
    </p:spTree>
    <p:extLst>
      <p:ext uri="{BB962C8B-B14F-4D97-AF65-F5344CB8AC3E}">
        <p14:creationId xmlns:p14="http://schemas.microsoft.com/office/powerpoint/2010/main" val="40293052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7BF8-6BE6-00F8-6411-658808F4C7AA}"/>
              </a:ext>
            </a:extLst>
          </p:cNvPr>
          <p:cNvSpPr>
            <a:spLocks noGrp="1"/>
          </p:cNvSpPr>
          <p:nvPr>
            <p:ph type="ctrTitle"/>
          </p:nvPr>
        </p:nvSpPr>
        <p:spPr>
          <a:xfrm>
            <a:off x="1378128" y="1174701"/>
            <a:ext cx="7875037" cy="1548881"/>
          </a:xfrm>
        </p:spPr>
        <p:txBody>
          <a:bodyPr/>
          <a:lstStyle/>
          <a:p>
            <a:pPr algn="ctr"/>
            <a:r>
              <a:rPr lang="en-IN" u="sng" dirty="0">
                <a:solidFill>
                  <a:schemeClr val="tx1"/>
                </a:solidFill>
              </a:rPr>
              <a:t>Internship project</a:t>
            </a:r>
          </a:p>
        </p:txBody>
      </p:sp>
      <p:sp>
        <p:nvSpPr>
          <p:cNvPr id="3" name="Subtitle 2">
            <a:extLst>
              <a:ext uri="{FF2B5EF4-FFF2-40B4-BE49-F238E27FC236}">
                <a16:creationId xmlns:a16="http://schemas.microsoft.com/office/drawing/2014/main" id="{D8C78266-C4FD-A2DC-90AD-2094CDFB46EA}"/>
              </a:ext>
            </a:extLst>
          </p:cNvPr>
          <p:cNvSpPr>
            <a:spLocks noGrp="1"/>
          </p:cNvSpPr>
          <p:nvPr>
            <p:ph type="subTitle" idx="1"/>
          </p:nvPr>
        </p:nvSpPr>
        <p:spPr>
          <a:xfrm rot="10800000" flipV="1">
            <a:off x="1664119" y="3429000"/>
            <a:ext cx="7589046" cy="1147666"/>
          </a:xfrm>
        </p:spPr>
        <p:txBody>
          <a:bodyPr anchor="b">
            <a:normAutofit/>
          </a:bodyPr>
          <a:lstStyle/>
          <a:p>
            <a:pPr algn="ctr"/>
            <a:r>
              <a:rPr lang="en-IN" sz="2800" i="1" dirty="0">
                <a:solidFill>
                  <a:schemeClr val="tx1"/>
                </a:solidFill>
              </a:rPr>
              <a:t>Estimation and prediction of hospitalization and medical costs</a:t>
            </a:r>
          </a:p>
        </p:txBody>
      </p:sp>
    </p:spTree>
    <p:extLst>
      <p:ext uri="{BB962C8B-B14F-4D97-AF65-F5344CB8AC3E}">
        <p14:creationId xmlns:p14="http://schemas.microsoft.com/office/powerpoint/2010/main" val="276261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B56CD-35CD-BE48-4311-40C3BF480D1D}"/>
              </a:ext>
            </a:extLst>
          </p:cNvPr>
          <p:cNvSpPr>
            <a:spLocks noGrp="1"/>
          </p:cNvSpPr>
          <p:nvPr>
            <p:ph idx="4294967295"/>
          </p:nvPr>
        </p:nvSpPr>
        <p:spPr>
          <a:xfrm>
            <a:off x="708660" y="914400"/>
            <a:ext cx="8596313" cy="4601845"/>
          </a:xfrm>
        </p:spPr>
        <p:txBody>
          <a:bodyPr>
            <a:normAutofit fontScale="92500" lnSpcReduction="10000"/>
          </a:bodyPr>
          <a:lstStyle/>
          <a:p>
            <a:r>
              <a:rPr lang="en-US" b="0" i="0" dirty="0">
                <a:solidFill>
                  <a:srgbClr val="333333"/>
                </a:solidFill>
                <a:effectLst/>
                <a:latin typeface="interfaceregular"/>
              </a:rPr>
              <a:t>A subject was defined as a smoker if he had ever smoked on a regular basis, and had smoked cigarettes, cigars or a pipe within the past 30 days.</a:t>
            </a:r>
          </a:p>
          <a:p>
            <a:r>
              <a:rPr lang="en-US" b="0" i="0" dirty="0">
                <a:solidFill>
                  <a:srgbClr val="333333"/>
                </a:solidFill>
                <a:effectLst/>
                <a:latin typeface="interfaceregular"/>
              </a:rPr>
              <a:t>The lifelong exposure to smoking (‘cigarette pack-years’) was estimated as the product of years smoked and the number of tobacco products smoked daily at the time of examination</a:t>
            </a:r>
            <a:endParaRPr lang="en-US" dirty="0">
              <a:solidFill>
                <a:srgbClr val="333333"/>
              </a:solidFill>
              <a:latin typeface="interfaceregular"/>
            </a:endParaRPr>
          </a:p>
          <a:p>
            <a:r>
              <a:rPr lang="en-US" dirty="0">
                <a:solidFill>
                  <a:srgbClr val="333333"/>
                </a:solidFill>
                <a:latin typeface="interfaceregular"/>
              </a:rPr>
              <a:t>‘</a:t>
            </a:r>
            <a:r>
              <a:rPr lang="en-US" b="0" i="0" dirty="0">
                <a:solidFill>
                  <a:srgbClr val="333333"/>
                </a:solidFill>
                <a:effectLst/>
                <a:latin typeface="interfaceregular"/>
              </a:rPr>
              <a:t>Years smoked’ were defined as the sum of years of smoking regardless of when smoking had started, whether the subject had stopped smoking, or whether it had occurred continuously or during several periods. </a:t>
            </a:r>
          </a:p>
          <a:p>
            <a:r>
              <a:rPr lang="en-US" b="0" i="0" dirty="0">
                <a:solidFill>
                  <a:srgbClr val="333333"/>
                </a:solidFill>
                <a:effectLst/>
                <a:latin typeface="interfaceregular"/>
              </a:rPr>
              <a:t>The amount of paid tobacco taxes was estimated on the basis of cigarette pack-years,</a:t>
            </a:r>
            <a:r>
              <a:rPr lang="en-US" b="0" i="0" baseline="30000" dirty="0">
                <a:solidFill>
                  <a:srgbClr val="2A6EBB"/>
                </a:solidFill>
                <a:effectLst/>
                <a:latin typeface="interfaceregular"/>
              </a:rPr>
              <a:t> </a:t>
            </a:r>
            <a:r>
              <a:rPr lang="en-US" b="0" i="0" dirty="0">
                <a:solidFill>
                  <a:srgbClr val="333333"/>
                </a:solidFill>
                <a:effectLst/>
                <a:latin typeface="interfaceregular"/>
              </a:rPr>
              <a:t> and the amount of paid income taxes was estimated by using the income tax rate for the year 1987.</a:t>
            </a:r>
          </a:p>
          <a:p>
            <a:r>
              <a:rPr lang="en-US" b="0" i="0" dirty="0">
                <a:solidFill>
                  <a:srgbClr val="333333"/>
                </a:solidFill>
                <a:effectLst/>
                <a:latin typeface="interfaceregular"/>
              </a:rPr>
              <a:t>The amount of occupational productivity and income taxes lost was calculated as the difference of age at retirement (relative to the retirement age of matched non-smokers) multiplied by the annual income and income tax of each smoker. ‘Income taxes paid’ also included obligatory pension and healthcare insurance fees.</a:t>
            </a:r>
          </a:p>
          <a:p>
            <a:r>
              <a:rPr lang="en-US" b="0" i="0" dirty="0">
                <a:solidFill>
                  <a:srgbClr val="333333"/>
                </a:solidFill>
                <a:effectLst/>
                <a:latin typeface="interfaceregular"/>
              </a:rPr>
              <a:t>Smokers had substantially lower mean BMI and educational level. Smokers also had a slightly lower mean systolic blood pressure and a slightly higher mean LDL cholesterol level </a:t>
            </a:r>
            <a:endParaRPr lang="en-IN" dirty="0"/>
          </a:p>
        </p:txBody>
      </p:sp>
    </p:spTree>
    <p:extLst>
      <p:ext uri="{BB962C8B-B14F-4D97-AF65-F5344CB8AC3E}">
        <p14:creationId xmlns:p14="http://schemas.microsoft.com/office/powerpoint/2010/main" val="81563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81AF2-CE60-F897-6D58-82187F829123}"/>
              </a:ext>
            </a:extLst>
          </p:cNvPr>
          <p:cNvSpPr txBox="1"/>
          <p:nvPr/>
        </p:nvSpPr>
        <p:spPr>
          <a:xfrm>
            <a:off x="1711569" y="453291"/>
            <a:ext cx="6979138" cy="769441"/>
          </a:xfrm>
          <a:prstGeom prst="rect">
            <a:avLst/>
          </a:prstGeom>
          <a:noFill/>
        </p:spPr>
        <p:txBody>
          <a:bodyPr wrap="square" rtlCol="0">
            <a:spAutoFit/>
          </a:bodyPr>
          <a:lstStyle/>
          <a:p>
            <a:r>
              <a:rPr lang="en-IN" sz="4400" i="0" dirty="0">
                <a:solidFill>
                  <a:srgbClr val="161616"/>
                </a:solidFill>
                <a:effectLst/>
                <a:latin typeface="IBM Plex Sans" panose="020B0503050203000203" pitchFamily="34" charset="0"/>
              </a:rPr>
              <a:t>Medical Care Costs Story</a:t>
            </a:r>
            <a:endParaRPr lang="en-IN" sz="4400" dirty="0"/>
          </a:p>
        </p:txBody>
      </p:sp>
      <p:pic>
        <p:nvPicPr>
          <p:cNvPr id="5" name="Picture 4">
            <a:extLst>
              <a:ext uri="{FF2B5EF4-FFF2-40B4-BE49-F238E27FC236}">
                <a16:creationId xmlns:a16="http://schemas.microsoft.com/office/drawing/2014/main" id="{F2436F09-0DC6-A581-A30E-FF49F9F3B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0937"/>
            <a:ext cx="5271379" cy="4010415"/>
          </a:xfrm>
          <a:prstGeom prst="rect">
            <a:avLst/>
          </a:prstGeom>
        </p:spPr>
      </p:pic>
      <p:sp>
        <p:nvSpPr>
          <p:cNvPr id="6" name="TextBox 5">
            <a:extLst>
              <a:ext uri="{FF2B5EF4-FFF2-40B4-BE49-F238E27FC236}">
                <a16:creationId xmlns:a16="http://schemas.microsoft.com/office/drawing/2014/main" id="{36E9ACE1-C3E2-3A01-F059-CB71B154B01E}"/>
              </a:ext>
            </a:extLst>
          </p:cNvPr>
          <p:cNvSpPr txBox="1"/>
          <p:nvPr/>
        </p:nvSpPr>
        <p:spPr>
          <a:xfrm>
            <a:off x="5627077" y="1414585"/>
            <a:ext cx="3610708" cy="3139321"/>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161616"/>
                </a:solidFill>
                <a:effectLst/>
                <a:latin typeface="inherit"/>
              </a:rPr>
              <a:t>From the Chart, The average age of female is higher than the male.</a:t>
            </a:r>
          </a:p>
          <a:p>
            <a:pPr algn="l" fontAlgn="base">
              <a:buFont typeface="Arial" panose="020B0604020202020204" pitchFamily="34" charset="0"/>
              <a:buChar char="•"/>
            </a:pPr>
            <a:r>
              <a:rPr lang="en-US" b="0" i="0" dirty="0">
                <a:solidFill>
                  <a:srgbClr val="161616"/>
                </a:solidFill>
                <a:effectLst/>
                <a:latin typeface="inherit"/>
              </a:rPr>
              <a:t>This graph mainly represents the average age of males and females and as we the female average is higher</a:t>
            </a:r>
          </a:p>
          <a:p>
            <a:pPr algn="l" fontAlgn="base">
              <a:buFont typeface="Arial" panose="020B0604020202020204" pitchFamily="34" charset="0"/>
              <a:buChar char="•"/>
            </a:pPr>
            <a:r>
              <a:rPr lang="en-US" b="0" i="0" dirty="0">
                <a:solidFill>
                  <a:srgbClr val="161616"/>
                </a:solidFill>
                <a:effectLst/>
                <a:latin typeface="inherit"/>
              </a:rPr>
              <a:t>The average age of female is higher despite having a little bit less number of females in the overall dataset.</a:t>
            </a:r>
          </a:p>
          <a:p>
            <a:endParaRPr lang="en-IN" dirty="0"/>
          </a:p>
        </p:txBody>
      </p:sp>
    </p:spTree>
    <p:extLst>
      <p:ext uri="{BB962C8B-B14F-4D97-AF65-F5344CB8AC3E}">
        <p14:creationId xmlns:p14="http://schemas.microsoft.com/office/powerpoint/2010/main" val="203005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81AF2-CE60-F897-6D58-82187F829123}"/>
              </a:ext>
            </a:extLst>
          </p:cNvPr>
          <p:cNvSpPr txBox="1"/>
          <p:nvPr/>
        </p:nvSpPr>
        <p:spPr>
          <a:xfrm>
            <a:off x="1711569" y="453291"/>
            <a:ext cx="6979138" cy="769441"/>
          </a:xfrm>
          <a:prstGeom prst="rect">
            <a:avLst/>
          </a:prstGeom>
          <a:noFill/>
        </p:spPr>
        <p:txBody>
          <a:bodyPr wrap="square" rtlCol="0">
            <a:spAutoFit/>
          </a:bodyPr>
          <a:lstStyle/>
          <a:p>
            <a:r>
              <a:rPr lang="en-IN" sz="4400" i="0" dirty="0">
                <a:solidFill>
                  <a:srgbClr val="161616"/>
                </a:solidFill>
                <a:effectLst/>
                <a:latin typeface="IBM Plex Sans" panose="020B0503050203000203" pitchFamily="34" charset="0"/>
              </a:rPr>
              <a:t>Medical Care Costs Story</a:t>
            </a:r>
            <a:endParaRPr lang="en-IN" sz="4400" dirty="0"/>
          </a:p>
        </p:txBody>
      </p:sp>
      <p:sp>
        <p:nvSpPr>
          <p:cNvPr id="6" name="TextBox 5">
            <a:extLst>
              <a:ext uri="{FF2B5EF4-FFF2-40B4-BE49-F238E27FC236}">
                <a16:creationId xmlns:a16="http://schemas.microsoft.com/office/drawing/2014/main" id="{36E9ACE1-C3E2-3A01-F059-CB71B154B01E}"/>
              </a:ext>
            </a:extLst>
          </p:cNvPr>
          <p:cNvSpPr txBox="1"/>
          <p:nvPr/>
        </p:nvSpPr>
        <p:spPr>
          <a:xfrm>
            <a:off x="5642708" y="1508370"/>
            <a:ext cx="3610708" cy="2862322"/>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161616"/>
                </a:solidFill>
                <a:effectLst/>
                <a:latin typeface="inherit"/>
              </a:rPr>
              <a:t>In the beside graph, As the age is increasing the average BMI of persons also increases. this means BMI and age are linearly proportional.</a:t>
            </a:r>
          </a:p>
          <a:p>
            <a:pPr algn="l" fontAlgn="base">
              <a:buFont typeface="Arial" panose="020B0604020202020204" pitchFamily="34" charset="0"/>
              <a:buChar char="•"/>
            </a:pPr>
            <a:r>
              <a:rPr lang="en-US" b="0" i="0" dirty="0">
                <a:solidFill>
                  <a:srgbClr val="161616"/>
                </a:solidFill>
                <a:effectLst/>
                <a:latin typeface="inherit"/>
              </a:rPr>
              <a:t> The maximum value of BMI by is like in middle age group it's little bit higher but is age increases the BMI value is getting decreased.</a:t>
            </a:r>
          </a:p>
          <a:p>
            <a:endParaRPr lang="en-IN" dirty="0"/>
          </a:p>
        </p:txBody>
      </p:sp>
      <p:pic>
        <p:nvPicPr>
          <p:cNvPr id="4" name="Picture 3">
            <a:extLst>
              <a:ext uri="{FF2B5EF4-FFF2-40B4-BE49-F238E27FC236}">
                <a16:creationId xmlns:a16="http://schemas.microsoft.com/office/drawing/2014/main" id="{2DCB4DE6-E328-1690-B86B-FB8570A30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89" y="1414585"/>
            <a:ext cx="4800805" cy="3366379"/>
          </a:xfrm>
          <a:prstGeom prst="rect">
            <a:avLst/>
          </a:prstGeom>
        </p:spPr>
      </p:pic>
    </p:spTree>
    <p:extLst>
      <p:ext uri="{BB962C8B-B14F-4D97-AF65-F5344CB8AC3E}">
        <p14:creationId xmlns:p14="http://schemas.microsoft.com/office/powerpoint/2010/main" val="30908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81AF2-CE60-F897-6D58-82187F829123}"/>
              </a:ext>
            </a:extLst>
          </p:cNvPr>
          <p:cNvSpPr txBox="1"/>
          <p:nvPr/>
        </p:nvSpPr>
        <p:spPr>
          <a:xfrm>
            <a:off x="1711569" y="453291"/>
            <a:ext cx="6979138" cy="769441"/>
          </a:xfrm>
          <a:prstGeom prst="rect">
            <a:avLst/>
          </a:prstGeom>
          <a:noFill/>
        </p:spPr>
        <p:txBody>
          <a:bodyPr wrap="square" rtlCol="0">
            <a:spAutoFit/>
          </a:bodyPr>
          <a:lstStyle/>
          <a:p>
            <a:r>
              <a:rPr lang="en-IN" sz="4400" i="0" dirty="0">
                <a:solidFill>
                  <a:srgbClr val="161616"/>
                </a:solidFill>
                <a:effectLst/>
                <a:latin typeface="IBM Plex Sans" panose="020B0503050203000203" pitchFamily="34" charset="0"/>
              </a:rPr>
              <a:t>Medical Care Costs Story</a:t>
            </a:r>
            <a:endParaRPr lang="en-IN" sz="4400" dirty="0"/>
          </a:p>
        </p:txBody>
      </p:sp>
      <p:sp>
        <p:nvSpPr>
          <p:cNvPr id="6" name="TextBox 5">
            <a:extLst>
              <a:ext uri="{FF2B5EF4-FFF2-40B4-BE49-F238E27FC236}">
                <a16:creationId xmlns:a16="http://schemas.microsoft.com/office/drawing/2014/main" id="{36E9ACE1-C3E2-3A01-F059-CB71B154B01E}"/>
              </a:ext>
            </a:extLst>
          </p:cNvPr>
          <p:cNvSpPr txBox="1"/>
          <p:nvPr/>
        </p:nvSpPr>
        <p:spPr>
          <a:xfrm>
            <a:off x="5986585" y="2071077"/>
            <a:ext cx="3610708" cy="2031325"/>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161616"/>
                </a:solidFill>
                <a:effectLst/>
                <a:latin typeface="inherit"/>
              </a:rPr>
              <a:t>Charges are getting increased as the age is also increasing in both scenarios.</a:t>
            </a:r>
          </a:p>
          <a:p>
            <a:pPr algn="l" fontAlgn="base">
              <a:buFont typeface="Arial" panose="020B0604020202020204" pitchFamily="34" charset="0"/>
              <a:buChar char="•"/>
            </a:pPr>
            <a:r>
              <a:rPr lang="en-US" b="0" i="0" dirty="0">
                <a:solidFill>
                  <a:srgbClr val="161616"/>
                </a:solidFill>
                <a:effectLst/>
                <a:latin typeface="inherit"/>
              </a:rPr>
              <a:t>Smokers of any age are paying more than non-smokers, value is also almost 3 to 5x higher.</a:t>
            </a:r>
          </a:p>
          <a:p>
            <a:endParaRPr lang="en-IN" dirty="0"/>
          </a:p>
        </p:txBody>
      </p:sp>
      <p:pic>
        <p:nvPicPr>
          <p:cNvPr id="5" name="Picture 4">
            <a:extLst>
              <a:ext uri="{FF2B5EF4-FFF2-40B4-BE49-F238E27FC236}">
                <a16:creationId xmlns:a16="http://schemas.microsoft.com/office/drawing/2014/main" id="{0294B235-2454-6F64-7AD3-8EA5536CD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35" y="1531816"/>
            <a:ext cx="5580303" cy="3610707"/>
          </a:xfrm>
          <a:prstGeom prst="rect">
            <a:avLst/>
          </a:prstGeom>
        </p:spPr>
      </p:pic>
    </p:spTree>
    <p:extLst>
      <p:ext uri="{BB962C8B-B14F-4D97-AF65-F5344CB8AC3E}">
        <p14:creationId xmlns:p14="http://schemas.microsoft.com/office/powerpoint/2010/main" val="390732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81AF2-CE60-F897-6D58-82187F829123}"/>
              </a:ext>
            </a:extLst>
          </p:cNvPr>
          <p:cNvSpPr txBox="1"/>
          <p:nvPr/>
        </p:nvSpPr>
        <p:spPr>
          <a:xfrm>
            <a:off x="1711569" y="453291"/>
            <a:ext cx="6979138" cy="769441"/>
          </a:xfrm>
          <a:prstGeom prst="rect">
            <a:avLst/>
          </a:prstGeom>
          <a:noFill/>
        </p:spPr>
        <p:txBody>
          <a:bodyPr wrap="square" rtlCol="0">
            <a:spAutoFit/>
          </a:bodyPr>
          <a:lstStyle/>
          <a:p>
            <a:r>
              <a:rPr lang="en-IN" sz="4400" i="0" dirty="0">
                <a:solidFill>
                  <a:srgbClr val="161616"/>
                </a:solidFill>
                <a:effectLst/>
                <a:latin typeface="IBM Plex Sans" panose="020B0503050203000203" pitchFamily="34" charset="0"/>
              </a:rPr>
              <a:t>Medical Care Costs Story</a:t>
            </a:r>
            <a:endParaRPr lang="en-IN" sz="4400" dirty="0"/>
          </a:p>
        </p:txBody>
      </p:sp>
      <p:sp>
        <p:nvSpPr>
          <p:cNvPr id="6" name="TextBox 5">
            <a:extLst>
              <a:ext uri="{FF2B5EF4-FFF2-40B4-BE49-F238E27FC236}">
                <a16:creationId xmlns:a16="http://schemas.microsoft.com/office/drawing/2014/main" id="{36E9ACE1-C3E2-3A01-F059-CB71B154B01E}"/>
              </a:ext>
            </a:extLst>
          </p:cNvPr>
          <p:cNvSpPr txBox="1"/>
          <p:nvPr/>
        </p:nvSpPr>
        <p:spPr>
          <a:xfrm>
            <a:off x="5720862" y="1688123"/>
            <a:ext cx="3610708" cy="2308324"/>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161616"/>
                </a:solidFill>
                <a:effectLst/>
                <a:latin typeface="inherit"/>
              </a:rPr>
              <a:t>Males and Smokers have the highest average BMI value compared to all.</a:t>
            </a:r>
          </a:p>
          <a:p>
            <a:pPr algn="l" fontAlgn="base">
              <a:buFont typeface="Arial" panose="020B0604020202020204" pitchFamily="34" charset="0"/>
              <a:buChar char="•"/>
            </a:pPr>
            <a:r>
              <a:rPr lang="en-US" b="0" i="0" dirty="0">
                <a:solidFill>
                  <a:srgbClr val="161616"/>
                </a:solidFill>
                <a:effectLst/>
                <a:latin typeface="inherit"/>
              </a:rPr>
              <a:t>Females and Smokers have the less average BMI value compared to all.</a:t>
            </a:r>
          </a:p>
          <a:p>
            <a:pPr algn="l" fontAlgn="base">
              <a:buFont typeface="Arial" panose="020B0604020202020204" pitchFamily="34" charset="0"/>
              <a:buChar char="•"/>
            </a:pPr>
            <a:r>
              <a:rPr lang="en-US" b="0" i="0" dirty="0">
                <a:solidFill>
                  <a:srgbClr val="161616"/>
                </a:solidFill>
                <a:effectLst/>
                <a:latin typeface="inherit"/>
              </a:rPr>
              <a:t>Incase non-smokers irrespective of gender their average BMI is almost similar.</a:t>
            </a:r>
          </a:p>
        </p:txBody>
      </p:sp>
      <p:pic>
        <p:nvPicPr>
          <p:cNvPr id="5" name="Picture 4">
            <a:extLst>
              <a:ext uri="{FF2B5EF4-FFF2-40B4-BE49-F238E27FC236}">
                <a16:creationId xmlns:a16="http://schemas.microsoft.com/office/drawing/2014/main" id="{83E67D6E-3DE3-2A90-C79D-EC09EEDFB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84" y="1497130"/>
            <a:ext cx="5081662" cy="3445781"/>
          </a:xfrm>
          <a:prstGeom prst="rect">
            <a:avLst/>
          </a:prstGeom>
        </p:spPr>
      </p:pic>
    </p:spTree>
    <p:extLst>
      <p:ext uri="{BB962C8B-B14F-4D97-AF65-F5344CB8AC3E}">
        <p14:creationId xmlns:p14="http://schemas.microsoft.com/office/powerpoint/2010/main" val="330401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81AF2-CE60-F897-6D58-82187F829123}"/>
              </a:ext>
            </a:extLst>
          </p:cNvPr>
          <p:cNvSpPr txBox="1"/>
          <p:nvPr/>
        </p:nvSpPr>
        <p:spPr>
          <a:xfrm>
            <a:off x="1711569" y="453291"/>
            <a:ext cx="6979138" cy="769441"/>
          </a:xfrm>
          <a:prstGeom prst="rect">
            <a:avLst/>
          </a:prstGeom>
          <a:noFill/>
        </p:spPr>
        <p:txBody>
          <a:bodyPr wrap="square" rtlCol="0">
            <a:spAutoFit/>
          </a:bodyPr>
          <a:lstStyle/>
          <a:p>
            <a:r>
              <a:rPr lang="en-IN" sz="4400" i="0" dirty="0">
                <a:solidFill>
                  <a:srgbClr val="161616"/>
                </a:solidFill>
                <a:effectLst/>
                <a:latin typeface="IBM Plex Sans" panose="020B0503050203000203" pitchFamily="34" charset="0"/>
              </a:rPr>
              <a:t>Medical Care Costs Story</a:t>
            </a:r>
            <a:endParaRPr lang="en-IN" sz="4400" dirty="0"/>
          </a:p>
        </p:txBody>
      </p:sp>
      <p:sp>
        <p:nvSpPr>
          <p:cNvPr id="6" name="TextBox 5">
            <a:extLst>
              <a:ext uri="{FF2B5EF4-FFF2-40B4-BE49-F238E27FC236}">
                <a16:creationId xmlns:a16="http://schemas.microsoft.com/office/drawing/2014/main" id="{36E9ACE1-C3E2-3A01-F059-CB71B154B01E}"/>
              </a:ext>
            </a:extLst>
          </p:cNvPr>
          <p:cNvSpPr txBox="1"/>
          <p:nvPr/>
        </p:nvSpPr>
        <p:spPr>
          <a:xfrm>
            <a:off x="5705231" y="1844431"/>
            <a:ext cx="3610708" cy="2585323"/>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161616"/>
                </a:solidFill>
                <a:effectLst/>
                <a:latin typeface="inherit"/>
              </a:rPr>
              <a:t>South-East region smokers are the ones who Pays the more charges.</a:t>
            </a:r>
          </a:p>
          <a:p>
            <a:pPr algn="l" fontAlgn="base">
              <a:buFont typeface="Arial" panose="020B0604020202020204" pitchFamily="34" charset="0"/>
              <a:buChar char="•"/>
            </a:pPr>
            <a:r>
              <a:rPr lang="en-US" b="0" i="0" dirty="0">
                <a:solidFill>
                  <a:srgbClr val="161616"/>
                </a:solidFill>
                <a:effectLst/>
                <a:latin typeface="inherit"/>
              </a:rPr>
              <a:t>South-East region people, Both male and Female paying more charges comparing to all other region people.</a:t>
            </a:r>
          </a:p>
          <a:p>
            <a:pPr algn="l" fontAlgn="base">
              <a:buFont typeface="Arial" panose="020B0604020202020204" pitchFamily="34" charset="0"/>
              <a:buChar char="•"/>
            </a:pPr>
            <a:r>
              <a:rPr lang="en-US" b="0" i="0" dirty="0">
                <a:solidFill>
                  <a:srgbClr val="161616"/>
                </a:solidFill>
                <a:effectLst/>
                <a:latin typeface="inherit"/>
              </a:rPr>
              <a:t>Out of all we have seen smokers tend to pay more irrespective of region.</a:t>
            </a:r>
          </a:p>
        </p:txBody>
      </p:sp>
      <p:pic>
        <p:nvPicPr>
          <p:cNvPr id="5" name="Picture 4">
            <a:extLst>
              <a:ext uri="{FF2B5EF4-FFF2-40B4-BE49-F238E27FC236}">
                <a16:creationId xmlns:a16="http://schemas.microsoft.com/office/drawing/2014/main" id="{8504DBB9-E1D8-0BEB-9835-0365CCCCF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83" y="1680308"/>
            <a:ext cx="5209263" cy="3610512"/>
          </a:xfrm>
          <a:prstGeom prst="rect">
            <a:avLst/>
          </a:prstGeom>
        </p:spPr>
      </p:pic>
    </p:spTree>
    <p:extLst>
      <p:ext uri="{BB962C8B-B14F-4D97-AF65-F5344CB8AC3E}">
        <p14:creationId xmlns:p14="http://schemas.microsoft.com/office/powerpoint/2010/main" val="209200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2BEE72-E87B-569E-2A94-1D0B8204394F}"/>
              </a:ext>
            </a:extLst>
          </p:cNvPr>
          <p:cNvSpPr>
            <a:spLocks noGrp="1"/>
          </p:cNvSpPr>
          <p:nvPr>
            <p:ph type="title"/>
          </p:nvPr>
        </p:nvSpPr>
        <p:spPr>
          <a:xfrm>
            <a:off x="1294750" y="515816"/>
            <a:ext cx="8596668" cy="734008"/>
          </a:xfrm>
        </p:spPr>
        <p:txBody>
          <a:bodyPr/>
          <a:lstStyle/>
          <a:p>
            <a:r>
              <a:rPr lang="en-IN" dirty="0">
                <a:solidFill>
                  <a:schemeClr val="tx1"/>
                </a:solidFill>
                <a:latin typeface="Aparajita" panose="02020603050405020304" pitchFamily="18" charset="0"/>
                <a:cs typeface="Aparajita" panose="02020603050405020304" pitchFamily="18" charset="0"/>
              </a:rPr>
              <a:t>TEAM ID : LTVIP2023TMID04037</a:t>
            </a:r>
            <a:endParaRPr lang="en-IN" i="1" dirty="0">
              <a:solidFill>
                <a:schemeClr val="tx1"/>
              </a:solidFill>
              <a:latin typeface="Aparajita" panose="02020603050405020304" pitchFamily="18" charset="0"/>
              <a:cs typeface="Aparajita" panose="02020603050405020304" pitchFamily="18" charset="0"/>
            </a:endParaRPr>
          </a:p>
        </p:txBody>
      </p:sp>
      <p:sp>
        <p:nvSpPr>
          <p:cNvPr id="7" name="Content Placeholder 6">
            <a:extLst>
              <a:ext uri="{FF2B5EF4-FFF2-40B4-BE49-F238E27FC236}">
                <a16:creationId xmlns:a16="http://schemas.microsoft.com/office/drawing/2014/main" id="{4B75802E-8145-586E-CAE9-6E9D2F0FBCDD}"/>
              </a:ext>
            </a:extLst>
          </p:cNvPr>
          <p:cNvSpPr>
            <a:spLocks noGrp="1"/>
          </p:cNvSpPr>
          <p:nvPr>
            <p:ph idx="1"/>
          </p:nvPr>
        </p:nvSpPr>
        <p:spPr>
          <a:xfrm>
            <a:off x="1724595" y="1507733"/>
            <a:ext cx="8596668" cy="4697754"/>
          </a:xfrm>
        </p:spPr>
        <p:txBody>
          <a:bodyPr/>
          <a:lstStyle/>
          <a:p>
            <a:pPr marL="0" indent="0">
              <a:buNone/>
            </a:pPr>
            <a:r>
              <a:rPr lang="en-IN" dirty="0">
                <a:latin typeface="Arial" panose="020B0604020202020204" pitchFamily="34" charset="0"/>
                <a:cs typeface="Arial" panose="020B0604020202020204" pitchFamily="34" charset="0"/>
              </a:rPr>
              <a:t>TEAM MEMBERS:</a:t>
            </a:r>
          </a:p>
          <a:p>
            <a:pPr marL="0" indent="0">
              <a:buNone/>
            </a:pPr>
            <a:r>
              <a:rPr lang="en-IN" dirty="0">
                <a:latin typeface="Arial" panose="020B0604020202020204" pitchFamily="34" charset="0"/>
                <a:cs typeface="Arial" panose="020B0604020202020204" pitchFamily="34" charset="0"/>
              </a:rPr>
              <a:t>              1) Jyothula Divya Sai </a:t>
            </a:r>
            <a:r>
              <a:rPr lang="en-IN" dirty="0" err="1">
                <a:latin typeface="Arial" panose="020B0604020202020204" pitchFamily="34" charset="0"/>
                <a:cs typeface="Arial" panose="020B0604020202020204" pitchFamily="34" charset="0"/>
              </a:rPr>
              <a:t>Sree</a:t>
            </a:r>
            <a:r>
              <a:rPr lang="en-IN" dirty="0">
                <a:latin typeface="Arial" panose="020B0604020202020204" pitchFamily="34" charset="0"/>
                <a:cs typeface="Arial" panose="020B0604020202020204" pitchFamily="34" charset="0"/>
              </a:rPr>
              <a:t> 	-  CSE-AI&amp;ML</a:t>
            </a:r>
          </a:p>
          <a:p>
            <a:pPr marL="0" indent="0">
              <a:buNone/>
            </a:pPr>
            <a:r>
              <a:rPr lang="en-IN" dirty="0">
                <a:latin typeface="Arial" panose="020B0604020202020204" pitchFamily="34" charset="0"/>
                <a:cs typeface="Arial" panose="020B0604020202020204" pitchFamily="34" charset="0"/>
              </a:rPr>
              <a:t>              2) Merneedi Chakradhar   	-  CSE-AI&amp;ML</a:t>
            </a:r>
          </a:p>
          <a:p>
            <a:pPr marL="0" indent="0">
              <a:buNone/>
            </a:pPr>
            <a:r>
              <a:rPr lang="en-IN" dirty="0">
                <a:latin typeface="Arial" panose="020B0604020202020204" pitchFamily="34" charset="0"/>
                <a:cs typeface="Arial" panose="020B0604020202020204" pitchFamily="34" charset="0"/>
              </a:rPr>
              <a:t>              3) </a:t>
            </a:r>
            <a:r>
              <a:rPr lang="en-IN" dirty="0" err="1">
                <a:latin typeface="Arial" panose="020B0604020202020204" pitchFamily="34" charset="0"/>
                <a:cs typeface="Arial" panose="020B0604020202020204" pitchFamily="34" charset="0"/>
              </a:rPr>
              <a:t>Yannam</a:t>
            </a:r>
            <a:r>
              <a:rPr lang="en-IN" dirty="0">
                <a:latin typeface="Arial" panose="020B0604020202020204" pitchFamily="34" charset="0"/>
                <a:cs typeface="Arial" panose="020B0604020202020204" pitchFamily="34" charset="0"/>
              </a:rPr>
              <a:t> Harish Reddy  	-  CSE-AI&amp;ML</a:t>
            </a:r>
          </a:p>
          <a:p>
            <a:pPr marL="0" indent="0">
              <a:buNone/>
            </a:pPr>
            <a:r>
              <a:rPr lang="en-IN" dirty="0">
                <a:latin typeface="Arial" panose="020B0604020202020204" pitchFamily="34" charset="0"/>
                <a:cs typeface="Arial" panose="020B0604020202020204" pitchFamily="34" charset="0"/>
              </a:rPr>
              <a:t>              4) </a:t>
            </a:r>
            <a:r>
              <a:rPr lang="en-IN" dirty="0" err="1">
                <a:latin typeface="Arial" panose="020B0604020202020204" pitchFamily="34" charset="0"/>
                <a:cs typeface="Arial" panose="020B0604020202020204" pitchFamily="34" charset="0"/>
              </a:rPr>
              <a:t>Potla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Manikyam</a:t>
            </a:r>
            <a:r>
              <a:rPr lang="en-IN" dirty="0">
                <a:latin typeface="Arial" panose="020B0604020202020204" pitchFamily="34" charset="0"/>
                <a:cs typeface="Arial" panose="020B0604020202020204" pitchFamily="34" charset="0"/>
              </a:rPr>
              <a:t>            	-  CSE-AI&amp;ML</a:t>
            </a:r>
          </a:p>
          <a:p>
            <a:pPr marL="0" indent="0">
              <a:buNone/>
            </a:pPr>
            <a:r>
              <a:rPr lang="en-IN" dirty="0">
                <a:latin typeface="Arial" panose="020B0604020202020204" pitchFamily="34" charset="0"/>
                <a:cs typeface="Arial" panose="020B0604020202020204" pitchFamily="34" charset="0"/>
              </a:rPr>
              <a:t>              5) </a:t>
            </a:r>
            <a:r>
              <a:rPr lang="en-IN" dirty="0" err="1">
                <a:latin typeface="Arial" panose="020B0604020202020204" pitchFamily="34" charset="0"/>
                <a:cs typeface="Arial" panose="020B0604020202020204" pitchFamily="34" charset="0"/>
              </a:rPr>
              <a:t>Katiki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Sanjaykumar</a:t>
            </a:r>
            <a:r>
              <a:rPr lang="en-IN" dirty="0">
                <a:latin typeface="Arial" panose="020B0604020202020204" pitchFamily="34" charset="0"/>
                <a:cs typeface="Arial" panose="020B0604020202020204" pitchFamily="34" charset="0"/>
              </a:rPr>
              <a:t>       	-  EEE</a:t>
            </a:r>
          </a:p>
        </p:txBody>
      </p:sp>
    </p:spTree>
    <p:extLst>
      <p:ext uri="{BB962C8B-B14F-4D97-AF65-F5344CB8AC3E}">
        <p14:creationId xmlns:p14="http://schemas.microsoft.com/office/powerpoint/2010/main" val="287338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313-C6A0-7657-E69A-2AA0627FD415}"/>
              </a:ext>
            </a:extLst>
          </p:cNvPr>
          <p:cNvSpPr>
            <a:spLocks noGrp="1"/>
          </p:cNvSpPr>
          <p:nvPr>
            <p:ph type="title"/>
          </p:nvPr>
        </p:nvSpPr>
        <p:spPr>
          <a:xfrm>
            <a:off x="677334" y="609600"/>
            <a:ext cx="8596668" cy="920620"/>
          </a:xfrm>
        </p:spPr>
        <p:txBody>
          <a:bodyPr>
            <a:normAutofit fontScale="90000"/>
          </a:bodyPr>
          <a:lstStyle/>
          <a:p>
            <a:pPr algn="ctr"/>
            <a:r>
              <a:rPr lang="en-IN" u="sng" dirty="0">
                <a:solidFill>
                  <a:schemeClr val="tx1"/>
                </a:solidFill>
              </a:rPr>
              <a:t>INTRODUCTION ABOUT THE PROJECT</a:t>
            </a:r>
          </a:p>
        </p:txBody>
      </p:sp>
      <p:sp>
        <p:nvSpPr>
          <p:cNvPr id="3" name="Content Placeholder 2">
            <a:extLst>
              <a:ext uri="{FF2B5EF4-FFF2-40B4-BE49-F238E27FC236}">
                <a16:creationId xmlns:a16="http://schemas.microsoft.com/office/drawing/2014/main" id="{9DB63911-1419-EB9C-ED60-ED4241BCFBFB}"/>
              </a:ext>
            </a:extLst>
          </p:cNvPr>
          <p:cNvSpPr>
            <a:spLocks noGrp="1"/>
          </p:cNvSpPr>
          <p:nvPr>
            <p:ph idx="1"/>
          </p:nvPr>
        </p:nvSpPr>
        <p:spPr>
          <a:xfrm>
            <a:off x="677334" y="1772817"/>
            <a:ext cx="8596668" cy="3946848"/>
          </a:xfrm>
        </p:spPr>
        <p:txBody>
          <a:bodyPr>
            <a:normAutofit fontScale="77500" lnSpcReduction="20000"/>
          </a:bodyPr>
          <a:lstStyle/>
          <a:p>
            <a:r>
              <a:rPr lang="en-US" sz="2200" b="0" i="0" dirty="0">
                <a:solidFill>
                  <a:srgbClr val="000000"/>
                </a:solidFill>
                <a:effectLst/>
                <a:latin typeface="STIXGeneral-Regular"/>
              </a:rPr>
              <a:t>Medical costs are one of the most common recurring expenses in a person’s life. Based on different research studies, BMI, ageing, smoking, and other factors are all related to greater personal medical care costs.</a:t>
            </a:r>
          </a:p>
          <a:p>
            <a:r>
              <a:rPr lang="en-US" sz="2200" b="0" i="0" dirty="0">
                <a:solidFill>
                  <a:srgbClr val="000000"/>
                </a:solidFill>
                <a:effectLst/>
                <a:latin typeface="STIXGeneral-Regular"/>
              </a:rPr>
              <a:t>The estimates of the expenditures of health care related to smokers are needed to help create cost-effective smoking prevention strategies.</a:t>
            </a:r>
          </a:p>
          <a:p>
            <a:r>
              <a:rPr lang="en-US" sz="2200" dirty="0">
                <a:solidFill>
                  <a:srgbClr val="000000"/>
                </a:solidFill>
                <a:latin typeface="STIXGeneral-Regular"/>
              </a:rPr>
              <a:t>Due to smoking the chances of obesity will also increases</a:t>
            </a:r>
          </a:p>
          <a:p>
            <a:r>
              <a:rPr lang="en-US" sz="2200" b="0" i="0" dirty="0">
                <a:solidFill>
                  <a:srgbClr val="000000"/>
                </a:solidFill>
                <a:effectLst/>
                <a:latin typeface="STIXGeneral-Regular"/>
              </a:rPr>
              <a:t>Obesity prevention at a young age is a top concern in global health, clinical practice, and public health. To avoid these restrictions, genetic variants are employed as instrumental variables in this research.</a:t>
            </a:r>
          </a:p>
          <a:p>
            <a:r>
              <a:rPr lang="en-US" sz="2200" b="0" i="0" dirty="0">
                <a:solidFill>
                  <a:srgbClr val="000000"/>
                </a:solidFill>
                <a:effectLst/>
                <a:latin typeface="STIXGeneral-Regular"/>
              </a:rPr>
              <a:t>Using statistics from public huge datasets, the impact of body mass index (BMI) on overall healthcare expenses is predicted</a:t>
            </a:r>
          </a:p>
          <a:p>
            <a:r>
              <a:rPr lang="en-US" sz="2200" b="0" i="0" dirty="0">
                <a:solidFill>
                  <a:srgbClr val="212121"/>
                </a:solidFill>
                <a:effectLst/>
                <a:latin typeface="Cambria" panose="02040503050406030204" pitchFamily="18" charset="0"/>
              </a:rPr>
              <a:t>Fast-growing healthcare costs have become a significant challenge in several developed countries. Existing evidence suggests that healthcare costs have accumulated among a large number of BMI.</a:t>
            </a:r>
            <a:endParaRPr lang="en-US" sz="2200" dirty="0">
              <a:solidFill>
                <a:srgbClr val="000000"/>
              </a:solidFill>
              <a:latin typeface="STIXGeneral-Regular"/>
            </a:endParaRPr>
          </a:p>
          <a:p>
            <a:endParaRPr lang="en-IN" dirty="0">
              <a:solidFill>
                <a:schemeClr val="tx1"/>
              </a:solidFill>
            </a:endParaRPr>
          </a:p>
        </p:txBody>
      </p:sp>
    </p:spTree>
    <p:extLst>
      <p:ext uri="{BB962C8B-B14F-4D97-AF65-F5344CB8AC3E}">
        <p14:creationId xmlns:p14="http://schemas.microsoft.com/office/powerpoint/2010/main" val="31557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5B8EA7-2128-EC48-2B4F-7160653616CD}"/>
              </a:ext>
            </a:extLst>
          </p:cNvPr>
          <p:cNvSpPr>
            <a:spLocks noGrp="1"/>
          </p:cNvSpPr>
          <p:nvPr>
            <p:ph idx="4294967295"/>
          </p:nvPr>
        </p:nvSpPr>
        <p:spPr>
          <a:xfrm>
            <a:off x="727788" y="961053"/>
            <a:ext cx="8596313" cy="5071641"/>
          </a:xfrm>
        </p:spPr>
        <p:txBody>
          <a:bodyPr/>
          <a:lstStyle/>
          <a:p>
            <a:r>
              <a:rPr lang="en-IN" dirty="0"/>
              <a:t>Now a days hospitalization costs are included in everyone’s life in the name of many health issues called lung diseases, obesity, heart problems, skin issues, hair issues, and many more so every one are suffering with some problems and they need to visit hospital for solving those issues</a:t>
            </a:r>
          </a:p>
          <a:p>
            <a:r>
              <a:rPr lang="en-IN" dirty="0"/>
              <a:t>As the need of hospitalization is increased, the costs of everything became high. So in this project we are dealing with the project called estimating and predicting of hospitalisation and medical costs </a:t>
            </a:r>
          </a:p>
          <a:p>
            <a:r>
              <a:rPr lang="en-IN" dirty="0"/>
              <a:t>To find this medical costs of hospitals we are analysing the data to get clear about the medical costs</a:t>
            </a:r>
          </a:p>
          <a:p>
            <a:r>
              <a:rPr lang="en-IN" dirty="0"/>
              <a:t>Now a days as per modern studies the maximum problems are mainly caused by the smoking and the lung diseases are increasing only because of the smokers </a:t>
            </a:r>
          </a:p>
          <a:p>
            <a:r>
              <a:rPr lang="en-IN" dirty="0"/>
              <a:t> Because of smokers each and everyone in the society has to face the issues and only because of them the hospital needs are becoming more and more..</a:t>
            </a:r>
          </a:p>
        </p:txBody>
      </p:sp>
    </p:spTree>
    <p:extLst>
      <p:ext uri="{BB962C8B-B14F-4D97-AF65-F5344CB8AC3E}">
        <p14:creationId xmlns:p14="http://schemas.microsoft.com/office/powerpoint/2010/main" val="200973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3C81-5399-1C49-D303-E1C2EFDE8B7C}"/>
              </a:ext>
            </a:extLst>
          </p:cNvPr>
          <p:cNvSpPr>
            <a:spLocks noGrp="1"/>
          </p:cNvSpPr>
          <p:nvPr>
            <p:ph type="title"/>
          </p:nvPr>
        </p:nvSpPr>
        <p:spPr/>
        <p:txBody>
          <a:bodyPr/>
          <a:lstStyle/>
          <a:p>
            <a:r>
              <a:rPr lang="en-IN" dirty="0">
                <a:solidFill>
                  <a:schemeClr val="tx1"/>
                </a:solidFill>
              </a:rPr>
              <a:t>Technical Architecture Regarding Project</a:t>
            </a:r>
          </a:p>
        </p:txBody>
      </p:sp>
      <p:pic>
        <p:nvPicPr>
          <p:cNvPr id="5" name="Content Placeholder 4">
            <a:extLst>
              <a:ext uri="{FF2B5EF4-FFF2-40B4-BE49-F238E27FC236}">
                <a16:creationId xmlns:a16="http://schemas.microsoft.com/office/drawing/2014/main" id="{3F8030AE-6DFA-EB49-A8C0-3708D08A5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655" y="2160588"/>
            <a:ext cx="6518728" cy="3881437"/>
          </a:xfrm>
        </p:spPr>
      </p:pic>
    </p:spTree>
    <p:extLst>
      <p:ext uri="{BB962C8B-B14F-4D97-AF65-F5344CB8AC3E}">
        <p14:creationId xmlns:p14="http://schemas.microsoft.com/office/powerpoint/2010/main" val="242264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08AD-037F-01B6-74F4-D190176C307B}"/>
              </a:ext>
            </a:extLst>
          </p:cNvPr>
          <p:cNvSpPr>
            <a:spLocks noGrp="1"/>
          </p:cNvSpPr>
          <p:nvPr>
            <p:ph type="title"/>
          </p:nvPr>
        </p:nvSpPr>
        <p:spPr/>
        <p:txBody>
          <a:bodyPr>
            <a:normAutofit fontScale="90000"/>
          </a:bodyPr>
          <a:lstStyle/>
          <a:p>
            <a:pPr algn="ctr"/>
            <a:r>
              <a:rPr lang="en-US" b="0" i="0" dirty="0">
                <a:solidFill>
                  <a:srgbClr val="2B2B2B"/>
                </a:solidFill>
                <a:effectLst/>
                <a:latin typeface="Open Sans" panose="020B0606030504020204" pitchFamily="34" charset="0"/>
              </a:rPr>
              <a:t>Smokers, the obese, have markedly higher health-care costs than peers</a:t>
            </a:r>
            <a:br>
              <a:rPr lang="en-US" b="0" i="0" dirty="0">
                <a:solidFill>
                  <a:srgbClr val="2B2B2B"/>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B9D0896-06BA-8502-FEC5-0DF798B04980}"/>
              </a:ext>
            </a:extLst>
          </p:cNvPr>
          <p:cNvSpPr>
            <a:spLocks noGrp="1"/>
          </p:cNvSpPr>
          <p:nvPr>
            <p:ph idx="1"/>
          </p:nvPr>
        </p:nvSpPr>
        <p:spPr/>
        <p:txBody>
          <a:bodyPr/>
          <a:lstStyle/>
          <a:p>
            <a:r>
              <a:rPr lang="en-US" b="0" i="0" dirty="0">
                <a:solidFill>
                  <a:srgbClr val="333333"/>
                </a:solidFill>
                <a:effectLst/>
                <a:latin typeface="Open Sans" panose="020B0606030504020204" pitchFamily="34" charset="0"/>
              </a:rPr>
              <a:t>A new study finds that smokers and the obese ring up substantially higher annual health care costs than their nonsmoking, non-obese peers. The added costs are highest among women, non-Hispanic whites and older adults, the study reports.</a:t>
            </a:r>
          </a:p>
          <a:p>
            <a:r>
              <a:rPr lang="en-US" b="0" i="0" dirty="0">
                <a:solidFill>
                  <a:srgbClr val="333333"/>
                </a:solidFill>
                <a:effectLst/>
                <a:latin typeface="Open Sans" panose="020B0606030504020204" pitchFamily="34" charset="0"/>
              </a:rPr>
              <a:t>These numbers reflect the added costs of obesity and smoking above the average annual health care expenditures of non-obese and nonsmoking</a:t>
            </a:r>
          </a:p>
          <a:p>
            <a:r>
              <a:rPr lang="en-US" b="0" i="0" dirty="0">
                <a:solidFill>
                  <a:srgbClr val="333333"/>
                </a:solidFill>
                <a:effectLst/>
                <a:latin typeface="Open Sans" panose="020B0606030504020204" pitchFamily="34" charset="0"/>
              </a:rPr>
              <a:t>Out-of-pocket medical expenses, inpatient and outpatient care, emergency room visits and prescription drugs all contribute to the added health care expenditures, with inpatient prescriptions contributing the most</a:t>
            </a:r>
            <a:endParaRPr lang="en-IN" dirty="0">
              <a:solidFill>
                <a:schemeClr val="tx1"/>
              </a:solidFill>
            </a:endParaRPr>
          </a:p>
        </p:txBody>
      </p:sp>
    </p:spTree>
    <p:extLst>
      <p:ext uri="{BB962C8B-B14F-4D97-AF65-F5344CB8AC3E}">
        <p14:creationId xmlns:p14="http://schemas.microsoft.com/office/powerpoint/2010/main" val="173306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8BA83-8B3F-DB98-64E9-11F3602E21CA}"/>
              </a:ext>
            </a:extLst>
          </p:cNvPr>
          <p:cNvSpPr>
            <a:spLocks noGrp="1"/>
          </p:cNvSpPr>
          <p:nvPr>
            <p:ph idx="4294967295"/>
          </p:nvPr>
        </p:nvSpPr>
        <p:spPr>
          <a:xfrm>
            <a:off x="783771" y="923732"/>
            <a:ext cx="7812542" cy="5118294"/>
          </a:xfrm>
        </p:spPr>
        <p:txBody>
          <a:bodyPr>
            <a:normAutofit/>
          </a:bodyPr>
          <a:lstStyle/>
          <a:p>
            <a:r>
              <a:rPr lang="en-US" b="0" i="0" dirty="0">
                <a:solidFill>
                  <a:srgbClr val="333333"/>
                </a:solidFill>
                <a:effectLst/>
                <a:latin typeface="Open Sans" panose="020B0606030504020204" pitchFamily="34" charset="0"/>
              </a:rPr>
              <a:t>The added costs were not only large but also increased substantially over the last decade," he said. Health care costs associated with obesity increased by a quarter and those linked to smoking rose by nearly a third from 1998 to 2011</a:t>
            </a:r>
          </a:p>
          <a:p>
            <a:r>
              <a:rPr lang="en-US" b="0" i="0" dirty="0">
                <a:solidFill>
                  <a:srgbClr val="333333"/>
                </a:solidFill>
                <a:effectLst/>
                <a:latin typeface="Open Sans" panose="020B0606030504020204" pitchFamily="34" charset="0"/>
              </a:rPr>
              <a:t>Pharmaceutical expenses associated with obesity and smoking were 62 percent and 70 percent higher (respectively) in 2011 than in 1998.</a:t>
            </a:r>
            <a:endParaRPr lang="en-US" dirty="0">
              <a:solidFill>
                <a:srgbClr val="333333"/>
              </a:solidFill>
              <a:latin typeface="Open Sans" panose="020B0606030504020204" pitchFamily="34" charset="0"/>
            </a:endParaRPr>
          </a:p>
          <a:p>
            <a:r>
              <a:rPr lang="en-US" b="0" i="0" dirty="0">
                <a:solidFill>
                  <a:srgbClr val="333333"/>
                </a:solidFill>
                <a:effectLst/>
                <a:latin typeface="Open Sans" panose="020B0606030504020204" pitchFamily="34" charset="0"/>
              </a:rPr>
              <a:t>For obesity, the added medical expenses were highest among those with the highest body mass index, An reported. And, as expected, older adults with longer smoking histories had "substantially higher medical costs (than) their younger counterparts”.</a:t>
            </a:r>
          </a:p>
          <a:p>
            <a:r>
              <a:rPr lang="en-US" b="0" i="0" dirty="0">
                <a:solidFill>
                  <a:srgbClr val="333333"/>
                </a:solidFill>
                <a:effectLst/>
                <a:latin typeface="Open Sans" panose="020B0606030504020204" pitchFamily="34" charset="0"/>
              </a:rPr>
              <a:t>The new study analyzed only health care-associated expenses, not costs to employers and to society that result from absenteeism or reductions in productivity.</a:t>
            </a:r>
          </a:p>
          <a:p>
            <a:r>
              <a:rPr lang="en-US" b="0" i="0" dirty="0">
                <a:solidFill>
                  <a:srgbClr val="333333"/>
                </a:solidFill>
                <a:effectLst/>
                <a:latin typeface="Open Sans" panose="020B0606030504020204" pitchFamily="34" charset="0"/>
              </a:rPr>
              <a:t>"Cost estimates of this study only pertain to short-term health consequences of obesity and smoking,"</a:t>
            </a:r>
            <a:endParaRPr lang="en-IN" dirty="0"/>
          </a:p>
        </p:txBody>
      </p:sp>
    </p:spTree>
    <p:extLst>
      <p:ext uri="{BB962C8B-B14F-4D97-AF65-F5344CB8AC3E}">
        <p14:creationId xmlns:p14="http://schemas.microsoft.com/office/powerpoint/2010/main" val="5746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533F-6333-B905-BA37-3A817D1F9EFB}"/>
              </a:ext>
            </a:extLst>
          </p:cNvPr>
          <p:cNvSpPr>
            <a:spLocks noGrp="1"/>
          </p:cNvSpPr>
          <p:nvPr>
            <p:ph type="title"/>
          </p:nvPr>
        </p:nvSpPr>
        <p:spPr/>
        <p:txBody>
          <a:bodyPr>
            <a:normAutofit/>
          </a:bodyPr>
          <a:lstStyle/>
          <a:p>
            <a:r>
              <a:rPr lang="en-IN" dirty="0">
                <a:solidFill>
                  <a:schemeClr val="tx1"/>
                </a:solidFill>
              </a:rPr>
              <a:t>Graph shows about information of smokers </a:t>
            </a:r>
          </a:p>
        </p:txBody>
      </p:sp>
      <p:sp>
        <p:nvSpPr>
          <p:cNvPr id="4" name="Text Placeholder 3">
            <a:extLst>
              <a:ext uri="{FF2B5EF4-FFF2-40B4-BE49-F238E27FC236}">
                <a16:creationId xmlns:a16="http://schemas.microsoft.com/office/drawing/2014/main" id="{61AF6747-3972-4B69-5933-296234F539D9}"/>
              </a:ext>
            </a:extLst>
          </p:cNvPr>
          <p:cNvSpPr>
            <a:spLocks noGrp="1"/>
          </p:cNvSpPr>
          <p:nvPr>
            <p:ph type="body" sz="half" idx="2"/>
          </p:nvPr>
        </p:nvSpPr>
        <p:spPr/>
        <p:txBody>
          <a:bodyPr/>
          <a:lstStyle/>
          <a:p>
            <a:r>
              <a:rPr lang="en-IN" dirty="0"/>
              <a:t>                                     The smokers have increased largely the non smokers are less when compared to non-smokers. In the above graph the green line indicates the smokers and in that graph we can see clearly </a:t>
            </a:r>
            <a:r>
              <a:rPr lang="en-IN" dirty="0" err="1"/>
              <a:t>thet</a:t>
            </a:r>
            <a:r>
              <a:rPr lang="en-IN" dirty="0"/>
              <a:t> the number of smokers are increasing day by day.</a:t>
            </a:r>
          </a:p>
        </p:txBody>
      </p:sp>
      <p:pic>
        <p:nvPicPr>
          <p:cNvPr id="10" name="Picture Placeholder 9">
            <a:extLst>
              <a:ext uri="{FF2B5EF4-FFF2-40B4-BE49-F238E27FC236}">
                <a16:creationId xmlns:a16="http://schemas.microsoft.com/office/drawing/2014/main" id="{2CEE122F-AC39-EC3D-B0C2-F7906616420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223" b="9223"/>
          <a:stretch>
            <a:fillRect/>
          </a:stretch>
        </p:blipFill>
        <p:spPr>
          <a:xfrm>
            <a:off x="677334" y="571500"/>
            <a:ext cx="8596668" cy="3883818"/>
          </a:xfrm>
        </p:spPr>
      </p:pic>
    </p:spTree>
    <p:extLst>
      <p:ext uri="{BB962C8B-B14F-4D97-AF65-F5344CB8AC3E}">
        <p14:creationId xmlns:p14="http://schemas.microsoft.com/office/powerpoint/2010/main" val="75515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8EF2127F-62C0-F2B7-71F3-C63120B9D3FF}"/>
              </a:ext>
            </a:extLst>
          </p:cNvPr>
          <p:cNvSpPr txBox="1">
            <a:spLocks/>
          </p:cNvSpPr>
          <p:nvPr/>
        </p:nvSpPr>
        <p:spPr>
          <a:xfrm>
            <a:off x="662940" y="830580"/>
            <a:ext cx="8596313" cy="43580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333333"/>
                </a:solidFill>
                <a:latin typeface="interfaceregular"/>
              </a:rPr>
              <a:t>Smoking is the single most important preventable cause of premature death in </a:t>
            </a:r>
            <a:r>
              <a:rPr lang="en-US" dirty="0" err="1">
                <a:solidFill>
                  <a:srgbClr val="333333"/>
                </a:solidFill>
                <a:latin typeface="interfaceregular"/>
              </a:rPr>
              <a:t>industrialised</a:t>
            </a:r>
            <a:r>
              <a:rPr lang="en-US" dirty="0">
                <a:solidFill>
                  <a:srgbClr val="333333"/>
                </a:solidFill>
                <a:latin typeface="interfaceregular"/>
              </a:rPr>
              <a:t> countries, and tobacco taxation is still the most cost-effective method for decreasing the prevalence of smoking</a:t>
            </a:r>
          </a:p>
          <a:p>
            <a:r>
              <a:rPr lang="en-US" dirty="0">
                <a:solidFill>
                  <a:srgbClr val="333333"/>
                </a:solidFill>
                <a:latin typeface="interfaceregular"/>
              </a:rPr>
              <a:t>Increases in tobacco taxes have encouraged 9–17% of smokers to quite,</a:t>
            </a:r>
            <a:r>
              <a:rPr lang="en-US" baseline="30000" dirty="0">
                <a:solidFill>
                  <a:srgbClr val="2A6EBB"/>
                </a:solidFill>
                <a:latin typeface="interfaceregular"/>
              </a:rPr>
              <a:t> </a:t>
            </a:r>
            <a:r>
              <a:rPr lang="en-US" dirty="0">
                <a:solidFill>
                  <a:srgbClr val="333333"/>
                </a:solidFill>
                <a:latin typeface="interfaceregular"/>
              </a:rPr>
              <a:t>and in the long run the main effect of taxation is a reduction in the incidence of new young smokers.</a:t>
            </a:r>
          </a:p>
          <a:p>
            <a:r>
              <a:rPr lang="en-US" dirty="0">
                <a:solidFill>
                  <a:srgbClr val="333333"/>
                </a:solidFill>
                <a:latin typeface="interfaceregular"/>
              </a:rPr>
              <a:t>Early smoking cessation increases lifespan by about 9–10 years,</a:t>
            </a:r>
            <a:r>
              <a:rPr lang="en-US" baseline="30000" dirty="0">
                <a:solidFill>
                  <a:srgbClr val="2A6EBB"/>
                </a:solidFill>
                <a:latin typeface="interfaceregular"/>
              </a:rPr>
              <a:t> </a:t>
            </a:r>
            <a:r>
              <a:rPr lang="en-US" dirty="0">
                <a:solidFill>
                  <a:srgbClr val="333333"/>
                </a:solidFill>
                <a:latin typeface="interfaceregular"/>
              </a:rPr>
              <a:t> and if the smoking rate diminished by 10 percentage points, life expectancy would increase by about 1 year. </a:t>
            </a:r>
          </a:p>
          <a:p>
            <a:r>
              <a:rPr lang="en-US" dirty="0">
                <a:solidFill>
                  <a:srgbClr val="333333"/>
                </a:solidFill>
                <a:latin typeface="interfaceregular"/>
              </a:rPr>
              <a:t>It has been estimated that a 10% increase in the price of smoked tobacco will result in about a 5% decrease in cigarette consumption,</a:t>
            </a:r>
            <a:r>
              <a:rPr lang="en-US" baseline="30000" dirty="0">
                <a:solidFill>
                  <a:srgbClr val="2A6EBB"/>
                </a:solidFill>
                <a:latin typeface="interfaceregular"/>
              </a:rPr>
              <a:t> </a:t>
            </a:r>
            <a:r>
              <a:rPr lang="en-US" dirty="0">
                <a:solidFill>
                  <a:srgbClr val="333333"/>
                </a:solidFill>
                <a:latin typeface="interfaceregular"/>
              </a:rPr>
              <a:t> yet tobacco taxes are still low in many countries.</a:t>
            </a:r>
          </a:p>
          <a:p>
            <a:r>
              <a:rPr lang="en-US" dirty="0">
                <a:solidFill>
                  <a:srgbClr val="333333"/>
                </a:solidFill>
                <a:latin typeface="interfaceregular"/>
              </a:rPr>
              <a:t>The net effect of smoking on healthcare costs has been investigated in several studies. Some modelling studies have suggested that although smokers suffer more from many kinds of diseases, non-smokers incur more healthcare costs because they live longer</a:t>
            </a:r>
          </a:p>
          <a:p>
            <a:endParaRPr lang="en-IN" dirty="0"/>
          </a:p>
        </p:txBody>
      </p:sp>
      <p:sp>
        <p:nvSpPr>
          <p:cNvPr id="11" name="Content Placeholder 5">
            <a:extLst>
              <a:ext uri="{FF2B5EF4-FFF2-40B4-BE49-F238E27FC236}">
                <a16:creationId xmlns:a16="http://schemas.microsoft.com/office/drawing/2014/main" id="{DE7A1037-E4FF-3F58-1362-AE9441FD4E5E}"/>
              </a:ext>
            </a:extLst>
          </p:cNvPr>
          <p:cNvSpPr txBox="1">
            <a:spLocks/>
          </p:cNvSpPr>
          <p:nvPr/>
        </p:nvSpPr>
        <p:spPr>
          <a:xfrm>
            <a:off x="815340" y="4724400"/>
            <a:ext cx="8596313" cy="6165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3942559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129</TotalTime>
  <Words>1340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Aparajita</vt:lpstr>
      <vt:lpstr>Arial</vt:lpstr>
      <vt:lpstr>Cambria</vt:lpstr>
      <vt:lpstr>IBM Plex Sans</vt:lpstr>
      <vt:lpstr>inherit</vt:lpstr>
      <vt:lpstr>interfaceregular</vt:lpstr>
      <vt:lpstr>Open Sans</vt:lpstr>
      <vt:lpstr>STIXGeneral-Regular</vt:lpstr>
      <vt:lpstr>Wingdings 3</vt:lpstr>
      <vt:lpstr>Facet</vt:lpstr>
      <vt:lpstr>Internship project</vt:lpstr>
      <vt:lpstr>TEAM ID : LTVIP2023TMID04037</vt:lpstr>
      <vt:lpstr>INTRODUCTION ABOUT THE PROJECT</vt:lpstr>
      <vt:lpstr>PowerPoint Presentation</vt:lpstr>
      <vt:lpstr>Technical Architecture Regarding Project</vt:lpstr>
      <vt:lpstr>Smokers, the obese, have markedly higher health-care costs than peers </vt:lpstr>
      <vt:lpstr>PowerPoint Presentation</vt:lpstr>
      <vt:lpstr>Graph shows about information of smokers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dc:title>
  <dc:creator>divya sai sree jyothula</dc:creator>
  <cp:lastModifiedBy> </cp:lastModifiedBy>
  <cp:revision>8</cp:revision>
  <dcterms:created xsi:type="dcterms:W3CDTF">2023-07-28T15:52:28Z</dcterms:created>
  <dcterms:modified xsi:type="dcterms:W3CDTF">2023-07-29T02:23:39Z</dcterms:modified>
</cp:coreProperties>
</file>