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88" r:id="rId9"/>
    <p:sldId id="317" r:id="rId10"/>
    <p:sldId id="265" r:id="rId11"/>
    <p:sldId id="266" r:id="rId12"/>
    <p:sldId id="267"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86" r:id="rId29"/>
    <p:sldId id="287" r:id="rId30"/>
    <p:sldId id="316" r:id="rId31"/>
    <p:sldId id="289" r:id="rId32"/>
    <p:sldId id="290" r:id="rId33"/>
    <p:sldId id="291" r:id="rId34"/>
    <p:sldId id="292" r:id="rId35"/>
    <p:sldId id="293" r:id="rId36"/>
    <p:sldId id="294" r:id="rId37"/>
    <p:sldId id="295" r:id="rId38"/>
    <p:sldId id="296" r:id="rId39"/>
    <p:sldId id="313" r:id="rId40"/>
    <p:sldId id="314" r:id="rId41"/>
    <p:sldId id="31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8" r:id="rId59"/>
    <p:sldId id="319" r:id="rId60"/>
    <p:sldId id="320" r:id="rId61"/>
    <p:sldId id="321" r:id="rId62"/>
    <p:sldId id="322" r:id="rId63"/>
    <p:sldId id="323" r:id="rId64"/>
    <p:sldId id="325" r:id="rId65"/>
    <p:sldId id="326" r:id="rId66"/>
    <p:sldId id="327" r:id="rId67"/>
    <p:sldId id="324" r:id="rId68"/>
    <p:sldId id="328"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8" autoAdjust="0"/>
  </p:normalViewPr>
  <p:slideViewPr>
    <p:cSldViewPr>
      <p:cViewPr varScale="1">
        <p:scale>
          <a:sx n="62" d="100"/>
          <a:sy n="62" d="100"/>
        </p:scale>
        <p:origin x="14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vani Lokeshwar" userId="b5bab3a205cd10f8" providerId="LiveId" clId="{7CE00B0F-AA5B-4DE9-B01F-9F2AA0E39C48}"/>
    <pc:docChg chg="undo custSel addSld modSld sldOrd">
      <pc:chgData name="Shravani Lokeshwar" userId="b5bab3a205cd10f8" providerId="LiveId" clId="{7CE00B0F-AA5B-4DE9-B01F-9F2AA0E39C48}" dt="2023-08-03T08:36:07.580" v="596" actId="20577"/>
      <pc:docMkLst>
        <pc:docMk/>
      </pc:docMkLst>
      <pc:sldChg chg="addSp modSp mod">
        <pc:chgData name="Shravani Lokeshwar" userId="b5bab3a205cd10f8" providerId="LiveId" clId="{7CE00B0F-AA5B-4DE9-B01F-9F2AA0E39C48}" dt="2023-08-02T05:21:54.401" v="46" actId="20577"/>
        <pc:sldMkLst>
          <pc:docMk/>
          <pc:sldMk cId="1104437826" sldId="312"/>
        </pc:sldMkLst>
        <pc:spChg chg="add mod">
          <ac:chgData name="Shravani Lokeshwar" userId="b5bab3a205cd10f8" providerId="LiveId" clId="{7CE00B0F-AA5B-4DE9-B01F-9F2AA0E39C48}" dt="2023-08-02T05:21:54.401" v="46" actId="20577"/>
          <ac:spMkLst>
            <pc:docMk/>
            <pc:sldMk cId="1104437826" sldId="312"/>
            <ac:spMk id="3" creationId="{689DDDDB-F045-5BF7-73DB-464910648659}"/>
          </ac:spMkLst>
        </pc:spChg>
      </pc:sldChg>
      <pc:sldChg chg="addSp delSp modSp new mod">
        <pc:chgData name="Shravani Lokeshwar" userId="b5bab3a205cd10f8" providerId="LiveId" clId="{7CE00B0F-AA5B-4DE9-B01F-9F2AA0E39C48}" dt="2023-08-02T05:23:45.019" v="55" actId="20577"/>
        <pc:sldMkLst>
          <pc:docMk/>
          <pc:sldMk cId="910959814" sldId="318"/>
        </pc:sldMkLst>
        <pc:spChg chg="add del">
          <ac:chgData name="Shravani Lokeshwar" userId="b5bab3a205cd10f8" providerId="LiveId" clId="{7CE00B0F-AA5B-4DE9-B01F-9F2AA0E39C48}" dt="2023-08-02T05:21:14.479" v="33"/>
          <ac:spMkLst>
            <pc:docMk/>
            <pc:sldMk cId="910959814" sldId="318"/>
            <ac:spMk id="2" creationId="{C4CFFA19-F125-C3C2-DE11-D3A6F4182777}"/>
          </ac:spMkLst>
        </pc:spChg>
        <pc:spChg chg="add mod">
          <ac:chgData name="Shravani Lokeshwar" userId="b5bab3a205cd10f8" providerId="LiveId" clId="{7CE00B0F-AA5B-4DE9-B01F-9F2AA0E39C48}" dt="2023-08-02T05:23:45.019" v="55" actId="20577"/>
          <ac:spMkLst>
            <pc:docMk/>
            <pc:sldMk cId="910959814" sldId="318"/>
            <ac:spMk id="4" creationId="{AC6D71EB-AC8D-BE3E-15F5-0028D785E8C0}"/>
          </ac:spMkLst>
        </pc:spChg>
        <pc:picChg chg="add del">
          <ac:chgData name="Shravani Lokeshwar" userId="b5bab3a205cd10f8" providerId="LiveId" clId="{7CE00B0F-AA5B-4DE9-B01F-9F2AA0E39C48}" dt="2023-08-02T05:21:14.479" v="33"/>
          <ac:picMkLst>
            <pc:docMk/>
            <pc:sldMk cId="910959814" sldId="318"/>
            <ac:picMk id="1026" creationId="{71E96C28-5547-2AD2-FD77-B69A6AAE1375}"/>
          </ac:picMkLst>
        </pc:picChg>
        <pc:picChg chg="add mod">
          <ac:chgData name="Shravani Lokeshwar" userId="b5bab3a205cd10f8" providerId="LiveId" clId="{7CE00B0F-AA5B-4DE9-B01F-9F2AA0E39C48}" dt="2023-08-02T05:23:31.776" v="50" actId="1076"/>
          <ac:picMkLst>
            <pc:docMk/>
            <pc:sldMk cId="910959814" sldId="318"/>
            <ac:picMk id="1028" creationId="{0E959498-640E-8A3B-F33B-6139BAC6F3FB}"/>
          </ac:picMkLst>
        </pc:picChg>
      </pc:sldChg>
      <pc:sldChg chg="addSp delSp modSp new">
        <pc:chgData name="Shravani Lokeshwar" userId="b5bab3a205cd10f8" providerId="LiveId" clId="{7CE00B0F-AA5B-4DE9-B01F-9F2AA0E39C48}" dt="2023-08-02T05:35:29.567" v="422" actId="20577"/>
        <pc:sldMkLst>
          <pc:docMk/>
          <pc:sldMk cId="578858955" sldId="319"/>
        </pc:sldMkLst>
        <pc:spChg chg="add del">
          <ac:chgData name="Shravani Lokeshwar" userId="b5bab3a205cd10f8" providerId="LiveId" clId="{7CE00B0F-AA5B-4DE9-B01F-9F2AA0E39C48}" dt="2023-08-02T05:24:11.632" v="57"/>
          <ac:spMkLst>
            <pc:docMk/>
            <pc:sldMk cId="578858955" sldId="319"/>
            <ac:spMk id="2" creationId="{D5BCB518-FE74-53C1-53A9-242C60091133}"/>
          </ac:spMkLst>
        </pc:spChg>
        <pc:spChg chg="add mod">
          <ac:chgData name="Shravani Lokeshwar" userId="b5bab3a205cd10f8" providerId="LiveId" clId="{7CE00B0F-AA5B-4DE9-B01F-9F2AA0E39C48}" dt="2023-08-02T05:35:29.567" v="422" actId="20577"/>
          <ac:spMkLst>
            <pc:docMk/>
            <pc:sldMk cId="578858955" sldId="319"/>
            <ac:spMk id="3" creationId="{93266CB7-5119-3D68-9534-76153E81ECE7}"/>
          </ac:spMkLst>
        </pc:spChg>
      </pc:sldChg>
      <pc:sldChg chg="addSp delSp modSp new mod modAnim">
        <pc:chgData name="Shravani Lokeshwar" userId="b5bab3a205cd10f8" providerId="LiveId" clId="{7CE00B0F-AA5B-4DE9-B01F-9F2AA0E39C48}" dt="2023-08-02T05:58:57.317" v="528" actId="20577"/>
        <pc:sldMkLst>
          <pc:docMk/>
          <pc:sldMk cId="1842193278" sldId="320"/>
        </pc:sldMkLst>
        <pc:spChg chg="add mod">
          <ac:chgData name="Shravani Lokeshwar" userId="b5bab3a205cd10f8" providerId="LiveId" clId="{7CE00B0F-AA5B-4DE9-B01F-9F2AA0E39C48}" dt="2023-08-02T05:58:57.317" v="528" actId="20577"/>
          <ac:spMkLst>
            <pc:docMk/>
            <pc:sldMk cId="1842193278" sldId="320"/>
            <ac:spMk id="2" creationId="{5D831075-9BC4-AC41-5093-C51BD75BFA21}"/>
          </ac:spMkLst>
        </pc:spChg>
        <pc:spChg chg="add del">
          <ac:chgData name="Shravani Lokeshwar" userId="b5bab3a205cd10f8" providerId="LiveId" clId="{7CE00B0F-AA5B-4DE9-B01F-9F2AA0E39C48}" dt="2023-08-02T05:55:22.647" v="500"/>
          <ac:spMkLst>
            <pc:docMk/>
            <pc:sldMk cId="1842193278" sldId="320"/>
            <ac:spMk id="3" creationId="{7DD28053-670B-8B45-D557-98C3B5F2CB2D}"/>
          </ac:spMkLst>
        </pc:spChg>
        <pc:spChg chg="add del">
          <ac:chgData name="Shravani Lokeshwar" userId="b5bab3a205cd10f8" providerId="LiveId" clId="{7CE00B0F-AA5B-4DE9-B01F-9F2AA0E39C48}" dt="2023-08-02T05:55:28.265" v="502"/>
          <ac:spMkLst>
            <pc:docMk/>
            <pc:sldMk cId="1842193278" sldId="320"/>
            <ac:spMk id="4" creationId="{C6D2DCE8-C325-C33B-A83F-43A242D7FD9C}"/>
          </ac:spMkLst>
        </pc:spChg>
        <pc:spChg chg="add del">
          <ac:chgData name="Shravani Lokeshwar" userId="b5bab3a205cd10f8" providerId="LiveId" clId="{7CE00B0F-AA5B-4DE9-B01F-9F2AA0E39C48}" dt="2023-08-02T05:55:42.610" v="504"/>
          <ac:spMkLst>
            <pc:docMk/>
            <pc:sldMk cId="1842193278" sldId="320"/>
            <ac:spMk id="5" creationId="{7890700E-1686-225F-5D02-A10E061476DE}"/>
          </ac:spMkLst>
        </pc:spChg>
        <pc:spChg chg="add del">
          <ac:chgData name="Shravani Lokeshwar" userId="b5bab3a205cd10f8" providerId="LiveId" clId="{7CE00B0F-AA5B-4DE9-B01F-9F2AA0E39C48}" dt="2023-08-02T05:56:18.324" v="509"/>
          <ac:spMkLst>
            <pc:docMk/>
            <pc:sldMk cId="1842193278" sldId="320"/>
            <ac:spMk id="6" creationId="{E56370E2-279B-1E00-0F17-1FC66AF55BFA}"/>
          </ac:spMkLst>
        </pc:spChg>
        <pc:spChg chg="add del mod">
          <ac:chgData name="Shravani Lokeshwar" userId="b5bab3a205cd10f8" providerId="LiveId" clId="{7CE00B0F-AA5B-4DE9-B01F-9F2AA0E39C48}" dt="2023-08-02T05:58:33.929" v="523" actId="478"/>
          <ac:spMkLst>
            <pc:docMk/>
            <pc:sldMk cId="1842193278" sldId="320"/>
            <ac:spMk id="7" creationId="{820CF7E7-D9B9-1CCF-C2AF-0EC0F50AA5B8}"/>
          </ac:spMkLst>
        </pc:spChg>
      </pc:sldChg>
      <pc:sldChg chg="addSp modSp new mod">
        <pc:chgData name="Shravani Lokeshwar" userId="b5bab3a205cd10f8" providerId="LiveId" clId="{7CE00B0F-AA5B-4DE9-B01F-9F2AA0E39C48}" dt="2023-08-02T05:38:53.619" v="453" actId="2711"/>
        <pc:sldMkLst>
          <pc:docMk/>
          <pc:sldMk cId="46455521" sldId="321"/>
        </pc:sldMkLst>
        <pc:spChg chg="add mod">
          <ac:chgData name="Shravani Lokeshwar" userId="b5bab3a205cd10f8" providerId="LiveId" clId="{7CE00B0F-AA5B-4DE9-B01F-9F2AA0E39C48}" dt="2023-08-02T05:38:53.619" v="453" actId="2711"/>
          <ac:spMkLst>
            <pc:docMk/>
            <pc:sldMk cId="46455521" sldId="321"/>
            <ac:spMk id="3" creationId="{537CD8F2-45D9-47F2-035B-D5EDC42BF011}"/>
          </ac:spMkLst>
        </pc:spChg>
      </pc:sldChg>
      <pc:sldChg chg="addSp delSp modSp new mod">
        <pc:chgData name="Shravani Lokeshwar" userId="b5bab3a205cd10f8" providerId="LiveId" clId="{7CE00B0F-AA5B-4DE9-B01F-9F2AA0E39C48}" dt="2023-08-02T06:13:49.041" v="535" actId="1038"/>
        <pc:sldMkLst>
          <pc:docMk/>
          <pc:sldMk cId="301302160" sldId="322"/>
        </pc:sldMkLst>
        <pc:spChg chg="add del">
          <ac:chgData name="Shravani Lokeshwar" userId="b5bab3a205cd10f8" providerId="LiveId" clId="{7CE00B0F-AA5B-4DE9-B01F-9F2AA0E39C48}" dt="2023-08-02T05:37:33.129" v="439"/>
          <ac:spMkLst>
            <pc:docMk/>
            <pc:sldMk cId="301302160" sldId="322"/>
            <ac:spMk id="2" creationId="{02F1A83D-AE97-61E5-69F9-71A82EE6C4E2}"/>
          </ac:spMkLst>
        </pc:spChg>
        <pc:spChg chg="add mod">
          <ac:chgData name="Shravani Lokeshwar" userId="b5bab3a205cd10f8" providerId="LiveId" clId="{7CE00B0F-AA5B-4DE9-B01F-9F2AA0E39C48}" dt="2023-08-02T05:39:03.716" v="455" actId="255"/>
          <ac:spMkLst>
            <pc:docMk/>
            <pc:sldMk cId="301302160" sldId="322"/>
            <ac:spMk id="4" creationId="{6334C93A-3991-BD0E-E625-A4C2A4C9A435}"/>
          </ac:spMkLst>
        </pc:spChg>
        <pc:picChg chg="add del">
          <ac:chgData name="Shravani Lokeshwar" userId="b5bab3a205cd10f8" providerId="LiveId" clId="{7CE00B0F-AA5B-4DE9-B01F-9F2AA0E39C48}" dt="2023-08-02T05:37:33.129" v="439"/>
          <ac:picMkLst>
            <pc:docMk/>
            <pc:sldMk cId="301302160" sldId="322"/>
            <ac:picMk id="4098" creationId="{AD089174-1231-2D41-6D7E-B70BFC7EF05C}"/>
          </ac:picMkLst>
        </pc:picChg>
        <pc:picChg chg="add mod">
          <ac:chgData name="Shravani Lokeshwar" userId="b5bab3a205cd10f8" providerId="LiveId" clId="{7CE00B0F-AA5B-4DE9-B01F-9F2AA0E39C48}" dt="2023-08-02T06:13:49.041" v="535" actId="1038"/>
          <ac:picMkLst>
            <pc:docMk/>
            <pc:sldMk cId="301302160" sldId="322"/>
            <ac:picMk id="4100" creationId="{FEF94B49-BEFE-5F4B-99A9-2EB700E1E729}"/>
          </ac:picMkLst>
        </pc:picChg>
      </pc:sldChg>
      <pc:sldChg chg="addSp delSp modSp new mod ord">
        <pc:chgData name="Shravani Lokeshwar" userId="b5bab3a205cd10f8" providerId="LiveId" clId="{7CE00B0F-AA5B-4DE9-B01F-9F2AA0E39C48}" dt="2023-08-03T08:29:51.484" v="564"/>
        <pc:sldMkLst>
          <pc:docMk/>
          <pc:sldMk cId="2331457617" sldId="323"/>
        </pc:sldMkLst>
        <pc:spChg chg="add del mod">
          <ac:chgData name="Shravani Lokeshwar" userId="b5bab3a205cd10f8" providerId="LiveId" clId="{7CE00B0F-AA5B-4DE9-B01F-9F2AA0E39C48}" dt="2023-08-02T06:05:55.320" v="532"/>
          <ac:spMkLst>
            <pc:docMk/>
            <pc:sldMk cId="2331457617" sldId="323"/>
            <ac:spMk id="2" creationId="{6E4FDF99-EFE2-8007-0843-121F3F8B9312}"/>
          </ac:spMkLst>
        </pc:spChg>
        <pc:spChg chg="add mod">
          <ac:chgData name="Shravani Lokeshwar" userId="b5bab3a205cd10f8" providerId="LiveId" clId="{7CE00B0F-AA5B-4DE9-B01F-9F2AA0E39C48}" dt="2023-08-03T08:19:54.918" v="552" actId="20577"/>
          <ac:spMkLst>
            <pc:docMk/>
            <pc:sldMk cId="2331457617" sldId="323"/>
            <ac:spMk id="3" creationId="{E0E8D7BC-95DC-84CF-AA24-BB89E2F4C047}"/>
          </ac:spMkLst>
        </pc:spChg>
      </pc:sldChg>
      <pc:sldChg chg="addSp modSp new mod">
        <pc:chgData name="Shravani Lokeshwar" userId="b5bab3a205cd10f8" providerId="LiveId" clId="{7CE00B0F-AA5B-4DE9-B01F-9F2AA0E39C48}" dt="2023-08-03T08:35:36.403" v="588" actId="20577"/>
        <pc:sldMkLst>
          <pc:docMk/>
          <pc:sldMk cId="3163547815" sldId="324"/>
        </pc:sldMkLst>
        <pc:spChg chg="add mod">
          <ac:chgData name="Shravani Lokeshwar" userId="b5bab3a205cd10f8" providerId="LiveId" clId="{7CE00B0F-AA5B-4DE9-B01F-9F2AA0E39C48}" dt="2023-08-03T08:35:36.403" v="588" actId="20577"/>
          <ac:spMkLst>
            <pc:docMk/>
            <pc:sldMk cId="3163547815" sldId="324"/>
            <ac:spMk id="3" creationId="{E61DCA10-BEE1-9EC8-64B3-5C850D48BB55}"/>
          </ac:spMkLst>
        </pc:spChg>
      </pc:sldChg>
      <pc:sldChg chg="addSp modSp new mod">
        <pc:chgData name="Shravani Lokeshwar" userId="b5bab3a205cd10f8" providerId="LiveId" clId="{7CE00B0F-AA5B-4DE9-B01F-9F2AA0E39C48}" dt="2023-08-03T08:33:58.863" v="570" actId="255"/>
        <pc:sldMkLst>
          <pc:docMk/>
          <pc:sldMk cId="1833926043" sldId="325"/>
        </pc:sldMkLst>
        <pc:spChg chg="add mod">
          <ac:chgData name="Shravani Lokeshwar" userId="b5bab3a205cd10f8" providerId="LiveId" clId="{7CE00B0F-AA5B-4DE9-B01F-9F2AA0E39C48}" dt="2023-08-03T08:33:58.863" v="570" actId="255"/>
          <ac:spMkLst>
            <pc:docMk/>
            <pc:sldMk cId="1833926043" sldId="325"/>
            <ac:spMk id="3" creationId="{7A29C613-6B6A-2A59-4408-89FC83920CD6}"/>
          </ac:spMkLst>
        </pc:spChg>
      </pc:sldChg>
      <pc:sldChg chg="addSp delSp modSp new mod">
        <pc:chgData name="Shravani Lokeshwar" userId="b5bab3a205cd10f8" providerId="LiveId" clId="{7CE00B0F-AA5B-4DE9-B01F-9F2AA0E39C48}" dt="2023-08-03T08:34:40.660" v="576" actId="255"/>
        <pc:sldMkLst>
          <pc:docMk/>
          <pc:sldMk cId="3219559938" sldId="326"/>
        </pc:sldMkLst>
        <pc:spChg chg="add del">
          <ac:chgData name="Shravani Lokeshwar" userId="b5bab3a205cd10f8" providerId="LiveId" clId="{7CE00B0F-AA5B-4DE9-B01F-9F2AA0E39C48}" dt="2023-08-03T08:28:58.690" v="560" actId="22"/>
          <ac:spMkLst>
            <pc:docMk/>
            <pc:sldMk cId="3219559938" sldId="326"/>
            <ac:spMk id="3" creationId="{EE352928-44CC-3BEF-F676-0E739068D91E}"/>
          </ac:spMkLst>
        </pc:spChg>
        <pc:spChg chg="add mod">
          <ac:chgData name="Shravani Lokeshwar" userId="b5bab3a205cd10f8" providerId="LiveId" clId="{7CE00B0F-AA5B-4DE9-B01F-9F2AA0E39C48}" dt="2023-08-03T08:34:40.660" v="576" actId="255"/>
          <ac:spMkLst>
            <pc:docMk/>
            <pc:sldMk cId="3219559938" sldId="326"/>
            <ac:spMk id="5" creationId="{72F2E2AF-B2E9-A504-1A2B-3F2513BFFA39}"/>
          </ac:spMkLst>
        </pc:spChg>
      </pc:sldChg>
      <pc:sldChg chg="addSp modSp new mod">
        <pc:chgData name="Shravani Lokeshwar" userId="b5bab3a205cd10f8" providerId="LiveId" clId="{7CE00B0F-AA5B-4DE9-B01F-9F2AA0E39C48}" dt="2023-08-03T08:35:02.426" v="581" actId="20577"/>
        <pc:sldMkLst>
          <pc:docMk/>
          <pc:sldMk cId="2795030945" sldId="327"/>
        </pc:sldMkLst>
        <pc:spChg chg="add mod">
          <ac:chgData name="Shravani Lokeshwar" userId="b5bab3a205cd10f8" providerId="LiveId" clId="{7CE00B0F-AA5B-4DE9-B01F-9F2AA0E39C48}" dt="2023-08-03T08:35:02.426" v="581" actId="20577"/>
          <ac:spMkLst>
            <pc:docMk/>
            <pc:sldMk cId="2795030945" sldId="327"/>
            <ac:spMk id="3" creationId="{00F07059-DFAE-3BE9-199D-7226D34FC251}"/>
          </ac:spMkLst>
        </pc:spChg>
      </pc:sldChg>
      <pc:sldChg chg="addSp modSp new mod">
        <pc:chgData name="Shravani Lokeshwar" userId="b5bab3a205cd10f8" providerId="LiveId" clId="{7CE00B0F-AA5B-4DE9-B01F-9F2AA0E39C48}" dt="2023-08-03T08:36:07.580" v="596" actId="20577"/>
        <pc:sldMkLst>
          <pc:docMk/>
          <pc:sldMk cId="4094709688" sldId="328"/>
        </pc:sldMkLst>
        <pc:spChg chg="add mod">
          <ac:chgData name="Shravani Lokeshwar" userId="b5bab3a205cd10f8" providerId="LiveId" clId="{7CE00B0F-AA5B-4DE9-B01F-9F2AA0E39C48}" dt="2023-08-03T08:36:07.580" v="596" actId="20577"/>
          <ac:spMkLst>
            <pc:docMk/>
            <pc:sldMk cId="4094709688" sldId="328"/>
            <ac:spMk id="3" creationId="{355B5437-1EB6-2344-8E2C-BE4E35D8CE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58DB-E2CF-3FE8-59E5-1073C049210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FB9883A-EF1A-24E2-702D-4A1C5164564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4310D7-B1D6-F4BB-56EF-2276B0A7A685}"/>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a:extLst>
              <a:ext uri="{FF2B5EF4-FFF2-40B4-BE49-F238E27FC236}">
                <a16:creationId xmlns:a16="http://schemas.microsoft.com/office/drawing/2014/main" id="{A5E24BA2-6AED-AEC3-7E12-E95DC0806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33A42-1A55-4C27-0E9B-53D21C11224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932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D806-45E5-352D-4B33-16459F345D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307494-2C0E-ED37-3A27-0B8174B0F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93C50-D5E6-2F7C-C78B-53F05239C69C}"/>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a:extLst>
              <a:ext uri="{FF2B5EF4-FFF2-40B4-BE49-F238E27FC236}">
                <a16:creationId xmlns:a16="http://schemas.microsoft.com/office/drawing/2014/main" id="{6995B061-2F61-A9D2-DB9C-F9DBD36C8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907FC-1A34-74F5-8C8C-E67503767CF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511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7056B-427A-BB6F-D9BF-5E1C715CFA6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2D7FCA-E329-4DFA-726C-1CDC4F932E9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C53CF8-144F-8909-A9F0-D5E6AC6432E6}"/>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a:extLst>
              <a:ext uri="{FF2B5EF4-FFF2-40B4-BE49-F238E27FC236}">
                <a16:creationId xmlns:a16="http://schemas.microsoft.com/office/drawing/2014/main" id="{89E76EE0-6DA6-54E1-2E33-39E175FA2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A5CA6-6A7A-110C-04D3-5C755E78966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9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3B70-B784-0F94-8BF1-BC4FFD2637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EF62EA-B75F-6B6E-4593-5235F874B8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CA2C19-4DA6-942D-9DD3-D6744C6A2F95}"/>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a:extLst>
              <a:ext uri="{FF2B5EF4-FFF2-40B4-BE49-F238E27FC236}">
                <a16:creationId xmlns:a16="http://schemas.microsoft.com/office/drawing/2014/main" id="{E96E8A67-BB20-2126-9FEC-5330BF484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7110C-5EB7-9261-CD30-802CAC49E28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376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99CB-AEB1-1A35-EDEF-B8E56B4CF31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78DF3E-D4A9-7B27-2C70-35029FA75B1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DB651-791E-F88A-CC8B-7CF534A2DF01}"/>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a:extLst>
              <a:ext uri="{FF2B5EF4-FFF2-40B4-BE49-F238E27FC236}">
                <a16:creationId xmlns:a16="http://schemas.microsoft.com/office/drawing/2014/main" id="{001E94F2-50AD-CDFE-AB67-09A7ECBC9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52066-72A9-3000-ABB1-76155439CCC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6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BFEE-DF12-AD95-F19E-E997E40D6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5A5D1-111F-A701-FEFE-E4A3FDA5553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16B49-BD13-4854-F3C2-CF42E8C3F3D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18B6F1-4CCC-C0E1-14BD-60DB045FAD10}"/>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a:extLst>
              <a:ext uri="{FF2B5EF4-FFF2-40B4-BE49-F238E27FC236}">
                <a16:creationId xmlns:a16="http://schemas.microsoft.com/office/drawing/2014/main" id="{9B24192A-E849-CD20-A99B-5AEA615CF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5E1F9-6AA0-955C-699E-479FE9BB247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500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94E3-668C-1B10-DE83-9C87D3E359F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323240-B317-2597-AD3B-424F721B087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84200-CB95-5DF1-5828-81FE45EB19B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56DA8B-6E35-A064-2D9D-A4822F0FCB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07FCE-77A6-627E-81BE-3D7DA2EB24F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303C8E-7831-74F1-1391-5F0B01006666}"/>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8" name="Footer Placeholder 7">
            <a:extLst>
              <a:ext uri="{FF2B5EF4-FFF2-40B4-BE49-F238E27FC236}">
                <a16:creationId xmlns:a16="http://schemas.microsoft.com/office/drawing/2014/main" id="{C5D1DF9D-2A1A-39E9-524E-A6E090849F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E582FE-BC9A-0964-939B-44690EEF646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3902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1B8D-EEE7-0A3A-F69B-10A00D64EC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62CDF0-1964-D856-98F9-DBE2B34A38AE}"/>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4" name="Footer Placeholder 3">
            <a:extLst>
              <a:ext uri="{FF2B5EF4-FFF2-40B4-BE49-F238E27FC236}">
                <a16:creationId xmlns:a16="http://schemas.microsoft.com/office/drawing/2014/main" id="{E5366008-786C-32B4-B7A7-6A0156D83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BD11C5-9C83-FEBD-2429-80EBCB9B6E5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993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C87E2B-F570-2E37-ECAF-4795B33B7789}"/>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3" name="Footer Placeholder 2">
            <a:extLst>
              <a:ext uri="{FF2B5EF4-FFF2-40B4-BE49-F238E27FC236}">
                <a16:creationId xmlns:a16="http://schemas.microsoft.com/office/drawing/2014/main" id="{B7A8FECF-4A36-B0DA-4DFE-C467F093A5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751FB6-EE95-9BE7-BF44-C2C86CD9664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055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0703-F62E-8930-741B-97D5A6F3AB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71CF80-759A-825B-9A09-CD65C4F1D4C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206039-391E-1313-9BF4-EAB6D8BC745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92F0836-F305-BC15-11CD-D0209BDB9F74}"/>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a:extLst>
              <a:ext uri="{FF2B5EF4-FFF2-40B4-BE49-F238E27FC236}">
                <a16:creationId xmlns:a16="http://schemas.microsoft.com/office/drawing/2014/main" id="{C924F98C-A0CD-393C-98B6-901463CD5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4AB7B-FD53-52D6-F0C4-52F5A6E29F3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813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DFD6-BA5F-FB81-7E52-EA3DC776CD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69CE52-D155-DD94-4414-C3A4CBB4CC0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573DDFC-E797-6D7E-0E05-E9AC9E1184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080D983-B609-D050-C5AF-23E5E3D60576}"/>
              </a:ext>
            </a:extLst>
          </p:cNvPr>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a:extLst>
              <a:ext uri="{FF2B5EF4-FFF2-40B4-BE49-F238E27FC236}">
                <a16:creationId xmlns:a16="http://schemas.microsoft.com/office/drawing/2014/main" id="{96D2253A-4DC4-E56B-E4A9-0D76BA6BC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6F6CF-4CBE-B11F-4216-BC1FCF47D0D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364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E56DF-37E6-6069-073C-568AF18084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C3A120-5A9D-20BB-8184-F78F3B9CD8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34E71-5E4A-ED31-D0C5-BD3E3B33987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8/3/2023</a:t>
            </a:fld>
            <a:endParaRPr lang="en-US"/>
          </a:p>
        </p:txBody>
      </p:sp>
      <p:sp>
        <p:nvSpPr>
          <p:cNvPr id="5" name="Footer Placeholder 4">
            <a:extLst>
              <a:ext uri="{FF2B5EF4-FFF2-40B4-BE49-F238E27FC236}">
                <a16:creationId xmlns:a16="http://schemas.microsoft.com/office/drawing/2014/main" id="{A8458897-44CC-C162-49B3-2303F93549F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EBC02-60A5-91E5-1EFD-A66F5CB677E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065564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s://www.geeksforgeeks.org/ann-bidirectional-associative-memory-bam/" TargetMode="External"/><Relationship Id="rId2" Type="http://schemas.openxmlformats.org/officeDocument/2006/relationships/hyperlink" Target="https://www.geeksforgeeks.org/auto-associative-neural-networks/"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hyperlink" Target="https://www.geeksforgeeks.org/different-types-ram-random-access-memory/"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latin typeface="Times New Roman" panose="02020603050405020304" pitchFamily="18" charset="0"/>
                <a:cs typeface="Times New Roman" panose="02020603050405020304" pitchFamily="18" charset="0"/>
              </a:rPr>
              <a:t>Artificial Neural Networks</a:t>
            </a:r>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The term "Artificial neural network" refers to a biologically inspired sub-field of artificial intelligence modeled after the brain. </a:t>
            </a:r>
          </a:p>
          <a:p>
            <a:pPr algn="just"/>
            <a:r>
              <a:rPr lang="en-US" sz="2200" dirty="0">
                <a:latin typeface="Times New Roman" panose="02020603050405020304" pitchFamily="18" charset="0"/>
                <a:cs typeface="Times New Roman" panose="02020603050405020304" pitchFamily="18" charset="0"/>
              </a:rPr>
              <a:t>An Artificial neural network is usually a computational network based on biological neural networks that construct the structure of the human brain.</a:t>
            </a:r>
          </a:p>
          <a:p>
            <a:pPr algn="just"/>
            <a:r>
              <a:rPr lang="en-US" sz="2200" dirty="0">
                <a:latin typeface="Times New Roman" panose="02020603050405020304" pitchFamily="18" charset="0"/>
                <a:cs typeface="Times New Roman" panose="02020603050405020304" pitchFamily="18" charset="0"/>
              </a:rPr>
              <a:t> Similar to a human brain has neurons interconnected to each other, artificial neural networks also have neurons that are linked to each other in various layers of the networks. </a:t>
            </a:r>
          </a:p>
          <a:p>
            <a:pPr algn="just"/>
            <a:r>
              <a:rPr lang="en-US" sz="2200" dirty="0">
                <a:latin typeface="Times New Roman" panose="02020603050405020304" pitchFamily="18" charset="0"/>
                <a:cs typeface="Times New Roman" panose="02020603050405020304" pitchFamily="18" charset="0"/>
              </a:rPr>
              <a:t>These neurons are known as nodes.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937760"/>
          </a:xfrm>
        </p:spPr>
        <p:txBody>
          <a:bodyPr>
            <a:noAutofit/>
          </a:bodyPr>
          <a:lstStyle/>
          <a:p>
            <a:pPr algn="just"/>
            <a:r>
              <a:rPr lang="en-US" sz="2200" dirty="0">
                <a:latin typeface="Times New Roman" panose="02020603050405020304" pitchFamily="18" charset="0"/>
                <a:cs typeface="Times New Roman" panose="02020603050405020304" pitchFamily="18" charset="0"/>
              </a:rPr>
              <a:t>In the simplest scenario, the architecture of a neural network consists of some sequential layers, where the layer numbered </a:t>
            </a:r>
            <a:r>
              <a:rPr lang="en-US" sz="2200" i="1"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connected to the layer numbered </a:t>
            </a:r>
            <a:r>
              <a:rPr lang="en-US" sz="2200" i="1" dirty="0">
                <a:latin typeface="Times New Roman" panose="02020603050405020304" pitchFamily="18" charset="0"/>
                <a:cs typeface="Times New Roman" panose="02020603050405020304" pitchFamily="18" charset="0"/>
              </a:rPr>
              <a:t>i+1</a:t>
            </a:r>
            <a:r>
              <a:rPr lang="en-US" sz="2200" dirty="0">
                <a:latin typeface="Times New Roman" panose="02020603050405020304" pitchFamily="18" charset="0"/>
                <a:cs typeface="Times New Roman" panose="02020603050405020304" pitchFamily="18" charset="0"/>
              </a:rPr>
              <a:t>. The layers can be classified into 3 classes:</a:t>
            </a:r>
          </a:p>
          <a:p>
            <a:r>
              <a:rPr lang="en-US" sz="2200" dirty="0">
                <a:latin typeface="Times New Roman" panose="02020603050405020304" pitchFamily="18" charset="0"/>
                <a:cs typeface="Times New Roman" panose="02020603050405020304" pitchFamily="18" charset="0"/>
              </a:rPr>
              <a:t>Input</a:t>
            </a:r>
          </a:p>
          <a:p>
            <a:r>
              <a:rPr lang="en-US" sz="2200" dirty="0">
                <a:latin typeface="Times New Roman" panose="02020603050405020304" pitchFamily="18" charset="0"/>
                <a:cs typeface="Times New Roman" panose="02020603050405020304" pitchFamily="18" charset="0"/>
              </a:rPr>
              <a:t>Hidden</a:t>
            </a:r>
          </a:p>
          <a:p>
            <a:r>
              <a:rPr lang="en-US" sz="2200" dirty="0">
                <a:latin typeface="Times New Roman" panose="02020603050405020304" pitchFamily="18" charset="0"/>
                <a:cs typeface="Times New Roman" panose="02020603050405020304" pitchFamily="18" charset="0"/>
              </a:rPr>
              <a:t>Output</a:t>
            </a:r>
          </a:p>
          <a:p>
            <a:pPr algn="just"/>
            <a:r>
              <a:rPr lang="en-US" sz="2200" dirty="0">
                <a:latin typeface="Times New Roman" panose="02020603050405020304" pitchFamily="18" charset="0"/>
                <a:cs typeface="Times New Roman" panose="02020603050405020304" pitchFamily="18" charset="0"/>
              </a:rPr>
              <a:t>Each layer consists of 1 or more neurons represented by circles. Because the network type is fully-connected, then each neuron in layer </a:t>
            </a:r>
            <a:r>
              <a:rPr lang="en-US" sz="2200" i="1"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connected with all neurons in layer </a:t>
            </a:r>
            <a:r>
              <a:rPr lang="en-US" sz="2200" i="1" dirty="0">
                <a:latin typeface="Times New Roman" panose="02020603050405020304" pitchFamily="18" charset="0"/>
                <a:cs typeface="Times New Roman" panose="02020603050405020304" pitchFamily="18" charset="0"/>
              </a:rPr>
              <a:t>i+1</a:t>
            </a:r>
            <a:r>
              <a:rPr lang="en-US" sz="2200" dirty="0">
                <a:latin typeface="Times New Roman" panose="02020603050405020304" pitchFamily="18" charset="0"/>
                <a:cs typeface="Times New Roman" panose="02020603050405020304" pitchFamily="18" charset="0"/>
              </a:rPr>
              <a:t>. If 2 subsequent layers have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neurons, then the number of in-between connections is </a:t>
            </a:r>
            <a:r>
              <a:rPr lang="en-US" sz="2200" i="1" dirty="0">
                <a:latin typeface="Times New Roman" panose="02020603050405020304" pitchFamily="18" charset="0"/>
                <a:cs typeface="Times New Roman" panose="02020603050405020304" pitchFamily="18" charset="0"/>
              </a:rPr>
              <a:t>X*Y</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For each connection, there is an associated weight. The weight is a floating-point number that measures the importance of the connection between 2 neurons.</a:t>
            </a: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0"/>
            <a:ext cx="7886700" cy="5414963"/>
          </a:xfrm>
        </p:spPr>
        <p:txBody>
          <a:bodyPr>
            <a:normAutofit/>
          </a:bodyPr>
          <a:lstStyle/>
          <a:p>
            <a:pPr algn="just"/>
            <a:r>
              <a:rPr lang="en-US" sz="2200" dirty="0">
                <a:latin typeface="Times New Roman" panose="02020603050405020304" pitchFamily="18" charset="0"/>
                <a:cs typeface="Times New Roman" panose="02020603050405020304" pitchFamily="18" charset="0"/>
              </a:rPr>
              <a:t>Assume that a neuron 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layer </a:t>
            </a:r>
            <a:r>
              <a:rPr lang="en-US" sz="2200" i="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is connected to another neuron N</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layer </a:t>
            </a:r>
            <a:r>
              <a:rPr lang="en-US" sz="2200" i="1"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Assume also that the value of N</a:t>
            </a:r>
            <a:r>
              <a:rPr lang="en-US" sz="2200" baseline="-25000"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is calculated according to the next linear equation.</a:t>
            </a:r>
          </a:p>
          <a:p>
            <a:pPr marL="0" indent="0" algn="just">
              <a:buNone/>
            </a:pPr>
            <a:r>
              <a:rPr lang="en-US" sz="2200" i="1" dirty="0">
                <a:latin typeface="Times New Roman" panose="02020603050405020304" pitchFamily="18" charset="0"/>
                <a:cs typeface="Times New Roman" panose="02020603050405020304" pitchFamily="18" charset="0"/>
              </a:rPr>
              <a:t>			N</a:t>
            </a:r>
            <a:r>
              <a:rPr lang="en-US" sz="2200" i="1" baseline="-25000" dirty="0">
                <a:latin typeface="Times New Roman" panose="02020603050405020304" pitchFamily="18" charset="0"/>
                <a:cs typeface="Times New Roman" panose="02020603050405020304" pitchFamily="18" charset="0"/>
              </a:rPr>
              <a:t>2</a:t>
            </a:r>
            <a:r>
              <a:rPr lang="en-US" sz="2200" i="1" dirty="0">
                <a:latin typeface="Times New Roman" panose="02020603050405020304" pitchFamily="18" charset="0"/>
                <a:cs typeface="Times New Roman" panose="02020603050405020304" pitchFamily="18" charset="0"/>
              </a:rPr>
              <a:t>=w</a:t>
            </a:r>
            <a:r>
              <a:rPr lang="en-US" sz="2200" i="1" baseline="-25000" dirty="0">
                <a:latin typeface="Times New Roman" panose="02020603050405020304" pitchFamily="18" charset="0"/>
                <a:cs typeface="Times New Roman" panose="02020603050405020304" pitchFamily="18" charset="0"/>
              </a:rPr>
              <a:t>1</a:t>
            </a:r>
            <a:r>
              <a:rPr lang="en-US" sz="2200" i="1" dirty="0">
                <a:latin typeface="Times New Roman" panose="02020603050405020304" pitchFamily="18" charset="0"/>
                <a:cs typeface="Times New Roman" panose="02020603050405020304" pitchFamily="18" charset="0"/>
              </a:rPr>
              <a:t>N</a:t>
            </a:r>
            <a:r>
              <a:rPr lang="en-US" sz="2200" i="1" baseline="-25000" dirty="0">
                <a:latin typeface="Times New Roman" panose="02020603050405020304" pitchFamily="18" charset="0"/>
                <a:cs typeface="Times New Roman" panose="02020603050405020304" pitchFamily="18" charset="0"/>
              </a:rPr>
              <a:t>1</a:t>
            </a:r>
            <a:r>
              <a:rPr lang="en-US" sz="2200" i="1" dirty="0">
                <a:latin typeface="Times New Roman" panose="02020603050405020304" pitchFamily="18" charset="0"/>
                <a:cs typeface="Times New Roman" panose="02020603050405020304" pitchFamily="18" charset="0"/>
              </a:rPr>
              <a:t>+b</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If 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=4, w</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=0.5 (the weight) and b=1 (the bias), then the value of N</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is 3.</a:t>
            </a:r>
          </a:p>
          <a:p>
            <a:pPr algn="just"/>
            <a:r>
              <a:rPr lang="en-US" sz="2200" i="1" dirty="0">
                <a:latin typeface="Times New Roman" panose="02020603050405020304" pitchFamily="18" charset="0"/>
                <a:cs typeface="Times New Roman" panose="02020603050405020304" pitchFamily="18" charset="0"/>
              </a:rPr>
              <a:t>N</a:t>
            </a:r>
            <a:r>
              <a:rPr lang="en-US" sz="2200" i="1" baseline="-25000" dirty="0">
                <a:latin typeface="Times New Roman" panose="02020603050405020304" pitchFamily="18" charset="0"/>
                <a:cs typeface="Times New Roman" panose="02020603050405020304" pitchFamily="18" charset="0"/>
              </a:rPr>
              <a:t>2</a:t>
            </a:r>
            <a:r>
              <a:rPr lang="en-US" sz="2200" i="1" dirty="0">
                <a:latin typeface="Times New Roman" panose="02020603050405020304" pitchFamily="18" charset="0"/>
                <a:cs typeface="Times New Roman" panose="02020603050405020304" pitchFamily="18" charset="0"/>
              </a:rPr>
              <a:t>=0.5*4+1=2+1=3</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This is how a single weight connects 2 neurons together. Note that the input layer has no learnable parameters at all.</a:t>
            </a: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458200" cy="5334000"/>
          </a:xfrm>
        </p:spPr>
        <p:txBody>
          <a:bodyPr>
            <a:noAutofit/>
          </a:bodyPr>
          <a:lstStyle/>
          <a:p>
            <a:pPr algn="just"/>
            <a:r>
              <a:rPr lang="en-US" sz="2200" dirty="0">
                <a:latin typeface="Times New Roman" panose="02020603050405020304" pitchFamily="18" charset="0"/>
                <a:cs typeface="Times New Roman" panose="02020603050405020304" pitchFamily="18" charset="0"/>
              </a:rPr>
              <a:t>Each neuron at layer </a:t>
            </a:r>
            <a:r>
              <a:rPr lang="en-US" sz="2200" i="1" dirty="0">
                <a:latin typeface="Times New Roman" panose="02020603050405020304" pitchFamily="18" charset="0"/>
                <a:cs typeface="Times New Roman" panose="02020603050405020304" pitchFamily="18" charset="0"/>
              </a:rPr>
              <a:t>i+1</a:t>
            </a:r>
            <a:r>
              <a:rPr lang="en-US" sz="2200" dirty="0">
                <a:latin typeface="Times New Roman" panose="02020603050405020304" pitchFamily="18" charset="0"/>
                <a:cs typeface="Times New Roman" panose="02020603050405020304" pitchFamily="18" charset="0"/>
              </a:rPr>
              <a:t> has a weight for each connected neuron at layer </a:t>
            </a:r>
            <a:r>
              <a:rPr lang="en-US" sz="2200" i="1"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but it only has a single bias. So, if layer </a:t>
            </a:r>
            <a:r>
              <a:rPr lang="en-US" sz="2200" i="1"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has 10 neurons and layer </a:t>
            </a:r>
            <a:r>
              <a:rPr lang="en-US" sz="2200" i="1" dirty="0">
                <a:latin typeface="Times New Roman" panose="02020603050405020304" pitchFamily="18" charset="0"/>
                <a:cs typeface="Times New Roman" panose="02020603050405020304" pitchFamily="18" charset="0"/>
              </a:rPr>
              <a:t>i+1</a:t>
            </a:r>
            <a:r>
              <a:rPr lang="en-US" sz="2200" dirty="0">
                <a:latin typeface="Times New Roman" panose="02020603050405020304" pitchFamily="18" charset="0"/>
                <a:cs typeface="Times New Roman" panose="02020603050405020304" pitchFamily="18" charset="0"/>
              </a:rPr>
              <a:t> has 6 neurons, then the total number of parameters for layer </a:t>
            </a:r>
            <a:r>
              <a:rPr lang="en-US" sz="2200" i="1" dirty="0">
                <a:latin typeface="Times New Roman" panose="02020603050405020304" pitchFamily="18" charset="0"/>
                <a:cs typeface="Times New Roman" panose="02020603050405020304" pitchFamily="18" charset="0"/>
              </a:rPr>
              <a:t>i+1</a:t>
            </a:r>
            <a:r>
              <a:rPr lang="en-US" sz="2200" dirty="0">
                <a:latin typeface="Times New Roman" panose="02020603050405020304" pitchFamily="18" charset="0"/>
                <a:cs typeface="Times New Roman" panose="02020603050405020304" pitchFamily="18" charset="0"/>
              </a:rPr>
              <a:t> is:</a:t>
            </a:r>
          </a:p>
          <a:p>
            <a:pPr marL="0" indent="0" algn="just">
              <a:buNone/>
            </a:pPr>
            <a:r>
              <a:rPr lang="en-US" sz="2200" i="1" dirty="0">
                <a:latin typeface="Times New Roman" panose="02020603050405020304" pitchFamily="18" charset="0"/>
                <a:cs typeface="Times New Roman" panose="02020603050405020304" pitchFamily="18" charset="0"/>
              </a:rPr>
              <a:t>		=number of </a:t>
            </a:r>
            <a:r>
              <a:rPr lang="en-US" sz="2200" i="1" dirty="0" err="1">
                <a:latin typeface="Times New Roman" panose="02020603050405020304" pitchFamily="18" charset="0"/>
                <a:cs typeface="Times New Roman" panose="02020603050405020304" pitchFamily="18" charset="0"/>
              </a:rPr>
              <a:t>weights+number</a:t>
            </a:r>
            <a:r>
              <a:rPr lang="en-US" sz="2200" i="1" dirty="0">
                <a:latin typeface="Times New Roman" panose="02020603050405020304" pitchFamily="18" charset="0"/>
                <a:cs typeface="Times New Roman" panose="02020603050405020304" pitchFamily="18" charset="0"/>
              </a:rPr>
              <a:t> of biases</a:t>
            </a:r>
          </a:p>
          <a:p>
            <a:pPr marL="0" indent="0" algn="just">
              <a:buNone/>
            </a:pPr>
            <a:r>
              <a:rPr lang="en-US" sz="2200" i="1" dirty="0">
                <a:latin typeface="Times New Roman" panose="02020603050405020304" pitchFamily="18" charset="0"/>
                <a:cs typeface="Times New Roman" panose="02020603050405020304" pitchFamily="18" charset="0"/>
              </a:rPr>
              <a:t>		=10×6 +6=66</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input layer is the first layer in the network, it’s directly connected by the network’s inputs. There can only be a single input layer in the network. </a:t>
            </a:r>
          </a:p>
          <a:p>
            <a:pPr algn="just"/>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anose="02020603050405020304" pitchFamily="18" charset="0"/>
                <a:cs typeface="Times New Roman" panose="02020603050405020304" pitchFamily="18" charset="0"/>
              </a:rPr>
              <a:t>Forward and backward passes in Neural Networks</a:t>
            </a:r>
            <a:endParaRPr lang="en-US"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200" dirty="0">
                <a:latin typeface="Times New Roman" panose="02020603050405020304" pitchFamily="18" charset="0"/>
                <a:cs typeface="Times New Roman" panose="02020603050405020304" pitchFamily="18" charset="0"/>
              </a:rPr>
              <a:t>To train a neural network, there are 2 passes (phases):</a:t>
            </a:r>
          </a:p>
          <a:p>
            <a:pPr algn="just"/>
            <a:r>
              <a:rPr lang="en-US" sz="2200" dirty="0">
                <a:latin typeface="Times New Roman" panose="02020603050405020304" pitchFamily="18" charset="0"/>
                <a:cs typeface="Times New Roman" panose="02020603050405020304" pitchFamily="18" charset="0"/>
              </a:rPr>
              <a:t>Forward</a:t>
            </a:r>
          </a:p>
          <a:p>
            <a:pPr algn="just"/>
            <a:r>
              <a:rPr lang="en-US" sz="2200" dirty="0">
                <a:latin typeface="Times New Roman" panose="02020603050405020304" pitchFamily="18" charset="0"/>
                <a:cs typeface="Times New Roman" panose="02020603050405020304" pitchFamily="18" charset="0"/>
              </a:rPr>
              <a:t>Backward</a:t>
            </a:r>
          </a:p>
          <a:p>
            <a:pPr algn="just"/>
            <a:r>
              <a:rPr lang="en-US" sz="2200" dirty="0">
                <a:latin typeface="Times New Roman" panose="02020603050405020304" pitchFamily="18" charset="0"/>
                <a:cs typeface="Times New Roman" panose="02020603050405020304" pitchFamily="18" charset="0"/>
              </a:rPr>
              <a:t>In the forward pass, we start by propagating the data inputs to the input layer, go through the hidden layer(s), measure the network’s predictions from the output layer, and finally calculate the network error based on the predictions the network made. </a:t>
            </a:r>
          </a:p>
          <a:p>
            <a:pPr algn="just"/>
            <a:r>
              <a:rPr lang="en-US" sz="2200" dirty="0">
                <a:latin typeface="Times New Roman" panose="02020603050405020304" pitchFamily="18" charset="0"/>
                <a:cs typeface="Times New Roman" panose="02020603050405020304" pitchFamily="18" charset="0"/>
              </a:rPr>
              <a:t>This network error measures how far the network is from making the correct prediction. For example, if the correct output is 4 and the network’s prediction is 1.3, then the absolute error of the network is 4-1.3=2.7. Note that the process of propagating the inputs from the input layer to the output layer is called </a:t>
            </a:r>
            <a:r>
              <a:rPr lang="en-US" sz="2200" b="1" dirty="0">
                <a:latin typeface="Times New Roman" panose="02020603050405020304" pitchFamily="18" charset="0"/>
                <a:cs typeface="Times New Roman" panose="02020603050405020304" pitchFamily="18" charset="0"/>
              </a:rPr>
              <a:t>forward propagation</a:t>
            </a:r>
            <a:r>
              <a:rPr lang="en-US" sz="2200" dirty="0">
                <a:latin typeface="Times New Roman" panose="02020603050405020304" pitchFamily="18" charset="0"/>
                <a:cs typeface="Times New Roman" panose="02020603050405020304" pitchFamily="18" charset="0"/>
              </a:rPr>
              <a:t>. Once the network error is calculated, then the forward propagation phase has ended, and backward pass starts.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7886700" cy="4351338"/>
          </a:xfrm>
        </p:spPr>
        <p:txBody>
          <a:bodyPr>
            <a:noAutofit/>
          </a:bodyPr>
          <a:lstStyle/>
          <a:p>
            <a:pPr algn="just"/>
            <a:r>
              <a:rPr lang="en-US" sz="2000" dirty="0">
                <a:latin typeface="Times New Roman" panose="02020603050405020304" pitchFamily="18" charset="0"/>
                <a:cs typeface="Times New Roman" panose="02020603050405020304" pitchFamily="18" charset="0"/>
              </a:rPr>
              <a:t>In the backward pass, the flow is reversed so that we start by propagating the error to the output layer until reaching the input layer passing through the hidden layer(s). The process of propagating the network error from the output layer to the input layer is called </a:t>
            </a:r>
            <a:r>
              <a:rPr lang="en-US" sz="2000" b="1" dirty="0">
                <a:latin typeface="Times New Roman" panose="02020603050405020304" pitchFamily="18" charset="0"/>
                <a:cs typeface="Times New Roman" panose="02020603050405020304" pitchFamily="18" charset="0"/>
              </a:rPr>
              <a:t>backward propagation</a:t>
            </a:r>
            <a:r>
              <a:rPr lang="en-US" sz="2000" dirty="0">
                <a:latin typeface="Times New Roman" panose="02020603050405020304" pitchFamily="18" charset="0"/>
                <a:cs typeface="Times New Roman" panose="02020603050405020304" pitchFamily="18" charset="0"/>
              </a:rPr>
              <a:t>, or simple </a:t>
            </a:r>
            <a:r>
              <a:rPr lang="en-US" sz="2000" b="1" dirty="0">
                <a:latin typeface="Times New Roman" panose="02020603050405020304" pitchFamily="18" charset="0"/>
                <a:cs typeface="Times New Roman" panose="02020603050405020304" pitchFamily="18" charset="0"/>
              </a:rPr>
              <a:t>backpropagation</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backpropagation algorithm is the set of steps used to update network weights to reduce the network error.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forward and backward phases are repeated from some epochs. In each epoch, the following occurs:</a:t>
            </a:r>
          </a:p>
          <a:p>
            <a:pPr algn="just"/>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The inputs are propagated from the input to the output layer.</a:t>
            </a:r>
          </a:p>
          <a:p>
            <a:pPr lvl="1" algn="just"/>
            <a:r>
              <a:rPr lang="en-US" sz="2000" dirty="0">
                <a:latin typeface="Times New Roman" panose="02020603050405020304" pitchFamily="18" charset="0"/>
                <a:cs typeface="Times New Roman" panose="02020603050405020304" pitchFamily="18" charset="0"/>
              </a:rPr>
              <a:t>The network error is calculated.</a:t>
            </a:r>
          </a:p>
          <a:p>
            <a:pPr lvl="1" algn="just"/>
            <a:r>
              <a:rPr lang="en-US" sz="2000" dirty="0">
                <a:latin typeface="Times New Roman" panose="02020603050405020304" pitchFamily="18" charset="0"/>
                <a:cs typeface="Times New Roman" panose="02020603050405020304" pitchFamily="18" charset="0"/>
              </a:rPr>
              <a:t>The error is propagated from the output layer to the input layer.</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ckpropagation passes architecture"/>
          <p:cNvPicPr>
            <a:picLocks noGrp="1"/>
          </p:cNvPicPr>
          <p:nvPr>
            <p:ph idx="1"/>
          </p:nvPr>
        </p:nvPicPr>
        <p:blipFill>
          <a:blip r:embed="rId2"/>
          <a:stretch>
            <a:fillRect/>
          </a:stretch>
        </p:blipFill>
        <p:spPr bwMode="auto">
          <a:xfrm>
            <a:off x="2362200" y="1066800"/>
            <a:ext cx="4133850" cy="39433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anose="02020603050405020304" pitchFamily="18" charset="0"/>
                <a:cs typeface="Times New Roman" panose="02020603050405020304" pitchFamily="18" charset="0"/>
              </a:rPr>
              <a:t>Why use the </a:t>
            </a:r>
            <a:r>
              <a:rPr lang="en-US" sz="2200" b="1" dirty="0" err="1">
                <a:latin typeface="Times New Roman" panose="02020603050405020304" pitchFamily="18" charset="0"/>
                <a:cs typeface="Times New Roman" panose="02020603050405020304" pitchFamily="18" charset="0"/>
              </a:rPr>
              <a:t>backpropagation</a:t>
            </a:r>
            <a:r>
              <a:rPr lang="en-US" sz="2200" b="1" dirty="0">
                <a:latin typeface="Times New Roman" panose="02020603050405020304" pitchFamily="18" charset="0"/>
                <a:cs typeface="Times New Roman" panose="02020603050405020304" pitchFamily="18" charset="0"/>
              </a:rPr>
              <a:t> algorithm?</a:t>
            </a:r>
            <a:endParaRPr lang="en-US"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Earlier we discussed that the network is trained using 2 passes: forward and backward. At the end of the forward pass, the network error is calculated, and should be as small as possible.</a:t>
            </a:r>
          </a:p>
          <a:p>
            <a:pPr algn="just"/>
            <a:r>
              <a:rPr lang="en-US" sz="2200" dirty="0">
                <a:latin typeface="Times New Roman" panose="02020603050405020304" pitchFamily="18" charset="0"/>
                <a:cs typeface="Times New Roman" panose="02020603050405020304" pitchFamily="18" charset="0"/>
              </a:rPr>
              <a:t>If the current error is high, the network didn’t learn properly from the data. What does this mean? It means that the current set of weights isn’t accurate enough to reduce the network error and make accurate predictions. As a result, we should update network weights to reduce the network error. </a:t>
            </a:r>
          </a:p>
          <a:p>
            <a:pPr algn="just"/>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backpropagation</a:t>
            </a:r>
            <a:r>
              <a:rPr lang="en-US" sz="2200" dirty="0">
                <a:latin typeface="Times New Roman" panose="02020603050405020304" pitchFamily="18" charset="0"/>
                <a:cs typeface="Times New Roman" panose="02020603050405020304" pitchFamily="18" charset="0"/>
              </a:rPr>
              <a:t> algorithm is one of the algorithms responsible for updating network weights with the objective of reducing the network error.</a:t>
            </a: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937760"/>
          </a:xfrm>
        </p:spPr>
        <p:txBody>
          <a:bodyPr>
            <a:normAutofit/>
          </a:bodyPr>
          <a:lstStyle/>
          <a:p>
            <a:pPr algn="just"/>
            <a:r>
              <a:rPr lang="en-US" sz="2200" dirty="0">
                <a:latin typeface="Times New Roman" panose="02020603050405020304" pitchFamily="18" charset="0"/>
                <a:cs typeface="Times New Roman" panose="02020603050405020304" pitchFamily="18" charset="0"/>
              </a:rPr>
              <a:t>It only has an input layer with 2 inputs (X</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and X</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and an output layer with 1 output. There are no hidden layers.</a:t>
            </a:r>
          </a:p>
          <a:p>
            <a:pPr algn="just"/>
            <a:r>
              <a:rPr lang="en-US" sz="2200" dirty="0">
                <a:latin typeface="Times New Roman" panose="02020603050405020304" pitchFamily="18" charset="0"/>
                <a:cs typeface="Times New Roman" panose="02020603050405020304" pitchFamily="18" charset="0"/>
              </a:rPr>
              <a:t>The weights of the inputs are W</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and W</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respectively.  The bias is treated as a new input neuron to the output neuron which has a fixed value +1 and a weight b. Both the weights and biases could be referred to as </a:t>
            </a:r>
            <a:r>
              <a:rPr lang="en-US" sz="2200" b="1" dirty="0">
                <a:latin typeface="Times New Roman" panose="02020603050405020304" pitchFamily="18" charset="0"/>
                <a:cs typeface="Times New Roman" panose="02020603050405020304" pitchFamily="18" charset="0"/>
              </a:rPr>
              <a:t>parameters</a:t>
            </a:r>
            <a:r>
              <a:rPr lang="en-US" sz="2200" dirty="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4" name="Picture 3" descr="Backpropagation parameters"/>
          <p:cNvPicPr/>
          <p:nvPr/>
        </p:nvPicPr>
        <p:blipFill>
          <a:blip r:embed="rId2"/>
          <a:srcRect/>
          <a:stretch>
            <a:fillRect/>
          </a:stretch>
        </p:blipFill>
        <p:spPr bwMode="auto">
          <a:xfrm>
            <a:off x="1805305" y="3154680"/>
            <a:ext cx="5533390" cy="251460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120"/>
            <a:ext cx="8229600" cy="4937760"/>
          </a:xfrm>
        </p:spPr>
        <p:txBody>
          <a:bodyPr/>
          <a:lstStyle/>
          <a:p>
            <a:r>
              <a:rPr lang="en-US" dirty="0"/>
              <a:t>Let’s assume that output layer uses the sigmoid activation function defined by the following equation:</a:t>
            </a:r>
          </a:p>
          <a:p>
            <a:pPr marL="0" indent="0">
              <a:buNone/>
            </a:pPr>
            <a:r>
              <a:rPr lang="en-US" dirty="0"/>
              <a:t>	</a:t>
            </a:r>
            <a:r>
              <a:rPr lang="en-US" i="1" dirty="0"/>
              <a:t>s=X</a:t>
            </a:r>
            <a:r>
              <a:rPr lang="en-US" i="1" baseline="-25000" dirty="0"/>
              <a:t>1</a:t>
            </a:r>
            <a:r>
              <a:rPr lang="en-US" i="1" dirty="0"/>
              <a:t>* W</a:t>
            </a:r>
            <a:r>
              <a:rPr lang="en-US" i="1" baseline="-25000" dirty="0"/>
              <a:t>1</a:t>
            </a:r>
            <a:r>
              <a:rPr lang="en-US" i="1" dirty="0"/>
              <a:t>+ X</a:t>
            </a:r>
            <a:r>
              <a:rPr lang="en-US" i="1" baseline="-25000" dirty="0"/>
              <a:t>2</a:t>
            </a:r>
            <a:r>
              <a:rPr lang="en-US" i="1" dirty="0"/>
              <a:t>*W</a:t>
            </a:r>
            <a:r>
              <a:rPr lang="en-US" i="1" baseline="-25000" dirty="0"/>
              <a:t>2</a:t>
            </a:r>
            <a:r>
              <a:rPr lang="en-US" i="1" dirty="0"/>
              <a:t>+b</a:t>
            </a:r>
            <a:endParaRPr lang="en-US" dirty="0"/>
          </a:p>
        </p:txBody>
      </p:sp>
      <p:pic>
        <p:nvPicPr>
          <p:cNvPr id="4" name="Picture 3" descr="Backpropagation equation 1"/>
          <p:cNvPicPr/>
          <p:nvPr/>
        </p:nvPicPr>
        <p:blipFill>
          <a:blip r:embed="rId2"/>
          <a:srcRect/>
          <a:stretch>
            <a:fillRect/>
          </a:stretch>
        </p:blipFill>
        <p:spPr bwMode="auto">
          <a:xfrm>
            <a:off x="782648" y="2286000"/>
            <a:ext cx="2362200" cy="609600"/>
          </a:xfrm>
          <a:prstGeom prst="rect">
            <a:avLst/>
          </a:prstGeom>
          <a:noFill/>
          <a:ln w="9525">
            <a:noFill/>
            <a:miter lim="800000"/>
            <a:headEnd/>
            <a:tailEnd/>
          </a:ln>
        </p:spPr>
      </p:pic>
      <p:pic>
        <p:nvPicPr>
          <p:cNvPr id="5" name="Picture 4" descr="Backpropagation network diagram"/>
          <p:cNvPicPr/>
          <p:nvPr/>
        </p:nvPicPr>
        <p:blipFill>
          <a:blip r:embed="rId3"/>
          <a:srcRect/>
          <a:stretch>
            <a:fillRect/>
          </a:stretch>
        </p:blipFill>
        <p:spPr bwMode="auto">
          <a:xfrm>
            <a:off x="2819400" y="2438400"/>
            <a:ext cx="5533390" cy="343789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937760"/>
          </a:xfrm>
        </p:spPr>
        <p:txBody>
          <a:bodyPr>
            <a:normAutofit/>
          </a:bodyPr>
          <a:lstStyle/>
          <a:p>
            <a:r>
              <a:rPr lang="en-US" sz="2200" b="1" dirty="0">
                <a:latin typeface="Times New Roman" panose="02020603050405020304" pitchFamily="18" charset="0"/>
                <a:cs typeface="Times New Roman" panose="02020603050405020304" pitchFamily="18" charset="0"/>
              </a:rPr>
              <a:t>Forward pass</a:t>
            </a:r>
          </a:p>
          <a:p>
            <a:r>
              <a:rPr lang="en-US" sz="2200" dirty="0">
                <a:latin typeface="Times New Roman" panose="02020603050405020304" pitchFamily="18" charset="0"/>
                <a:cs typeface="Times New Roman" panose="02020603050405020304" pitchFamily="18" charset="0"/>
              </a:rPr>
              <a:t>The input of the activation function will be the SOP between each input and its weight. The SOP is then added to the bias to return the output of the neuron:</a:t>
            </a:r>
          </a:p>
          <a:p>
            <a:r>
              <a:rPr lang="en-US" sz="2200" i="1" dirty="0">
                <a:latin typeface="Times New Roman" panose="02020603050405020304" pitchFamily="18" charset="0"/>
                <a:cs typeface="Times New Roman" panose="02020603050405020304" pitchFamily="18" charset="0"/>
              </a:rPr>
              <a:t>s=X</a:t>
            </a:r>
            <a:r>
              <a:rPr lang="en-US" sz="2200" i="1" baseline="-25000" dirty="0">
                <a:latin typeface="Times New Roman" panose="02020603050405020304" pitchFamily="18" charset="0"/>
                <a:cs typeface="Times New Roman" panose="02020603050405020304" pitchFamily="18" charset="0"/>
              </a:rPr>
              <a:t>1</a:t>
            </a:r>
            <a:r>
              <a:rPr lang="en-US" sz="2200" i="1" dirty="0">
                <a:latin typeface="Times New Roman" panose="02020603050405020304" pitchFamily="18" charset="0"/>
                <a:cs typeface="Times New Roman" panose="02020603050405020304" pitchFamily="18" charset="0"/>
              </a:rPr>
              <a:t>* W</a:t>
            </a:r>
            <a:r>
              <a:rPr lang="en-US" sz="2200" i="1" baseline="-25000" dirty="0">
                <a:latin typeface="Times New Roman" panose="02020603050405020304" pitchFamily="18" charset="0"/>
                <a:cs typeface="Times New Roman" panose="02020603050405020304" pitchFamily="18" charset="0"/>
              </a:rPr>
              <a:t>1</a:t>
            </a:r>
            <a:r>
              <a:rPr lang="en-US" sz="2200" i="1" dirty="0">
                <a:latin typeface="Times New Roman" panose="02020603050405020304" pitchFamily="18" charset="0"/>
                <a:cs typeface="Times New Roman" panose="02020603050405020304" pitchFamily="18" charset="0"/>
              </a:rPr>
              <a:t>+ X</a:t>
            </a:r>
            <a:r>
              <a:rPr lang="en-US" sz="2200" i="1" baseline="-25000" dirty="0">
                <a:latin typeface="Times New Roman" panose="02020603050405020304" pitchFamily="18" charset="0"/>
                <a:cs typeface="Times New Roman" panose="02020603050405020304" pitchFamily="18" charset="0"/>
              </a:rPr>
              <a:t>2</a:t>
            </a:r>
            <a:r>
              <a:rPr lang="en-US" sz="2200" i="1" dirty="0">
                <a:latin typeface="Times New Roman" panose="02020603050405020304" pitchFamily="18" charset="0"/>
                <a:cs typeface="Times New Roman" panose="02020603050405020304" pitchFamily="18" charset="0"/>
              </a:rPr>
              <a:t>*W</a:t>
            </a:r>
            <a:r>
              <a:rPr lang="en-US" sz="2200" i="1" baseline="-25000" dirty="0">
                <a:latin typeface="Times New Roman" panose="02020603050405020304" pitchFamily="18" charset="0"/>
                <a:cs typeface="Times New Roman" panose="02020603050405020304" pitchFamily="18" charset="0"/>
              </a:rPr>
              <a:t>2</a:t>
            </a:r>
            <a:r>
              <a:rPr lang="en-US" sz="2200" i="1" dirty="0">
                <a:latin typeface="Times New Roman" panose="02020603050405020304" pitchFamily="18" charset="0"/>
                <a:cs typeface="Times New Roman" panose="02020603050405020304" pitchFamily="18" charset="0"/>
              </a:rPr>
              <a:t>+b</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s=0.1* 0.5+ 0.3*0.2+1.83</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s=1.94</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value 1.94 is then applied to the activation function (sigmoid), which results in the value 0.874352143.</a:t>
            </a: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latin typeface="Times New Roman" panose="02020603050405020304" pitchFamily="18" charset="0"/>
                <a:cs typeface="Times New Roman" panose="02020603050405020304" pitchFamily="18" charset="0"/>
              </a:rPr>
              <a:t>Artificial Neural Networks</a:t>
            </a:r>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The term "</a:t>
            </a:r>
            <a:r>
              <a:rPr lang="en-US" sz="2200" b="1" dirty="0">
                <a:latin typeface="Times New Roman" panose="02020603050405020304" pitchFamily="18" charset="0"/>
                <a:cs typeface="Times New Roman" panose="02020603050405020304" pitchFamily="18" charset="0"/>
              </a:rPr>
              <a:t>Artificial Neural Network</a:t>
            </a:r>
            <a:r>
              <a:rPr lang="en-US" sz="2200" dirty="0">
                <a:latin typeface="Times New Roman" panose="02020603050405020304" pitchFamily="18" charset="0"/>
                <a:cs typeface="Times New Roman" panose="02020603050405020304" pitchFamily="18" charset="0"/>
              </a:rPr>
              <a:t>" is derived from Biological neural networks that develop the structure of a human brain. </a:t>
            </a:r>
          </a:p>
          <a:p>
            <a:pPr algn="just"/>
            <a:r>
              <a:rPr lang="en-US" sz="2200" dirty="0">
                <a:latin typeface="Times New Roman" panose="02020603050405020304" pitchFamily="18" charset="0"/>
                <a:cs typeface="Times New Roman" panose="02020603050405020304" pitchFamily="18" charset="0"/>
              </a:rPr>
              <a:t>Similar to the human brain that has neurons interconnected to one another, artificial neural networks also have neurons that are interconnected to one another in various layers of the networks. </a:t>
            </a:r>
          </a:p>
          <a:p>
            <a:pPr algn="just"/>
            <a:endParaRPr lang="en-US" sz="22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1524000" y="4191000"/>
            <a:ext cx="4876800" cy="17526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srcRect/>
          <a:stretch>
            <a:fillRect/>
          </a:stretch>
        </p:blipFill>
        <p:spPr bwMode="auto">
          <a:xfrm>
            <a:off x="2286000" y="685800"/>
            <a:ext cx="5562600" cy="510953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937760"/>
          </a:xfrm>
        </p:spPr>
        <p:txBody>
          <a:bodyPr>
            <a:normAutofit/>
          </a:bodyPr>
          <a:lstStyle/>
          <a:p>
            <a:pPr algn="just"/>
            <a:r>
              <a:rPr lang="en-US" sz="2200" dirty="0">
                <a:latin typeface="Times New Roman" panose="02020603050405020304" pitchFamily="18" charset="0"/>
                <a:cs typeface="Times New Roman" panose="02020603050405020304" pitchFamily="18" charset="0"/>
              </a:rPr>
              <a:t>The error functions tell how close the predicted output(s) are from the desired output(s). The optimal value for error is </a:t>
            </a:r>
            <a:r>
              <a:rPr lang="en-US" sz="2200" b="1" dirty="0">
                <a:latin typeface="Times New Roman" panose="02020603050405020304" pitchFamily="18" charset="0"/>
                <a:cs typeface="Times New Roman" panose="02020603050405020304" pitchFamily="18" charset="0"/>
              </a:rPr>
              <a:t>zero</a:t>
            </a:r>
            <a:r>
              <a:rPr lang="en-US" sz="2200" dirty="0">
                <a:latin typeface="Times New Roman" panose="02020603050405020304" pitchFamily="18" charset="0"/>
                <a:cs typeface="Times New Roman" panose="02020603050405020304" pitchFamily="18" charset="0"/>
              </a:rPr>
              <a:t>, meaning there’s no error at all, and both desired and predicted results are identical. One of the error functions is the </a:t>
            </a:r>
            <a:r>
              <a:rPr lang="en-US" sz="2200" b="1" dirty="0">
                <a:latin typeface="Times New Roman" panose="02020603050405020304" pitchFamily="18" charset="0"/>
                <a:cs typeface="Times New Roman" panose="02020603050405020304" pitchFamily="18" charset="0"/>
              </a:rPr>
              <a:t>squared error function</a:t>
            </a:r>
            <a:r>
              <a:rPr lang="en-US" sz="2200" dirty="0">
                <a:latin typeface="Times New Roman" panose="02020603050405020304" pitchFamily="18" charset="0"/>
                <a:cs typeface="Times New Roman" panose="02020603050405020304" pitchFamily="18" charset="0"/>
              </a:rPr>
              <a:t>, as defined in the next equation:</a:t>
            </a:r>
          </a:p>
          <a:p>
            <a:pPr algn="just"/>
            <a:r>
              <a:rPr lang="en-US" sz="2200" dirty="0">
                <a:latin typeface="Times New Roman" panose="02020603050405020304" pitchFamily="18" charset="0"/>
                <a:cs typeface="Times New Roman" panose="02020603050405020304" pitchFamily="18" charset="0"/>
              </a:rPr>
              <a:t>Note that the value 1/2 multiplied by the equation is for simplifying the derivatives calculation using the backpropagation algorithm. </a:t>
            </a:r>
          </a:p>
          <a:p>
            <a:pPr algn="just"/>
            <a:endParaRPr lang="en-US" sz="2200" dirty="0">
              <a:latin typeface="Times New Roman" panose="02020603050405020304" pitchFamily="18" charset="0"/>
              <a:cs typeface="Times New Roman" panose="02020603050405020304" pitchFamily="18" charset="0"/>
            </a:endParaRPr>
          </a:p>
          <a:p>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066800" y="1447800"/>
            <a:ext cx="6019800" cy="4441218"/>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79991A1F-F663-7AE6-AD00-1CF8732AC0D8}"/>
              </a:ext>
            </a:extLst>
          </p:cNvPr>
          <p:cNvSpPr txBox="1"/>
          <p:nvPr/>
        </p:nvSpPr>
        <p:spPr>
          <a:xfrm>
            <a:off x="533400" y="381000"/>
            <a:ext cx="7543800" cy="769441"/>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Based on the error function, we can measure the error of our network as follows: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937760"/>
          </a:xfrm>
        </p:spPr>
        <p:txBody>
          <a:bodyPr>
            <a:normAutofit/>
          </a:bodyPr>
          <a:lstStyle/>
          <a:p>
            <a:pPr algn="just"/>
            <a:r>
              <a:rPr lang="en-US" sz="2200" dirty="0">
                <a:latin typeface="Times New Roman" panose="02020603050405020304" pitchFamily="18" charset="0"/>
                <a:cs typeface="Times New Roman" panose="02020603050405020304" pitchFamily="18" charset="0"/>
              </a:rPr>
              <a:t>The result shows that there is an error, and a large one: (</a:t>
            </a:r>
            <a:r>
              <a:rPr lang="en-US" sz="2200" b="1" dirty="0">
                <a:latin typeface="Times New Roman" panose="02020603050405020304" pitchFamily="18" charset="0"/>
                <a:cs typeface="Times New Roman" panose="02020603050405020304" pitchFamily="18" charset="0"/>
              </a:rPr>
              <a:t>~0.357</a:t>
            </a:r>
            <a:r>
              <a:rPr lang="en-US" sz="2200" dirty="0">
                <a:latin typeface="Times New Roman" panose="02020603050405020304" pitchFamily="18" charset="0"/>
                <a:cs typeface="Times New Roman" panose="02020603050405020304" pitchFamily="18" charset="0"/>
              </a:rPr>
              <a:t>). The error just gives us an indication of how far the predicted results are from the desired results. </a:t>
            </a:r>
          </a:p>
          <a:p>
            <a:pPr algn="just"/>
            <a:r>
              <a:rPr lang="en-US" sz="2200" dirty="0">
                <a:latin typeface="Times New Roman" panose="02020603050405020304" pitchFamily="18" charset="0"/>
                <a:cs typeface="Times New Roman" panose="02020603050405020304" pitchFamily="18" charset="0"/>
              </a:rPr>
              <a:t>Knowing that there’s an error, what should we do? We should minimize it. To minimize network error, we must change something in the network. Remember that the only parameters we can change are the weights and biases. We can try different weights and biases, and then test our network.</a:t>
            </a:r>
          </a:p>
          <a:p>
            <a:pPr algn="just"/>
            <a:r>
              <a:rPr lang="en-US" sz="2200" dirty="0">
                <a:latin typeface="Times New Roman" panose="02020603050405020304" pitchFamily="18" charset="0"/>
                <a:cs typeface="Times New Roman" panose="02020603050405020304" pitchFamily="18" charset="0"/>
              </a:rPr>
              <a:t>We calculate the error, then the forward pass ends, and we should start the </a:t>
            </a:r>
            <a:r>
              <a:rPr lang="en-US" sz="2200" b="1" dirty="0">
                <a:latin typeface="Times New Roman" panose="02020603050405020304" pitchFamily="18" charset="0"/>
                <a:cs typeface="Times New Roman" panose="02020603050405020304" pitchFamily="18" charset="0"/>
              </a:rPr>
              <a:t>backward pass</a:t>
            </a:r>
            <a:r>
              <a:rPr lang="en-US" sz="2200" dirty="0">
                <a:latin typeface="Times New Roman" panose="02020603050405020304" pitchFamily="18" charset="0"/>
                <a:cs typeface="Times New Roman" panose="02020603050405020304" pitchFamily="18" charset="0"/>
              </a:rPr>
              <a:t> to calculate the derivatives and update the parameters.</a:t>
            </a: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937760"/>
          </a:xfrm>
        </p:spPr>
        <p:txBody>
          <a:bodyPr>
            <a:normAutofit/>
          </a:bodyPr>
          <a:lstStyle/>
          <a:p>
            <a:r>
              <a:rPr lang="en-US" sz="2200" b="1" dirty="0">
                <a:latin typeface="Times New Roman" panose="02020603050405020304" pitchFamily="18" charset="0"/>
                <a:cs typeface="Times New Roman" panose="02020603050405020304" pitchFamily="18" charset="0"/>
              </a:rPr>
              <a:t>Parameters update equation</a:t>
            </a:r>
          </a:p>
          <a:p>
            <a:r>
              <a:rPr lang="en-US" sz="2200" dirty="0">
                <a:latin typeface="Times New Roman" panose="02020603050405020304" pitchFamily="18" charset="0"/>
                <a:cs typeface="Times New Roman" panose="02020603050405020304" pitchFamily="18" charset="0"/>
              </a:rPr>
              <a:t>The parameters can be changed according to the next equation:</a:t>
            </a:r>
          </a:p>
          <a:p>
            <a:r>
              <a:rPr lang="en-US" sz="2200" i="1" dirty="0">
                <a:latin typeface="Times New Roman" panose="02020603050405020304" pitchFamily="18" charset="0"/>
                <a:cs typeface="Times New Roman" panose="02020603050405020304" pitchFamily="18" charset="0"/>
              </a:rPr>
              <a:t>W</a:t>
            </a:r>
            <a:r>
              <a:rPr lang="en-US" sz="2200" i="1" baseline="-25000" dirty="0">
                <a:latin typeface="Times New Roman" panose="02020603050405020304" pitchFamily="18" charset="0"/>
                <a:cs typeface="Times New Roman" panose="02020603050405020304" pitchFamily="18" charset="0"/>
              </a:rPr>
              <a:t>(n+1)</a:t>
            </a:r>
            <a:r>
              <a:rPr lang="en-US" sz="2200" i="1" dirty="0">
                <a:latin typeface="Times New Roman" panose="02020603050405020304" pitchFamily="18" charset="0"/>
                <a:cs typeface="Times New Roman" panose="02020603050405020304" pitchFamily="18" charset="0"/>
              </a:rPr>
              <a:t>=W(n)+η[d(n)-Y(n)]X(n)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Where:</a:t>
            </a:r>
          </a:p>
          <a:p>
            <a:r>
              <a:rPr lang="en-US" sz="2200" dirty="0">
                <a:latin typeface="Times New Roman" panose="02020603050405020304" pitchFamily="18" charset="0"/>
                <a:cs typeface="Times New Roman" panose="02020603050405020304" pitchFamily="18" charset="0"/>
              </a:rPr>
              <a:t>n: Training step (0, 1, 2, …).</a:t>
            </a:r>
          </a:p>
          <a:p>
            <a:r>
              <a:rPr lang="en-US" sz="2200" dirty="0">
                <a:latin typeface="Times New Roman" panose="02020603050405020304" pitchFamily="18" charset="0"/>
                <a:cs typeface="Times New Roman" panose="02020603050405020304" pitchFamily="18" charset="0"/>
              </a:rPr>
              <a:t>W(n): Parameters in current training step. </a:t>
            </a:r>
            <a:r>
              <a:rPr lang="en-US" sz="2200" dirty="0" err="1">
                <a:latin typeface="Times New Roman" panose="02020603050405020304" pitchFamily="18" charset="0"/>
                <a:cs typeface="Times New Roman" panose="02020603050405020304" pitchFamily="18" charset="0"/>
              </a:rPr>
              <a:t>Wn</a:t>
            </a:r>
            <a:r>
              <a:rPr lang="en-US" sz="2200" dirty="0">
                <a:latin typeface="Times New Roman" panose="02020603050405020304" pitchFamily="18" charset="0"/>
                <a:cs typeface="Times New Roman" panose="02020603050405020304" pitchFamily="18" charset="0"/>
              </a:rPr>
              <a:t>=[bn,W1(n),W2(n),W3(n),…, Wm(n)]</a:t>
            </a:r>
          </a:p>
          <a:p>
            <a:r>
              <a:rPr lang="en-US" sz="2200" i="1" dirty="0">
                <a:latin typeface="Times New Roman" panose="02020603050405020304" pitchFamily="18" charset="0"/>
                <a:cs typeface="Times New Roman" panose="02020603050405020304" pitchFamily="18" charset="0"/>
              </a:rPr>
              <a:t>η</a:t>
            </a:r>
            <a:r>
              <a:rPr lang="en-US" sz="2200" dirty="0">
                <a:latin typeface="Times New Roman" panose="02020603050405020304" pitchFamily="18" charset="0"/>
                <a:cs typeface="Times New Roman" panose="02020603050405020304" pitchFamily="18" charset="0"/>
              </a:rPr>
              <a:t>: Learning rate with a value between 0.0 and 1.0.</a:t>
            </a:r>
          </a:p>
          <a:p>
            <a:r>
              <a:rPr lang="en-US" sz="2200" dirty="0">
                <a:latin typeface="Times New Roman" panose="02020603050405020304" pitchFamily="18" charset="0"/>
                <a:cs typeface="Times New Roman" panose="02020603050405020304" pitchFamily="18" charset="0"/>
              </a:rPr>
              <a:t>d(n): Desired output.</a:t>
            </a:r>
          </a:p>
          <a:p>
            <a:r>
              <a:rPr lang="en-US" sz="2200" dirty="0">
                <a:latin typeface="Times New Roman" panose="02020603050405020304" pitchFamily="18" charset="0"/>
                <a:cs typeface="Times New Roman" panose="02020603050405020304" pitchFamily="18" charset="0"/>
              </a:rPr>
              <a:t>Y(n): Predicted output.</a:t>
            </a:r>
          </a:p>
          <a:p>
            <a:r>
              <a:rPr lang="en-US" sz="2200" dirty="0">
                <a:latin typeface="Times New Roman" panose="02020603050405020304" pitchFamily="18" charset="0"/>
                <a:cs typeface="Times New Roman" panose="02020603050405020304" pitchFamily="18" charset="0"/>
              </a:rPr>
              <a:t>X(n): Current input at which the network made false prediction.</a:t>
            </a: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937760"/>
          </a:xfrm>
        </p:spPr>
        <p:txBody>
          <a:bodyPr>
            <a:noAutofit/>
          </a:bodyPr>
          <a:lstStyle/>
          <a:p>
            <a:r>
              <a:rPr lang="en-US" sz="2200" dirty="0">
                <a:latin typeface="Times New Roman" panose="02020603050405020304" pitchFamily="18" charset="0"/>
                <a:cs typeface="Times New Roman" panose="02020603050405020304" pitchFamily="18" charset="0"/>
              </a:rPr>
              <a:t>For our network, these parameters have the following values:</a:t>
            </a:r>
          </a:p>
          <a:p>
            <a:r>
              <a:rPr lang="en-US" sz="2200" dirty="0">
                <a:latin typeface="Times New Roman" panose="02020603050405020304" pitchFamily="18" charset="0"/>
                <a:cs typeface="Times New Roman" panose="02020603050405020304" pitchFamily="18" charset="0"/>
              </a:rPr>
              <a:t>n: 0</a:t>
            </a:r>
          </a:p>
          <a:p>
            <a:r>
              <a:rPr lang="en-US" sz="2200" dirty="0">
                <a:latin typeface="Times New Roman" panose="02020603050405020304" pitchFamily="18" charset="0"/>
                <a:cs typeface="Times New Roman" panose="02020603050405020304" pitchFamily="18" charset="0"/>
              </a:rPr>
              <a:t>W(n): [1.83, 0.5, 0.2]</a:t>
            </a:r>
          </a:p>
          <a:p>
            <a:r>
              <a:rPr lang="en-US" sz="2200" i="1" dirty="0">
                <a:latin typeface="Times New Roman" panose="02020603050405020304" pitchFamily="18" charset="0"/>
                <a:cs typeface="Times New Roman" panose="02020603050405020304" pitchFamily="18" charset="0"/>
              </a:rPr>
              <a:t>η</a:t>
            </a:r>
            <a:r>
              <a:rPr lang="en-US" sz="2200" dirty="0">
                <a:latin typeface="Times New Roman" panose="02020603050405020304" pitchFamily="18" charset="0"/>
                <a:cs typeface="Times New Roman" panose="02020603050405020304" pitchFamily="18" charset="0"/>
              </a:rPr>
              <a:t>: Because it is a </a:t>
            </a:r>
            <a:r>
              <a:rPr lang="en-US" sz="2200" dirty="0" err="1">
                <a:latin typeface="Times New Roman" panose="02020603050405020304" pitchFamily="18" charset="0"/>
                <a:cs typeface="Times New Roman" panose="02020603050405020304" pitchFamily="18" charset="0"/>
              </a:rPr>
              <a:t>hyperparameter</a:t>
            </a:r>
            <a:r>
              <a:rPr lang="en-US" sz="2200" dirty="0">
                <a:latin typeface="Times New Roman" panose="02020603050405020304" pitchFamily="18" charset="0"/>
                <a:cs typeface="Times New Roman" panose="02020603050405020304" pitchFamily="18" charset="0"/>
              </a:rPr>
              <a:t>, then we can choose it 0.01 for example.</a:t>
            </a:r>
          </a:p>
          <a:p>
            <a:r>
              <a:rPr lang="en-US" sz="2200" dirty="0">
                <a:latin typeface="Times New Roman" panose="02020603050405020304" pitchFamily="18" charset="0"/>
                <a:cs typeface="Times New Roman" panose="02020603050405020304" pitchFamily="18" charset="0"/>
              </a:rPr>
              <a:t>d(n): [0.03].</a:t>
            </a:r>
          </a:p>
          <a:p>
            <a:r>
              <a:rPr lang="en-US" sz="2200" dirty="0">
                <a:latin typeface="Times New Roman" panose="02020603050405020304" pitchFamily="18" charset="0"/>
                <a:cs typeface="Times New Roman" panose="02020603050405020304" pitchFamily="18" charset="0"/>
              </a:rPr>
              <a:t>Y(n): [0.874352143].</a:t>
            </a:r>
          </a:p>
          <a:p>
            <a:r>
              <a:rPr lang="en-US" sz="2200" dirty="0">
                <a:latin typeface="Times New Roman" panose="02020603050405020304" pitchFamily="18" charset="0"/>
                <a:cs typeface="Times New Roman" panose="02020603050405020304" pitchFamily="18" charset="0"/>
              </a:rPr>
              <a:t>X(n): [+1, 0.1, 0.3]. First value (+1) is for the bias.</a:t>
            </a:r>
          </a:p>
          <a:p>
            <a:r>
              <a:rPr lang="en-US" sz="2200" dirty="0">
                <a:latin typeface="Times New Roman" panose="02020603050405020304" pitchFamily="18" charset="0"/>
                <a:cs typeface="Times New Roman" panose="02020603050405020304" pitchFamily="18" charset="0"/>
              </a:rPr>
              <a:t>We can update our network parameters as follows:</a:t>
            </a:r>
          </a:p>
          <a:p>
            <a:r>
              <a:rPr lang="en-US" sz="2200" i="1" dirty="0">
                <a:latin typeface="Times New Roman" panose="02020603050405020304" pitchFamily="18" charset="0"/>
                <a:cs typeface="Times New Roman" panose="02020603050405020304" pitchFamily="18" charset="0"/>
              </a:rPr>
              <a:t>W</a:t>
            </a:r>
            <a:r>
              <a:rPr lang="en-US" sz="2200" i="1" baseline="-25000" dirty="0">
                <a:latin typeface="Times New Roman" panose="02020603050405020304" pitchFamily="18" charset="0"/>
                <a:cs typeface="Times New Roman" panose="02020603050405020304" pitchFamily="18" charset="0"/>
              </a:rPr>
              <a:t>(n+1)</a:t>
            </a:r>
            <a:r>
              <a:rPr lang="en-US" sz="2200" i="1" dirty="0">
                <a:latin typeface="Times New Roman" panose="02020603050405020304" pitchFamily="18" charset="0"/>
                <a:cs typeface="Times New Roman" panose="02020603050405020304" pitchFamily="18" charset="0"/>
              </a:rPr>
              <a:t>=W(n)+η[d(n)-Y(n)]X(n)</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=[1.83, 0.5, 0.2]+0.01[0.03-0.874352143][+1, 0.1, 0.3]</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=[1.83, 0.5, 0.2]+0.01[-0.844352143][+1, 0.1, 0.3]</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=[1.83, 0.5, 0.2]+-0.00844352143[+1, 0.1, 0.3]</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=[1.83, 0.5, 0.2]+[-0.008443521, -0.000844352, -0.002533056]</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=[1.821556479, 0.499155648, 0.197466943]</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937760"/>
          </a:xfrm>
        </p:spPr>
        <p:txBody>
          <a:bodyPr>
            <a:normAutofit/>
          </a:bodyPr>
          <a:lstStyle/>
          <a:p>
            <a:pPr algn="just"/>
            <a:r>
              <a:rPr lang="en-US" sz="2200" dirty="0">
                <a:latin typeface="Times New Roman" panose="02020603050405020304" pitchFamily="18" charset="0"/>
                <a:cs typeface="Times New Roman" panose="02020603050405020304" pitchFamily="18" charset="0"/>
              </a:rPr>
              <a:t>The next code uses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to prepare the inputs (x1=0.1 and x2=0.4), the output with the value </a:t>
            </a:r>
            <a:r>
              <a:rPr lang="en-US" sz="2200" b="1" dirty="0">
                <a:latin typeface="Times New Roman" panose="02020603050405020304" pitchFamily="18" charset="0"/>
                <a:cs typeface="Times New Roman" panose="02020603050405020304" pitchFamily="18" charset="0"/>
              </a:rPr>
              <a:t>0.7</a:t>
            </a:r>
            <a:r>
              <a:rPr lang="en-US" sz="2200" dirty="0">
                <a:latin typeface="Times New Roman" panose="02020603050405020304" pitchFamily="18" charset="0"/>
                <a:cs typeface="Times New Roman" panose="02020603050405020304" pitchFamily="18" charset="0"/>
              </a:rPr>
              <a:t>, the learning rate with value </a:t>
            </a:r>
            <a:r>
              <a:rPr lang="en-US" sz="2200" b="1" dirty="0">
                <a:latin typeface="Times New Roman" panose="02020603050405020304" pitchFamily="18" charset="0"/>
                <a:cs typeface="Times New Roman" panose="02020603050405020304" pitchFamily="18" charset="0"/>
              </a:rPr>
              <a:t>0.01</a:t>
            </a:r>
            <a:r>
              <a:rPr lang="en-US" sz="2200" dirty="0">
                <a:latin typeface="Times New Roman" panose="02020603050405020304" pitchFamily="18" charset="0"/>
                <a:cs typeface="Times New Roman" panose="02020603050405020304" pitchFamily="18" charset="0"/>
              </a:rPr>
              <a:t>, and assign initial values for the 2 weights w1 and w2. At the end, 2 empty lists are created to hold the network prediction and error in each epoch.</a:t>
            </a:r>
          </a:p>
          <a:p>
            <a:pPr algn="just"/>
            <a:endParaRPr lang="en-US" sz="2200" dirty="0">
              <a:latin typeface="Times New Roman" panose="02020603050405020304" pitchFamily="18" charset="0"/>
              <a:cs typeface="Times New Roman" panose="02020603050405020304" pitchFamily="18" charset="0"/>
            </a:endParaRPr>
          </a:p>
        </p:txBody>
      </p:sp>
      <p:pic>
        <p:nvPicPr>
          <p:cNvPr id="9219" name="Picture 3"/>
          <p:cNvPicPr>
            <a:picLocks noChangeAspect="1" noChangeArrowheads="1"/>
          </p:cNvPicPr>
          <p:nvPr/>
        </p:nvPicPr>
        <p:blipFill>
          <a:blip r:embed="rId2"/>
          <a:srcRect/>
          <a:stretch>
            <a:fillRect/>
          </a:stretch>
        </p:blipFill>
        <p:spPr bwMode="auto">
          <a:xfrm>
            <a:off x="1524000" y="2514600"/>
            <a:ext cx="6400800" cy="312420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937760"/>
          </a:xfrm>
        </p:spPr>
        <p:txBody>
          <a:bodyPr>
            <a:normAutofit/>
          </a:bodyPr>
          <a:lstStyle/>
          <a:p>
            <a:pPr algn="just"/>
            <a:r>
              <a:rPr lang="en-US" sz="2200" dirty="0">
                <a:latin typeface="Times New Roman" panose="02020603050405020304" pitchFamily="18" charset="0"/>
                <a:cs typeface="Times New Roman" panose="02020603050405020304" pitchFamily="18" charset="0"/>
              </a:rPr>
              <a:t>Now, we’re ready to do the forward and backward pass calculations for a number of epochs, using a “for” loop according to the next code. The loop goes through 80,000 epochs.</a:t>
            </a:r>
          </a:p>
          <a:p>
            <a:endParaRPr lang="en-US" sz="2200" dirty="0">
              <a:latin typeface="Times New Roman" panose="02020603050405020304" pitchFamily="18" charset="0"/>
              <a:cs typeface="Times New Roman" panose="02020603050405020304" pitchFamily="18" charset="0"/>
            </a:endParaRPr>
          </a:p>
        </p:txBody>
      </p:sp>
      <p:pic>
        <p:nvPicPr>
          <p:cNvPr id="10243" name="Picture 3"/>
          <p:cNvPicPr>
            <a:picLocks noChangeAspect="1" noChangeArrowheads="1"/>
          </p:cNvPicPr>
          <p:nvPr/>
        </p:nvPicPr>
        <p:blipFill>
          <a:blip r:embed="rId2"/>
          <a:srcRect/>
          <a:stretch>
            <a:fillRect/>
          </a:stretch>
        </p:blipFill>
        <p:spPr bwMode="auto">
          <a:xfrm>
            <a:off x="838200" y="2008822"/>
            <a:ext cx="7772400" cy="353853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6171"/>
            <a:ext cx="8229600" cy="4937760"/>
          </a:xfrm>
        </p:spPr>
        <p:txBody>
          <a:bodyPr>
            <a:normAutofit/>
          </a:bodyPr>
          <a:lstStyle/>
          <a:p>
            <a:pPr algn="just"/>
            <a:r>
              <a:rPr lang="en-US" sz="2200" dirty="0">
                <a:latin typeface="Times New Roman" panose="02020603050405020304" pitchFamily="18" charset="0"/>
                <a:cs typeface="Times New Roman" panose="02020603050405020304" pitchFamily="18" charset="0"/>
              </a:rPr>
              <a:t>In the forward pass, the following lines are executed that calculate the SOP, apply the sigmoid activation function to get the predicted output, and calculate the error. This appends the current network prediction and error in the </a:t>
            </a:r>
            <a:r>
              <a:rPr lang="en-US" sz="2200" dirty="0" err="1">
                <a:latin typeface="Times New Roman" panose="02020603050405020304" pitchFamily="18" charset="0"/>
                <a:cs typeface="Times New Roman" panose="02020603050405020304" pitchFamily="18" charset="0"/>
              </a:rPr>
              <a:t>predicted_output</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network_error</a:t>
            </a:r>
            <a:r>
              <a:rPr lang="en-US" sz="2200" dirty="0">
                <a:latin typeface="Times New Roman" panose="02020603050405020304" pitchFamily="18" charset="0"/>
                <a:cs typeface="Times New Roman" panose="02020603050405020304" pitchFamily="18" charset="0"/>
              </a:rPr>
              <a:t> lists, respectively.</a:t>
            </a:r>
          </a:p>
          <a:p>
            <a:pPr algn="just"/>
            <a:endParaRPr lang="en-US" sz="2200" dirty="0">
              <a:latin typeface="Times New Roman" panose="02020603050405020304" pitchFamily="18" charset="0"/>
              <a:cs typeface="Times New Roman" panose="02020603050405020304" pitchFamily="18" charset="0"/>
            </a:endParaRPr>
          </a:p>
        </p:txBody>
      </p:sp>
      <p:pic>
        <p:nvPicPr>
          <p:cNvPr id="11267" name="Picture 3"/>
          <p:cNvPicPr>
            <a:picLocks noChangeAspect="1" noChangeArrowheads="1"/>
          </p:cNvPicPr>
          <p:nvPr/>
        </p:nvPicPr>
        <p:blipFill>
          <a:blip r:embed="rId2"/>
          <a:srcRect/>
          <a:stretch>
            <a:fillRect/>
          </a:stretch>
        </p:blipFill>
        <p:spPr bwMode="auto">
          <a:xfrm>
            <a:off x="1143000" y="2362200"/>
            <a:ext cx="7391400" cy="309423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937760"/>
          </a:xfrm>
        </p:spPr>
        <p:txBody>
          <a:bodyPr>
            <a:normAutofit/>
          </a:bodyPr>
          <a:lstStyle/>
          <a:p>
            <a:r>
              <a:rPr lang="en-US" sz="2200" dirty="0">
                <a:latin typeface="Times New Roman" panose="02020603050405020304" pitchFamily="18" charset="0"/>
                <a:cs typeface="Times New Roman" panose="02020603050405020304" pitchFamily="18" charset="0"/>
              </a:rPr>
              <a:t>In the backward pass, the </a:t>
            </a:r>
            <a:r>
              <a:rPr lang="en-US" sz="2200" dirty="0" err="1">
                <a:latin typeface="Times New Roman" panose="02020603050405020304" pitchFamily="18" charset="0"/>
                <a:cs typeface="Times New Roman" panose="02020603050405020304" pitchFamily="18" charset="0"/>
              </a:rPr>
              <a:t>emaining</a:t>
            </a:r>
            <a:r>
              <a:rPr lang="en-US" sz="2200" dirty="0">
                <a:latin typeface="Times New Roman" panose="02020603050405020304" pitchFamily="18" charset="0"/>
                <a:cs typeface="Times New Roman" panose="02020603050405020304" pitchFamily="18" charset="0"/>
              </a:rPr>
              <a:t> lines in the “for” loop are executed to calculate the derivatives in all chains. The derivatives of the error W.R.T to the weights are saved in the variables gradw1 rand gradw2. Finally, the weights are updated by calling the </a:t>
            </a:r>
            <a:r>
              <a:rPr lang="en-US" sz="2200" dirty="0" err="1">
                <a:latin typeface="Times New Roman" panose="02020603050405020304" pitchFamily="18" charset="0"/>
                <a:cs typeface="Times New Roman" panose="02020603050405020304" pitchFamily="18" charset="0"/>
              </a:rPr>
              <a:t>update_w</a:t>
            </a:r>
            <a:r>
              <a:rPr lang="en-US" sz="2200" dirty="0">
                <a:latin typeface="Times New Roman" panose="02020603050405020304" pitchFamily="18" charset="0"/>
                <a:cs typeface="Times New Roman" panose="02020603050405020304" pitchFamily="18" charset="0"/>
              </a:rPr>
              <a:t>() function.</a:t>
            </a:r>
          </a:p>
        </p:txBody>
      </p:sp>
      <p:pic>
        <p:nvPicPr>
          <p:cNvPr id="12290" name="Picture 2"/>
          <p:cNvPicPr>
            <a:picLocks noChangeAspect="1" noChangeArrowheads="1"/>
          </p:cNvPicPr>
          <p:nvPr/>
        </p:nvPicPr>
        <p:blipFill>
          <a:blip r:embed="rId2"/>
          <a:srcRect/>
          <a:stretch>
            <a:fillRect/>
          </a:stretch>
        </p:blipFill>
        <p:spPr bwMode="auto">
          <a:xfrm>
            <a:off x="1371600" y="2514600"/>
            <a:ext cx="6629400" cy="34766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latin typeface="Times New Roman" panose="02020603050405020304" pitchFamily="18" charset="0"/>
                <a:cs typeface="Times New Roman" panose="02020603050405020304" pitchFamily="18" charset="0"/>
              </a:rPr>
              <a:t>Artificial Neural Networks</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given figure illustrates the typical diagram of Biological Neural Network.</a:t>
            </a:r>
          </a:p>
          <a:p>
            <a:r>
              <a:rPr lang="en-US" sz="2200" dirty="0">
                <a:latin typeface="Times New Roman" panose="02020603050405020304" pitchFamily="18" charset="0"/>
                <a:cs typeface="Times New Roman" panose="02020603050405020304" pitchFamily="18" charset="0"/>
              </a:rPr>
              <a:t>The typical Artificial Neural Network looks something like the given figure.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2053" name="Picture 5"/>
          <p:cNvPicPr>
            <a:picLocks noChangeAspect="1" noChangeArrowheads="1"/>
          </p:cNvPicPr>
          <p:nvPr/>
        </p:nvPicPr>
        <p:blipFill>
          <a:blip r:embed="rId2"/>
          <a:srcRect/>
          <a:stretch>
            <a:fillRect/>
          </a:stretch>
        </p:blipFill>
        <p:spPr bwMode="auto">
          <a:xfrm>
            <a:off x="1143000" y="3048000"/>
            <a:ext cx="7162800" cy="31242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BD9FEE-F1CE-3FEB-026B-EDC62D1CBB74}"/>
              </a:ext>
            </a:extLst>
          </p:cNvPr>
          <p:cNvSpPr txBox="1"/>
          <p:nvPr/>
        </p:nvSpPr>
        <p:spPr>
          <a:xfrm>
            <a:off x="762000" y="685800"/>
            <a:ext cx="7467600" cy="2800767"/>
          </a:xfrm>
          <a:prstGeom prst="rect">
            <a:avLst/>
          </a:prstGeom>
          <a:noFill/>
        </p:spPr>
        <p:txBody>
          <a:bodyPr wrap="square">
            <a:spAutoFit/>
          </a:bodyPr>
          <a:lstStyle/>
          <a:p>
            <a:r>
              <a:rPr lang="en-US" sz="2200" dirty="0">
                <a:latin typeface="Times New Roman" panose="02020603050405020304" pitchFamily="18" charset="0"/>
                <a:ea typeface="Times New Roman" panose="02020603050405020304" pitchFamily="18" charset="0"/>
                <a:cs typeface="Times New Roman" panose="02020603050405020304" pitchFamily="18" charset="0"/>
              </a:rPr>
              <a:t>Supervised learning networks</a:t>
            </a:r>
          </a:p>
          <a:p>
            <a:endParaRPr lang="en-US" sz="22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Deep learning uses </a:t>
            </a:r>
            <a:r>
              <a:rPr lang="en-US" sz="2200" b="1" i="0" dirty="0">
                <a:effectLst/>
                <a:latin typeface="Times New Roman" panose="02020603050405020304" pitchFamily="18" charset="0"/>
                <a:cs typeface="Times New Roman" panose="02020603050405020304" pitchFamily="18" charset="0"/>
              </a:rPr>
              <a:t>supervised learning</a:t>
            </a:r>
            <a:r>
              <a:rPr lang="en-US" sz="2200" b="0" i="0" dirty="0">
                <a:effectLst/>
                <a:latin typeface="Times New Roman" panose="02020603050405020304" pitchFamily="18" charset="0"/>
                <a:cs typeface="Times New Roman" panose="02020603050405020304" pitchFamily="18" charset="0"/>
              </a:rPr>
              <a:t> in situations such as image classification or object detection, as the network is used to predict a label or a number (the input and the output are both known). As the labels of the images are known, the network is used to reduce the error rate, so it is “supervised”.</a:t>
            </a:r>
          </a:p>
          <a:p>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665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0AB70-463B-F97A-CB9B-B3E49701B8D5}"/>
              </a:ext>
            </a:extLst>
          </p:cNvPr>
          <p:cNvPicPr>
            <a:picLocks noChangeAspect="1"/>
          </p:cNvPicPr>
          <p:nvPr/>
        </p:nvPicPr>
        <p:blipFill>
          <a:blip r:embed="rId2"/>
          <a:stretch>
            <a:fillRect/>
          </a:stretch>
        </p:blipFill>
        <p:spPr>
          <a:xfrm>
            <a:off x="685800" y="655528"/>
            <a:ext cx="6246688" cy="3124200"/>
          </a:xfrm>
          <a:prstGeom prst="rect">
            <a:avLst/>
          </a:prstGeom>
        </p:spPr>
      </p:pic>
      <p:sp>
        <p:nvSpPr>
          <p:cNvPr id="6" name="TextBox 5">
            <a:extLst>
              <a:ext uri="{FF2B5EF4-FFF2-40B4-BE49-F238E27FC236}">
                <a16:creationId xmlns:a16="http://schemas.microsoft.com/office/drawing/2014/main" id="{18918AE4-CA61-016B-034C-A74DC63F7ACB}"/>
              </a:ext>
            </a:extLst>
          </p:cNvPr>
          <p:cNvSpPr txBox="1"/>
          <p:nvPr/>
        </p:nvSpPr>
        <p:spPr>
          <a:xfrm>
            <a:off x="1066800" y="3962400"/>
            <a:ext cx="6172200" cy="1554272"/>
          </a:xfrm>
          <a:prstGeom prst="rect">
            <a:avLst/>
          </a:prstGeom>
          <a:noFill/>
        </p:spPr>
        <p:txBody>
          <a:bodyPr wrap="square">
            <a:spAutoFit/>
          </a:bodyPr>
          <a:lstStyle/>
          <a:p>
            <a:pPr algn="just">
              <a:lnSpc>
                <a:spcPts val="2140"/>
              </a:lnSpc>
              <a:spcAft>
                <a:spcPts val="1000"/>
              </a:spcAft>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We will discuss supervised deep learning algorithms.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2140"/>
              </a:lnSpc>
              <a:spcAft>
                <a:spcPts val="1000"/>
              </a:spcAft>
              <a:buFont typeface="+mj-lt"/>
              <a:buAutoNum type="arabicPeriod"/>
              <a:tabLst>
                <a:tab pos="457200" algn="l"/>
              </a:tabLst>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Artificial Neural Network</a:t>
            </a:r>
            <a:endParaRPr lang="en-IN" sz="16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2140"/>
              </a:lnSpc>
              <a:spcAft>
                <a:spcPts val="1000"/>
              </a:spcAft>
              <a:buFont typeface="+mj-lt"/>
              <a:buAutoNum type="arabicPeriod"/>
              <a:tabLst>
                <a:tab pos="457200" algn="l"/>
              </a:tabLst>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Convolution Neural Network</a:t>
            </a:r>
            <a:endParaRPr lang="en-IN" sz="16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2140"/>
              </a:lnSpc>
              <a:spcAft>
                <a:spcPts val="1000"/>
              </a:spcAft>
              <a:buFont typeface="+mj-lt"/>
              <a:buAutoNum type="arabicPeriod"/>
              <a:tabLst>
                <a:tab pos="457200" algn="l"/>
              </a:tabLst>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Recurrent Neural Network</a:t>
            </a:r>
            <a:endParaRPr lang="en-IN" sz="1600"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490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079B31E-941D-4152-14F7-A9A016C874E8}"/>
              </a:ext>
            </a:extLst>
          </p:cNvPr>
          <p:cNvSpPr>
            <a:spLocks noChangeArrowheads="1"/>
          </p:cNvSpPr>
          <p:nvPr/>
        </p:nvSpPr>
        <p:spPr bwMode="auto">
          <a:xfrm>
            <a:off x="381000" y="578240"/>
            <a:ext cx="7848600" cy="32521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en-US" altLang="en-US" sz="2000" b="0" i="0" u="sng"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Artificial Neural Network:</a:t>
            </a:r>
            <a:endParaRPr kumimoji="0" lang="en-US" altLang="en-US" sz="2000" b="1" i="0" u="sng"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 artificial Neural Network is the component of a computing system designed in such a way that the human brain analyzes and makes a decision. Ann is the building block of deep learning and solves the problem that seems impossible or very difficult by humans.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Artificial neural networks work like a human brain. The human brain has billions of neurons and each neuron is made up of a cell body that is responsible for computing information by carrying forward information towards hidden neurons and provide final Output.</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1" descr="supervised deep learning algorithms | ANN">
            <a:extLst>
              <a:ext uri="{FF2B5EF4-FFF2-40B4-BE49-F238E27FC236}">
                <a16:creationId xmlns:a16="http://schemas.microsoft.com/office/drawing/2014/main" id="{A2C9D0FA-FBBD-7B45-9060-C6FFD0022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81400"/>
            <a:ext cx="7391400" cy="2331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700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4879BB0-339D-7A54-996C-CDD3F1A5B74A}"/>
              </a:ext>
            </a:extLst>
          </p:cNvPr>
          <p:cNvSpPr>
            <a:spLocks noChangeArrowheads="1"/>
          </p:cNvSpPr>
          <p:nvPr/>
        </p:nvSpPr>
        <p:spPr bwMode="auto">
          <a:xfrm>
            <a:off x="533400" y="838200"/>
            <a:ext cx="8229600"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ANN initially in the training phase learns to identify patterns based on inputs given to the input layer. During this phase, the output of Ann compares with the actual output, and the difference between these two knows as an error.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aim is to minimize the error by adjusting the weight and bias of the interconnection which is known as back propagation. With the process of back propagation, the difference between the desired output and actual output produces the least error.</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686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34B316C-8638-A4A2-9980-8ABCFEF157A7}"/>
              </a:ext>
            </a:extLst>
          </p:cNvPr>
          <p:cNvSpPr>
            <a:spLocks noChangeArrowheads="1"/>
          </p:cNvSpPr>
          <p:nvPr/>
        </p:nvSpPr>
        <p:spPr bwMode="auto">
          <a:xfrm>
            <a:off x="457200" y="86356"/>
            <a:ext cx="8153400" cy="1867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kumimoji="0" lang="en-US" altLang="en-US" sz="2200" b="0" i="0" u="sng"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Convolution Neural Network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CNN is a supervised type of Deep learning, most preferable used in image recognition and computer vision.</a:t>
            </a:r>
            <a:endParaRPr kumimoji="0" lang="en-US" altLang="en-US"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2" descr="supervised deep learning algorithms | CNN">
            <a:extLst>
              <a:ext uri="{FF2B5EF4-FFF2-40B4-BE49-F238E27FC236}">
                <a16:creationId xmlns:a16="http://schemas.microsoft.com/office/drawing/2014/main" id="{7DCB67E4-6EB1-934B-8ADA-64D76A281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2390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439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91B2AB5-5DFD-BEBB-F9C8-2E8FF0E1559A}"/>
              </a:ext>
            </a:extLst>
          </p:cNvPr>
          <p:cNvSpPr>
            <a:spLocks noChangeArrowheads="1"/>
          </p:cNvSpPr>
          <p:nvPr/>
        </p:nvSpPr>
        <p:spPr bwMode="auto">
          <a:xfrm>
            <a:off x="320211" y="507832"/>
            <a:ext cx="8839200" cy="53744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7572"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CNN has multiple layers that process and extract important features from the image. </a:t>
            </a:r>
          </a:p>
          <a:p>
            <a:pPr marR="0" lvl="0" algn="l" defTabSz="914400" rtl="0" eaLnBrk="0" fontAlgn="base" latinLnBrk="0" hangingPunct="0">
              <a:lnSpc>
                <a:spcPct val="100000"/>
              </a:lnSpc>
              <a:spcBef>
                <a:spcPct val="0"/>
              </a:spcBef>
              <a:spcAft>
                <a:spcPct val="0"/>
              </a:spcAft>
              <a:buClrTx/>
              <a:buSzTx/>
              <a:tabLst/>
            </a:pPr>
            <a:endParaRPr lang="en-US" altLang="en-US" sz="22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There are mainly 4 steps to how CNN works</a:t>
            </a:r>
            <a:endParaRPr kumimoji="0" lang="en-US" altLang="en-US" sz="2200" b="1" i="1" u="none"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0" i="1"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Step : 1 Convolution Operation with </a:t>
            </a:r>
            <a:r>
              <a:rPr kumimoji="0" lang="en-US" altLang="en-US" sz="2200" b="0" i="1" u="none" strike="noStrike" cap="none" normalizeH="0" baseline="0" dirty="0" err="1">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kumimoji="0" lang="en-US" altLang="en-US" sz="2200" b="0" i="1"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Activation Function</a:t>
            </a:r>
            <a:endParaRPr kumimoji="0" lang="en-US" altLang="en-US" sz="2200" b="1" i="1" u="none"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objective of the Convolution operation is to find features in the image using feature detectors to preserve the special relationship between pixels. </a:t>
            </a:r>
            <a:r>
              <a:rPr kumimoji="0" lang="en-US" altLang="en-US" sz="2200" b="0" i="0" u="none" strike="noStrike" cap="none" normalizeH="0" baseline="0" dirty="0" err="1">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activation function is used to break linearity and want to increase non-linearity because images are themselves are highly non-linear.</a:t>
            </a:r>
            <a:endParaRPr kumimoji="0" lang="en-US" altLang="en-US" sz="2200" b="1" i="1" u="none"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200" b="0" i="1"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0" i="1"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Step: 2 Pooling</a:t>
            </a:r>
            <a:endParaRPr kumimoji="0" lang="en-US" altLang="en-US" sz="2200" b="1" i="1" u="none"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Pooling is a down-sampling operation that reduces dimensions and computation, reduces over fitting as there are fewer parameters and the model is tolerant towards variation and distortion.</a:t>
            </a:r>
            <a:endParaRPr kumimoji="0" lang="en-US" altLang="en-US" sz="2200" b="1" i="1" u="none"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200" b="0" i="1"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965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7832E3-83E1-8784-9AD3-C8B96C19055F}"/>
              </a:ext>
            </a:extLst>
          </p:cNvPr>
          <p:cNvSpPr txBox="1"/>
          <p:nvPr/>
        </p:nvSpPr>
        <p:spPr>
          <a:xfrm>
            <a:off x="457200" y="533400"/>
            <a:ext cx="8229600" cy="2031325"/>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Step: 3 Flattening</a:t>
            </a:r>
            <a:endParaRPr kumimoji="0" lang="en-US" altLang="en-US" sz="1800" b="1" i="1" u="none"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Flattening is used to put pooling output into one dimension matrix before further processing.</a:t>
            </a:r>
          </a:p>
          <a:p>
            <a:pPr marR="0" lvl="0" algn="l" defTabSz="914400" rtl="0" eaLnBrk="0" fontAlgn="base" latinLnBrk="0" hangingPunct="0">
              <a:lnSpc>
                <a:spcPct val="100000"/>
              </a:lnSpc>
              <a:spcBef>
                <a:spcPct val="0"/>
              </a:spcBef>
              <a:spcAft>
                <a:spcPct val="0"/>
              </a:spcAft>
              <a:buClrTx/>
              <a:buSzTx/>
              <a:tabLst/>
            </a:pPr>
            <a:endParaRPr kumimoji="0" lang="en-US" altLang="en-US" sz="1800" b="1" i="1" u="none"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Step: 4 Fully Connected Layer</a:t>
            </a:r>
            <a:endParaRPr kumimoji="0" lang="en-US" altLang="en-US" sz="1800" b="1" i="1" u="none"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 fully connected layer forms when the flattening output is fed into a neural network which further classifies and recognized images.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055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A36EDAD-9A0B-D8D5-B852-FCDC4B76A4D4}"/>
              </a:ext>
            </a:extLst>
          </p:cNvPr>
          <p:cNvSpPr>
            <a:spLocks noChangeArrowheads="1"/>
          </p:cNvSpPr>
          <p:nvPr/>
        </p:nvSpPr>
        <p:spPr bwMode="auto">
          <a:xfrm>
            <a:off x="381000" y="310257"/>
            <a:ext cx="8001000" cy="25442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kumimoji="0" lang="en-US" altLang="en-US" sz="2200" b="0" i="0" u="sng"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Recurrent Neural Networks (RNNs)</a:t>
            </a:r>
            <a:endParaRPr kumimoji="0" lang="en-US" altLang="en-US" sz="2200" b="1" i="0" u="sng" strike="noStrike" cap="none" normalizeH="0" baseline="0" dirty="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RNN is a type of supervised deep learning where the output from the previous step is fed as input to the current step. RNN deep learning algorithm is best suited for sequential data. RNN is most preferably used in image captioning, time-series analysis, natural-language processing, handwriting recognition, and machine translation.</a:t>
            </a:r>
            <a:endParaRPr kumimoji="0" lang="en-US" altLang="en-US"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7" name="Picture 3" descr="RNN">
            <a:extLst>
              <a:ext uri="{FF2B5EF4-FFF2-40B4-BE49-F238E27FC236}">
                <a16:creationId xmlns:a16="http://schemas.microsoft.com/office/drawing/2014/main" id="{DA0246AE-689A-708B-6DF1-E7C3F0957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5518150" cy="260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55559F7-57FD-2707-B60D-9DB186E0DCD2}"/>
              </a:ext>
            </a:extLst>
          </p:cNvPr>
          <p:cNvSpPr>
            <a:spLocks noChangeArrowheads="1"/>
          </p:cNvSpPr>
          <p:nvPr/>
        </p:nvSpPr>
        <p:spPr bwMode="auto">
          <a:xfrm>
            <a:off x="0" y="2691368"/>
            <a:ext cx="22794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559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96E80-352D-AD1B-EF21-6ED09B3FD552}"/>
              </a:ext>
            </a:extLst>
          </p:cNvPr>
          <p:cNvSpPr txBox="1"/>
          <p:nvPr/>
        </p:nvSpPr>
        <p:spPr>
          <a:xfrm>
            <a:off x="381000" y="533400"/>
            <a:ext cx="8382000" cy="550920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most vital feature of RNN is the Hidden state, which memorizes some information about a sequence. There are mainly 4 steps of how RNN 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output of the hidden state at t-1 fed into input at time t.</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Same way, the output at time t fed into input at time t+1.</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RNN can process inputs of any considerable length</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RNN computation depends on historical sequence data and the model size doesn’t increase with input size.</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this way, RNN converts the independent activations into dependent, thus reducing the complexity of increasing parameters and remembering each previous output by giving each output as input to the next hidden layer.</a:t>
            </a:r>
            <a:endParaRPr kumimoji="0" lang="en-US" altLang="en-US"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603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latin typeface="Times New Roman" panose="02020603050405020304" pitchFamily="18" charset="0"/>
                <a:cs typeface="Times New Roman" panose="02020603050405020304" pitchFamily="18" charset="0"/>
              </a:rPr>
              <a:t>Artificial Neural Networks</a:t>
            </a:r>
          </a:p>
        </p:txBody>
      </p:sp>
      <p:sp>
        <p:nvSpPr>
          <p:cNvPr id="3" name="Content Placeholder 2"/>
          <p:cNvSpPr>
            <a:spLocks noGrp="1"/>
          </p:cNvSpPr>
          <p:nvPr>
            <p:ph idx="1"/>
          </p:nvPr>
        </p:nvSpPr>
        <p:spPr>
          <a:xfrm>
            <a:off x="457200" y="1234440"/>
            <a:ext cx="8229600" cy="4937760"/>
          </a:xfrm>
        </p:spPr>
        <p:txBody>
          <a:bodyPr>
            <a:normAutofit/>
          </a:bodyPr>
          <a:lstStyle/>
          <a:p>
            <a:pPr algn="just"/>
            <a:r>
              <a:rPr lang="en-US" sz="2200" dirty="0">
                <a:latin typeface="Times New Roman" panose="02020603050405020304" pitchFamily="18" charset="0"/>
                <a:cs typeface="Times New Roman" panose="02020603050405020304" pitchFamily="18" charset="0"/>
              </a:rPr>
              <a:t>Dendrites from Biological Neural Network represent inputs in Artificial Neural Networks, cell nucleus represents Nodes, synapse represents Weights, and Axon represents Output.</a:t>
            </a:r>
          </a:p>
          <a:p>
            <a:pPr algn="just"/>
            <a:r>
              <a:rPr lang="en-US" sz="2200" dirty="0">
                <a:latin typeface="Times New Roman" panose="02020603050405020304" pitchFamily="18" charset="0"/>
                <a:cs typeface="Times New Roman" panose="02020603050405020304" pitchFamily="18" charset="0"/>
              </a:rPr>
              <a:t>Relationship between Biological neural network and artificial neural network:</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1494456"/>
              </p:ext>
            </p:extLst>
          </p:nvPr>
        </p:nvGraphicFramePr>
        <p:xfrm>
          <a:off x="1143000" y="34290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kumimoji="0" lang="en-US" b="1" i="0" kern="1200" dirty="0">
                          <a:solidFill>
                            <a:schemeClr val="lt1"/>
                          </a:solidFill>
                          <a:latin typeface="+mn-lt"/>
                          <a:ea typeface="+mn-ea"/>
                          <a:cs typeface="+mn-cs"/>
                        </a:rPr>
                        <a:t>Biological Neural Network</a:t>
                      </a:r>
                      <a:endParaRPr lang="en-US" dirty="0"/>
                    </a:p>
                  </a:txBody>
                  <a:tcPr/>
                </a:tc>
                <a:tc>
                  <a:txBody>
                    <a:bodyPr/>
                    <a:lstStyle/>
                    <a:p>
                      <a:r>
                        <a:rPr kumimoji="0" lang="en-US" b="1" i="0" kern="1200" dirty="0">
                          <a:solidFill>
                            <a:schemeClr val="lt1"/>
                          </a:solidFill>
                          <a:latin typeface="+mn-lt"/>
                          <a:ea typeface="+mn-ea"/>
                          <a:cs typeface="+mn-cs"/>
                        </a:rPr>
                        <a:t>Artificial Neural Network</a:t>
                      </a:r>
                      <a:endParaRPr lang="en-US" dirty="0"/>
                    </a:p>
                  </a:txBody>
                  <a:tcPr/>
                </a:tc>
                <a:extLst>
                  <a:ext uri="{0D108BD9-81ED-4DB2-BD59-A6C34878D82A}">
                    <a16:rowId xmlns:a16="http://schemas.microsoft.com/office/drawing/2014/main" val="10000"/>
                  </a:ext>
                </a:extLst>
              </a:tr>
              <a:tr h="370840">
                <a:tc>
                  <a:txBody>
                    <a:bodyPr/>
                    <a:lstStyle/>
                    <a:p>
                      <a:pPr algn="just" fontAlgn="t"/>
                      <a:r>
                        <a:rPr lang="en-US" dirty="0">
                          <a:solidFill>
                            <a:srgbClr val="333333"/>
                          </a:solidFill>
                          <a:latin typeface="inter-regular"/>
                        </a:rPr>
                        <a:t>Dendrites</a:t>
                      </a:r>
                    </a:p>
                  </a:txBody>
                  <a:tcPr marL="60960" marR="60960" marT="60960" marB="60960"/>
                </a:tc>
                <a:tc>
                  <a:txBody>
                    <a:bodyPr/>
                    <a:lstStyle/>
                    <a:p>
                      <a:pPr algn="just" fontAlgn="t"/>
                      <a:r>
                        <a:rPr lang="en-US" dirty="0">
                          <a:solidFill>
                            <a:srgbClr val="333333"/>
                          </a:solidFill>
                          <a:latin typeface="inter-regular"/>
                        </a:rPr>
                        <a:t>Inputs</a:t>
                      </a:r>
                    </a:p>
                  </a:txBody>
                  <a:tcPr marL="60960" marR="60960" marT="60960" marB="60960"/>
                </a:tc>
                <a:extLst>
                  <a:ext uri="{0D108BD9-81ED-4DB2-BD59-A6C34878D82A}">
                    <a16:rowId xmlns:a16="http://schemas.microsoft.com/office/drawing/2014/main" val="10001"/>
                  </a:ext>
                </a:extLst>
              </a:tr>
              <a:tr h="370840">
                <a:tc>
                  <a:txBody>
                    <a:bodyPr/>
                    <a:lstStyle/>
                    <a:p>
                      <a:pPr algn="just" fontAlgn="t"/>
                      <a:r>
                        <a:rPr lang="en-US" dirty="0">
                          <a:solidFill>
                            <a:srgbClr val="333333"/>
                          </a:solidFill>
                          <a:latin typeface="inter-regular"/>
                        </a:rPr>
                        <a:t>Cell nucleus</a:t>
                      </a:r>
                    </a:p>
                  </a:txBody>
                  <a:tcPr marL="60960" marR="60960" marT="60960" marB="60960"/>
                </a:tc>
                <a:tc>
                  <a:txBody>
                    <a:bodyPr/>
                    <a:lstStyle/>
                    <a:p>
                      <a:pPr algn="just" fontAlgn="t"/>
                      <a:r>
                        <a:rPr lang="en-US" dirty="0">
                          <a:solidFill>
                            <a:srgbClr val="333333"/>
                          </a:solidFill>
                          <a:latin typeface="inter-regular"/>
                        </a:rPr>
                        <a:t>Nodes</a:t>
                      </a:r>
                    </a:p>
                  </a:txBody>
                  <a:tcPr marL="60960" marR="60960" marT="60960" marB="60960"/>
                </a:tc>
                <a:extLst>
                  <a:ext uri="{0D108BD9-81ED-4DB2-BD59-A6C34878D82A}">
                    <a16:rowId xmlns:a16="http://schemas.microsoft.com/office/drawing/2014/main" val="10002"/>
                  </a:ext>
                </a:extLst>
              </a:tr>
              <a:tr h="370840">
                <a:tc>
                  <a:txBody>
                    <a:bodyPr/>
                    <a:lstStyle/>
                    <a:p>
                      <a:pPr algn="just" fontAlgn="t"/>
                      <a:r>
                        <a:rPr lang="en-US" dirty="0">
                          <a:solidFill>
                            <a:srgbClr val="333333"/>
                          </a:solidFill>
                          <a:latin typeface="inter-regular"/>
                        </a:rPr>
                        <a:t>Synapse</a:t>
                      </a:r>
                    </a:p>
                  </a:txBody>
                  <a:tcPr marL="60960" marR="60960" marT="60960" marB="60960"/>
                </a:tc>
                <a:tc>
                  <a:txBody>
                    <a:bodyPr/>
                    <a:lstStyle/>
                    <a:p>
                      <a:pPr algn="just" fontAlgn="t"/>
                      <a:r>
                        <a:rPr lang="en-US" dirty="0">
                          <a:solidFill>
                            <a:srgbClr val="333333"/>
                          </a:solidFill>
                          <a:latin typeface="inter-regular"/>
                        </a:rPr>
                        <a:t>Weights</a:t>
                      </a:r>
                    </a:p>
                  </a:txBody>
                  <a:tcPr marL="60960" marR="60960" marT="60960" marB="60960"/>
                </a:tc>
                <a:extLst>
                  <a:ext uri="{0D108BD9-81ED-4DB2-BD59-A6C34878D82A}">
                    <a16:rowId xmlns:a16="http://schemas.microsoft.com/office/drawing/2014/main" val="10003"/>
                  </a:ext>
                </a:extLst>
              </a:tr>
              <a:tr h="370840">
                <a:tc>
                  <a:txBody>
                    <a:bodyPr/>
                    <a:lstStyle/>
                    <a:p>
                      <a:pPr algn="just" fontAlgn="t"/>
                      <a:r>
                        <a:rPr lang="en-US" dirty="0">
                          <a:solidFill>
                            <a:srgbClr val="333333"/>
                          </a:solidFill>
                          <a:latin typeface="inter-regular"/>
                        </a:rPr>
                        <a:t>Axon</a:t>
                      </a:r>
                    </a:p>
                  </a:txBody>
                  <a:tcPr marL="60960" marR="60960" marT="60960" marB="60960"/>
                </a:tc>
                <a:tc>
                  <a:txBody>
                    <a:bodyPr/>
                    <a:lstStyle/>
                    <a:p>
                      <a:pPr algn="just" fontAlgn="t"/>
                      <a:r>
                        <a:rPr lang="en-US" dirty="0">
                          <a:solidFill>
                            <a:srgbClr val="333333"/>
                          </a:solidFill>
                          <a:latin typeface="inter-regular"/>
                        </a:rPr>
                        <a:t>Output</a:t>
                      </a:r>
                    </a:p>
                  </a:txBody>
                  <a:tcPr marL="60960" marR="60960" marT="60960" marB="60960"/>
                </a:tc>
                <a:extLst>
                  <a:ext uri="{0D108BD9-81ED-4DB2-BD59-A6C34878D82A}">
                    <a16:rowId xmlns:a16="http://schemas.microsoft.com/office/drawing/2014/main" val="1000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4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E8495-DD18-6FEA-95C9-875FCFB7078F}"/>
              </a:ext>
            </a:extLst>
          </p:cNvPr>
          <p:cNvSpPr txBox="1"/>
          <p:nvPr/>
        </p:nvSpPr>
        <p:spPr>
          <a:xfrm>
            <a:off x="685800" y="609600"/>
            <a:ext cx="7924800" cy="646331"/>
          </a:xfrm>
          <a:prstGeom prst="rect">
            <a:avLst/>
          </a:prstGeom>
          <a:noFill/>
        </p:spPr>
        <p:txBody>
          <a:bodyPr wrap="square">
            <a:spAutoFit/>
          </a:bodyPr>
          <a:lstStyle/>
          <a:p>
            <a:endParaRPr lang="en-US" dirty="0">
              <a:solidFill>
                <a:srgbClr val="666666"/>
              </a:solidFill>
              <a:latin typeface="Roboto" panose="02000000000000000000" pitchFamily="2" charset="0"/>
            </a:endParaRPr>
          </a:p>
          <a:p>
            <a:endParaRPr lang="en-IN" dirty="0"/>
          </a:p>
        </p:txBody>
      </p:sp>
    </p:spTree>
    <p:extLst>
      <p:ext uri="{BB962C8B-B14F-4D97-AF65-F5344CB8AC3E}">
        <p14:creationId xmlns:p14="http://schemas.microsoft.com/office/powerpoint/2010/main" val="3098495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63C15E-FCE2-F430-E4B9-5C0B4453DC62}"/>
              </a:ext>
            </a:extLst>
          </p:cNvPr>
          <p:cNvSpPr txBox="1"/>
          <p:nvPr/>
        </p:nvSpPr>
        <p:spPr>
          <a:xfrm>
            <a:off x="835630" y="1143000"/>
            <a:ext cx="7698769" cy="707886"/>
          </a:xfrm>
          <a:prstGeom prst="rect">
            <a:avLst/>
          </a:prstGeom>
          <a:noFill/>
        </p:spPr>
        <p:txBody>
          <a:bodyPr wrap="square">
            <a:sp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IT consists of a set of weights, input values or scores, and a threshold.</a:t>
            </a:r>
          </a:p>
          <a:p>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1" i="1" dirty="0">
                <a:solidFill>
                  <a:srgbClr val="333333"/>
                </a:solidFill>
                <a:effectLst/>
                <a:latin typeface="Times New Roman" panose="02020603050405020304" pitchFamily="18" charset="0"/>
                <a:cs typeface="Times New Roman" panose="02020603050405020304" pitchFamily="18" charset="0"/>
              </a:rPr>
              <a:t>Perceptron is a building block of an Artificial Neural Network</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FC4F072-A266-CDCF-D6A5-405C88A59440}"/>
              </a:ext>
            </a:extLst>
          </p:cNvPr>
          <p:cNvSpPr txBox="1"/>
          <p:nvPr/>
        </p:nvSpPr>
        <p:spPr>
          <a:xfrm>
            <a:off x="838200" y="609600"/>
            <a:ext cx="4572000" cy="400110"/>
          </a:xfrm>
          <a:prstGeom prst="rect">
            <a:avLst/>
          </a:prstGeom>
          <a:noFill/>
        </p:spPr>
        <p:txBody>
          <a:bodyPr wrap="square">
            <a:spAutoFit/>
          </a:bodyPr>
          <a:lstStyle/>
          <a:p>
            <a:pPr algn="just"/>
            <a:r>
              <a:rPr lang="en-IN" sz="2000" b="1" i="0" dirty="0">
                <a:solidFill>
                  <a:srgbClr val="610B38"/>
                </a:solidFill>
                <a:effectLst/>
                <a:latin typeface="Times New Roman" panose="02020603050405020304" pitchFamily="18" charset="0"/>
                <a:cs typeface="Times New Roman" panose="02020603050405020304" pitchFamily="18" charset="0"/>
              </a:rPr>
              <a:t>Perceptron</a:t>
            </a:r>
          </a:p>
        </p:txBody>
      </p:sp>
      <p:sp>
        <p:nvSpPr>
          <p:cNvPr id="7" name="TextBox 6">
            <a:extLst>
              <a:ext uri="{FF2B5EF4-FFF2-40B4-BE49-F238E27FC236}">
                <a16:creationId xmlns:a16="http://schemas.microsoft.com/office/drawing/2014/main" id="{319BDE71-8115-8044-065B-F5B307343341}"/>
              </a:ext>
            </a:extLst>
          </p:cNvPr>
          <p:cNvSpPr txBox="1"/>
          <p:nvPr/>
        </p:nvSpPr>
        <p:spPr>
          <a:xfrm>
            <a:off x="860459" y="2209800"/>
            <a:ext cx="7673940" cy="3816429"/>
          </a:xfrm>
          <a:prstGeom prst="rect">
            <a:avLst/>
          </a:prstGeom>
          <a:noFill/>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Perceptron is Machine Learning algorithm for supervised learning of various binary classification tasks. Further, </a:t>
            </a:r>
            <a:r>
              <a:rPr lang="en-US" sz="2200" b="1" i="1" dirty="0">
                <a:solidFill>
                  <a:srgbClr val="333333"/>
                </a:solidFill>
                <a:effectLst/>
                <a:latin typeface="Times New Roman" panose="02020603050405020304" pitchFamily="18" charset="0"/>
                <a:cs typeface="Times New Roman" panose="02020603050405020304" pitchFamily="18" charset="0"/>
              </a:rPr>
              <a:t>Perceptron is also understood as an Artificial Neuron or neural network unit that helps to detect certain input data computations in business intelligence</a:t>
            </a:r>
            <a:r>
              <a:rPr lang="en-US" sz="22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Perceptron model is also treated as one of the best and simplest types of Artificial Neural networks. However, it is a supervised learning algorithm of binary classifiers. Hence, we can consider it as a single-layer neural network with four main parameters, i.e., </a:t>
            </a:r>
            <a:r>
              <a:rPr lang="en-US" sz="2200" b="1" i="0" dirty="0">
                <a:solidFill>
                  <a:srgbClr val="333333"/>
                </a:solidFill>
                <a:effectLst/>
                <a:latin typeface="Times New Roman" panose="02020603050405020304" pitchFamily="18" charset="0"/>
                <a:cs typeface="Times New Roman" panose="02020603050405020304" pitchFamily="18" charset="0"/>
              </a:rPr>
              <a:t>input values, weights and Bias, net sum, and an activation function.</a:t>
            </a:r>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907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59BBA5-6785-FAC0-C84E-7825E9C2D6D3}"/>
              </a:ext>
            </a:extLst>
          </p:cNvPr>
          <p:cNvSpPr txBox="1"/>
          <p:nvPr/>
        </p:nvSpPr>
        <p:spPr>
          <a:xfrm>
            <a:off x="990600" y="685800"/>
            <a:ext cx="7696200" cy="2800767"/>
          </a:xfrm>
          <a:prstGeom prst="rect">
            <a:avLst/>
          </a:prstGeom>
          <a:noFill/>
        </p:spPr>
        <p:txBody>
          <a:bodyPr wrap="square">
            <a:spAutoFit/>
          </a:bodyPr>
          <a:lstStyle/>
          <a:p>
            <a:pPr algn="just"/>
            <a:r>
              <a:rPr lang="en-US" sz="2200" b="0" i="0" dirty="0">
                <a:solidFill>
                  <a:srgbClr val="610B38"/>
                </a:solidFill>
                <a:effectLst/>
                <a:latin typeface="Times New Roman" panose="02020603050405020304" pitchFamily="18" charset="0"/>
                <a:cs typeface="Times New Roman" panose="02020603050405020304" pitchFamily="18" charset="0"/>
              </a:rPr>
              <a:t>What is Binary classifier?</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It is defined as the function that helps in deciding whether input data can be represented as vectors of numbers and belongs to some specific class.</a:t>
            </a:r>
          </a:p>
          <a:p>
            <a:pPr algn="just"/>
            <a:endParaRPr lang="en-US" sz="2200" dirty="0">
              <a:solidFill>
                <a:srgbClr val="333333"/>
              </a:solidFill>
              <a:latin typeface="Times New Roman" panose="02020603050405020304" pitchFamily="18" charset="0"/>
              <a:cs typeface="Times New Roman" panose="02020603050405020304" pitchFamily="18" charset="0"/>
            </a:endParaRPr>
          </a:p>
          <a:p>
            <a:pPr algn="just"/>
            <a:r>
              <a:rPr lang="en-US" sz="2200" dirty="0">
                <a:solidFill>
                  <a:srgbClr val="333333"/>
                </a:solidFill>
                <a:latin typeface="Times New Roman" panose="02020603050405020304" pitchFamily="18" charset="0"/>
                <a:cs typeface="Times New Roman" panose="02020603050405020304" pitchFamily="18" charset="0"/>
              </a:rPr>
              <a:t>A</a:t>
            </a:r>
            <a:r>
              <a:rPr lang="en-US" sz="2200" b="0" i="0" dirty="0">
                <a:solidFill>
                  <a:srgbClr val="333333"/>
                </a:solidFill>
                <a:effectLst/>
                <a:latin typeface="Times New Roman" panose="02020603050405020304" pitchFamily="18" charset="0"/>
                <a:cs typeface="Times New Roman" panose="02020603050405020304" pitchFamily="18" charset="0"/>
              </a:rPr>
              <a:t> binary classifier which contains three main components. These are as follows:</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pic>
        <p:nvPicPr>
          <p:cNvPr id="6154" name="Picture 10" descr="Perceptron in Machine Learning">
            <a:extLst>
              <a:ext uri="{FF2B5EF4-FFF2-40B4-BE49-F238E27FC236}">
                <a16:creationId xmlns:a16="http://schemas.microsoft.com/office/drawing/2014/main" id="{5432E89E-399D-48BB-B2C2-E406DEA22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4200"/>
            <a:ext cx="62484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062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64B44-C123-1405-A56F-9E2E84CF67DB}"/>
              </a:ext>
            </a:extLst>
          </p:cNvPr>
          <p:cNvSpPr txBox="1"/>
          <p:nvPr/>
        </p:nvSpPr>
        <p:spPr>
          <a:xfrm>
            <a:off x="609600" y="615413"/>
            <a:ext cx="8077200" cy="5509200"/>
          </a:xfrm>
          <a:prstGeom prst="rect">
            <a:avLst/>
          </a:prstGeom>
          <a:noFill/>
        </p:spPr>
        <p:txBody>
          <a:bodyPr wrap="square">
            <a:spAutoFit/>
          </a:bodyPr>
          <a:lstStyle/>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Input Nodes or Input Layer:</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This is the primary component of Perceptron which accepts the initial data into the system for further processing. Each input node contains a real numerical value.</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Weight and Bias:</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Weight parameter represents the strength of the connection between units. This is another most important parameter of Perceptron components. Weight is directly proportional to the strength of the associated input neuron in deciding the output. Further, Bias can be considered as the line of intercept in a linear equation.</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Activation Function:</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These are the final and important components that help to determine whether the neuron will fire or not. Activation Function can be considered primarily as a step function.</a:t>
            </a:r>
          </a:p>
        </p:txBody>
      </p:sp>
    </p:spTree>
    <p:extLst>
      <p:ext uri="{BB962C8B-B14F-4D97-AF65-F5344CB8AC3E}">
        <p14:creationId xmlns:p14="http://schemas.microsoft.com/office/powerpoint/2010/main" val="3282333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1FC93-4C2A-66C2-A180-ED0B757A2144}"/>
              </a:ext>
            </a:extLst>
          </p:cNvPr>
          <p:cNvSpPr>
            <a:spLocks noChangeArrowheads="1"/>
          </p:cNvSpPr>
          <p:nvPr/>
        </p:nvSpPr>
        <p:spPr bwMode="auto">
          <a:xfrm>
            <a:off x="762000" y="345284"/>
            <a:ext cx="6781800" cy="373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Types of Activation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Sign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function,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Sigmoid function</a:t>
            </a:r>
            <a:endPar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r>
              <a:rPr kumimoji="0" lang="en-US" altLang="en-US" sz="127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7170" name="Picture 2" descr="Perceptron in Machine Learning">
            <a:extLst>
              <a:ext uri="{FF2B5EF4-FFF2-40B4-BE49-F238E27FC236}">
                <a16:creationId xmlns:a16="http://schemas.microsoft.com/office/drawing/2014/main" id="{AC895D8A-86D7-57DB-AAE5-D52026A18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2590800"/>
            <a:ext cx="61912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424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627032-C3F8-C9BF-6559-01D8944676D2}"/>
              </a:ext>
            </a:extLst>
          </p:cNvPr>
          <p:cNvSpPr txBox="1"/>
          <p:nvPr/>
        </p:nvSpPr>
        <p:spPr>
          <a:xfrm>
            <a:off x="685800" y="457200"/>
            <a:ext cx="8001000" cy="2308324"/>
          </a:xfrm>
          <a:prstGeom prst="rect">
            <a:avLst/>
          </a:prstGeom>
          <a:noFill/>
        </p:spPr>
        <p:txBody>
          <a:bodyPr wrap="square">
            <a:spAutoFit/>
          </a:bodyPr>
          <a:lstStyle/>
          <a:p>
            <a:pPr algn="just"/>
            <a:r>
              <a:rPr lang="en-US" b="0" i="0" dirty="0">
                <a:solidFill>
                  <a:srgbClr val="610B38"/>
                </a:solidFill>
                <a:effectLst/>
                <a:latin typeface="erdana"/>
              </a:rPr>
              <a:t>How does Perceptron work?</a:t>
            </a:r>
          </a:p>
          <a:p>
            <a:pPr algn="just"/>
            <a:r>
              <a:rPr lang="en-US" b="0" i="0" dirty="0">
                <a:solidFill>
                  <a:srgbClr val="333333"/>
                </a:solidFill>
                <a:effectLst/>
                <a:latin typeface="inter-regular"/>
              </a:rPr>
              <a:t>In Machine Learning, Perceptron is considered as a single-layer neural network that consists of four main parameters named input values (Input nodes), weights and Bias, net sum, and an activation function. The perceptron model begins with the multiplication of all input values and their weights, then adds these values together to create the weighted sum. Then this weighted sum is applied to the activation function 'f' to obtain the desired output. This activation function is also known as the </a:t>
            </a:r>
            <a:r>
              <a:rPr lang="en-US" b="1" i="0" dirty="0">
                <a:solidFill>
                  <a:srgbClr val="333333"/>
                </a:solidFill>
                <a:effectLst/>
                <a:latin typeface="inter-bold"/>
              </a:rPr>
              <a:t>step function</a:t>
            </a:r>
            <a:r>
              <a:rPr lang="en-US" b="0" i="0" dirty="0">
                <a:solidFill>
                  <a:srgbClr val="333333"/>
                </a:solidFill>
                <a:effectLst/>
                <a:latin typeface="inter-regular"/>
              </a:rPr>
              <a:t> and is represented by </a:t>
            </a:r>
            <a:r>
              <a:rPr lang="en-US" b="1" i="0" dirty="0">
                <a:solidFill>
                  <a:srgbClr val="333333"/>
                </a:solidFill>
                <a:effectLst/>
                <a:latin typeface="inter-bold"/>
              </a:rPr>
              <a:t>'f'</a:t>
            </a:r>
            <a:r>
              <a:rPr lang="en-US" b="0" i="0" dirty="0">
                <a:solidFill>
                  <a:srgbClr val="333333"/>
                </a:solidFill>
                <a:effectLst/>
                <a:latin typeface="inter-regular"/>
              </a:rPr>
              <a:t>.</a:t>
            </a:r>
          </a:p>
        </p:txBody>
      </p:sp>
      <p:pic>
        <p:nvPicPr>
          <p:cNvPr id="8194" name="Picture 2" descr="Perceptron in Machine Learning">
            <a:extLst>
              <a:ext uri="{FF2B5EF4-FFF2-40B4-BE49-F238E27FC236}">
                <a16:creationId xmlns:a16="http://schemas.microsoft.com/office/drawing/2014/main" id="{6B6700F9-0414-B1A3-09B0-DF1655B8A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61912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753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52103-00F1-A051-4EE1-9827BBF6695B}"/>
              </a:ext>
            </a:extLst>
          </p:cNvPr>
          <p:cNvSpPr txBox="1"/>
          <p:nvPr/>
        </p:nvSpPr>
        <p:spPr>
          <a:xfrm>
            <a:off x="533400" y="533400"/>
            <a:ext cx="7924800" cy="624786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This step function or Activation function plays a vital role in ensuring that output is mapped between required values (0,1) or (-1,1). It is important to note that the weight of input is indicative of the strength of a node. Similarly, an input's bias value gives the ability to shift the activation function curve up or down.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Perceptron model works in two important steps as follows:</a:t>
            </a:r>
          </a:p>
          <a:p>
            <a:r>
              <a:rPr lang="en-US" sz="2000" b="1" dirty="0">
                <a:effectLst/>
                <a:latin typeface="Times New Roman" panose="02020603050405020304" pitchFamily="18" charset="0"/>
                <a:cs typeface="Times New Roman" panose="02020603050405020304" pitchFamily="18" charset="0"/>
              </a:rPr>
              <a:t>Step-1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first step first, multiply all input values with corresponding weight values and then add them to determine the weighted sum. Mathematically, we can calculate the weighted sum as follows:</a:t>
            </a:r>
          </a:p>
          <a:p>
            <a:endParaRPr lang="en-US" sz="2000" dirty="0">
              <a:latin typeface="Times New Roman" panose="02020603050405020304" pitchFamily="18" charset="0"/>
              <a:cs typeface="Times New Roman" panose="02020603050405020304" pitchFamily="18" charset="0"/>
            </a:endParaRPr>
          </a:p>
          <a:p>
            <a:r>
              <a:rPr lang="en-US" sz="2000" b="0" i="0" dirty="0">
                <a:solidFill>
                  <a:srgbClr val="333333"/>
                </a:solidFill>
                <a:effectLst/>
                <a:latin typeface="Times New Roman" panose="02020603050405020304" pitchFamily="18" charset="0"/>
                <a:cs typeface="Times New Roman" panose="02020603050405020304" pitchFamily="18" charset="0"/>
              </a:rPr>
              <a:t>∑</a:t>
            </a:r>
            <a:r>
              <a:rPr lang="en-US" sz="2000" b="0" i="0" dirty="0" err="1">
                <a:solidFill>
                  <a:srgbClr val="333333"/>
                </a:solidFill>
                <a:effectLst/>
                <a:latin typeface="Times New Roman" panose="02020603050405020304" pitchFamily="18" charset="0"/>
                <a:cs typeface="Times New Roman" panose="02020603050405020304" pitchFamily="18" charset="0"/>
              </a:rPr>
              <a:t>wi</a:t>
            </a:r>
            <a:r>
              <a:rPr lang="en-US" sz="2000" b="0" i="0" dirty="0">
                <a:solidFill>
                  <a:srgbClr val="333333"/>
                </a:solidFill>
                <a:effectLst/>
                <a:latin typeface="Times New Roman" panose="02020603050405020304" pitchFamily="18" charset="0"/>
                <a:cs typeface="Times New Roman" panose="02020603050405020304" pitchFamily="18" charset="0"/>
              </a:rPr>
              <a:t>*xi = x1*w1 + x2*w2 +…</a:t>
            </a:r>
            <a:r>
              <a:rPr lang="en-US" sz="2000" b="0" i="0" dirty="0" err="1">
                <a:solidFill>
                  <a:srgbClr val="333333"/>
                </a:solidFill>
                <a:effectLst/>
                <a:latin typeface="Times New Roman" panose="02020603050405020304" pitchFamily="18" charset="0"/>
                <a:cs typeface="Times New Roman" panose="02020603050405020304" pitchFamily="18" charset="0"/>
              </a:rPr>
              <a:t>wn</a:t>
            </a:r>
            <a:r>
              <a:rPr lang="en-US" sz="2000" b="0" i="0" dirty="0">
                <a:solidFill>
                  <a:srgbClr val="333333"/>
                </a:solidFill>
                <a:effectLst/>
                <a:latin typeface="Times New Roman" panose="02020603050405020304" pitchFamily="18" charset="0"/>
                <a:cs typeface="Times New Roman" panose="02020603050405020304" pitchFamily="18" charset="0"/>
              </a:rPr>
              <a:t>*</a:t>
            </a:r>
            <a:r>
              <a:rPr lang="en-US" sz="2000" b="0" i="0" dirty="0" err="1">
                <a:solidFill>
                  <a:srgbClr val="333333"/>
                </a:solidFill>
                <a:effectLst/>
                <a:latin typeface="Times New Roman" panose="02020603050405020304" pitchFamily="18" charset="0"/>
                <a:cs typeface="Times New Roman" panose="02020603050405020304" pitchFamily="18" charset="0"/>
              </a:rPr>
              <a:t>xn</a:t>
            </a: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Add a special term called </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bias 'b'</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to this weighted sum to improve the model's performance.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wi</a:t>
            </a: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*xi + b</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br>
              <a:rPr lang="en-US" sz="2000" b="0" i="0" dirty="0">
                <a:solidFill>
                  <a:srgbClr val="333333"/>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333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1F7FC4-A0C3-AD54-44B1-F5DEFA74906A}"/>
              </a:ext>
            </a:extLst>
          </p:cNvPr>
          <p:cNvSpPr>
            <a:spLocks noChangeArrowheads="1"/>
          </p:cNvSpPr>
          <p:nvPr/>
        </p:nvSpPr>
        <p:spPr bwMode="auto">
          <a:xfrm>
            <a:off x="381000" y="177969"/>
            <a:ext cx="6858000" cy="4785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585858"/>
                </a:solidFill>
                <a:latin typeface="Times New Roman" panose="02020603050405020304" pitchFamily="18" charset="0"/>
                <a:cs typeface="Times New Roman" panose="02020603050405020304" pitchFamily="18" charset="0"/>
              </a:rPr>
              <a:t>Step-2: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the second step, an activation function is applied with the above-mentioned weighted sum, which gives us output either in binary form or a continuous value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Y = f(∑</a:t>
            </a:r>
            <a:r>
              <a:rPr kumimoji="0" lang="en-US" altLang="en-US" sz="22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wi</a:t>
            </a:r>
            <a:r>
              <a:rPr kumimoji="0" lang="en-US" altLang="en-US" sz="2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*xi + 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610B3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610B38"/>
                </a:solidFill>
                <a:effectLst/>
                <a:latin typeface="Times New Roman" panose="02020603050405020304" pitchFamily="18" charset="0"/>
                <a:cs typeface="Times New Roman" panose="02020603050405020304" pitchFamily="18" charset="0"/>
              </a:rPr>
              <a:t>Types of Perceptron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Based on the layers, Perceptron models are divided into two types. These are as follows: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Single-layer Perceptron Model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Multi-layer Perceptron model</a:t>
            </a:r>
            <a:endPar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365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9FFA46-DCEA-CFFD-BF12-8A9D8E1AFF34}"/>
              </a:ext>
            </a:extLst>
          </p:cNvPr>
          <p:cNvSpPr txBox="1"/>
          <p:nvPr/>
        </p:nvSpPr>
        <p:spPr>
          <a:xfrm>
            <a:off x="304800" y="457200"/>
            <a:ext cx="8229600" cy="6186309"/>
          </a:xfrm>
          <a:prstGeom prst="rect">
            <a:avLst/>
          </a:prstGeom>
          <a:noFill/>
        </p:spPr>
        <p:txBody>
          <a:bodyPr wrap="square">
            <a:spAutoFit/>
          </a:bodyPr>
          <a:lstStyle/>
          <a:p>
            <a:pPr algn="just"/>
            <a:r>
              <a:rPr lang="en-US" sz="2200" b="0" i="0" dirty="0">
                <a:solidFill>
                  <a:srgbClr val="610B4B"/>
                </a:solidFill>
                <a:effectLst/>
                <a:latin typeface="Times New Roman" panose="02020603050405020304" pitchFamily="18" charset="0"/>
                <a:cs typeface="Times New Roman" panose="02020603050405020304" pitchFamily="18" charset="0"/>
              </a:rPr>
              <a:t>Single Layer Perceptron Model:</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This is one of the easiest Artificial neural networks (ANN) types. A single-layered perceptron model consists feed-forward network and also includes a threshold transfer function inside the model. The main objective of the single-layer perceptron model is to analyze the linearly separable objects with binary outcomes.</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In a single layer perceptron model, its algorithms do not contain recorded data, so it begins with inconstantly allocated input for weight parameters. Further, it sums up all inputs (weight). After adding all inputs, if the total sum of all inputs is more than a pre-determined value, the model gets activated and shows the output value as +1.</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If the outcome is same as pre-determined or threshold value, then the performance of this model is stated as satisfied, and weight demand does not change. However, this model consists of a few discrepancies triggered when multiple weight inputs values are fed into the model. Hence, to find desired output and minimize errors, some changes should be necessary for the weights input.</a:t>
            </a:r>
          </a:p>
          <a:p>
            <a:pPr algn="just"/>
            <a:r>
              <a:rPr lang="en-US" sz="2200" b="0" i="1" dirty="0">
                <a:solidFill>
                  <a:srgbClr val="333333"/>
                </a:solidFill>
                <a:effectLst/>
                <a:latin typeface="Times New Roman" panose="02020603050405020304" pitchFamily="18" charset="0"/>
                <a:cs typeface="Times New Roman" panose="02020603050405020304" pitchFamily="18" charset="0"/>
              </a:rPr>
              <a:t>"Single-layer perceptron can learn only linearly separable patterns."</a:t>
            </a:r>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10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An </a:t>
            </a:r>
            <a:r>
              <a:rPr lang="en-US" sz="2200" b="1" dirty="0">
                <a:latin typeface="Times New Roman" panose="02020603050405020304" pitchFamily="18" charset="0"/>
                <a:cs typeface="Times New Roman" panose="02020603050405020304" pitchFamily="18" charset="0"/>
              </a:rPr>
              <a:t>Artificial Neural Network</a:t>
            </a:r>
            <a:r>
              <a:rPr lang="en-US" sz="2200" dirty="0">
                <a:latin typeface="Times New Roman" panose="02020603050405020304" pitchFamily="18" charset="0"/>
                <a:cs typeface="Times New Roman" panose="02020603050405020304" pitchFamily="18" charset="0"/>
              </a:rPr>
              <a:t> in the field of </a:t>
            </a:r>
            <a:r>
              <a:rPr lang="en-US" sz="2200" b="1" dirty="0">
                <a:latin typeface="Times New Roman" panose="02020603050405020304" pitchFamily="18" charset="0"/>
                <a:cs typeface="Times New Roman" panose="02020603050405020304" pitchFamily="18" charset="0"/>
              </a:rPr>
              <a:t>Artificial intelligence</a:t>
            </a:r>
            <a:r>
              <a:rPr lang="en-US" sz="2200" dirty="0">
                <a:latin typeface="Times New Roman" panose="02020603050405020304" pitchFamily="18" charset="0"/>
                <a:cs typeface="Times New Roman" panose="02020603050405020304" pitchFamily="18" charset="0"/>
              </a:rPr>
              <a:t> where it attempts to mimic the network of neurons makes up a human brain so that computers will have an option to understand things and make decisions in a human-like manner. </a:t>
            </a:r>
          </a:p>
          <a:p>
            <a:pPr algn="just"/>
            <a:r>
              <a:rPr lang="en-US" sz="2200" dirty="0">
                <a:latin typeface="Times New Roman" panose="02020603050405020304" pitchFamily="18" charset="0"/>
                <a:cs typeface="Times New Roman" panose="02020603050405020304" pitchFamily="18" charset="0"/>
              </a:rPr>
              <a:t>The artificial neural network is designed by programming computers to behave simply like interconnected brain cells.</a:t>
            </a:r>
          </a:p>
          <a:p>
            <a:pPr algn="just"/>
            <a:r>
              <a:rPr lang="en-US" sz="2200" dirty="0">
                <a:latin typeface="Times New Roman" panose="02020603050405020304" pitchFamily="18" charset="0"/>
                <a:cs typeface="Times New Roman" panose="02020603050405020304" pitchFamily="18" charset="0"/>
              </a:rPr>
              <a:t>There are around 1000 billion neurons in the human brain. Each neuron has an association point somewhere in the range of 1,000 and 100,000. </a:t>
            </a:r>
          </a:p>
          <a:p>
            <a:pPr algn="just"/>
            <a:r>
              <a:rPr lang="en-US" sz="2200" dirty="0">
                <a:latin typeface="Times New Roman" panose="02020603050405020304" pitchFamily="18" charset="0"/>
                <a:cs typeface="Times New Roman" panose="02020603050405020304" pitchFamily="18" charset="0"/>
              </a:rPr>
              <a:t>In the human brain, data is stored in such a manner as to be distributed, and we can extract more than one piece of this data when necessary from our memory </a:t>
            </a:r>
            <a:r>
              <a:rPr lang="en-US" sz="2200" dirty="0" err="1">
                <a:latin typeface="Times New Roman" panose="02020603050405020304" pitchFamily="18" charset="0"/>
                <a:cs typeface="Times New Roman" panose="02020603050405020304" pitchFamily="18" charset="0"/>
              </a:rPr>
              <a:t>parallelly</a:t>
            </a:r>
            <a:r>
              <a:rPr lang="en-US" sz="2200" dirty="0">
                <a:latin typeface="Times New Roman" panose="02020603050405020304" pitchFamily="18" charset="0"/>
                <a:cs typeface="Times New Roman" panose="02020603050405020304" pitchFamily="18" charset="0"/>
              </a:rPr>
              <a:t>. We can say that the human brain is made up of incredibly amazing parallel processors.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CC8A9-E924-1CC6-90FB-847CF189A24A}"/>
              </a:ext>
            </a:extLst>
          </p:cNvPr>
          <p:cNvSpPr txBox="1"/>
          <p:nvPr/>
        </p:nvSpPr>
        <p:spPr>
          <a:xfrm>
            <a:off x="76200" y="12405"/>
            <a:ext cx="8305800" cy="7201972"/>
          </a:xfrm>
          <a:prstGeom prst="rect">
            <a:avLst/>
          </a:prstGeom>
          <a:noFill/>
        </p:spPr>
        <p:txBody>
          <a:bodyPr wrap="square">
            <a:spAutoFit/>
          </a:bodyPr>
          <a:lstStyle/>
          <a:p>
            <a:pPr algn="just"/>
            <a:r>
              <a:rPr lang="en-US" sz="2200" b="0" i="0" dirty="0">
                <a:solidFill>
                  <a:srgbClr val="610B4B"/>
                </a:solidFill>
                <a:effectLst/>
                <a:latin typeface="Times New Roman" panose="02020603050405020304" pitchFamily="18" charset="0"/>
                <a:cs typeface="Times New Roman" panose="02020603050405020304" pitchFamily="18" charset="0"/>
              </a:rPr>
              <a:t>Multi-Layered Perceptron Model:</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Like a single-layer perceptron model, a multi-layer perceptron model also has the same model structure but has a greater number of hidden layers.</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multi-layer perceptron model is also known as the Backpropagation algorithm, which executes in two stages as follows:</a:t>
            </a:r>
            <a:endParaRPr lang="en-US" sz="2200" dirty="0">
              <a:solidFill>
                <a:srgbClr val="333333"/>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Forward Stage:</a:t>
            </a:r>
            <a:r>
              <a:rPr lang="en-US" sz="2200" b="0" i="0" dirty="0">
                <a:solidFill>
                  <a:srgbClr val="000000"/>
                </a:solidFill>
                <a:effectLst/>
                <a:latin typeface="Times New Roman" panose="02020603050405020304" pitchFamily="18" charset="0"/>
                <a:cs typeface="Times New Roman" panose="02020603050405020304" pitchFamily="18" charset="0"/>
              </a:rPr>
              <a:t> Activation functions start from the input layer in the forward stage and terminate on the output layer.</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Backward Stage:</a:t>
            </a:r>
            <a:r>
              <a:rPr lang="en-US" sz="2200" b="0" i="0" dirty="0">
                <a:solidFill>
                  <a:srgbClr val="000000"/>
                </a:solidFill>
                <a:effectLst/>
                <a:latin typeface="Times New Roman" panose="02020603050405020304" pitchFamily="18" charset="0"/>
                <a:cs typeface="Times New Roman" panose="02020603050405020304" pitchFamily="18" charset="0"/>
              </a:rPr>
              <a:t> In the backward stage, weight and bias values are modified as per the model's requirement. In this stage, the error between actual output and demanded originated backward on the output layer and ended on the input layer.</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Hence, a multi-layered perceptron model has considered as multiple artificial neural networks having various layers in which activation function does not remain linear, similar to a single layer perceptron model. Instead of linear, activation function can be executed as sigmoid, </a:t>
            </a:r>
            <a:r>
              <a:rPr lang="en-US" sz="2200" b="0" i="0" dirty="0" err="1">
                <a:solidFill>
                  <a:srgbClr val="333333"/>
                </a:solidFill>
                <a:effectLst/>
                <a:latin typeface="Times New Roman" panose="02020603050405020304" pitchFamily="18" charset="0"/>
                <a:cs typeface="Times New Roman" panose="02020603050405020304" pitchFamily="18" charset="0"/>
              </a:rPr>
              <a:t>TanH</a:t>
            </a:r>
            <a:r>
              <a:rPr lang="en-US" sz="2200" b="0" i="0" dirty="0">
                <a:solidFill>
                  <a:srgbClr val="333333"/>
                </a:solidFill>
                <a:effectLst/>
                <a:latin typeface="Times New Roman" panose="02020603050405020304" pitchFamily="18" charset="0"/>
                <a:cs typeface="Times New Roman" panose="02020603050405020304" pitchFamily="18" charset="0"/>
              </a:rPr>
              <a:t>, </a:t>
            </a:r>
            <a:r>
              <a:rPr lang="en-US" sz="2200" b="0" i="0" dirty="0" err="1">
                <a:solidFill>
                  <a:srgbClr val="333333"/>
                </a:solidFill>
                <a:effectLst/>
                <a:latin typeface="Times New Roman" panose="02020603050405020304" pitchFamily="18" charset="0"/>
                <a:cs typeface="Times New Roman" panose="02020603050405020304" pitchFamily="18" charset="0"/>
              </a:rPr>
              <a:t>ReLU</a:t>
            </a:r>
            <a:r>
              <a:rPr lang="en-US" sz="2200" b="0" i="0" dirty="0">
                <a:solidFill>
                  <a:srgbClr val="333333"/>
                </a:solidFill>
                <a:effectLst/>
                <a:latin typeface="Times New Roman" panose="02020603050405020304" pitchFamily="18" charset="0"/>
                <a:cs typeface="Times New Roman" panose="02020603050405020304" pitchFamily="18" charset="0"/>
              </a:rPr>
              <a:t>, etc., for deployment.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A multi-layer perceptron model has greater processing power and can process linear and non-linear patterns. Further, it can also implement logic gates such as AND, OR, XOR, NAND, NOT, XNOR, NOR.</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152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BDB544-6075-FC47-70D1-04F4F68EDF18}"/>
              </a:ext>
            </a:extLst>
          </p:cNvPr>
          <p:cNvSpPr txBox="1"/>
          <p:nvPr/>
        </p:nvSpPr>
        <p:spPr>
          <a:xfrm>
            <a:off x="609600" y="1028343"/>
            <a:ext cx="7696200" cy="4493538"/>
          </a:xfrm>
          <a:prstGeom prst="rect">
            <a:avLst/>
          </a:prstGeom>
          <a:noFill/>
        </p:spPr>
        <p:txBody>
          <a:bodyPr wrap="square">
            <a:spAutoFit/>
          </a:bodyPr>
          <a:lstStyle/>
          <a:p>
            <a:pPr algn="just"/>
            <a:r>
              <a:rPr lang="en-US" sz="2200" b="1" i="0" dirty="0">
                <a:solidFill>
                  <a:srgbClr val="333333"/>
                </a:solidFill>
                <a:effectLst/>
                <a:latin typeface="Times New Roman" panose="02020603050405020304" pitchFamily="18" charset="0"/>
                <a:cs typeface="Times New Roman" panose="02020603050405020304" pitchFamily="18" charset="0"/>
              </a:rPr>
              <a:t>Advantages of Multi-Layer Perceptron:</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 multi-layered perceptron model can be used to solve complex non-linear problems.</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works well with both small and large input data.</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helps us to obtain quick predictions after the training.</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helps to obtain the same accuracy ratio with large as well as small data.</a:t>
            </a:r>
          </a:p>
          <a:p>
            <a:pPr algn="just"/>
            <a:r>
              <a:rPr lang="en-US" sz="2200" b="1" i="0" dirty="0">
                <a:solidFill>
                  <a:srgbClr val="333333"/>
                </a:solidFill>
                <a:effectLst/>
                <a:latin typeface="Times New Roman" panose="02020603050405020304" pitchFamily="18" charset="0"/>
                <a:cs typeface="Times New Roman" panose="02020603050405020304" pitchFamily="18" charset="0"/>
              </a:rPr>
              <a:t>Disadvantages of Multi-Layer Perceptron:</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In Multi-layer perceptron, computations are difficult and time-consuming.</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In multi-layer Perceptron, it is difficult to predict how much the dependent variable affects each independent variable.</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model functioning depends on the quality of the training.</a:t>
            </a:r>
          </a:p>
        </p:txBody>
      </p:sp>
    </p:spTree>
    <p:extLst>
      <p:ext uri="{BB962C8B-B14F-4D97-AF65-F5344CB8AC3E}">
        <p14:creationId xmlns:p14="http://schemas.microsoft.com/office/powerpoint/2010/main" val="3319646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108A18-0F01-E4C2-2EEB-A0F7C3B4D0D4}"/>
              </a:ext>
            </a:extLst>
          </p:cNvPr>
          <p:cNvSpPr txBox="1"/>
          <p:nvPr/>
        </p:nvSpPr>
        <p:spPr>
          <a:xfrm>
            <a:off x="762000" y="685800"/>
            <a:ext cx="7772400" cy="4832092"/>
          </a:xfrm>
          <a:prstGeom prst="rect">
            <a:avLst/>
          </a:prstGeom>
          <a:noFill/>
        </p:spPr>
        <p:txBody>
          <a:bodyPr wrap="square">
            <a:spAutoFit/>
          </a:bodyPr>
          <a:lstStyle/>
          <a:p>
            <a:pPr algn="just"/>
            <a:r>
              <a:rPr lang="en-US" sz="2200" b="0" i="0" dirty="0">
                <a:solidFill>
                  <a:srgbClr val="610B38"/>
                </a:solidFill>
                <a:effectLst/>
                <a:latin typeface="Times New Roman" panose="02020603050405020304" pitchFamily="18" charset="0"/>
                <a:cs typeface="Times New Roman" panose="02020603050405020304" pitchFamily="18" charset="0"/>
              </a:rPr>
              <a:t>Perceptron Function</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Perceptron function ''f(x)'' can be achieved as output by multiplying the input 'x' with the learned weight coefficient 'w’.</a:t>
            </a:r>
          </a:p>
          <a:p>
            <a:pPr algn="just"/>
            <a:endParaRPr lang="en-US" sz="2200" dirty="0">
              <a:solidFill>
                <a:srgbClr val="333333"/>
              </a:solidFill>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Mathematically, we can express it as follows:</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1" i="0" dirty="0">
                <a:solidFill>
                  <a:srgbClr val="333333"/>
                </a:solidFill>
                <a:effectLst/>
                <a:latin typeface="Times New Roman" panose="02020603050405020304" pitchFamily="18" charset="0"/>
                <a:cs typeface="Times New Roman" panose="02020603050405020304" pitchFamily="18" charset="0"/>
              </a:rPr>
              <a:t>f(x)=1; if w.x+b&gt;0</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1" i="0" dirty="0">
                <a:solidFill>
                  <a:srgbClr val="333333"/>
                </a:solidFill>
                <a:effectLst/>
                <a:latin typeface="Times New Roman" panose="02020603050405020304" pitchFamily="18" charset="0"/>
                <a:cs typeface="Times New Roman" panose="02020603050405020304" pitchFamily="18" charset="0"/>
              </a:rPr>
              <a:t>otherwise, f(x)=0</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'w' represents real-valued weights vector</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'b' represents the bias</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'x' represents a vector of input x values.</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532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A7046-77CC-9C31-034B-D509325DD508}"/>
              </a:ext>
            </a:extLst>
          </p:cNvPr>
          <p:cNvSpPr txBox="1"/>
          <p:nvPr/>
        </p:nvSpPr>
        <p:spPr>
          <a:xfrm>
            <a:off x="838200" y="685800"/>
            <a:ext cx="7620000" cy="3477875"/>
          </a:xfrm>
          <a:prstGeom prst="rect">
            <a:avLst/>
          </a:prstGeom>
          <a:noFill/>
        </p:spPr>
        <p:txBody>
          <a:bodyPr wrap="square">
            <a:spAutoFit/>
          </a:bodyPr>
          <a:lstStyle/>
          <a:p>
            <a:pPr algn="just"/>
            <a:r>
              <a:rPr lang="en-US" sz="2200" b="0" i="0" dirty="0">
                <a:solidFill>
                  <a:srgbClr val="610B38"/>
                </a:solidFill>
                <a:effectLst/>
                <a:latin typeface="Times New Roman" panose="02020603050405020304" pitchFamily="18" charset="0"/>
                <a:cs typeface="Times New Roman" panose="02020603050405020304" pitchFamily="18" charset="0"/>
              </a:rPr>
              <a:t>Limitations of Perceptron Model</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 The output of a perceptron can only be a binary number (0 or 1) due to the hard limit transfer function.</a:t>
            </a:r>
          </a:p>
          <a:p>
            <a:pPr algn="just">
              <a:buFont typeface="Arial" panose="020B0604020202020204" pitchFamily="34" charset="0"/>
              <a:buChar char="•"/>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 Perceptron can only be used to classify the linearly separable sets of input vectors. If input vectors are non-linear, it is not easy to classify them properly.</a:t>
            </a:r>
          </a:p>
          <a:p>
            <a:pPr algn="just">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273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D2D4B4-8408-F3B7-8BE4-4C4E10216D3C}"/>
              </a:ext>
            </a:extLst>
          </p:cNvPr>
          <p:cNvSpPr txBox="1"/>
          <p:nvPr/>
        </p:nvSpPr>
        <p:spPr>
          <a:xfrm>
            <a:off x="609600" y="838200"/>
            <a:ext cx="6324600" cy="5632311"/>
          </a:xfrm>
          <a:prstGeom prst="rect">
            <a:avLst/>
          </a:prstGeom>
          <a:noFill/>
        </p:spPr>
        <p:txBody>
          <a:bodyPr wrap="square">
            <a:spAutoFit/>
          </a:bodyPr>
          <a:lstStyle/>
          <a:p>
            <a:pPr algn="l"/>
            <a:r>
              <a:rPr lang="en-US" b="1" i="0" dirty="0">
                <a:solidFill>
                  <a:srgbClr val="3D236E"/>
                </a:solidFill>
                <a:effectLst/>
                <a:latin typeface="Open Sans" panose="020B0606030504020204" pitchFamily="34" charset="0"/>
              </a:rPr>
              <a:t>Adaptive Linear Neuron (Adaline)</a:t>
            </a:r>
          </a:p>
          <a:p>
            <a:pPr algn="just"/>
            <a:r>
              <a:rPr lang="en-US" b="0" i="0" dirty="0">
                <a:solidFill>
                  <a:srgbClr val="434A54"/>
                </a:solidFill>
                <a:effectLst/>
                <a:latin typeface="verdana" panose="020B0604030504040204" pitchFamily="34" charset="0"/>
              </a:rPr>
              <a:t>Adaline which stands for Adaptive Linear Neuron, is a network having a single linear unit. It was developed by </a:t>
            </a:r>
            <a:r>
              <a:rPr lang="en-US" b="0" i="0" dirty="0" err="1">
                <a:solidFill>
                  <a:srgbClr val="434A54"/>
                </a:solidFill>
                <a:effectLst/>
                <a:latin typeface="verdana" panose="020B0604030504040204" pitchFamily="34" charset="0"/>
              </a:rPr>
              <a:t>Widrow</a:t>
            </a:r>
            <a:r>
              <a:rPr lang="en-US" b="0" i="0" dirty="0">
                <a:solidFill>
                  <a:srgbClr val="434A54"/>
                </a:solidFill>
                <a:effectLst/>
                <a:latin typeface="verdana" panose="020B0604030504040204" pitchFamily="34" charset="0"/>
              </a:rPr>
              <a:t> and Hoff in 1960. Some important points about Adaline are as follows −</a:t>
            </a:r>
          </a:p>
          <a:p>
            <a:pPr algn="just">
              <a:buFont typeface="Arial" panose="020B0604020202020204" pitchFamily="34" charset="0"/>
              <a:buChar char="•"/>
            </a:pPr>
            <a:r>
              <a:rPr lang="en-US" b="0" i="0" dirty="0">
                <a:solidFill>
                  <a:srgbClr val="434A54"/>
                </a:solidFill>
                <a:effectLst/>
                <a:latin typeface="Open Sans" panose="020B0606030504020204" pitchFamily="34" charset="0"/>
              </a:rPr>
              <a:t>It uses bipolar activation function.</a:t>
            </a:r>
          </a:p>
          <a:p>
            <a:pPr algn="just">
              <a:buFont typeface="Arial" panose="020B0604020202020204" pitchFamily="34" charset="0"/>
              <a:buChar char="•"/>
            </a:pPr>
            <a:r>
              <a:rPr lang="en-US" b="0" i="0" dirty="0">
                <a:solidFill>
                  <a:srgbClr val="434A54"/>
                </a:solidFill>
                <a:effectLst/>
                <a:latin typeface="Open Sans" panose="020B0606030504020204" pitchFamily="34" charset="0"/>
              </a:rPr>
              <a:t>Adaline neuron can be trained using Delta rule or Least Mean Square(LMS) rule or </a:t>
            </a:r>
            <a:r>
              <a:rPr lang="en-US" b="0" i="0" dirty="0" err="1">
                <a:solidFill>
                  <a:srgbClr val="434A54"/>
                </a:solidFill>
                <a:effectLst/>
                <a:latin typeface="Open Sans" panose="020B0606030504020204" pitchFamily="34" charset="0"/>
              </a:rPr>
              <a:t>widrow-hoff</a:t>
            </a:r>
            <a:r>
              <a:rPr lang="en-US" b="0" i="0" dirty="0">
                <a:solidFill>
                  <a:srgbClr val="434A54"/>
                </a:solidFill>
                <a:effectLst/>
                <a:latin typeface="Open Sans" panose="020B0606030504020204" pitchFamily="34" charset="0"/>
              </a:rPr>
              <a:t> rule</a:t>
            </a:r>
          </a:p>
          <a:p>
            <a:pPr algn="just">
              <a:buFont typeface="Arial" panose="020B0604020202020204" pitchFamily="34" charset="0"/>
              <a:buChar char="•"/>
            </a:pPr>
            <a:r>
              <a:rPr lang="en-US" b="0" i="0" dirty="0">
                <a:solidFill>
                  <a:srgbClr val="434A54"/>
                </a:solidFill>
                <a:effectLst/>
                <a:latin typeface="Open Sans" panose="020B0606030504020204" pitchFamily="34" charset="0"/>
              </a:rPr>
              <a:t>The net input is compared with the target value to compute the error signal.</a:t>
            </a:r>
          </a:p>
          <a:p>
            <a:pPr algn="just">
              <a:buFont typeface="Arial" panose="020B0604020202020204" pitchFamily="34" charset="0"/>
              <a:buChar char="•"/>
            </a:pPr>
            <a:r>
              <a:rPr lang="en-US" b="0" i="0" dirty="0">
                <a:solidFill>
                  <a:srgbClr val="434A54"/>
                </a:solidFill>
                <a:effectLst/>
                <a:latin typeface="Open Sans" panose="020B0606030504020204" pitchFamily="34" charset="0"/>
              </a:rPr>
              <a:t>on the basis of adaptive training </a:t>
            </a:r>
            <a:r>
              <a:rPr lang="en-US" b="0" i="0" dirty="0" err="1">
                <a:solidFill>
                  <a:srgbClr val="434A54"/>
                </a:solidFill>
                <a:effectLst/>
                <a:latin typeface="Open Sans" panose="020B0606030504020204" pitchFamily="34" charset="0"/>
              </a:rPr>
              <a:t>algoritham</a:t>
            </a:r>
            <a:r>
              <a:rPr lang="en-US" b="0" i="0" dirty="0">
                <a:solidFill>
                  <a:srgbClr val="434A54"/>
                </a:solidFill>
                <a:effectLst/>
                <a:latin typeface="Open Sans" panose="020B0606030504020204" pitchFamily="34" charset="0"/>
              </a:rPr>
              <a:t> weights are adjusted</a:t>
            </a:r>
          </a:p>
          <a:p>
            <a:pPr algn="just"/>
            <a:r>
              <a:rPr lang="en-US" b="0" i="0" dirty="0">
                <a:solidFill>
                  <a:srgbClr val="434A54"/>
                </a:solidFill>
                <a:effectLst/>
                <a:latin typeface="verdana" panose="020B0604030504040204" pitchFamily="34" charset="0"/>
              </a:rPr>
              <a:t>The basic structure of Adaline is similar to perceptron having an extra feedback loop with the help of which the actual output is compared with the desired/target output. After comparison on the basis of training algorithm, the weights and bias will be updated.</a:t>
            </a:r>
          </a:p>
          <a:p>
            <a:br>
              <a:rPr lang="en-US" b="0" i="0" dirty="0">
                <a:solidFill>
                  <a:srgbClr val="434A54"/>
                </a:solidFill>
                <a:effectLst/>
                <a:latin typeface="Open Sans" panose="020B0606030504020204" pitchFamily="34" charset="0"/>
              </a:rPr>
            </a:br>
            <a:endParaRPr lang="en-IN" dirty="0"/>
          </a:p>
        </p:txBody>
      </p:sp>
    </p:spTree>
    <p:extLst>
      <p:ext uri="{BB962C8B-B14F-4D97-AF65-F5344CB8AC3E}">
        <p14:creationId xmlns:p14="http://schemas.microsoft.com/office/powerpoint/2010/main" val="2978840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rceptron (neural network)">
            <a:extLst>
              <a:ext uri="{FF2B5EF4-FFF2-40B4-BE49-F238E27FC236}">
                <a16:creationId xmlns:a16="http://schemas.microsoft.com/office/drawing/2014/main" id="{FD5CCBB9-CF95-5127-2020-E57BFE49C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4" y="990600"/>
            <a:ext cx="6696075" cy="47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98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0252E-396C-0638-1D0D-B618A4267925}"/>
              </a:ext>
            </a:extLst>
          </p:cNvPr>
          <p:cNvSpPr txBox="1"/>
          <p:nvPr/>
        </p:nvSpPr>
        <p:spPr>
          <a:xfrm>
            <a:off x="685800" y="533400"/>
            <a:ext cx="7848600" cy="1877437"/>
          </a:xfrm>
          <a:prstGeom prst="rect">
            <a:avLst/>
          </a:prstGeom>
          <a:noFill/>
        </p:spPr>
        <p:txBody>
          <a:bodyPr wrap="square">
            <a:spAutoFit/>
          </a:bodyPr>
          <a:lstStyle/>
          <a:p>
            <a:pPr algn="l"/>
            <a:r>
              <a:rPr lang="en-US" sz="2000" b="1" i="0" dirty="0">
                <a:solidFill>
                  <a:srgbClr val="3D236E"/>
                </a:solidFill>
                <a:effectLst/>
                <a:latin typeface="Times New Roman" panose="02020603050405020304" pitchFamily="18" charset="0"/>
                <a:cs typeface="Times New Roman" panose="02020603050405020304" pitchFamily="18" charset="0"/>
              </a:rPr>
              <a:t>Adaptive Linear Neuron Learning algorithm</a:t>
            </a:r>
          </a:p>
          <a:p>
            <a:pPr algn="just"/>
            <a:r>
              <a:rPr lang="en-US" sz="2000" b="1" i="0" dirty="0">
                <a:solidFill>
                  <a:srgbClr val="434A54"/>
                </a:solidFill>
                <a:effectLst/>
                <a:latin typeface="Times New Roman" panose="02020603050405020304" pitchFamily="18" charset="0"/>
                <a:cs typeface="Times New Roman" panose="02020603050405020304" pitchFamily="18" charset="0"/>
              </a:rPr>
              <a:t>Step 0:</a:t>
            </a:r>
            <a:r>
              <a:rPr lang="en-US" sz="2000" b="0" i="0" dirty="0">
                <a:solidFill>
                  <a:srgbClr val="434A54"/>
                </a:solidFill>
                <a:effectLst/>
                <a:latin typeface="Times New Roman" panose="02020603050405020304" pitchFamily="18" charset="0"/>
                <a:cs typeface="Times New Roman" panose="02020603050405020304" pitchFamily="18" charset="0"/>
              </a:rPr>
              <a:t> initialize the weights and the bias are set to some random values but not to zero, also initialize the learning rate α.</a:t>
            </a:r>
          </a:p>
          <a:p>
            <a:pPr algn="just"/>
            <a:r>
              <a:rPr lang="en-US" sz="2000" b="1" i="0" dirty="0">
                <a:solidFill>
                  <a:srgbClr val="434A54"/>
                </a:solidFill>
                <a:effectLst/>
                <a:latin typeface="Times New Roman" panose="02020603050405020304" pitchFamily="18" charset="0"/>
                <a:cs typeface="Times New Roman" panose="02020603050405020304" pitchFamily="18" charset="0"/>
              </a:rPr>
              <a:t>Step 1</a:t>
            </a:r>
            <a:r>
              <a:rPr lang="en-US" sz="2000" b="0" i="0" dirty="0">
                <a:solidFill>
                  <a:srgbClr val="434A54"/>
                </a:solidFill>
                <a:effectLst/>
                <a:latin typeface="Times New Roman" panose="02020603050405020304" pitchFamily="18" charset="0"/>
                <a:cs typeface="Times New Roman" panose="02020603050405020304" pitchFamily="18" charset="0"/>
              </a:rPr>
              <a:t> − perform steps 2-7 when stopping condition is false.</a:t>
            </a:r>
          </a:p>
          <a:p>
            <a:pPr algn="just"/>
            <a:endParaRPr lang="en-US" b="0" i="0" dirty="0">
              <a:solidFill>
                <a:srgbClr val="434A54"/>
              </a:solidFill>
              <a:effectLst/>
              <a:latin typeface="verdana" panose="020B0604030504040204" pitchFamily="34" charset="0"/>
            </a:endParaRPr>
          </a:p>
          <a:p>
            <a:pPr algn="just"/>
            <a:endParaRPr lang="en-US" b="0" i="0" dirty="0">
              <a:solidFill>
                <a:srgbClr val="434A54"/>
              </a:solidFill>
              <a:effectLst/>
              <a:latin typeface="verdana" panose="020B0604030504040204" pitchFamily="34" charset="0"/>
            </a:endParaRPr>
          </a:p>
        </p:txBody>
      </p:sp>
      <p:sp>
        <p:nvSpPr>
          <p:cNvPr id="7" name="Rectangle 4">
            <a:extLst>
              <a:ext uri="{FF2B5EF4-FFF2-40B4-BE49-F238E27FC236}">
                <a16:creationId xmlns:a16="http://schemas.microsoft.com/office/drawing/2014/main" id="{0D740810-D8B0-1FF1-4C10-7D80A81FBB6A}"/>
              </a:ext>
            </a:extLst>
          </p:cNvPr>
          <p:cNvSpPr>
            <a:spLocks noChangeArrowheads="1"/>
          </p:cNvSpPr>
          <p:nvPr/>
        </p:nvSpPr>
        <p:spPr bwMode="auto">
          <a:xfrm>
            <a:off x="685800" y="1752600"/>
            <a:ext cx="7391400" cy="54784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34A54"/>
                </a:solidFill>
                <a:effectLst/>
                <a:latin typeface="Times New Roman" panose="02020603050405020304" pitchFamily="18" charset="0"/>
                <a:cs typeface="Times New Roman" panose="02020603050405020304" pitchFamily="18" charset="0"/>
              </a:rPr>
              <a:t>Step 2</a:t>
            </a:r>
            <a:r>
              <a:rPr kumimoji="0" lang="en-US" altLang="en-US" sz="2000" b="0" i="0" u="none" strike="noStrike" cap="none" normalizeH="0" baseline="0" dirty="0">
                <a:ln>
                  <a:noFill/>
                </a:ln>
                <a:solidFill>
                  <a:srgbClr val="434A54"/>
                </a:solidFill>
                <a:effectLst/>
                <a:latin typeface="Times New Roman" panose="02020603050405020304" pitchFamily="18" charset="0"/>
                <a:cs typeface="Times New Roman" panose="02020603050405020304" pitchFamily="18" charset="0"/>
              </a:rPr>
              <a:t> − perform steps 3-5 for each bipolar training pair s:t.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34A54"/>
                </a:solidFill>
                <a:effectLst/>
                <a:latin typeface="Times New Roman" panose="02020603050405020304" pitchFamily="18" charset="0"/>
                <a:cs typeface="Times New Roman" panose="02020603050405020304" pitchFamily="18" charset="0"/>
              </a:rPr>
              <a:t>Step 3</a:t>
            </a:r>
            <a:r>
              <a:rPr kumimoji="0" lang="en-US" altLang="en-US" sz="2000" b="0" i="0" u="none" strike="noStrike" cap="none" normalizeH="0" baseline="0" dirty="0">
                <a:ln>
                  <a:noFill/>
                </a:ln>
                <a:solidFill>
                  <a:srgbClr val="434A54"/>
                </a:solidFill>
                <a:effectLst/>
                <a:latin typeface="Times New Roman" panose="02020603050405020304" pitchFamily="18" charset="0"/>
                <a:cs typeface="Times New Roman" panose="02020603050405020304" pitchFamily="18" charset="0"/>
              </a:rPr>
              <a:t> − Activate each input unit as follows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4A54"/>
                </a:solidFill>
                <a:effectLst/>
                <a:latin typeface="Times New Roman" panose="02020603050405020304" pitchFamily="18" charset="0"/>
                <a:cs typeface="Times New Roman" panose="02020603050405020304" pitchFamily="18" charset="0"/>
              </a:rPr>
              <a:t>	xi=</a:t>
            </a:r>
            <a:r>
              <a:rPr kumimoji="0" lang="en-US" altLang="en-US" sz="2000" b="0" i="0" u="none" strike="noStrike" cap="none" normalizeH="0" baseline="0" dirty="0" err="1">
                <a:ln>
                  <a:noFill/>
                </a:ln>
                <a:solidFill>
                  <a:srgbClr val="434A54"/>
                </a:solidFill>
                <a:effectLst/>
                <a:latin typeface="Times New Roman" panose="02020603050405020304" pitchFamily="18" charset="0"/>
                <a:cs typeface="Times New Roman" panose="02020603050405020304" pitchFamily="18" charset="0"/>
              </a:rPr>
              <a:t>si</a:t>
            </a:r>
            <a:r>
              <a:rPr kumimoji="0" lang="en-US" altLang="en-US" sz="2000" b="0" i="0" u="none" strike="noStrike" cap="none" normalizeH="0" baseline="0" dirty="0">
                <a:ln>
                  <a:noFill/>
                </a:ln>
                <a:solidFill>
                  <a:srgbClr val="434A5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434A54"/>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434A54"/>
                </a:solidFill>
                <a:effectLst/>
                <a:latin typeface="Times New Roman" panose="02020603050405020304" pitchFamily="18" charset="0"/>
                <a:cs typeface="Times New Roman" panose="02020603050405020304" pitchFamily="18" charset="0"/>
              </a:rPr>
              <a:t>=1 to 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34A54"/>
                </a:solidFill>
                <a:effectLst/>
                <a:latin typeface="Times New Roman" panose="02020603050405020304" pitchFamily="18" charset="0"/>
                <a:cs typeface="Times New Roman" panose="02020603050405020304" pitchFamily="18" charset="0"/>
              </a:rPr>
              <a:t>Step 4</a:t>
            </a:r>
            <a:r>
              <a:rPr kumimoji="0" lang="en-US" altLang="en-US" sz="2000" b="0" i="0" u="none" strike="noStrike" cap="none" normalizeH="0" baseline="0" dirty="0">
                <a:ln>
                  <a:noFill/>
                </a:ln>
                <a:solidFill>
                  <a:srgbClr val="434A54"/>
                </a:solidFill>
                <a:effectLst/>
                <a:latin typeface="Times New Roman" panose="02020603050405020304" pitchFamily="18" charset="0"/>
                <a:cs typeface="Times New Roman" panose="02020603050405020304" pitchFamily="18" charset="0"/>
              </a:rPr>
              <a:t> − Obtain the net input with the following relation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yin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xi.wi+</a:t>
            </a:r>
            <a:r>
              <a:rPr lang="en-US" altLang="en-US" sz="2000" dirty="0" err="1">
                <a:latin typeface="Times New Roman" panose="02020603050405020304" pitchFamily="18" charset="0"/>
                <a:cs typeface="Times New Roman" panose="02020603050405020304" pitchFamily="18" charset="0"/>
              </a:rPr>
              <a:t>b</a:t>
            </a:r>
            <a:endParaRPr lang="en-US" alt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‘b’ is bias and ‘n’ is the total number of input neurons.</a:t>
            </a:r>
          </a:p>
          <a:p>
            <a:r>
              <a:rPr lang="en-US" sz="2000" b="1" dirty="0">
                <a:latin typeface="Times New Roman" panose="02020603050405020304" pitchFamily="18" charset="0"/>
                <a:cs typeface="Times New Roman" panose="02020603050405020304" pitchFamily="18" charset="0"/>
              </a:rPr>
              <a:t>Step 5</a:t>
            </a:r>
            <a:r>
              <a:rPr lang="en-US" sz="2000" dirty="0">
                <a:latin typeface="Times New Roman" panose="02020603050405020304" pitchFamily="18" charset="0"/>
                <a:cs typeface="Times New Roman" panose="02020603050405020304" pitchFamily="18" charset="0"/>
              </a:rPr>
              <a:t> Until least mean square is obtained </a:t>
            </a:r>
            <a:r>
              <a:rPr lang="en-US" sz="2000" b="1" dirty="0">
                <a:latin typeface="Times New Roman" panose="02020603050405020304" pitchFamily="18" charset="0"/>
                <a:cs typeface="Times New Roman" panose="02020603050405020304" pitchFamily="18" charset="0"/>
              </a:rPr>
              <a:t>(t - y</a:t>
            </a:r>
            <a:r>
              <a:rPr lang="en-US" sz="2000" b="1" baseline="-25000" dirty="0">
                <a:latin typeface="Times New Roman" panose="02020603050405020304" pitchFamily="18" charset="0"/>
                <a:cs typeface="Times New Roman" panose="02020603050405020304" pitchFamily="18" charset="0"/>
              </a:rPr>
              <a:t>in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Adjust the weight and bias as follows </a:t>
            </a:r>
          </a:p>
          <a:p>
            <a:r>
              <a:rPr lang="en-US" sz="2000" b="1" dirty="0" err="1">
                <a:latin typeface="Times New Roman" panose="02020603050405020304" pitchFamily="18" charset="0"/>
                <a:cs typeface="Times New Roman" panose="02020603050405020304" pitchFamily="18" charset="0"/>
              </a:rPr>
              <a:t>w</a:t>
            </a:r>
            <a:r>
              <a:rPr lang="en-US" sz="2000" b="1" baseline="-25000"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(new) = </a:t>
            </a:r>
            <a:r>
              <a:rPr lang="en-US" sz="2000" b="1" dirty="0" err="1">
                <a:latin typeface="Times New Roman" panose="02020603050405020304" pitchFamily="18" charset="0"/>
                <a:cs typeface="Times New Roman" panose="02020603050405020304" pitchFamily="18" charset="0"/>
              </a:rPr>
              <a:t>w</a:t>
            </a:r>
            <a:r>
              <a:rPr lang="en-US" sz="2000" b="1" baseline="-25000"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(old) + α(t - y</a:t>
            </a:r>
            <a:r>
              <a:rPr lang="en-US" sz="2000" b="1" baseline="-25000" dirty="0">
                <a:latin typeface="Times New Roman" panose="02020603050405020304" pitchFamily="18" charset="0"/>
                <a:cs typeface="Times New Roman" panose="02020603050405020304" pitchFamily="18" charset="0"/>
              </a:rPr>
              <a:t>in</a:t>
            </a:r>
            <a:r>
              <a:rPr lang="en-US" sz="2000" b="1" dirty="0">
                <a:latin typeface="Times New Roman" panose="02020603050405020304" pitchFamily="18" charset="0"/>
                <a:cs typeface="Times New Roman" panose="02020603050405020304" pitchFamily="18" charset="0"/>
              </a:rPr>
              <a:t>)x</a:t>
            </a:r>
            <a:r>
              <a:rPr lang="en-US" sz="2000" b="1" baseline="-25000" dirty="0">
                <a:latin typeface="Times New Roman" panose="02020603050405020304" pitchFamily="18" charset="0"/>
                <a:cs typeface="Times New Roman" panose="02020603050405020304" pitchFamily="18" charset="0"/>
              </a:rPr>
              <a:t>i</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b(new) = b(old) + α(t - y</a:t>
            </a:r>
            <a:r>
              <a:rPr lang="en-US" sz="2000" b="1" baseline="-25000" dirty="0">
                <a:latin typeface="Times New Roman" panose="02020603050405020304" pitchFamily="18" charset="0"/>
                <a:cs typeface="Times New Roman" panose="02020603050405020304" pitchFamily="18" charset="0"/>
              </a:rPr>
              <a:t>in</a:t>
            </a:r>
            <a:r>
              <a:rPr lang="en-US" sz="2000" b="1" dirty="0">
                <a:latin typeface="Times New Roman" panose="02020603050405020304" pitchFamily="18" charset="0"/>
                <a:cs typeface="Times New Roman" panose="02020603050405020304" pitchFamily="18" charset="0"/>
              </a:rPr>
              <a:t>)</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Now calculate the error using =&gt; </a:t>
            </a:r>
            <a:r>
              <a:rPr lang="en-US" sz="2000" b="1" dirty="0">
                <a:latin typeface="Times New Roman" panose="02020603050405020304" pitchFamily="18" charset="0"/>
                <a:cs typeface="Times New Roman" panose="02020603050405020304" pitchFamily="18" charset="0"/>
              </a:rPr>
              <a:t>E = (t - y</a:t>
            </a:r>
            <a:r>
              <a:rPr lang="en-US" sz="2000" b="1" baseline="-25000" dirty="0">
                <a:latin typeface="Times New Roman" panose="02020603050405020304" pitchFamily="18" charset="0"/>
                <a:cs typeface="Times New Roman" panose="02020603050405020304" pitchFamily="18" charset="0"/>
              </a:rPr>
              <a:t>in</a:t>
            </a:r>
            <a:r>
              <a:rPr lang="en-US" sz="2000" b="1" dirty="0">
                <a:latin typeface="Times New Roman" panose="02020603050405020304" pitchFamily="18" charset="0"/>
                <a:cs typeface="Times New Roman" panose="02020603050405020304" pitchFamily="18" charset="0"/>
              </a:rPr>
              <a:t>)</a:t>
            </a:r>
            <a:r>
              <a:rPr lang="en-US" sz="2000" b="1" baseline="30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7</a:t>
            </a:r>
            <a:r>
              <a:rPr lang="en-US" sz="2000" dirty="0">
                <a:latin typeface="Times New Roman" panose="02020603050405020304" pitchFamily="18" charset="0"/>
                <a:cs typeface="Times New Roman" panose="02020603050405020304" pitchFamily="18" charset="0"/>
              </a:rPr>
              <a:t> − Test for the stopping condition, if error generated is less then or equal to specified tolerance then stop.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944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DDDDB-F045-5BF7-73DB-464910648659}"/>
              </a:ext>
            </a:extLst>
          </p:cNvPr>
          <p:cNvSpPr txBox="1"/>
          <p:nvPr/>
        </p:nvSpPr>
        <p:spPr>
          <a:xfrm>
            <a:off x="457200" y="457200"/>
            <a:ext cx="8229600" cy="5632311"/>
          </a:xfrm>
          <a:prstGeom prst="rect">
            <a:avLst/>
          </a:prstGeom>
          <a:noFill/>
        </p:spPr>
        <p:txBody>
          <a:bodyPr wrap="square">
            <a:spAutoFit/>
          </a:bodyPr>
          <a:lstStyle/>
          <a:p>
            <a:r>
              <a:rPr lang="en-IN" b="1" i="0" u="sng" dirty="0">
                <a:solidFill>
                  <a:srgbClr val="303030"/>
                </a:solidFill>
                <a:effectLst/>
                <a:latin typeface="Times New Roman" panose="02020603050405020304" pitchFamily="18" charset="0"/>
                <a:cs typeface="Times New Roman" panose="02020603050405020304" pitchFamily="18" charset="0"/>
              </a:rPr>
              <a:t>Supervised Learning in network</a:t>
            </a:r>
          </a:p>
          <a:p>
            <a:endParaRPr lang="en-IN" dirty="0">
              <a:solidFill>
                <a:srgbClr val="303030"/>
              </a:solidFill>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This learning process is dependent. During the training of ANN under supervised learning, the input vector is presented to the network, which will produce an output vector. This output vector is compared with the desired/target output vector. An error signal is generated if there is a difference between the actual output and the desired/target output vector. On the basis of this error signal, the weights would be adjusted until the actual output is matched with the desired output.</a:t>
            </a:r>
          </a:p>
          <a:p>
            <a:endParaRPr lang="en-US" dirty="0">
              <a:solidFill>
                <a:srgbClr val="000000"/>
              </a:solidFill>
              <a:latin typeface="Times New Roman" panose="02020603050405020304" pitchFamily="18" charset="0"/>
              <a:cs typeface="Times New Roman" panose="02020603050405020304" pitchFamily="18" charset="0"/>
            </a:endParaRPr>
          </a:p>
          <a:p>
            <a:pPr algn="l"/>
            <a:r>
              <a:rPr lang="en-US" b="1" i="0" u="sng" dirty="0">
                <a:solidFill>
                  <a:srgbClr val="000000"/>
                </a:solidFill>
                <a:effectLst/>
                <a:latin typeface="Times New Roman" panose="02020603050405020304" pitchFamily="18" charset="0"/>
                <a:cs typeface="Times New Roman" panose="02020603050405020304" pitchFamily="18" charset="0"/>
              </a:rPr>
              <a:t>Perceptron</a:t>
            </a:r>
          </a:p>
          <a:p>
            <a:pPr algn="l"/>
            <a:endParaRPr lang="en-US" b="1" i="0" u="sng"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Developed by Frank Rosenblatt by using McCulloch and Pitts model</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P</a:t>
            </a:r>
            <a:r>
              <a:rPr lang="en-US" b="0" i="0" dirty="0">
                <a:solidFill>
                  <a:srgbClr val="000000"/>
                </a:solidFill>
                <a:effectLst/>
                <a:latin typeface="Times New Roman" panose="02020603050405020304" pitchFamily="18" charset="0"/>
                <a:cs typeface="Times New Roman" panose="02020603050405020304" pitchFamily="18" charset="0"/>
              </a:rPr>
              <a:t>erceptron is the basic operational unit of artificial neural networks. It employs supervised learning rule and is able to classify the data into two classes.</a:t>
            </a:r>
          </a:p>
          <a:p>
            <a:pPr algn="just"/>
            <a:r>
              <a:rPr lang="en-US" b="0" i="0" dirty="0">
                <a:solidFill>
                  <a:srgbClr val="000000"/>
                </a:solidFill>
                <a:effectLst/>
                <a:latin typeface="Times New Roman" panose="02020603050405020304" pitchFamily="18" charset="0"/>
                <a:cs typeface="Times New Roman" panose="02020603050405020304" pitchFamily="18" charset="0"/>
              </a:rPr>
              <a:t>Operational characteristics of the perceptron: It consists of a single neuron with an arbitrary number of inputs along with adjustable weights, but the output of the neuron is 1 or 0 depending upon the threshold. It also consists of a bias whose weight is always 1. Following figure gives a schematic representation of the perceptron.</a:t>
            </a:r>
          </a:p>
          <a:p>
            <a:endParaRPr lang="en-IN" b="0" i="0" dirty="0">
              <a:solidFill>
                <a:srgbClr val="30303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437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erceptron">
            <a:extLst>
              <a:ext uri="{FF2B5EF4-FFF2-40B4-BE49-F238E27FC236}">
                <a16:creationId xmlns:a16="http://schemas.microsoft.com/office/drawing/2014/main" id="{0E959498-640E-8A3B-F33B-6139BAC6F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5715000" cy="2524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6D71EB-AC8D-BE3E-15F5-0028D785E8C0}"/>
              </a:ext>
            </a:extLst>
          </p:cNvPr>
          <p:cNvSpPr txBox="1"/>
          <p:nvPr/>
        </p:nvSpPr>
        <p:spPr>
          <a:xfrm>
            <a:off x="685800" y="3164681"/>
            <a:ext cx="7848600" cy="3416320"/>
          </a:xfrm>
          <a:prstGeom prst="rect">
            <a:avLst/>
          </a:prstGeom>
          <a:noFill/>
        </p:spPr>
        <p:txBody>
          <a:bodyPr wrap="square">
            <a:spAutoFit/>
          </a:bodyPr>
          <a:lstStyle/>
          <a:p>
            <a:pPr algn="just"/>
            <a:r>
              <a:rPr lang="en-US" b="0" i="0" dirty="0">
                <a:solidFill>
                  <a:srgbClr val="000000"/>
                </a:solidFill>
                <a:effectLst/>
                <a:latin typeface="Nunito" pitchFamily="2" charset="0"/>
              </a:rPr>
              <a:t>Perceptron thus has the following three basic elements −</a:t>
            </a:r>
          </a:p>
          <a:p>
            <a:pPr algn="just"/>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Links</a:t>
            </a:r>
            <a:r>
              <a:rPr lang="en-US" b="0" i="0" dirty="0">
                <a:solidFill>
                  <a:srgbClr val="000000"/>
                </a:solidFill>
                <a:effectLst/>
                <a:latin typeface="Nunito" pitchFamily="2" charset="0"/>
              </a:rPr>
              <a:t> − It would have a set of connection links, which carries a weight including a bias always having weight 1.</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Adder</a:t>
            </a:r>
            <a:r>
              <a:rPr lang="en-US" b="0" i="0" dirty="0">
                <a:solidFill>
                  <a:srgbClr val="000000"/>
                </a:solidFill>
                <a:effectLst/>
                <a:latin typeface="Nunito" pitchFamily="2" charset="0"/>
              </a:rPr>
              <a:t> − It adds the input after they are multiplied with their respective weights.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Activation function</a:t>
            </a:r>
            <a:r>
              <a:rPr lang="en-US" b="0" i="0" dirty="0">
                <a:solidFill>
                  <a:srgbClr val="000000"/>
                </a:solidFill>
                <a:effectLst/>
                <a:latin typeface="Nunito" pitchFamily="2" charset="0"/>
              </a:rPr>
              <a:t> − It limits the output of neuron. The most basic activation function is a Heaviside step function that has two possible outputs. This function returns 1, if the input is positive, and 0 for any negative input.</a:t>
            </a:r>
          </a:p>
        </p:txBody>
      </p:sp>
    </p:spTree>
    <p:extLst>
      <p:ext uri="{BB962C8B-B14F-4D97-AF65-F5344CB8AC3E}">
        <p14:creationId xmlns:p14="http://schemas.microsoft.com/office/powerpoint/2010/main" val="9109598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266CB7-5119-3D68-9534-76153E81ECE7}"/>
              </a:ext>
            </a:extLst>
          </p:cNvPr>
          <p:cNvSpPr>
            <a:spLocks noChangeArrowheads="1"/>
          </p:cNvSpPr>
          <p:nvPr/>
        </p:nvSpPr>
        <p:spPr bwMode="auto">
          <a:xfrm>
            <a:off x="228600" y="381000"/>
            <a:ext cx="8458200" cy="628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4245"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Perceptron network can be trained for single output unit as well as multiple output units.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Algorithm for Single Output Unit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1</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Initialize the following to start the training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Bias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Learning rate α</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74757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easy calculation and simplicity, weights and bias must be set equal to 0 and the learning rate must be set equal to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2</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Continue step 3-8 when the stopping condition is not true.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3</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Continue step 4-6 for every training vector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4</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Activate each input unit as follows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xi=</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=1to 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85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anose="02020603050405020304" pitchFamily="18" charset="0"/>
                <a:cs typeface="Times New Roman" panose="02020603050405020304" pitchFamily="18" charset="0"/>
              </a:rPr>
              <a:t>The architecture of an artificial neural network:</a:t>
            </a:r>
          </a:p>
        </p:txBody>
      </p:sp>
      <p:pic>
        <p:nvPicPr>
          <p:cNvPr id="3074" name="Picture 2"/>
          <p:cNvPicPr>
            <a:picLocks noGrp="1" noChangeAspect="1" noChangeArrowheads="1"/>
          </p:cNvPicPr>
          <p:nvPr>
            <p:ph idx="1"/>
          </p:nvPr>
        </p:nvPicPr>
        <p:blipFill>
          <a:blip r:embed="rId2"/>
          <a:stretch>
            <a:fillRect/>
          </a:stretch>
        </p:blipFill>
        <p:spPr bwMode="auto">
          <a:xfrm>
            <a:off x="1714500" y="2510631"/>
            <a:ext cx="5715000" cy="298132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831075-9BC4-AC41-5093-C51BD75BFA21}"/>
              </a:ext>
            </a:extLst>
          </p:cNvPr>
          <p:cNvSpPr>
            <a:spLocks noChangeArrowheads="1"/>
          </p:cNvSpPr>
          <p:nvPr/>
        </p:nvSpPr>
        <p:spPr bwMode="auto">
          <a:xfrm>
            <a:off x="457200" y="460444"/>
            <a:ext cx="8001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5</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Now obtain the net input with the following relation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               y</a:t>
            </a:r>
            <a:r>
              <a:rPr lang="en-IN" baseline="-25000" dirty="0">
                <a:latin typeface="Times New Roman" panose="02020603050405020304" pitchFamily="18" charset="0"/>
                <a:cs typeface="Times New Roman" panose="02020603050405020304" pitchFamily="18" charset="0"/>
              </a:rPr>
              <a:t>in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∑xi.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bias and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the total number of input neurons.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 6</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Apply the following activation unction to obtain the final output.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                   1     if    y</a:t>
            </a:r>
            <a:r>
              <a:rPr lang="en-IN" baseline="-25000" dirty="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&gt;</a:t>
            </a:r>
            <a:r>
              <a:rPr lang="el-GR" dirty="0">
                <a:latin typeface="Times New Roman" panose="02020603050405020304" pitchFamily="18" charset="0"/>
                <a:cs typeface="Times New Roman" panose="02020603050405020304" pitchFamily="18" charset="0"/>
              </a:rPr>
              <a:t>θ</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   f(y</a:t>
            </a:r>
            <a:r>
              <a:rPr lang="en-IN" baseline="-25000"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0     if     −</a:t>
            </a:r>
            <a:r>
              <a:rPr lang="el-GR" dirty="0">
                <a:latin typeface="Times New Roman" panose="02020603050405020304" pitchFamily="18" charset="0"/>
                <a:cs typeface="Times New Roman" panose="02020603050405020304" pitchFamily="18" charset="0"/>
              </a:rPr>
              <a:t>θ⩽</a:t>
            </a:r>
            <a:r>
              <a:rPr lang="en-IN" dirty="0">
                <a:latin typeface="Times New Roman" panose="02020603050405020304" pitchFamily="18" charset="0"/>
                <a:cs typeface="Times New Roman" panose="02020603050405020304" pitchFamily="18" charset="0"/>
              </a:rPr>
              <a:t> y</a:t>
            </a:r>
            <a:r>
              <a:rPr lang="en-IN" baseline="-25000" dirty="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θ</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	  ⎨ -1      if     y</a:t>
            </a:r>
            <a:r>
              <a:rPr lang="en-IN" baseline="-25000" dirty="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&lt;−</a:t>
            </a:r>
            <a:r>
              <a:rPr lang="el-GR" dirty="0">
                <a:latin typeface="Times New Roman" panose="02020603050405020304" pitchFamily="18" charset="0"/>
                <a:cs typeface="Times New Roman" panose="02020603050405020304" pitchFamily="18" charset="0"/>
              </a:rPr>
              <a:t>θ</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7</a:t>
            </a:r>
            <a:r>
              <a:rPr lang="en-US" dirty="0">
                <a:latin typeface="Times New Roman" panose="02020603050405020304" pitchFamily="18" charset="0"/>
                <a:cs typeface="Times New Roman" panose="02020603050405020304" pitchFamily="18" charset="0"/>
              </a:rPr>
              <a:t> − Adjust the weight and bias for </a:t>
            </a:r>
            <a:r>
              <a:rPr lang="en-US" b="1" dirty="0">
                <a:latin typeface="Times New Roman" panose="02020603050405020304" pitchFamily="18" charset="0"/>
                <a:cs typeface="Times New Roman" panose="02020603050405020304" pitchFamily="18" charset="0"/>
              </a:rPr>
              <a:t>x = 1 to 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j = 1 to m</a:t>
            </a:r>
            <a:r>
              <a:rPr lang="en-US" dirty="0">
                <a:latin typeface="Times New Roman" panose="02020603050405020304" pitchFamily="18" charset="0"/>
                <a:cs typeface="Times New Roman" panose="02020603050405020304" pitchFamily="18" charset="0"/>
              </a:rPr>
              <a:t> as follows −</a:t>
            </a:r>
          </a:p>
          <a:p>
            <a:r>
              <a:rPr lang="en-US" b="1" dirty="0">
                <a:latin typeface="Times New Roman" panose="02020603050405020304" pitchFamily="18" charset="0"/>
                <a:cs typeface="Times New Roman" panose="02020603050405020304" pitchFamily="18" charset="0"/>
              </a:rPr>
              <a:t>Case 1</a:t>
            </a:r>
            <a:r>
              <a:rPr lang="en-US" dirty="0">
                <a:latin typeface="Times New Roman" panose="02020603050405020304" pitchFamily="18" charset="0"/>
                <a:cs typeface="Times New Roman" panose="02020603050405020304" pitchFamily="18" charset="0"/>
              </a:rPr>
              <a:t> − if </a:t>
            </a:r>
            <a:r>
              <a:rPr lang="en-US" b="1" dirty="0" err="1">
                <a:latin typeface="Times New Roman" panose="02020603050405020304" pitchFamily="18" charset="0"/>
                <a:cs typeface="Times New Roman" panose="02020603050405020304" pitchFamily="18" charset="0"/>
              </a:rPr>
              <a:t>y</a:t>
            </a:r>
            <a:r>
              <a:rPr lang="en-US" b="1" baseline="-25000" dirty="0" err="1">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t</a:t>
            </a:r>
            <a:r>
              <a:rPr lang="en-US" b="1"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then,</a:t>
            </a:r>
          </a:p>
          <a:p>
            <a:pPr lvl="0"/>
            <a:r>
              <a:rPr lang="nl-NL" dirty="0">
                <a:latin typeface="Times New Roman" panose="02020603050405020304" pitchFamily="18" charset="0"/>
                <a:cs typeface="Times New Roman" panose="02020603050405020304" pitchFamily="18" charset="0"/>
              </a:rPr>
              <a:t>	wij(new)=wij(old)+αtjxi</a:t>
            </a:r>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bj</a:t>
            </a:r>
            <a:r>
              <a:rPr lang="en-US" dirty="0">
                <a:latin typeface="Times New Roman" panose="02020603050405020304" pitchFamily="18" charset="0"/>
                <a:cs typeface="Times New Roman" panose="02020603050405020304" pitchFamily="18" charset="0"/>
              </a:rPr>
              <a:t>(new)=</a:t>
            </a:r>
            <a:r>
              <a:rPr lang="en-US" dirty="0" err="1">
                <a:latin typeface="Times New Roman" panose="02020603050405020304" pitchFamily="18" charset="0"/>
                <a:cs typeface="Times New Roman" panose="02020603050405020304" pitchFamily="18" charset="0"/>
              </a:rPr>
              <a:t>bj</a:t>
            </a:r>
            <a:r>
              <a:rPr lang="en-US" dirty="0">
                <a:latin typeface="Times New Roman" panose="02020603050405020304" pitchFamily="18" charset="0"/>
                <a:cs typeface="Times New Roman" panose="02020603050405020304" pitchFamily="18" charset="0"/>
              </a:rPr>
              <a:t>(old)+α</a:t>
            </a:r>
            <a:r>
              <a:rPr lang="en-US" dirty="0" err="1">
                <a:latin typeface="Times New Roman" panose="02020603050405020304" pitchFamily="18" charset="0"/>
                <a:cs typeface="Times New Roman" panose="02020603050405020304" pitchFamily="18" charset="0"/>
              </a:rPr>
              <a:t>tj</a:t>
            </a:r>
            <a:endParaRPr lang="en-IN" dirty="0">
              <a:latin typeface="Times New Roman" panose="02020603050405020304" pitchFamily="18" charset="0"/>
              <a:cs typeface="Times New Roman" panose="02020603050405020304" pitchFamily="18" charset="0"/>
            </a:endParaRPr>
          </a:p>
          <a:p>
            <a:pPr lvl="0"/>
            <a:r>
              <a:rPr lang="en-US" altLang="en-US" b="1" dirty="0">
                <a:solidFill>
                  <a:srgbClr val="000000"/>
                </a:solidFill>
                <a:latin typeface="Times New Roman" panose="02020603050405020304" pitchFamily="18" charset="0"/>
                <a:cs typeface="Times New Roman" panose="02020603050405020304" pitchFamily="18" charset="0"/>
              </a:rPr>
              <a:t>Case 2</a:t>
            </a:r>
            <a:r>
              <a:rPr lang="en-US" altLang="en-US" dirty="0">
                <a:solidFill>
                  <a:srgbClr val="000000"/>
                </a:solidFill>
                <a:latin typeface="Times New Roman" panose="02020603050405020304" pitchFamily="18" charset="0"/>
                <a:cs typeface="Times New Roman" panose="02020603050405020304" pitchFamily="18" charset="0"/>
              </a:rPr>
              <a:t> − if </a:t>
            </a:r>
            <a:r>
              <a:rPr lang="en-US" altLang="en-US" b="1" dirty="0" err="1">
                <a:solidFill>
                  <a:srgbClr val="000000"/>
                </a:solidFill>
                <a:latin typeface="Times New Roman" panose="02020603050405020304" pitchFamily="18" charset="0"/>
                <a:cs typeface="Times New Roman" panose="02020603050405020304" pitchFamily="18" charset="0"/>
              </a:rPr>
              <a:t>y</a:t>
            </a:r>
            <a:r>
              <a:rPr lang="en-US" altLang="en-US" b="1" baseline="-30000" dirty="0" err="1">
                <a:solidFill>
                  <a:srgbClr val="000000"/>
                </a:solidFill>
                <a:latin typeface="Times New Roman" panose="02020603050405020304" pitchFamily="18" charset="0"/>
                <a:cs typeface="Times New Roman" panose="02020603050405020304" pitchFamily="18" charset="0"/>
              </a:rPr>
              <a:t>j</a:t>
            </a:r>
            <a:r>
              <a:rPr lang="en-US" altLang="en-US" b="1" dirty="0">
                <a:solidFill>
                  <a:srgbClr val="000000"/>
                </a:solidFill>
                <a:latin typeface="Times New Roman" panose="02020603050405020304" pitchFamily="18" charset="0"/>
                <a:cs typeface="Times New Roman" panose="02020603050405020304" pitchFamily="18" charset="0"/>
              </a:rPr>
              <a:t> = </a:t>
            </a:r>
            <a:r>
              <a:rPr lang="en-US" altLang="en-US" b="1" dirty="0" err="1">
                <a:solidFill>
                  <a:srgbClr val="000000"/>
                </a:solidFill>
                <a:latin typeface="Times New Roman" panose="02020603050405020304" pitchFamily="18" charset="0"/>
                <a:cs typeface="Times New Roman" panose="02020603050405020304" pitchFamily="18" charset="0"/>
              </a:rPr>
              <a:t>t</a:t>
            </a:r>
            <a:r>
              <a:rPr lang="en-US" altLang="en-US" b="1" baseline="-30000" dirty="0" err="1">
                <a:solidFill>
                  <a:srgbClr val="000000"/>
                </a:solidFill>
                <a:latin typeface="Times New Roman" panose="02020603050405020304" pitchFamily="18" charset="0"/>
                <a:cs typeface="Times New Roman" panose="02020603050405020304" pitchFamily="18" charset="0"/>
              </a:rPr>
              <a:t>j</a:t>
            </a:r>
            <a:r>
              <a:rPr lang="en-US" altLang="en-US" dirty="0">
                <a:solidFill>
                  <a:srgbClr val="000000"/>
                </a:solidFill>
                <a:latin typeface="Times New Roman" panose="02020603050405020304" pitchFamily="18" charset="0"/>
                <a:cs typeface="Times New Roman" panose="02020603050405020304" pitchFamily="18" charset="0"/>
              </a:rPr>
              <a:t> then</a:t>
            </a:r>
          </a:p>
          <a:p>
            <a:pPr lvl="0"/>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wij</a:t>
            </a:r>
            <a:r>
              <a:rPr lang="en-IN" dirty="0">
                <a:latin typeface="Times New Roman" panose="02020603050405020304" pitchFamily="18" charset="0"/>
                <a:cs typeface="Times New Roman" panose="02020603050405020304" pitchFamily="18" charset="0"/>
              </a:rPr>
              <a:t>(new)=</a:t>
            </a:r>
            <a:r>
              <a:rPr lang="en-IN" dirty="0" err="1">
                <a:latin typeface="Times New Roman" panose="02020603050405020304" pitchFamily="18" charset="0"/>
                <a:cs typeface="Times New Roman" panose="02020603050405020304" pitchFamily="18" charset="0"/>
              </a:rPr>
              <a:t>wij</a:t>
            </a:r>
            <a:r>
              <a:rPr lang="en-IN" dirty="0">
                <a:latin typeface="Times New Roman" panose="02020603050405020304" pitchFamily="18" charset="0"/>
                <a:cs typeface="Times New Roman" panose="02020603050405020304" pitchFamily="18" charset="0"/>
              </a:rPr>
              <a:t>(old)</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bj</a:t>
            </a:r>
            <a:r>
              <a:rPr lang="en-IN" dirty="0">
                <a:latin typeface="Times New Roman" panose="02020603050405020304" pitchFamily="18" charset="0"/>
                <a:cs typeface="Times New Roman" panose="02020603050405020304" pitchFamily="18" charset="0"/>
              </a:rPr>
              <a:t>(new)=</a:t>
            </a:r>
            <a:r>
              <a:rPr lang="en-IN" dirty="0" err="1">
                <a:latin typeface="Times New Roman" panose="02020603050405020304" pitchFamily="18" charset="0"/>
                <a:cs typeface="Times New Roman" panose="02020603050405020304" pitchFamily="18" charset="0"/>
              </a:rPr>
              <a:t>bj</a:t>
            </a:r>
            <a:r>
              <a:rPr lang="en-IN" dirty="0">
                <a:latin typeface="Times New Roman" panose="02020603050405020304" pitchFamily="18" charset="0"/>
                <a:cs typeface="Times New Roman" panose="02020603050405020304" pitchFamily="18" charset="0"/>
              </a:rPr>
              <a:t>(old)</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Here </a:t>
            </a:r>
            <a:r>
              <a:rPr lang="en-US" b="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is the actual output and </a:t>
            </a:r>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is the desired/target output.</a:t>
            </a:r>
          </a:p>
          <a:p>
            <a:r>
              <a:rPr lang="en-US" b="1" dirty="0">
                <a:latin typeface="Times New Roman" panose="02020603050405020304" pitchFamily="18" charset="0"/>
                <a:cs typeface="Times New Roman" panose="02020603050405020304" pitchFamily="18" charset="0"/>
              </a:rPr>
              <a:t>Step 8</a:t>
            </a:r>
            <a:r>
              <a:rPr lang="en-US" dirty="0">
                <a:latin typeface="Times New Roman" panose="02020603050405020304" pitchFamily="18" charset="0"/>
                <a:cs typeface="Times New Roman" panose="02020603050405020304" pitchFamily="18" charset="0"/>
              </a:rPr>
              <a:t> − Test for the stopping condition, which will happen when there is no change in weight.</a:t>
            </a:r>
          </a:p>
          <a:p>
            <a:pPr lvl="0"/>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193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CD8F2-45D9-47F2-035B-D5EDC42BF011}"/>
              </a:ext>
            </a:extLst>
          </p:cNvPr>
          <p:cNvSpPr txBox="1"/>
          <p:nvPr/>
        </p:nvSpPr>
        <p:spPr>
          <a:xfrm>
            <a:off x="533400" y="457200"/>
            <a:ext cx="7620000" cy="4093428"/>
          </a:xfrm>
          <a:prstGeom prst="rect">
            <a:avLst/>
          </a:prstGeom>
          <a:noFill/>
        </p:spPr>
        <p:txBody>
          <a:bodyPr wrap="square">
            <a:spAutoFit/>
          </a:bodyPr>
          <a:lstStyle/>
          <a:p>
            <a:pPr algn="l"/>
            <a:r>
              <a:rPr lang="en-US" sz="2000" b="1" i="0" u="sng" dirty="0">
                <a:solidFill>
                  <a:srgbClr val="000000"/>
                </a:solidFill>
                <a:effectLst/>
                <a:latin typeface="Times New Roman" panose="02020603050405020304" pitchFamily="18" charset="0"/>
                <a:cs typeface="Times New Roman" panose="02020603050405020304" pitchFamily="18" charset="0"/>
              </a:rPr>
              <a:t>Adaptive Linear Neuron (Adaline)</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Adaline which stands for Adaptive Linear Neuron, is a network having a single linear unit. It was developed by </a:t>
            </a:r>
            <a:r>
              <a:rPr lang="en-US" sz="2000" b="0" i="0" dirty="0" err="1">
                <a:solidFill>
                  <a:srgbClr val="000000"/>
                </a:solidFill>
                <a:effectLst/>
                <a:latin typeface="Times New Roman" panose="02020603050405020304" pitchFamily="18" charset="0"/>
                <a:cs typeface="Times New Roman" panose="02020603050405020304" pitchFamily="18" charset="0"/>
              </a:rPr>
              <a:t>Widrow</a:t>
            </a:r>
            <a:r>
              <a:rPr lang="en-US" sz="2000" b="0" i="0" dirty="0">
                <a:solidFill>
                  <a:srgbClr val="000000"/>
                </a:solidFill>
                <a:effectLst/>
                <a:latin typeface="Times New Roman" panose="02020603050405020304" pitchFamily="18" charset="0"/>
                <a:cs typeface="Times New Roman" panose="02020603050405020304" pitchFamily="18" charset="0"/>
              </a:rPr>
              <a:t> and Hoff in 1960. </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Some important points about Adaline are as follows −</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uses bipolar activation function.</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uses delta rule for training to minimize the Mean-Squared Error (MSE) between the actual output and the desired/target output.</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weights and the bias are adjustable.</a:t>
            </a:r>
          </a:p>
        </p:txBody>
      </p:sp>
    </p:spTree>
    <p:extLst>
      <p:ext uri="{BB962C8B-B14F-4D97-AF65-F5344CB8AC3E}">
        <p14:creationId xmlns:p14="http://schemas.microsoft.com/office/powerpoint/2010/main" val="46455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34C93A-3991-BD0E-E625-A4C2A4C9A435}"/>
              </a:ext>
            </a:extLst>
          </p:cNvPr>
          <p:cNvSpPr txBox="1"/>
          <p:nvPr/>
        </p:nvSpPr>
        <p:spPr>
          <a:xfrm>
            <a:off x="471487" y="442912"/>
            <a:ext cx="8153400" cy="1631216"/>
          </a:xfrm>
          <a:prstGeom prst="rect">
            <a:avLst/>
          </a:prstGeom>
          <a:noFill/>
        </p:spPr>
        <p:txBody>
          <a:bodyPr wrap="square">
            <a:spAutoFit/>
          </a:bodyPr>
          <a:lstStyle/>
          <a:p>
            <a:pPr algn="l"/>
            <a:r>
              <a:rPr lang="en-US" sz="2000" b="0" i="0" u="sng" dirty="0">
                <a:effectLst/>
                <a:latin typeface="Times New Roman" panose="02020603050405020304" pitchFamily="18" charset="0"/>
                <a:cs typeface="Times New Roman" panose="02020603050405020304" pitchFamily="18" charset="0"/>
              </a:rPr>
              <a:t>Architecture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basic structure of Adaline is similar to perceptron having an extra feedback loop with the help of which the actual output is compared with the desired/target output. After comparison on the basis of training algorithm, the weights and bias will be updated.</a:t>
            </a:r>
          </a:p>
        </p:txBody>
      </p:sp>
      <p:pic>
        <p:nvPicPr>
          <p:cNvPr id="4100" name="Picture 4" descr="Architecture Adaptive Linear">
            <a:extLst>
              <a:ext uri="{FF2B5EF4-FFF2-40B4-BE49-F238E27FC236}">
                <a16:creationId xmlns:a16="http://schemas.microsoft.com/office/drawing/2014/main" id="{FEF94B49-BEFE-5F4B-99A9-2EB700E1E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391400" cy="420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21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8D7BC-95DC-84CF-AA24-BB89E2F4C047}"/>
              </a:ext>
            </a:extLst>
          </p:cNvPr>
          <p:cNvSpPr txBox="1"/>
          <p:nvPr/>
        </p:nvSpPr>
        <p:spPr>
          <a:xfrm>
            <a:off x="457200" y="609600"/>
            <a:ext cx="8077200" cy="4093428"/>
          </a:xfrm>
          <a:prstGeom prst="rect">
            <a:avLst/>
          </a:prstGeom>
          <a:noFill/>
        </p:spPr>
        <p:txBody>
          <a:bodyPr wrap="square">
            <a:spAutoFit/>
          </a:bodyPr>
          <a:lstStyle/>
          <a:p>
            <a:pPr algn="l"/>
            <a:r>
              <a:rPr lang="en-US" sz="2000" u="sng" dirty="0">
                <a:solidFill>
                  <a:srgbClr val="222222"/>
                </a:solidFill>
                <a:latin typeface="Times New Roman" panose="02020603050405020304" pitchFamily="18" charset="0"/>
                <a:cs typeface="Times New Roman" panose="02020603050405020304" pitchFamily="18" charset="0"/>
              </a:rPr>
              <a:t>A</a:t>
            </a:r>
            <a:r>
              <a:rPr lang="en-US" sz="2000" b="0" i="0" u="sng" dirty="0">
                <a:solidFill>
                  <a:srgbClr val="222222"/>
                </a:solidFill>
                <a:effectLst/>
                <a:latin typeface="Times New Roman" panose="02020603050405020304" pitchFamily="18" charset="0"/>
                <a:cs typeface="Times New Roman" panose="02020603050405020304" pitchFamily="18" charset="0"/>
              </a:rPr>
              <a:t>dvantages of Backpropagation are:</a:t>
            </a:r>
          </a:p>
          <a:p>
            <a:pPr algn="l"/>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Backpropagation is fast, simple and easy to program</a:t>
            </a:r>
          </a:p>
          <a:p>
            <a:pPr algn="l">
              <a:buFont typeface="Arial" panose="020B0604020202020204" pitchFamily="34" charset="0"/>
              <a:buChar char="•"/>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It has no parameters to tune apart from the numbers of input</a:t>
            </a:r>
          </a:p>
          <a:p>
            <a:pPr algn="l">
              <a:buFont typeface="Arial" panose="020B0604020202020204" pitchFamily="34" charset="0"/>
              <a:buChar char="•"/>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It is a flexible method as it does not require prior knowledge about the network</a:t>
            </a:r>
          </a:p>
          <a:p>
            <a:pPr algn="l">
              <a:buFont typeface="Arial" panose="020B0604020202020204" pitchFamily="34" charset="0"/>
              <a:buChar char="•"/>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It is a standard method that generally works well</a:t>
            </a:r>
          </a:p>
          <a:p>
            <a:pPr algn="l">
              <a:buFont typeface="Arial" panose="020B0604020202020204" pitchFamily="34" charset="0"/>
              <a:buChar char="•"/>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It does not need any special mention of the features of the function to be </a:t>
            </a:r>
            <a:r>
              <a:rPr lang="en-US" sz="2000" dirty="0">
                <a:solidFill>
                  <a:srgbClr val="222222"/>
                </a:solidFill>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learned.</a:t>
            </a:r>
          </a:p>
        </p:txBody>
      </p:sp>
    </p:spTree>
    <p:extLst>
      <p:ext uri="{BB962C8B-B14F-4D97-AF65-F5344CB8AC3E}">
        <p14:creationId xmlns:p14="http://schemas.microsoft.com/office/powerpoint/2010/main" val="23314576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9C613-6B6A-2A59-4408-89FC83920CD6}"/>
              </a:ext>
            </a:extLst>
          </p:cNvPr>
          <p:cNvSpPr txBox="1"/>
          <p:nvPr/>
        </p:nvSpPr>
        <p:spPr>
          <a:xfrm>
            <a:off x="457200" y="892412"/>
            <a:ext cx="8229600" cy="3170099"/>
          </a:xfrm>
          <a:prstGeom prst="rect">
            <a:avLst/>
          </a:prstGeom>
          <a:noFill/>
        </p:spPr>
        <p:txBody>
          <a:bodyPr wrap="square">
            <a:spAutoFit/>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Associative memory</a:t>
            </a:r>
            <a:r>
              <a:rPr lang="en-US" sz="2000" b="0" i="0" dirty="0">
                <a:solidFill>
                  <a:srgbClr val="273239"/>
                </a:solidFill>
                <a:effectLst/>
                <a:latin typeface="Times New Roman" panose="02020603050405020304" pitchFamily="18" charset="0"/>
                <a:cs typeface="Times New Roman" panose="02020603050405020304" pitchFamily="18" charset="0"/>
              </a:rPr>
              <a:t> is also known as content addressable memory (CAM) or associative storage or associative array. It is a special type of memory that is optimized for performing searches through data, as opposed to providing a simple direct access to the data based on the address.</a:t>
            </a: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it can store the set of patterns as memories when the associative memory is being presented with a key pattern, it responds by producing one of the stored pattern which closely resembles or relates to the key pattern.</a:t>
            </a: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it can be viewed as </a:t>
            </a:r>
            <a:r>
              <a:rPr lang="en-US" sz="2000" b="1" i="0" dirty="0">
                <a:solidFill>
                  <a:srgbClr val="273239"/>
                </a:solidFill>
                <a:effectLst/>
                <a:latin typeface="Times New Roman" panose="02020603050405020304" pitchFamily="18" charset="0"/>
                <a:cs typeface="Times New Roman" panose="02020603050405020304" pitchFamily="18" charset="0"/>
              </a:rPr>
              <a:t>data correlation</a:t>
            </a:r>
            <a:r>
              <a:rPr lang="en-US" sz="2000" b="0" i="0" dirty="0">
                <a:solidFill>
                  <a:srgbClr val="273239"/>
                </a:solidFill>
                <a:effectLst/>
                <a:latin typeface="Times New Roman" panose="02020603050405020304" pitchFamily="18" charset="0"/>
                <a:cs typeface="Times New Roman" panose="02020603050405020304" pitchFamily="18" charset="0"/>
              </a:rPr>
              <a:t> here. input data is correlated with that of stored data in the CAM.</a:t>
            </a: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it forms of two type:</a:t>
            </a:r>
          </a:p>
        </p:txBody>
      </p:sp>
    </p:spTree>
    <p:extLst>
      <p:ext uri="{BB962C8B-B14F-4D97-AF65-F5344CB8AC3E}">
        <p14:creationId xmlns:p14="http://schemas.microsoft.com/office/powerpoint/2010/main" val="1833926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2E2AF-B2E9-A504-1A2B-3F2513BFFA39}"/>
              </a:ext>
            </a:extLst>
          </p:cNvPr>
          <p:cNvSpPr txBox="1"/>
          <p:nvPr/>
        </p:nvSpPr>
        <p:spPr>
          <a:xfrm>
            <a:off x="457200" y="838200"/>
            <a:ext cx="7848600" cy="5016758"/>
          </a:xfrm>
          <a:prstGeom prst="rect">
            <a:avLst/>
          </a:prstGeom>
          <a:noFill/>
        </p:spPr>
        <p:txBody>
          <a:bodyPr wrap="square">
            <a:spAutoFit/>
          </a:bodyPr>
          <a:lstStyle/>
          <a:p>
            <a:pPr algn="l" fontAlgn="base">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hlinkClick r:id="rId2"/>
              </a:rPr>
              <a:t>auto associative memory network</a:t>
            </a:r>
            <a:r>
              <a:rPr lang="en-US" sz="2000" b="0" i="0" dirty="0">
                <a:solidFill>
                  <a:srgbClr val="273239"/>
                </a:solidFill>
                <a:effectLst/>
                <a:latin typeface="Times New Roman" panose="02020603050405020304" pitchFamily="18" charset="0"/>
                <a:cs typeface="Times New Roman" panose="02020603050405020304" pitchFamily="18" charset="0"/>
              </a:rPr>
              <a:t> : An auto-associative memory network, also known as a recurrent neural network, is a type of associative memory that is used to recall a pattern from partial or degraded inputs. In an auto-associative network, the output of the network is fed back into the input, allowing the network to learn and remember the patterns it has been trained on. This type of memory network is commonly used in applications such as speech and image recognition, where the input data may be incomplete or noisy.</a:t>
            </a:r>
          </a:p>
          <a:p>
            <a:pPr algn="l"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hlinkClick r:id="rId3"/>
              </a:rPr>
              <a:t>hetero associative memory network</a:t>
            </a:r>
            <a:r>
              <a:rPr lang="en-US" sz="2000" b="0" i="0" dirty="0">
                <a:solidFill>
                  <a:srgbClr val="273239"/>
                </a:solidFill>
                <a:effectLst/>
                <a:latin typeface="Times New Roman" panose="02020603050405020304" pitchFamily="18" charset="0"/>
                <a:cs typeface="Times New Roman" panose="02020603050405020304" pitchFamily="18" charset="0"/>
              </a:rPr>
              <a:t> : A hetero-associative memory network is a type of associative memory that is used to associate one set of patterns with another. In a hetero-associative network, the input pattern is associated with a different output pattern, allowing the network to learn and remember the associations between the two sets of patterns. This type of memory network is commonly used in applications such as data compression and data retrieval.</a:t>
            </a:r>
          </a:p>
        </p:txBody>
      </p:sp>
    </p:spTree>
    <p:extLst>
      <p:ext uri="{BB962C8B-B14F-4D97-AF65-F5344CB8AC3E}">
        <p14:creationId xmlns:p14="http://schemas.microsoft.com/office/powerpoint/2010/main" val="3219559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07059-DFAE-3BE9-199D-7226D34FC251}"/>
              </a:ext>
            </a:extLst>
          </p:cNvPr>
          <p:cNvSpPr txBox="1"/>
          <p:nvPr/>
        </p:nvSpPr>
        <p:spPr>
          <a:xfrm>
            <a:off x="685800" y="753912"/>
            <a:ext cx="7696200" cy="4093428"/>
          </a:xfrm>
          <a:prstGeom prst="rect">
            <a:avLst/>
          </a:prstGeom>
          <a:noFill/>
        </p:spPr>
        <p:txBody>
          <a:bodyPr wrap="square">
            <a:spAutoFit/>
          </a:bodyPr>
          <a:lstStyle/>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Associative memory of conventional semiconductor memory (usually </a:t>
            </a:r>
            <a:r>
              <a:rPr lang="en-US" sz="2000" b="0" i="0" u="sng" dirty="0">
                <a:solidFill>
                  <a:srgbClr val="273239"/>
                </a:solidFill>
                <a:effectLst/>
                <a:latin typeface="Times New Roman" panose="02020603050405020304" pitchFamily="18" charset="0"/>
                <a:cs typeface="Times New Roman" panose="02020603050405020304" pitchFamily="18" charset="0"/>
                <a:hlinkClick r:id="rId2"/>
              </a:rPr>
              <a:t>RAM</a:t>
            </a:r>
            <a:r>
              <a:rPr lang="en-US" sz="2000" b="0" i="0" dirty="0">
                <a:solidFill>
                  <a:srgbClr val="273239"/>
                </a:solidFill>
                <a:effectLst/>
                <a:latin typeface="Times New Roman" panose="02020603050405020304" pitchFamily="18" charset="0"/>
                <a:cs typeface="Times New Roman" panose="02020603050405020304" pitchFamily="18" charset="0"/>
              </a:rPr>
              <a:t>) with added comparison circuity that enables a search operation to complete in a single clock cycle. It is a hardware search engine, a special type of computer memory used in certain very high searching applications. </a:t>
            </a:r>
          </a:p>
          <a:p>
            <a:pPr algn="l" fontAlgn="base"/>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How Does Associative Memory Work?</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In conventional memory, data is stored in specific locations, called addresses, and retrieved by referencing those addresses. In associative memory, data is stored together with additional tags or metadata that describe its content. When a search is performed, the associative memory compares the search query with the tags of all stored data, and retrieves the data that matches the query.</a:t>
            </a:r>
          </a:p>
        </p:txBody>
      </p:sp>
    </p:spTree>
    <p:extLst>
      <p:ext uri="{BB962C8B-B14F-4D97-AF65-F5344CB8AC3E}">
        <p14:creationId xmlns:p14="http://schemas.microsoft.com/office/powerpoint/2010/main" val="27950309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1DCA10-BEE1-9EC8-64B3-5C850D48BB55}"/>
              </a:ext>
            </a:extLst>
          </p:cNvPr>
          <p:cNvSpPr txBox="1"/>
          <p:nvPr/>
        </p:nvSpPr>
        <p:spPr>
          <a:xfrm>
            <a:off x="342900" y="457200"/>
            <a:ext cx="8458200" cy="5324535"/>
          </a:xfrm>
          <a:prstGeom prst="rect">
            <a:avLst/>
          </a:prstGeom>
          <a:noFill/>
        </p:spPr>
        <p:txBody>
          <a:bodyPr wrap="square">
            <a:spAutoFit/>
          </a:bodyPr>
          <a:lstStyle/>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Associative memory is designed to quickly find matching data, even when the search query is incomplete or imprecise. This is achieved by using parallel processing techniques, where multiple search queries can be performed simultaneously. The search is also performed in a single step, as opposed to conventional memory where multiple steps are required to locate the data.</a:t>
            </a:r>
          </a:p>
          <a:p>
            <a:pPr algn="l" fontAlgn="base"/>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Applications of Associative memory :-</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It can be only used in memory allocation format.</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It is widely used in the database management systems, etc.</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Networking: Associative memory is used in network routing tables to quickly find the path to a destination network based on its address.</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Image processing: Associative memory is used in image processing applications to search for specific features or patterns within an image.</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Artificial intelligence: Associative memory is used in artificial intelligence applications such as expert systems and pattern recognition.</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Database management: Associative memory can be used in database management systems to quickly retrieve data based on its content.</a:t>
            </a:r>
          </a:p>
        </p:txBody>
      </p:sp>
    </p:spTree>
    <p:extLst>
      <p:ext uri="{BB962C8B-B14F-4D97-AF65-F5344CB8AC3E}">
        <p14:creationId xmlns:p14="http://schemas.microsoft.com/office/powerpoint/2010/main" val="3163547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B5437-1EB6-2344-8E2C-BE4E35D8CE8C}"/>
              </a:ext>
            </a:extLst>
          </p:cNvPr>
          <p:cNvSpPr txBox="1"/>
          <p:nvPr/>
        </p:nvSpPr>
        <p:spPr>
          <a:xfrm>
            <a:off x="609600" y="762000"/>
            <a:ext cx="7696200" cy="4401205"/>
          </a:xfrm>
          <a:prstGeom prst="rect">
            <a:avLst/>
          </a:prstGeom>
          <a:noFill/>
        </p:spPr>
        <p:txBody>
          <a:bodyPr wrap="square">
            <a:spAutoFit/>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Advantages of Associative memory :-</a:t>
            </a:r>
          </a:p>
          <a:p>
            <a:pPr algn="l" fontAlgn="base"/>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It is used where search time needs to be less or short.</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It is suitable for parallel searches.</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It is often used to speedup databases.</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It is used in page tables used by the virtual memory and used in neural networks.</a:t>
            </a:r>
          </a:p>
          <a:p>
            <a:pPr algn="l" fontAlgn="base">
              <a:buFont typeface="+mj-lt"/>
              <a:buAutoNum type="arabicPeriod"/>
            </a:pPr>
            <a:endParaRPr lang="en-US" sz="2000" dirty="0">
              <a:solidFill>
                <a:srgbClr val="273239"/>
              </a:solidFill>
              <a:latin typeface="Times New Roman" panose="02020603050405020304" pitchFamily="18" charset="0"/>
              <a:cs typeface="Times New Roman" panose="02020603050405020304" pitchFamily="18" charset="0"/>
            </a:endParaRPr>
          </a:p>
          <a:p>
            <a:pPr algn="l"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Disadvantages of Associative memory :-</a:t>
            </a:r>
          </a:p>
          <a:p>
            <a:pPr algn="l" fontAlgn="base"/>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It is more expensive than RAM.</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Each cell must have storage capability and logical circuits for matching its content with external argument.</a:t>
            </a:r>
          </a:p>
        </p:txBody>
      </p:sp>
    </p:spTree>
    <p:extLst>
      <p:ext uri="{BB962C8B-B14F-4D97-AF65-F5344CB8AC3E}">
        <p14:creationId xmlns:p14="http://schemas.microsoft.com/office/powerpoint/2010/main" val="409470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48640"/>
          </a:xfrm>
        </p:spPr>
        <p:txBody>
          <a:bodyPr>
            <a:normAutofit/>
          </a:bodyPr>
          <a:lstStyle/>
          <a:p>
            <a:r>
              <a:rPr lang="en-US" sz="2200" b="1" dirty="0">
                <a:latin typeface="Times New Roman" panose="02020603050405020304" pitchFamily="18" charset="0"/>
                <a:cs typeface="Times New Roman" panose="02020603050405020304" pitchFamily="18" charset="0"/>
              </a:rPr>
              <a:t>Architecture</a:t>
            </a:r>
          </a:p>
        </p:txBody>
      </p:sp>
      <p:sp>
        <p:nvSpPr>
          <p:cNvPr id="3" name="Content Placeholder 2"/>
          <p:cNvSpPr>
            <a:spLocks noGrp="1"/>
          </p:cNvSpPr>
          <p:nvPr>
            <p:ph idx="1"/>
          </p:nvPr>
        </p:nvSpPr>
        <p:spPr>
          <a:xfrm>
            <a:off x="457200" y="990600"/>
            <a:ext cx="8229600" cy="5166360"/>
          </a:xfrm>
        </p:spPr>
        <p:txBody>
          <a:bodyPr>
            <a:noAutofit/>
          </a:bodyPr>
          <a:lstStyle/>
          <a:p>
            <a:pPr algn="just"/>
            <a:r>
              <a:rPr lang="en-US" sz="2200" b="1" dirty="0">
                <a:latin typeface="Times New Roman" panose="02020603050405020304" pitchFamily="18" charset="0"/>
                <a:cs typeface="Times New Roman" panose="02020603050405020304" pitchFamily="18" charset="0"/>
              </a:rPr>
              <a:t>Input Layer:</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name suggests, it accepts inputs in several different formats provided by the programmer.</a:t>
            </a:r>
          </a:p>
          <a:p>
            <a:pPr algn="just"/>
            <a:r>
              <a:rPr lang="en-US" sz="2200" b="1" dirty="0">
                <a:latin typeface="Times New Roman" panose="02020603050405020304" pitchFamily="18" charset="0"/>
                <a:cs typeface="Times New Roman" panose="02020603050405020304" pitchFamily="18" charset="0"/>
              </a:rPr>
              <a:t>Hidden Layer:</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hidden layer presents in-between input and output layers. It performs all the calculations to find hidden features and patterns.</a:t>
            </a:r>
          </a:p>
          <a:p>
            <a:pPr algn="just"/>
            <a:r>
              <a:rPr lang="en-US" sz="2200" b="1" dirty="0">
                <a:latin typeface="Times New Roman" panose="02020603050405020304" pitchFamily="18" charset="0"/>
                <a:cs typeface="Times New Roman" panose="02020603050405020304" pitchFamily="18" charset="0"/>
              </a:rPr>
              <a:t>Output Layer:</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input goes through a series of transformations using the hidden layer, which finally results in output that is conveyed using this layer.</a:t>
            </a:r>
          </a:p>
          <a:p>
            <a:pPr algn="just"/>
            <a:r>
              <a:rPr lang="en-US" sz="2200" dirty="0">
                <a:latin typeface="Times New Roman" panose="02020603050405020304" pitchFamily="18" charset="0"/>
                <a:cs typeface="Times New Roman" panose="02020603050405020304" pitchFamily="18" charset="0"/>
              </a:rPr>
              <a:t>The artificial neural network takes input and computes the weighted sum of the inputs and includes a bias. This computation is represented in the form of a transfer function.</a:t>
            </a:r>
          </a:p>
          <a:p>
            <a:pPr algn="just"/>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4100" name="Picture 4"/>
          <p:cNvPicPr>
            <a:picLocks noChangeAspect="1" noChangeArrowheads="1"/>
          </p:cNvPicPr>
          <p:nvPr/>
        </p:nvPicPr>
        <p:blipFill>
          <a:blip r:embed="rId2"/>
          <a:srcRect/>
          <a:stretch>
            <a:fillRect/>
          </a:stretch>
        </p:blipFill>
        <p:spPr bwMode="auto">
          <a:xfrm>
            <a:off x="2057400" y="4114800"/>
            <a:ext cx="1562100" cy="600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11F80-6731-BA10-C803-B1CF2DEB9CA9}"/>
              </a:ext>
            </a:extLst>
          </p:cNvPr>
          <p:cNvSpPr>
            <a:spLocks noGrp="1"/>
          </p:cNvSpPr>
          <p:nvPr>
            <p:ph idx="1"/>
          </p:nvPr>
        </p:nvSpPr>
        <p:spPr>
          <a:xfrm>
            <a:off x="381000" y="533400"/>
            <a:ext cx="8229600" cy="4937760"/>
          </a:xfrm>
        </p:spPr>
        <p:txBody>
          <a:bodyPr>
            <a:normAutofit/>
          </a:bodyPr>
          <a:lstStyle/>
          <a:p>
            <a:r>
              <a:rPr lang="en-US" sz="2200" dirty="0">
                <a:latin typeface="Times New Roman" panose="02020603050405020304" pitchFamily="18" charset="0"/>
                <a:cs typeface="Times New Roman" panose="02020603050405020304" pitchFamily="18" charset="0"/>
              </a:rPr>
              <a:t>It determines weighted total is passed as an input to an activation function to produce the output. Activation functions choose whether a node should fire or not. Only those who are fired make it to the output layer. There are distinctive activation functions available that can be applied upon the sort of task we are performing.</a:t>
            </a:r>
          </a:p>
          <a:p>
            <a:endParaRPr lang="en-IN" sz="2200" dirty="0"/>
          </a:p>
        </p:txBody>
      </p:sp>
    </p:spTree>
    <p:extLst>
      <p:ext uri="{BB962C8B-B14F-4D97-AF65-F5344CB8AC3E}">
        <p14:creationId xmlns:p14="http://schemas.microsoft.com/office/powerpoint/2010/main" val="200046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12C0DB-1279-54E3-F7E3-C1E642F4045D}"/>
              </a:ext>
            </a:extLst>
          </p:cNvPr>
          <p:cNvSpPr txBox="1"/>
          <p:nvPr/>
        </p:nvSpPr>
        <p:spPr>
          <a:xfrm>
            <a:off x="838200" y="685800"/>
            <a:ext cx="7010400" cy="2031325"/>
          </a:xfrm>
          <a:prstGeom prst="rect">
            <a:avLst/>
          </a:prstGeom>
          <a:noFill/>
        </p:spPr>
        <p:txBody>
          <a:bodyPr wrap="square">
            <a:spAutoFit/>
          </a:bodyPr>
          <a:lstStyle/>
          <a:p>
            <a:pPr algn="l"/>
            <a:r>
              <a:rPr lang="en-US" b="1" i="0" dirty="0">
                <a:solidFill>
                  <a:srgbClr val="111111"/>
                </a:solidFill>
                <a:effectLst/>
                <a:latin typeface="Roboto" panose="02000000000000000000" pitchFamily="2" charset="0"/>
              </a:rPr>
              <a:t>The models of ANN are specified by the three basic entities namely:</a:t>
            </a:r>
          </a:p>
          <a:p>
            <a:pPr algn="l"/>
            <a:endParaRPr lang="en-US" b="0" i="0" dirty="0">
              <a:solidFill>
                <a:srgbClr val="111111"/>
              </a:solidFill>
              <a:effectLst/>
              <a:latin typeface="Roboto" panose="02000000000000000000" pitchFamily="2" charset="0"/>
            </a:endParaRPr>
          </a:p>
          <a:p>
            <a:pPr algn="l">
              <a:buFont typeface="+mj-lt"/>
              <a:buAutoNum type="arabicPeriod"/>
            </a:pPr>
            <a:r>
              <a:rPr lang="en-US" b="0" i="0" dirty="0">
                <a:solidFill>
                  <a:srgbClr val="111111"/>
                </a:solidFill>
                <a:effectLst/>
                <a:latin typeface="Roboto" panose="02000000000000000000" pitchFamily="2" charset="0"/>
              </a:rPr>
              <a:t>The model's synaptic interconnection.</a:t>
            </a:r>
          </a:p>
          <a:p>
            <a:pPr algn="l">
              <a:buFont typeface="+mj-lt"/>
              <a:buAutoNum type="arabicPeriod"/>
            </a:pPr>
            <a:r>
              <a:rPr lang="en-US" b="0" i="0" dirty="0">
                <a:solidFill>
                  <a:srgbClr val="111111"/>
                </a:solidFill>
                <a:effectLst/>
                <a:latin typeface="Roboto" panose="02000000000000000000" pitchFamily="2" charset="0"/>
              </a:rPr>
              <a:t>The training rules or learning rules adopted for updating and adjusting the connection weights.</a:t>
            </a:r>
          </a:p>
          <a:p>
            <a:pPr algn="l">
              <a:buFont typeface="+mj-lt"/>
              <a:buAutoNum type="arabicPeriod"/>
            </a:pPr>
            <a:r>
              <a:rPr lang="en-US" b="0" i="0" dirty="0">
                <a:solidFill>
                  <a:srgbClr val="111111"/>
                </a:solidFill>
                <a:effectLst/>
                <a:latin typeface="Roboto" panose="02000000000000000000" pitchFamily="2" charset="0"/>
              </a:rPr>
              <a:t>Their activation functions.</a:t>
            </a:r>
          </a:p>
        </p:txBody>
      </p:sp>
      <p:pic>
        <p:nvPicPr>
          <p:cNvPr id="1030" name="Picture 6" descr="Basic structure of ANN model.... | Download Scientific Diagram">
            <a:extLst>
              <a:ext uri="{FF2B5EF4-FFF2-40B4-BE49-F238E27FC236}">
                <a16:creationId xmlns:a16="http://schemas.microsoft.com/office/drawing/2014/main" id="{6E7D604C-B629-BCFF-AA08-E704043BA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19400"/>
            <a:ext cx="7010401"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63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TotalTime>
  <Words>5960</Words>
  <Application>Microsoft Office PowerPoint</Application>
  <PresentationFormat>On-screen Show (4:3)</PresentationFormat>
  <Paragraphs>386</Paragraphs>
  <Slides>68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68</vt:i4>
      </vt:variant>
    </vt:vector>
  </HeadingPairs>
  <TitlesOfParts>
    <vt:vector size="80" baseType="lpstr">
      <vt:lpstr>Arial</vt:lpstr>
      <vt:lpstr>Calibri</vt:lpstr>
      <vt:lpstr>Calibri Light</vt:lpstr>
      <vt:lpstr>erdana</vt:lpstr>
      <vt:lpstr>inter-bold</vt:lpstr>
      <vt:lpstr>inter-regular</vt:lpstr>
      <vt:lpstr>Nunito</vt:lpstr>
      <vt:lpstr>Open Sans</vt:lpstr>
      <vt:lpstr>Roboto</vt:lpstr>
      <vt:lpstr>Times New Roman</vt:lpstr>
      <vt:lpstr>verdana</vt:lpstr>
      <vt:lpstr>Office Theme</vt:lpstr>
      <vt:lpstr>Artificial Neural Networks</vt:lpstr>
      <vt:lpstr>Artificial Neural Networks</vt:lpstr>
      <vt:lpstr>Artificial Neural Networks</vt:lpstr>
      <vt:lpstr>Artificial Neural Networks</vt:lpstr>
      <vt:lpstr>PowerPoint Presentation</vt:lpstr>
      <vt:lpstr>The architecture of an artificial neural network:</vt:lpstr>
      <vt:lpstr>Architecture</vt:lpstr>
      <vt:lpstr>PowerPoint Presentation</vt:lpstr>
      <vt:lpstr>PowerPoint Presentation</vt:lpstr>
      <vt:lpstr>PowerPoint Presentation</vt:lpstr>
      <vt:lpstr>PowerPoint Presentation</vt:lpstr>
      <vt:lpstr>PowerPoint Presentation</vt:lpstr>
      <vt:lpstr>Forward and backward passes in Neural Networks</vt:lpstr>
      <vt:lpstr>PowerPoint Presentation</vt:lpstr>
      <vt:lpstr>PowerPoint Presentation</vt:lpstr>
      <vt:lpstr>Why use the backpropagation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 by Back propagation Algorithm</dc:title>
  <dc:creator>sugumar R</dc:creator>
  <cp:lastModifiedBy>Shravani Lokeshwar</cp:lastModifiedBy>
  <cp:revision>42</cp:revision>
  <dcterms:created xsi:type="dcterms:W3CDTF">2006-08-16T00:00:00Z</dcterms:created>
  <dcterms:modified xsi:type="dcterms:W3CDTF">2023-08-03T08:36:11Z</dcterms:modified>
</cp:coreProperties>
</file>