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482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ject_management" TargetMode="External"/><Relationship Id="rId2" Type="http://schemas.openxmlformats.org/officeDocument/2006/relationships/hyperlink" Target="http://en.wikipedia.org/wiki/Customer_relationship_management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hief_Information_Officer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://en.wikipedia.org/wiki/Human_Resource_Management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hyperlink" Target="http://en.wikipedia.org/wiki/Hypermedia" TargetMode="External"/><Relationship Id="rId4" Type="http://schemas.openxmlformats.org/officeDocument/2006/relationships/hyperlink" Target="http://en.wikipedia.org/wiki/Web_browser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searchmobilecomputing.techtarget.com/definition/wireless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searchnetworking.techtarget.com/definition/protoco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hyperlink" Target="http://searchunifiedcommunications.techtarget.com/definition/instant-messaging" TargetMode="External"/><Relationship Id="rId4" Type="http://schemas.openxmlformats.org/officeDocument/2006/relationships/hyperlink" Target="http://searchmobilecomputing.techtarget.com/definition/cellular-telephon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earchmobilecomputing.techtarget.com/definition/Wireless-Transport-Layer-Security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xed-mobile_convergence" TargetMode="External"/><Relationship Id="rId2" Type="http://schemas.openxmlformats.org/officeDocument/2006/relationships/hyperlink" Target="http://en.wikipedia.org/wiki/Video_on_demand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hyperlink" Target="http://en.wikipedia.org/wiki/Mobile-to-mobile_convergence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VB-H" TargetMode="External"/><Relationship Id="rId13" Type="http://schemas.openxmlformats.org/officeDocument/2006/relationships/hyperlink" Target="http://en.wikipedia.org/wiki/CAD_data_exchange" TargetMode="External"/><Relationship Id="rId18" Type="http://schemas.openxmlformats.org/officeDocument/2006/relationships/image" Target="../media/image1.png"/><Relationship Id="rId3" Type="http://schemas.openxmlformats.org/officeDocument/2006/relationships/hyperlink" Target="http://en.wikipedia.org/wiki/IP_Multimedia_Subsystem" TargetMode="External"/><Relationship Id="rId7" Type="http://schemas.openxmlformats.org/officeDocument/2006/relationships/hyperlink" Target="http://en.wikipedia.org/wiki/Voice_call_continuity" TargetMode="External"/><Relationship Id="rId12" Type="http://schemas.openxmlformats.org/officeDocument/2006/relationships/hyperlink" Target="http://en.wikipedia.org/wiki/Product_visualization" TargetMode="External"/><Relationship Id="rId17" Type="http://schemas.openxmlformats.org/officeDocument/2006/relationships/image" Target="../media/image10.png"/><Relationship Id="rId2" Type="http://schemas.openxmlformats.org/officeDocument/2006/relationships/hyperlink" Target="http://en.wikipedia.org/wiki/Location-based_service" TargetMode="External"/><Relationship Id="rId16" Type="http://schemas.openxmlformats.org/officeDocument/2006/relationships/hyperlink" Target="http://en.wikipedia.org/wiki/OpenG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Voice_over_IP" TargetMode="External"/><Relationship Id="rId11" Type="http://schemas.openxmlformats.org/officeDocument/2006/relationships/hyperlink" Target="http://en.wikipedia.org/wiki/Product_Data_Management" TargetMode="External"/><Relationship Id="rId5" Type="http://schemas.openxmlformats.org/officeDocument/2006/relationships/hyperlink" Target="http://en.wikipedia.org/wiki/IPTV" TargetMode="External"/><Relationship Id="rId15" Type="http://schemas.openxmlformats.org/officeDocument/2006/relationships/hyperlink" Target="http://en.wikipedia.org/wiki/Computer-aided_design" TargetMode="External"/><Relationship Id="rId10" Type="http://schemas.openxmlformats.org/officeDocument/2006/relationships/hyperlink" Target="http://en.wikipedia.org/wiki/Product_Lifecycle_Management" TargetMode="External"/><Relationship Id="rId4" Type="http://schemas.openxmlformats.org/officeDocument/2006/relationships/hyperlink" Target="http://en.wikipedia.org/wiki/Session_Initiation_Protocol" TargetMode="External"/><Relationship Id="rId9" Type="http://schemas.openxmlformats.org/officeDocument/2006/relationships/hyperlink" Target="http://en.wikipedia.org/wiki/Software_as_a_service" TargetMode="External"/><Relationship Id="rId14" Type="http://schemas.openxmlformats.org/officeDocument/2006/relationships/hyperlink" Target="http://en.wikipedia.org/wiki/Collaborative_softwar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/index.php?title=NX_5&amp;action=edit&amp;redlink=1" TargetMode="External"/><Relationship Id="rId2" Type="http://schemas.openxmlformats.org/officeDocument/2006/relationships/hyperlink" Target="http://en.wikipedia.org/wiki/Product_(business)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en.wikipedia.org/wiki/Teamcenter#Community_Collaboratio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/index.php?title=NX_5&amp;action=edit&amp;redlink=1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en.wikipedia.org/wiki/Hyperlink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Email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en.wikipedia.org/wiki/Advertisements" TargetMode="External"/><Relationship Id="rId7" Type="http://schemas.openxmlformats.org/officeDocument/2006/relationships/hyperlink" Target="http://en.wikipedia.org/wiki/E-commerce" TargetMode="External"/><Relationship Id="rId2" Type="http://schemas.openxmlformats.org/officeDocument/2006/relationships/hyperlink" Target="http://en.wikipedia.org/wiki/Customer_loyalt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Internet" TargetMode="External"/><Relationship Id="rId5" Type="http://schemas.openxmlformats.org/officeDocument/2006/relationships/hyperlink" Target="http://en.wikipedia.org/wiki/Search_marketing" TargetMode="External"/><Relationship Id="rId4" Type="http://schemas.openxmlformats.org/officeDocument/2006/relationships/hyperlink" Target="http://en.wikipedia.org/wiki/Return_on_investment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roduct_(business)" TargetMode="External"/><Relationship Id="rId13" Type="http://schemas.openxmlformats.org/officeDocument/2006/relationships/hyperlink" Target="http://en.wikipedia.org/wiki/Database" TargetMode="External"/><Relationship Id="rId18" Type="http://schemas.openxmlformats.org/officeDocument/2006/relationships/hyperlink" Target="http://en.wikipedia.org/wiki/Marketing_research" TargetMode="External"/><Relationship Id="rId3" Type="http://schemas.openxmlformats.org/officeDocument/2006/relationships/hyperlink" Target="http://en.wikipedia.org/wiki/Internet_service_provider" TargetMode="External"/><Relationship Id="rId21" Type="http://schemas.openxmlformats.org/officeDocument/2006/relationships/hyperlink" Target="http://en.wikipedia.org/wiki/Fax" TargetMode="External"/><Relationship Id="rId7" Type="http://schemas.openxmlformats.org/officeDocument/2006/relationships/hyperlink" Target="http://en.wikipedia.org/wiki/Customer" TargetMode="External"/><Relationship Id="rId12" Type="http://schemas.openxmlformats.org/officeDocument/2006/relationships/hyperlink" Target="http://en.wikipedia.org/wiki/Homesourcing" TargetMode="External"/><Relationship Id="rId17" Type="http://schemas.openxmlformats.org/officeDocument/2006/relationships/hyperlink" Target="http://en.wikipedia.org/wiki/Political_party" TargetMode="External"/><Relationship Id="rId2" Type="http://schemas.openxmlformats.org/officeDocument/2006/relationships/hyperlink" Target="http://en.wikipedia.org/wiki/CAN-SPAM" TargetMode="External"/><Relationship Id="rId16" Type="http://schemas.openxmlformats.org/officeDocument/2006/relationships/hyperlink" Target="http://en.wikipedia.org/wiki/Alumni_association" TargetMode="External"/><Relationship Id="rId20" Type="http://schemas.openxmlformats.org/officeDocument/2006/relationships/hyperlink" Target="http://en.wikipedia.org/wiki/E-mai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Sales" TargetMode="External"/><Relationship Id="rId11" Type="http://schemas.openxmlformats.org/officeDocument/2006/relationships/hyperlink" Target="http://en.wikipedia.org/wiki/Call_center" TargetMode="External"/><Relationship Id="rId5" Type="http://schemas.openxmlformats.org/officeDocument/2006/relationships/hyperlink" Target="http://en.wikipedia.org/wiki/Direct_marketing" TargetMode="External"/><Relationship Id="rId15" Type="http://schemas.openxmlformats.org/officeDocument/2006/relationships/hyperlink" Target="http://en.wikipedia.org/wiki/Charitable_trust" TargetMode="External"/><Relationship Id="rId23" Type="http://schemas.openxmlformats.org/officeDocument/2006/relationships/image" Target="../media/image1.png"/><Relationship Id="rId10" Type="http://schemas.openxmlformats.org/officeDocument/2006/relationships/hyperlink" Target="http://en.wikipedia.org/wiki/Web_conferencing" TargetMode="External"/><Relationship Id="rId19" Type="http://schemas.openxmlformats.org/officeDocument/2006/relationships/hyperlink" Target="http://en.wikipedia.org/wiki/Public_opinion_poll" TargetMode="External"/><Relationship Id="rId4" Type="http://schemas.openxmlformats.org/officeDocument/2006/relationships/hyperlink" Target="http://en.wikipedia.org/wiki/Acceptable_use_policy" TargetMode="External"/><Relationship Id="rId9" Type="http://schemas.openxmlformats.org/officeDocument/2006/relationships/hyperlink" Target="http://en.wikipedia.org/wiki/Service_(economics)" TargetMode="External"/><Relationship Id="rId14" Type="http://schemas.openxmlformats.org/officeDocument/2006/relationships/hyperlink" Target="http://en.wikipedia.org/wiki/Telephone_directory" TargetMode="External"/><Relationship Id="rId22" Type="http://schemas.openxmlformats.org/officeDocument/2006/relationships/hyperlink" Target="http://en.wikipedia.org/wiki/Spamm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rauds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en.wikipedia.org/wiki/Scam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Telephone_slamming" TargetMode="External"/><Relationship Id="rId5" Type="http://schemas.openxmlformats.org/officeDocument/2006/relationships/hyperlink" Target="http://en.wikipedia.org/wiki/Business_ethics" TargetMode="External"/><Relationship Id="rId4" Type="http://schemas.openxmlformats.org/officeDocument/2006/relationships/hyperlink" Target="http://en.wikipedia.org/wiki/Pyramid_schemes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company.com/" TargetMode="External"/><Relationship Id="rId2" Type="http://schemas.openxmlformats.org/officeDocument/2006/relationships/hyperlink" Target="http://www.anybiz.com/" TargetMode="Externa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Network_address_translation" TargetMode="External"/><Relationship Id="rId3" Type="http://schemas.openxmlformats.org/officeDocument/2006/relationships/hyperlink" Target="http://en.wikipedia.org/wiki/DHCP" TargetMode="External"/><Relationship Id="rId7" Type="http://schemas.openxmlformats.org/officeDocument/2006/relationships/hyperlink" Target="http://en.wikipedia.org/wiki/Proxy_server" TargetMode="External"/><Relationship Id="rId2" Type="http://schemas.openxmlformats.org/officeDocument/2006/relationships/hyperlink" Target="http://en.wikipedia.org/wiki/Network_securit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Application_layer_firewall" TargetMode="External"/><Relationship Id="rId5" Type="http://schemas.openxmlformats.org/officeDocument/2006/relationships/hyperlink" Target="http://en.wikipedia.org/wiki/Router_(computing)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://en.wikipedia.org/wiki/Operating_system" TargetMode="External"/><Relationship Id="rId9" Type="http://schemas.openxmlformats.org/officeDocument/2006/relationships/hyperlink" Target="http://en.wikipedia.org/wiki/Internet_protocol_suite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omputer_worm" TargetMode="External"/><Relationship Id="rId3" Type="http://schemas.openxmlformats.org/officeDocument/2006/relationships/hyperlink" Target="http://en.wikipedia.org/wiki/Stateless_firewall" TargetMode="External"/><Relationship Id="rId7" Type="http://schemas.openxmlformats.org/officeDocument/2006/relationships/hyperlink" Target="http://en.wikipedia.org/wiki/Ftp" TargetMode="External"/><Relationship Id="rId2" Type="http://schemas.openxmlformats.org/officeDocument/2006/relationships/hyperlink" Target="http://en.wikipedia.org/wiki/Stateful_firewal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Telnet" TargetMode="External"/><Relationship Id="rId5" Type="http://schemas.openxmlformats.org/officeDocument/2006/relationships/hyperlink" Target="http://en.wikipedia.org/wiki/Application_layer_firewall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://en.wikipedia.org/wiki/Handshaking" TargetMode="External"/><Relationship Id="rId9" Type="http://schemas.openxmlformats.org/officeDocument/2006/relationships/hyperlink" Target="http://en.wikipedia.org/wiki/Trojan_horse_(computing)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tionary.org/wiki/Hijack" TargetMode="External"/><Relationship Id="rId2" Type="http://schemas.openxmlformats.org/officeDocument/2006/relationships/hyperlink" Target="http://en.wikipedia.org/wiki/Proxy_serv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IP_spoofing" TargetMode="External"/><Relationship Id="rId5" Type="http://schemas.openxmlformats.org/officeDocument/2006/relationships/hyperlink" Target="http://en.wikipedia.org/wiki/Security_cracking" TargetMode="External"/><Relationship Id="rId4" Type="http://schemas.openxmlformats.org/officeDocument/2006/relationships/hyperlink" Target="http://en.wikipedia.org/wiki/Spoofing_attack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Electronic_signature" TargetMode="External"/><Relationship Id="rId3" Type="http://schemas.openxmlformats.org/officeDocument/2006/relationships/hyperlink" Target="http://tools.ietf.org/html/rfc1918" TargetMode="External"/><Relationship Id="rId7" Type="http://schemas.openxmlformats.org/officeDocument/2006/relationships/hyperlink" Target="http://en.wikipedia.org/wiki/Data_integrity" TargetMode="External"/><Relationship Id="rId12" Type="http://schemas.openxmlformats.org/officeDocument/2006/relationships/image" Target="../media/image10.png"/><Relationship Id="rId2" Type="http://schemas.openxmlformats.org/officeDocument/2006/relationships/hyperlink" Target="http://en.wikipedia.org/wiki/Network_address_translation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Non-repudiation" TargetMode="External"/><Relationship Id="rId11" Type="http://schemas.openxmlformats.org/officeDocument/2006/relationships/hyperlink" Target="http://en.wikipedia.org/wiki/Uniform_distribution_(discrete)" TargetMode="External"/><Relationship Id="rId5" Type="http://schemas.openxmlformats.org/officeDocument/2006/relationships/hyperlink" Target="http://en.wikipedia.org/wiki/Authentication" TargetMode="External"/><Relationship Id="rId10" Type="http://schemas.openxmlformats.org/officeDocument/2006/relationships/hyperlink" Target="http://en.wikipedia.org/wiki/Key_generation" TargetMode="External"/><Relationship Id="rId4" Type="http://schemas.openxmlformats.org/officeDocument/2006/relationships/hyperlink" Target="http://en.wikipedia.org/wiki/Vulnerability_scanner" TargetMode="External"/><Relationship Id="rId9" Type="http://schemas.openxmlformats.org/officeDocument/2006/relationships/hyperlink" Target="http://en.wikipedia.org/wiki/European_Union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llision_resistance" TargetMode="External"/><Relationship Id="rId2" Type="http://schemas.openxmlformats.org/officeDocument/2006/relationships/hyperlink" Target="http://en.wikipedia.org/wiki/Malleability_(cryptography)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hyperlink" Target="http://en.wikipedia.org/wiki/Non-repudiation" TargetMode="Externa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chnorr_signature" TargetMode="External"/><Relationship Id="rId13" Type="http://schemas.openxmlformats.org/officeDocument/2006/relationships/hyperlink" Target="http://en.wikipedia.org/wiki/Undeniable_signature" TargetMode="External"/><Relationship Id="rId18" Type="http://schemas.openxmlformats.org/officeDocument/2006/relationships/hyperlink" Target="http://en.wikipedia.org/wiki/Public_key" TargetMode="External"/><Relationship Id="rId3" Type="http://schemas.openxmlformats.org/officeDocument/2006/relationships/hyperlink" Target="http://en.wikipedia.org/wiki/RSA-PSS" TargetMode="External"/><Relationship Id="rId21" Type="http://schemas.openxmlformats.org/officeDocument/2006/relationships/image" Target="../media/image1.png"/><Relationship Id="rId7" Type="http://schemas.openxmlformats.org/officeDocument/2006/relationships/hyperlink" Target="http://en.wikipedia.org/wiki/ElGamal_signature_scheme" TargetMode="External"/><Relationship Id="rId12" Type="http://schemas.openxmlformats.org/officeDocument/2006/relationships/hyperlink" Target="http://en.wikipedia.org/wiki/Boneh%E2%80%93Lynn%E2%80%93Shacham" TargetMode="External"/><Relationship Id="rId17" Type="http://schemas.openxmlformats.org/officeDocument/2006/relationships/hyperlink" Target="http://en.wikipedia.org/wiki/Secure_computation" TargetMode="External"/><Relationship Id="rId2" Type="http://schemas.openxmlformats.org/officeDocument/2006/relationships/hyperlink" Target="http://en.wikipedia.org/wiki/RSA_(algorithm)" TargetMode="External"/><Relationship Id="rId16" Type="http://schemas.openxmlformats.org/officeDocument/2006/relationships/hyperlink" Target="http://en.wikipedia.org/wiki/Zero-knowledge_proofs" TargetMode="Externa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Elliptic_Curve_DSA" TargetMode="External"/><Relationship Id="rId11" Type="http://schemas.openxmlformats.org/officeDocument/2006/relationships/hyperlink" Target="http://en.wikipedia.org/wiki/Pairing" TargetMode="External"/><Relationship Id="rId5" Type="http://schemas.openxmlformats.org/officeDocument/2006/relationships/hyperlink" Target="http://en.wikipedia.org/wiki/Elliptic_curve_cryptography" TargetMode="External"/><Relationship Id="rId15" Type="http://schemas.openxmlformats.org/officeDocument/2006/relationships/hyperlink" Target="http://en.wikipedia.org/wiki/Signatures_with_efficient_protocols" TargetMode="External"/><Relationship Id="rId10" Type="http://schemas.openxmlformats.org/officeDocument/2006/relationships/hyperlink" Target="http://en.wikipedia.org/wiki/Rabin_signature_algorithm" TargetMode="External"/><Relationship Id="rId19" Type="http://schemas.openxmlformats.org/officeDocument/2006/relationships/hyperlink" Target="http://en.wikipedia.org/wiki/Digital_signature" TargetMode="External"/><Relationship Id="rId4" Type="http://schemas.openxmlformats.org/officeDocument/2006/relationships/hyperlink" Target="http://en.wikipedia.org/wiki/Digital_Signature_Algorithm" TargetMode="External"/><Relationship Id="rId9" Type="http://schemas.openxmlformats.org/officeDocument/2006/relationships/hyperlink" Target="http://en.wikipedia.org/wiki/Pointcheval%E2%80%93Stern_signature_algorithm" TargetMode="External"/><Relationship Id="rId14" Type="http://schemas.openxmlformats.org/officeDocument/2006/relationships/hyperlink" Target="http://en.wikipedia.org/w/index.php?title=Aggregate_signature&amp;action=edit&amp;redlink=1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ublic_key_fingerprint" TargetMode="External"/><Relationship Id="rId2" Type="http://schemas.openxmlformats.org/officeDocument/2006/relationships/hyperlink" Target="http://en.wikipedia.org/wiki/Cryptographic_hash_fun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4560" y="2744986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E-COMMERCE  </a:t>
            </a:r>
          </a:p>
        </p:txBody>
      </p:sp>
    </p:spTree>
    <p:extLst>
      <p:ext uri="{BB962C8B-B14F-4D97-AF65-F5344CB8AC3E}">
        <p14:creationId xmlns:p14="http://schemas.microsoft.com/office/powerpoint/2010/main" val="2950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0890"/>
            <a:ext cx="5972810" cy="742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600" b="1" spc="-25" dirty="0">
                <a:latin typeface="Times New Roman"/>
                <a:cs typeface="Times New Roman"/>
              </a:rPr>
              <a:t>1.9</a:t>
            </a:r>
            <a:r>
              <a:rPr sz="1600" b="1" dirty="0">
                <a:latin typeface="Times New Roman"/>
                <a:cs typeface="Times New Roman"/>
              </a:rPr>
              <a:t>	Different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Types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Networking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E-Commerce: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400" b="1" spc="-10" dirty="0">
                <a:latin typeface="Times New Roman"/>
                <a:cs typeface="Times New Roman"/>
              </a:rPr>
              <a:t>Internet:</a:t>
            </a:r>
            <a:endParaRPr sz="1400">
              <a:latin typeface="Times New Roman"/>
              <a:cs typeface="Times New Roman"/>
            </a:endParaRPr>
          </a:p>
          <a:p>
            <a:pPr marL="12700" marR="17780" algn="just">
              <a:lnSpc>
                <a:spcPct val="110000"/>
              </a:lnSpc>
              <a:spcBef>
                <a:spcPts val="994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global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sites, </a:t>
            </a:r>
            <a:r>
              <a:rPr sz="1200" dirty="0">
                <a:latin typeface="Times New Roman"/>
                <a:cs typeface="Times New Roman"/>
              </a:rPr>
              <a:t>download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mp3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images,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chat,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newsgroups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forums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more.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0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Advanced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Agency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(ARPA)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U.S.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1960's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ARPANet.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stage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Internet's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computers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academic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institutions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mainly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accessing </a:t>
            </a:r>
            <a:r>
              <a:rPr sz="1200" dirty="0">
                <a:latin typeface="Times New Roman"/>
                <a:cs typeface="Times New Roman"/>
              </a:rPr>
              <a:t>files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emails.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1983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onwards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today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started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form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introduction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TCP/IP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ARPANet.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1983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accommodated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continues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keep </a:t>
            </a:r>
            <a:r>
              <a:rPr sz="1200" spc="-10" dirty="0">
                <a:latin typeface="Times New Roman"/>
                <a:cs typeface="Times New Roman"/>
              </a:rPr>
              <a:t>developing.</a:t>
            </a:r>
            <a:endParaRPr sz="12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10000"/>
              </a:lnSpc>
              <a:spcBef>
                <a:spcPts val="103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decades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accommodate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 LANs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ATM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frame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switched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services.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continues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evolve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phones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possibly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televisions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future.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Advantages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internet: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50" dirty="0">
                <a:latin typeface="Times New Roman"/>
                <a:cs typeface="Times New Roman"/>
              </a:rPr>
              <a:t>There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many</a:t>
            </a:r>
            <a:r>
              <a:rPr sz="1150" spc="-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advantages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using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internet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such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as: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50" b="1" spc="-10" dirty="0">
                <a:latin typeface="Times New Roman"/>
                <a:cs typeface="Times New Roman"/>
              </a:rPr>
              <a:t>E-</a:t>
            </a:r>
            <a:r>
              <a:rPr sz="1150" b="1" spc="-20" dirty="0">
                <a:latin typeface="Times New Roman"/>
                <a:cs typeface="Times New Roman"/>
              </a:rPr>
              <a:t>mail</a:t>
            </a:r>
            <a:endParaRPr sz="1150">
              <a:latin typeface="Times New Roman"/>
              <a:cs typeface="Times New Roman"/>
            </a:endParaRPr>
          </a:p>
          <a:p>
            <a:pPr marL="12700" marR="13970" algn="just">
              <a:lnSpc>
                <a:spcPts val="1989"/>
              </a:lnSpc>
              <a:spcBef>
                <a:spcPts val="95"/>
              </a:spcBef>
            </a:pPr>
            <a:r>
              <a:rPr sz="1150" dirty="0">
                <a:latin typeface="Times New Roman"/>
                <a:cs typeface="Times New Roman"/>
              </a:rPr>
              <a:t>Email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now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essential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communication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tool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business.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It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also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excellent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keeping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touch </a:t>
            </a:r>
            <a:r>
              <a:rPr sz="1150" dirty="0">
                <a:latin typeface="Times New Roman"/>
                <a:cs typeface="Times New Roman"/>
              </a:rPr>
              <a:t>with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family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friends.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advantage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email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that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it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free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no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charge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per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use)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when</a:t>
            </a:r>
            <a:r>
              <a:rPr sz="1150" spc="-10" dirty="0">
                <a:latin typeface="Times New Roman"/>
                <a:cs typeface="Times New Roman"/>
              </a:rPr>
              <a:t> compared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telephone, fax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postal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services.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150" b="1" spc="-10" dirty="0">
                <a:latin typeface="Times New Roman"/>
                <a:cs typeface="Times New Roman"/>
              </a:rPr>
              <a:t>Information</a:t>
            </a:r>
            <a:endParaRPr sz="1150">
              <a:latin typeface="Times New Roman"/>
              <a:cs typeface="Times New Roman"/>
            </a:endParaRPr>
          </a:p>
          <a:p>
            <a:pPr marL="12700" marR="12700" indent="36195">
              <a:lnSpc>
                <a:spcPts val="2039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huge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subject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law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fairs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conferences,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market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dirty="0">
                <a:latin typeface="Times New Roman"/>
                <a:cs typeface="Times New Roman"/>
              </a:rPr>
              <a:t>information, new ideas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technical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support.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b="1" spc="-10" dirty="0">
                <a:latin typeface="Times New Roman"/>
                <a:cs typeface="Times New Roman"/>
              </a:rPr>
              <a:t>Services</a:t>
            </a:r>
            <a:endParaRPr sz="1200">
              <a:latin typeface="Times New Roman"/>
              <a:cs typeface="Times New Roman"/>
            </a:endParaRPr>
          </a:p>
          <a:p>
            <a:pPr marL="12700" marR="121920">
              <a:lnSpc>
                <a:spcPts val="209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banking,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job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seeking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applications, 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hotel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reservations. Often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off-line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more.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200" b="1" dirty="0">
                <a:latin typeface="Times New Roman"/>
                <a:cs typeface="Times New Roman"/>
              </a:rPr>
              <a:t>Buy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sell</a:t>
            </a:r>
            <a:r>
              <a:rPr sz="1200" b="1" spc="-10" dirty="0">
                <a:latin typeface="Times New Roman"/>
                <a:cs typeface="Times New Roman"/>
              </a:rPr>
              <a:t> products.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 way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sell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world.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0905" cy="817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10" algn="just">
              <a:lnSpc>
                <a:spcPct val="1417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Communities</a:t>
            </a:r>
            <a:r>
              <a:rPr sz="1200" b="1" spc="3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ommunities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sprung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great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meet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discuss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issues.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95"/>
              </a:spcBef>
            </a:pP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Leading-Edge</a:t>
            </a:r>
            <a:r>
              <a:rPr sz="1200" b="1" spc="-20" dirty="0">
                <a:latin typeface="Times New Roman"/>
                <a:cs typeface="Times New Roman"/>
              </a:rPr>
              <a:t> Image</a:t>
            </a: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Presenting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 or organization as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leading-</a:t>
            </a:r>
            <a:r>
              <a:rPr sz="1200" dirty="0">
                <a:latin typeface="Times New Roman"/>
                <a:cs typeface="Times New Roman"/>
              </a:rPr>
              <a:t>edge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prospective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financially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technologically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savvy,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21st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century.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enough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advantage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2070"/>
              </a:lnSpc>
              <a:spcBef>
                <a:spcPts val="30"/>
              </a:spcBef>
            </a:pPr>
            <a:r>
              <a:rPr sz="1200" dirty="0">
                <a:latin typeface="Times New Roman"/>
                <a:cs typeface="Times New Roman"/>
              </a:rPr>
              <a:t>benefit.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finally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beneficial </a:t>
            </a:r>
            <a:r>
              <a:rPr sz="1200" dirty="0">
                <a:latin typeface="Times New Roman"/>
                <a:cs typeface="Times New Roman"/>
              </a:rPr>
              <a:t>manner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possible.</a:t>
            </a:r>
            <a:endParaRPr sz="1200">
              <a:latin typeface="Times New Roman"/>
              <a:cs typeface="Times New Roman"/>
            </a:endParaRPr>
          </a:p>
          <a:p>
            <a:pPr marL="12700" marR="15875" algn="just">
              <a:lnSpc>
                <a:spcPts val="206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More 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advertisers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television,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radio,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magazines,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newspapers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Web </a:t>
            </a:r>
            <a:r>
              <a:rPr sz="1200" dirty="0">
                <a:latin typeface="Times New Roman"/>
                <a:cs typeface="Times New Roman"/>
              </a:rPr>
              <a:t>address. Now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time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avoid playing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catch-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later.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05"/>
              </a:spcBef>
            </a:pPr>
            <a:r>
              <a:rPr sz="1200" b="1" dirty="0">
                <a:latin typeface="Times New Roman"/>
                <a:cs typeface="Times New Roman"/>
              </a:rPr>
              <a:t>Improved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Customer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Service</a:t>
            </a:r>
            <a:endParaRPr sz="1200">
              <a:latin typeface="Times New Roman"/>
              <a:cs typeface="Times New Roman"/>
            </a:endParaRPr>
          </a:p>
          <a:p>
            <a:pPr marL="12700" marR="12700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customers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24 hours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 days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week.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never </a:t>
            </a:r>
            <a:r>
              <a:rPr sz="1200" dirty="0">
                <a:latin typeface="Times New Roman"/>
                <a:cs typeface="Times New Roman"/>
              </a:rPr>
              <a:t>sleeps.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Whenever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 information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company, products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services,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company‘s Web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30"/>
              </a:spcBef>
            </a:pPr>
            <a:r>
              <a:rPr sz="1200" b="1" dirty="0">
                <a:latin typeface="Times New Roman"/>
                <a:cs typeface="Times New Roman"/>
              </a:rPr>
              <a:t>Market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Expansion</a:t>
            </a:r>
            <a:endParaRPr sz="1200">
              <a:latin typeface="Times New Roman"/>
              <a:cs typeface="Times New Roman"/>
            </a:endParaRPr>
          </a:p>
          <a:p>
            <a:pPr marL="12700" marR="10795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global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Latest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40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million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growing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 day.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simply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 Page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you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International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markets.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latin typeface="Times New Roman"/>
                <a:cs typeface="Times New Roman"/>
              </a:rPr>
              <a:t>Low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Cost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Marketing</a:t>
            </a:r>
            <a:endParaRPr sz="1200">
              <a:latin typeface="Times New Roman"/>
              <a:cs typeface="Times New Roman"/>
            </a:endParaRPr>
          </a:p>
          <a:p>
            <a:pPr marL="12700" marR="8890" algn="just">
              <a:lnSpc>
                <a:spcPts val="2039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Imagine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brochure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having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incur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proofs,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printers, </a:t>
            </a:r>
            <a:r>
              <a:rPr sz="1200" dirty="0">
                <a:latin typeface="Times New Roman"/>
                <a:cs typeface="Times New Roman"/>
              </a:rPr>
              <a:t>wasted paper,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revisions,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imagine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</a:t>
            </a:r>
            <a:endParaRPr sz="1200">
              <a:latin typeface="Times New Roman"/>
              <a:cs typeface="Times New Roman"/>
            </a:endParaRPr>
          </a:p>
          <a:p>
            <a:pPr marL="12700" marR="10795" algn="just">
              <a:lnSpc>
                <a:spcPts val="2060"/>
              </a:lnSpc>
              <a:spcBef>
                <a:spcPts val="30"/>
              </a:spcBef>
            </a:pP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brochure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interactive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incorporates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graphics,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audio,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and/or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video.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immediately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updated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incurring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material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-10" dirty="0">
                <a:latin typeface="Times New Roman"/>
                <a:cs typeface="Times New Roman"/>
              </a:rPr>
              <a:t>updates.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b="1" dirty="0">
                <a:latin typeface="Times New Roman"/>
                <a:cs typeface="Times New Roman"/>
              </a:rPr>
              <a:t>Low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Cost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Selling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selling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detailed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your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easily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Web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latin typeface="Times New Roman"/>
                <a:cs typeface="Times New Roman"/>
              </a:rPr>
              <a:t>Lower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Communication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Costs</a:t>
            </a:r>
            <a:endParaRPr sz="1200">
              <a:latin typeface="Times New Roman"/>
              <a:cs typeface="Times New Roman"/>
            </a:endParaRPr>
          </a:p>
          <a:p>
            <a:pPr marL="12700" marR="17780">
              <a:lnSpc>
                <a:spcPts val="209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valuable.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answering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questions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answers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4080" cy="806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320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everyone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immediately.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quickly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easily.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400" b="1" spc="-10" dirty="0">
                <a:latin typeface="Times New Roman"/>
                <a:cs typeface="Times New Roman"/>
              </a:rPr>
              <a:t>Intranet:</a:t>
            </a:r>
            <a:endParaRPr sz="1400">
              <a:latin typeface="Times New Roman"/>
              <a:cs typeface="Times New Roman"/>
            </a:endParaRPr>
          </a:p>
          <a:p>
            <a:pPr marL="354330" marR="5080" indent="127635" algn="just">
              <a:lnSpc>
                <a:spcPct val="141700"/>
              </a:lnSpc>
              <a:spcBef>
                <a:spcPts val="660"/>
              </a:spcBef>
            </a:pP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share </a:t>
            </a:r>
            <a:r>
              <a:rPr sz="1200" dirty="0">
                <a:latin typeface="Times New Roman"/>
                <a:cs typeface="Times New Roman"/>
              </a:rPr>
              <a:t>information,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operational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term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contrast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extranet,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instead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organization.</a:t>
            </a:r>
            <a:endParaRPr sz="1200">
              <a:latin typeface="Times New Roman"/>
              <a:cs typeface="Times New Roman"/>
            </a:endParaRPr>
          </a:p>
          <a:p>
            <a:pPr marL="354330" marR="24765" indent="8890" algn="just">
              <a:lnSpc>
                <a:spcPct val="138300"/>
              </a:lnSpc>
              <a:spcBef>
                <a:spcPts val="219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individual's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desktop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effort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productive,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timely,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competitive.</a:t>
            </a:r>
            <a:endParaRPr sz="1200">
              <a:latin typeface="Times New Roman"/>
              <a:cs typeface="Times New Roman"/>
            </a:endParaRPr>
          </a:p>
          <a:p>
            <a:pPr marL="354330" marR="17780" indent="15240" algn="just">
              <a:lnSpc>
                <a:spcPct val="140000"/>
              </a:lnSpc>
              <a:spcBef>
                <a:spcPts val="190"/>
              </a:spcBef>
            </a:pP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 host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constitute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 important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focal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collaboration.</a:t>
            </a:r>
            <a:endParaRPr sz="1200">
              <a:latin typeface="Times New Roman"/>
              <a:cs typeface="Times New Roman"/>
            </a:endParaRPr>
          </a:p>
          <a:p>
            <a:pPr marL="354330" marR="12065" indent="12065" algn="just">
              <a:lnSpc>
                <a:spcPct val="14330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 Internet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HTTP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(web </a:t>
            </a:r>
            <a:r>
              <a:rPr sz="1200" dirty="0">
                <a:latin typeface="Times New Roman"/>
                <a:cs typeface="Times New Roman"/>
              </a:rPr>
              <a:t>services),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SMTP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(e-mail),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FTP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(file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protocol).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often </a:t>
            </a:r>
            <a:r>
              <a:rPr sz="1200" dirty="0">
                <a:latin typeface="Times New Roman"/>
                <a:cs typeface="Times New Roman"/>
              </a:rPr>
              <a:t>deployed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modern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legacy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hosting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corporate data.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Uses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Intranet:</a:t>
            </a:r>
            <a:endParaRPr sz="1400">
              <a:latin typeface="Times New Roman"/>
              <a:cs typeface="Times New Roman"/>
            </a:endParaRPr>
          </a:p>
          <a:p>
            <a:pPr marL="241300" marR="9525" indent="5715" algn="just">
              <a:lnSpc>
                <a:spcPct val="141700"/>
              </a:lnSpc>
              <a:spcBef>
                <a:spcPts val="1065"/>
              </a:spcBef>
            </a:pPr>
            <a:r>
              <a:rPr sz="1200" dirty="0">
                <a:latin typeface="Times New Roman"/>
                <a:cs typeface="Times New Roman"/>
              </a:rPr>
              <a:t>Increasingly,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 used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e.g.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facilitate </a:t>
            </a:r>
            <a:r>
              <a:rPr sz="1200" spc="-10" dirty="0">
                <a:latin typeface="Times New Roman"/>
                <a:cs typeface="Times New Roman"/>
              </a:rPr>
              <a:t>working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teleconferencing)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sophisticated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corporate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directories,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2"/>
              </a:rPr>
              <a:t>customer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relationship</a:t>
            </a:r>
            <a:r>
              <a:rPr sz="1200" spc="-15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management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project</a:t>
            </a:r>
            <a:r>
              <a:rPr sz="1200" spc="-5" dirty="0">
                <a:latin typeface="Times New Roman"/>
                <a:cs typeface="Times New Roman"/>
                <a:hlinkClick r:id="rId3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management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etc.,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productivity.</a:t>
            </a:r>
            <a:endParaRPr sz="1200">
              <a:latin typeface="Times New Roman"/>
              <a:cs typeface="Times New Roman"/>
            </a:endParaRPr>
          </a:p>
          <a:p>
            <a:pPr marL="241300" marR="6985" indent="2540" algn="just">
              <a:lnSpc>
                <a:spcPct val="14080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Intranets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corporate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culture-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platforms.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example,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large </a:t>
            </a:r>
            <a:r>
              <a:rPr sz="1200" dirty="0">
                <a:latin typeface="Times New Roman"/>
                <a:cs typeface="Times New Roman"/>
              </a:rPr>
              <a:t>numbers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discussing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forum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productivity,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corporate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issues.</a:t>
            </a:r>
            <a:endParaRPr sz="1200">
              <a:latin typeface="Times New Roman"/>
              <a:cs typeface="Times New Roman"/>
            </a:endParaRPr>
          </a:p>
          <a:p>
            <a:pPr marL="241300" marR="9525" indent="33020" algn="just">
              <a:lnSpc>
                <a:spcPct val="14300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intranets,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better </a:t>
            </a:r>
            <a:r>
              <a:rPr sz="1200" dirty="0">
                <a:latin typeface="Times New Roman"/>
                <a:cs typeface="Times New Roman"/>
              </a:rPr>
              <a:t>understood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metrics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track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activity.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surveys</a:t>
            </a:r>
            <a:r>
              <a:rPr sz="1200" spc="160" dirty="0">
                <a:latin typeface="Times New Roman"/>
                <a:cs typeface="Times New Roman"/>
              </a:rPr>
              <a:t>  </a:t>
            </a:r>
            <a:r>
              <a:rPr sz="1200" spc="-20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effectiveness.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servers.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screen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messages </a:t>
            </a:r>
            <a:r>
              <a:rPr sz="1200" dirty="0">
                <a:latin typeface="Times New Roman"/>
                <a:cs typeface="Times New Roman"/>
              </a:rPr>
              <a:t>coming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going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keeping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intact.</a:t>
            </a:r>
            <a:endParaRPr sz="1200">
              <a:latin typeface="Times New Roman"/>
              <a:cs typeface="Times New Roman"/>
            </a:endParaRPr>
          </a:p>
          <a:p>
            <a:pPr marL="241300" marR="22860" indent="2540" algn="just">
              <a:lnSpc>
                <a:spcPct val="140000"/>
              </a:lnSpc>
              <a:spcBef>
                <a:spcPts val="140"/>
              </a:spcBef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made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accessible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outside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extranet.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private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public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8013" y="1769886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8013" y="2827034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8013" y="3358790"/>
            <a:ext cx="55880" cy="560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8013" y="3890151"/>
            <a:ext cx="55880" cy="56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713" y="5485906"/>
            <a:ext cx="55880" cy="56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713" y="6280672"/>
            <a:ext cx="55880" cy="560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713" y="7076080"/>
            <a:ext cx="55880" cy="560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713" y="8393324"/>
            <a:ext cx="55880" cy="560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6620" cy="805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8415" algn="just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network,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special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encryption/decryption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safeguards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another.</a:t>
            </a:r>
            <a:endParaRPr sz="1200">
              <a:latin typeface="Times New Roman"/>
              <a:cs typeface="Times New Roman"/>
            </a:endParaRPr>
          </a:p>
          <a:p>
            <a:pPr marL="241300" marR="6985" indent="24130" algn="just">
              <a:lnSpc>
                <a:spcPct val="140900"/>
              </a:lnSpc>
              <a:spcBef>
                <a:spcPts val="175"/>
              </a:spcBef>
            </a:pP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user-experience,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editorial,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teams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together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in-</a:t>
            </a:r>
            <a:r>
              <a:rPr sz="1200" spc="-10" dirty="0">
                <a:latin typeface="Times New Roman"/>
                <a:cs typeface="Times New Roman"/>
              </a:rPr>
              <a:t>house </a:t>
            </a:r>
            <a:r>
              <a:rPr sz="1200" dirty="0">
                <a:latin typeface="Times New Roman"/>
                <a:cs typeface="Times New Roman"/>
              </a:rPr>
              <a:t>sites.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commonly,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intranets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managed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communications,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  <a:hlinkClick r:id="rId2"/>
              </a:rPr>
              <a:t>HR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  <a:hlinkClick r:id="rId3"/>
              </a:rPr>
              <a:t>CIO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departments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organizations, 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 combination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these.</a:t>
            </a:r>
            <a:endParaRPr sz="1200">
              <a:latin typeface="Times New Roman"/>
              <a:cs typeface="Times New Roman"/>
            </a:endParaRPr>
          </a:p>
          <a:p>
            <a:pPr marL="241300" marR="19685" indent="8890" algn="just">
              <a:lnSpc>
                <a:spcPct val="1417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scope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variety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respective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websites.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Intranets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use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growing</a:t>
            </a:r>
            <a:r>
              <a:rPr sz="1200" spc="-10" dirty="0">
                <a:latin typeface="Times New Roman"/>
                <a:cs typeface="Times New Roman"/>
              </a:rPr>
              <a:t> rapidly.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Advantages: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marR="6985" indent="15240" algn="just">
              <a:lnSpc>
                <a:spcPct val="143700"/>
              </a:lnSpc>
            </a:pPr>
            <a:r>
              <a:rPr sz="1200" b="1" dirty="0">
                <a:latin typeface="Times New Roman"/>
                <a:cs typeface="Times New Roman"/>
              </a:rPr>
              <a:t>Workforce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productivity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relevant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responsibilities.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web</a:t>
            </a:r>
            <a:r>
              <a:rPr sz="1200" u="sng" spc="90" dirty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4"/>
              </a:rPr>
              <a:t>browser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interface,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held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5" dirty="0">
                <a:latin typeface="Times New Roman"/>
                <a:cs typeface="Times New Roman"/>
              </a:rPr>
              <a:t>  </a:t>
            </a:r>
            <a:r>
              <a:rPr sz="1200" spc="-20" dirty="0">
                <a:latin typeface="Times New Roman"/>
                <a:cs typeface="Times New Roman"/>
              </a:rPr>
              <a:t>make </a:t>
            </a:r>
            <a:r>
              <a:rPr sz="1200" dirty="0">
                <a:latin typeface="Times New Roman"/>
                <a:cs typeface="Times New Roman"/>
              </a:rPr>
              <a:t>available,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anytime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—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subject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provisions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—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anywhere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workstations,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increasing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employees'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jobs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faster,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accurately, 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confidence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 marL="259079" algn="just">
              <a:lnSpc>
                <a:spcPct val="100000"/>
              </a:lnSpc>
              <a:spcBef>
                <a:spcPts val="625"/>
              </a:spcBef>
            </a:pPr>
            <a:r>
              <a:rPr sz="1200" b="1" dirty="0">
                <a:latin typeface="Times New Roman"/>
                <a:cs typeface="Times New Roman"/>
              </a:rPr>
              <a:t>Time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as-</a:t>
            </a:r>
            <a:r>
              <a:rPr sz="1200" i="1" spc="-10" dirty="0">
                <a:latin typeface="Times New Roman"/>
                <a:cs typeface="Times New Roman"/>
              </a:rPr>
              <a:t>needed</a:t>
            </a:r>
            <a:endParaRPr sz="1200">
              <a:latin typeface="Times New Roman"/>
              <a:cs typeface="Times New Roman"/>
            </a:endParaRPr>
          </a:p>
          <a:p>
            <a:pPr marL="241300" marR="10795" algn="just">
              <a:lnSpc>
                <a:spcPts val="2090"/>
              </a:lnSpc>
              <a:spcBef>
                <a:spcPts val="150"/>
              </a:spcBef>
            </a:pPr>
            <a:r>
              <a:rPr sz="1200" dirty="0">
                <a:latin typeface="Times New Roman"/>
                <a:cs typeface="Times New Roman"/>
              </a:rPr>
              <a:t>basis;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relevant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convenience,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being </a:t>
            </a:r>
            <a:r>
              <a:rPr sz="1200" dirty="0">
                <a:latin typeface="Times New Roman"/>
                <a:cs typeface="Times New Roman"/>
              </a:rPr>
              <a:t>distracted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indiscriminately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email.</a:t>
            </a:r>
            <a:endParaRPr sz="1200">
              <a:latin typeface="Times New Roman"/>
              <a:cs typeface="Times New Roman"/>
            </a:endParaRPr>
          </a:p>
          <a:p>
            <a:pPr marL="329565" algn="just">
              <a:lnSpc>
                <a:spcPct val="100000"/>
              </a:lnSpc>
              <a:spcBef>
                <a:spcPts val="450"/>
              </a:spcBef>
            </a:pPr>
            <a:r>
              <a:rPr sz="1200" b="1" dirty="0">
                <a:latin typeface="Times New Roman"/>
                <a:cs typeface="Times New Roman"/>
              </a:rPr>
              <a:t>Communication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Intranets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powerful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</a:t>
            </a:r>
            <a:endParaRPr sz="1200">
              <a:latin typeface="Times New Roman"/>
              <a:cs typeface="Times New Roman"/>
            </a:endParaRPr>
          </a:p>
          <a:p>
            <a:pPr marL="241300" marR="6985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organization,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vertically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strategic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initiatives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global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reach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throughout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organization. By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providing 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staff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opportunity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keep</a:t>
            </a:r>
            <a:endParaRPr sz="1200">
              <a:latin typeface="Times New Roman"/>
              <a:cs typeface="Times New Roman"/>
            </a:endParaRPr>
          </a:p>
          <a:p>
            <a:pPr marL="241300" marR="10160" algn="just">
              <a:lnSpc>
                <a:spcPct val="1434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up-to-date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strategic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organization.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communication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chat,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and/or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blogs.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great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communicate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Nestle</a:t>
            </a:r>
            <a:r>
              <a:rPr sz="1200" spc="4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had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food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processing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plants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Scandinavia.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central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queries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day.</a:t>
            </a:r>
            <a:endParaRPr sz="1200">
              <a:latin typeface="Times New Roman"/>
              <a:cs typeface="Times New Roman"/>
            </a:endParaRPr>
          </a:p>
          <a:p>
            <a:pPr marL="241300" indent="113030" algn="just">
              <a:lnSpc>
                <a:spcPct val="100000"/>
              </a:lnSpc>
              <a:spcBef>
                <a:spcPts val="625"/>
              </a:spcBef>
            </a:pPr>
            <a:r>
              <a:rPr sz="1200" b="1" dirty="0">
                <a:latin typeface="Times New Roman"/>
                <a:cs typeface="Times New Roman"/>
              </a:rPr>
              <a:t>Web</a:t>
            </a:r>
            <a:r>
              <a:rPr sz="1200" b="1" spc="1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publishing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cumbersome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corporate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maintained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easily</a:t>
            </a:r>
            <a:endParaRPr sz="1200">
              <a:latin typeface="Times New Roman"/>
              <a:cs typeface="Times New Roman"/>
            </a:endParaRPr>
          </a:p>
          <a:p>
            <a:pPr marL="241300" marR="9525" algn="just">
              <a:lnSpc>
                <a:spcPct val="1433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accessed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throughout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hypermedia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technologies.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Examples </a:t>
            </a:r>
            <a:r>
              <a:rPr sz="1200" dirty="0">
                <a:latin typeface="Times New Roman"/>
                <a:cs typeface="Times New Roman"/>
              </a:rPr>
              <a:t>include: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manuals,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benefits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policies,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news </a:t>
            </a:r>
            <a:r>
              <a:rPr sz="1200" dirty="0">
                <a:latin typeface="Times New Roman"/>
                <a:cs typeface="Times New Roman"/>
              </a:rPr>
              <a:t>feeds,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(Acrobat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files,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3713" y="1406785"/>
            <a:ext cx="55880" cy="559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3713" y="2202067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6802" y="3652592"/>
            <a:ext cx="50795" cy="469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6802" y="5229805"/>
            <a:ext cx="50795" cy="469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6802" y="6018349"/>
            <a:ext cx="50795" cy="469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6802" y="7859086"/>
            <a:ext cx="50795" cy="469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4080" cy="803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0955" algn="just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Flash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CGI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applications).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copy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document,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intranet.</a:t>
            </a:r>
            <a:endParaRPr sz="1200">
              <a:latin typeface="Times New Roman"/>
              <a:cs typeface="Times New Roman"/>
            </a:endParaRPr>
          </a:p>
          <a:p>
            <a:pPr marL="241300" marR="6350" indent="54610" algn="just">
              <a:lnSpc>
                <a:spcPct val="143400"/>
              </a:lnSpc>
              <a:spcBef>
                <a:spcPts val="20"/>
              </a:spcBef>
            </a:pPr>
            <a:r>
              <a:rPr sz="1200" b="1" dirty="0">
                <a:latin typeface="Times New Roman"/>
                <a:cs typeface="Times New Roman"/>
              </a:rPr>
              <a:t>Business</a:t>
            </a:r>
            <a:r>
              <a:rPr sz="1200" b="1" spc="204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operations</a:t>
            </a:r>
            <a:r>
              <a:rPr sz="1200" b="1" spc="2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2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platform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developing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deploying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across </a:t>
            </a:r>
            <a:r>
              <a:rPr sz="1200" dirty="0">
                <a:latin typeface="Times New Roman"/>
                <a:cs typeface="Times New Roman"/>
              </a:rPr>
              <a:t>the internetworked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enterprise.</a:t>
            </a:r>
            <a:endParaRPr sz="1200">
              <a:latin typeface="Times New Roman"/>
              <a:cs typeface="Times New Roman"/>
            </a:endParaRPr>
          </a:p>
          <a:p>
            <a:pPr marL="241300" marR="5080" indent="69850" algn="just">
              <a:lnSpc>
                <a:spcPct val="143400"/>
              </a:lnSpc>
              <a:spcBef>
                <a:spcPts val="25"/>
              </a:spcBef>
            </a:pPr>
            <a:r>
              <a:rPr sz="1200" b="1" spc="-10" dirty="0">
                <a:latin typeface="Times New Roman"/>
                <a:cs typeface="Times New Roman"/>
              </a:rPr>
              <a:t>Cost-</a:t>
            </a:r>
            <a:r>
              <a:rPr sz="1200" b="1" dirty="0">
                <a:latin typeface="Times New Roman"/>
                <a:cs typeface="Times New Roman"/>
              </a:rPr>
              <a:t>effective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web-browser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spc="-20" dirty="0">
                <a:latin typeface="Times New Roman"/>
                <a:cs typeface="Times New Roman"/>
              </a:rPr>
              <a:t>than </a:t>
            </a:r>
            <a:r>
              <a:rPr sz="1200" dirty="0">
                <a:latin typeface="Times New Roman"/>
                <a:cs typeface="Times New Roman"/>
              </a:rPr>
              <a:t>maintaining</a:t>
            </a:r>
            <a:r>
              <a:rPr sz="1200" spc="4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documents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procedure</a:t>
            </a:r>
            <a:r>
              <a:rPr sz="1200" spc="4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manuals,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internal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phone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list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requisition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potentially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save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printing,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duplicating </a:t>
            </a:r>
            <a:r>
              <a:rPr sz="1200" dirty="0">
                <a:latin typeface="Times New Roman"/>
                <a:cs typeface="Times New Roman"/>
              </a:rPr>
              <a:t>documents,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maintenance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overhead.</a:t>
            </a:r>
            <a:endParaRPr sz="1200">
              <a:latin typeface="Times New Roman"/>
              <a:cs typeface="Times New Roman"/>
            </a:endParaRPr>
          </a:p>
          <a:p>
            <a:pPr marL="241300" marR="7620" indent="63500" algn="just">
              <a:lnSpc>
                <a:spcPct val="143300"/>
              </a:lnSpc>
              <a:spcBef>
                <a:spcPts val="25"/>
              </a:spcBef>
            </a:pPr>
            <a:r>
              <a:rPr sz="1200" b="1" dirty="0">
                <a:latin typeface="Times New Roman"/>
                <a:cs typeface="Times New Roman"/>
              </a:rPr>
              <a:t>Enhance</a:t>
            </a:r>
            <a:r>
              <a:rPr sz="1200" b="1" spc="2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collaboration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easily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accessible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authorised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users,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enables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teamwork.</a:t>
            </a:r>
            <a:endParaRPr sz="1200">
              <a:latin typeface="Times New Roman"/>
              <a:cs typeface="Times New Roman"/>
            </a:endParaRPr>
          </a:p>
          <a:p>
            <a:pPr marL="241300" marR="16510" indent="24130" algn="just">
              <a:lnSpc>
                <a:spcPct val="143300"/>
              </a:lnSpc>
            </a:pPr>
            <a:r>
              <a:rPr sz="1200" b="1" spc="-10" dirty="0">
                <a:latin typeface="Times New Roman"/>
                <a:cs typeface="Times New Roman"/>
              </a:rPr>
              <a:t>Cross-</a:t>
            </a:r>
            <a:r>
              <a:rPr sz="1200" b="1" dirty="0">
                <a:latin typeface="Times New Roman"/>
                <a:cs typeface="Times New Roman"/>
              </a:rPr>
              <a:t>platform</a:t>
            </a:r>
            <a:r>
              <a:rPr sz="1200" b="1" spc="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capability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Standards-</a:t>
            </a:r>
            <a:r>
              <a:rPr sz="1200" dirty="0">
                <a:latin typeface="Times New Roman"/>
                <a:cs typeface="Times New Roman"/>
              </a:rPr>
              <a:t>compliant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browsers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Windows, </a:t>
            </a:r>
            <a:r>
              <a:rPr sz="1200" dirty="0">
                <a:latin typeface="Times New Roman"/>
                <a:cs typeface="Times New Roman"/>
              </a:rPr>
              <a:t>Mac,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UNIX.</a:t>
            </a:r>
            <a:endParaRPr sz="1200">
              <a:latin typeface="Times New Roman"/>
              <a:cs typeface="Times New Roman"/>
            </a:endParaRPr>
          </a:p>
          <a:p>
            <a:pPr marL="241300" marR="13970" indent="36195" algn="just">
              <a:lnSpc>
                <a:spcPct val="143400"/>
              </a:lnSpc>
              <a:spcBef>
                <a:spcPts val="25"/>
              </a:spcBef>
            </a:pPr>
            <a:r>
              <a:rPr sz="1200" b="1" dirty="0">
                <a:latin typeface="Times New Roman"/>
                <a:cs typeface="Times New Roman"/>
              </a:rPr>
              <a:t>Built</a:t>
            </a:r>
            <a:r>
              <a:rPr sz="1200" b="1" spc="1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1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one</a:t>
            </a:r>
            <a:r>
              <a:rPr sz="1200" b="1" spc="4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audience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dictate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specifications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turn,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developers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browser </a:t>
            </a:r>
            <a:r>
              <a:rPr sz="1200" dirty="0">
                <a:latin typeface="Times New Roman"/>
                <a:cs typeface="Times New Roman"/>
              </a:rPr>
              <a:t>(no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cross-</a:t>
            </a:r>
            <a:r>
              <a:rPr sz="1200" dirty="0">
                <a:latin typeface="Times New Roman"/>
                <a:cs typeface="Times New Roman"/>
              </a:rPr>
              <a:t>browser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compatibility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issues).</a:t>
            </a:r>
            <a:endParaRPr sz="1200">
              <a:latin typeface="Times New Roman"/>
              <a:cs typeface="Times New Roman"/>
            </a:endParaRPr>
          </a:p>
          <a:p>
            <a:pPr marL="241300" marR="10160" indent="97790" algn="just">
              <a:lnSpc>
                <a:spcPts val="2090"/>
              </a:lnSpc>
              <a:spcBef>
                <a:spcPts val="150"/>
              </a:spcBef>
            </a:pPr>
            <a:r>
              <a:rPr sz="1200" b="1" dirty="0">
                <a:latin typeface="Times New Roman"/>
                <a:cs typeface="Times New Roman"/>
              </a:rPr>
              <a:t>Promote</a:t>
            </a:r>
            <a:r>
              <a:rPr sz="1200" b="1" spc="3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common</a:t>
            </a:r>
            <a:r>
              <a:rPr sz="1200" b="1" spc="3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corporate</a:t>
            </a:r>
            <a:r>
              <a:rPr sz="1200" b="1" spc="3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culture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Intranet.</a:t>
            </a:r>
            <a:endParaRPr sz="1200">
              <a:latin typeface="Times New Roman"/>
              <a:cs typeface="Times New Roman"/>
            </a:endParaRPr>
          </a:p>
          <a:p>
            <a:pPr marL="247015" algn="just">
              <a:lnSpc>
                <a:spcPct val="100000"/>
              </a:lnSpc>
              <a:spcBef>
                <a:spcPts val="445"/>
              </a:spcBef>
            </a:pPr>
            <a:r>
              <a:rPr sz="1200" b="1" dirty="0">
                <a:latin typeface="Times New Roman"/>
                <a:cs typeface="Times New Roman"/>
              </a:rPr>
              <a:t>Immediate updates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capacity,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laws,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specifications,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241300" marR="10795" algn="just">
              <a:lnSpc>
                <a:spcPts val="209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parameters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change.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audience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"live" </a:t>
            </a:r>
            <a:r>
              <a:rPr sz="1200" dirty="0">
                <a:latin typeface="Times New Roman"/>
                <a:cs typeface="Times New Roman"/>
              </a:rPr>
              <a:t>changes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kept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up-</a:t>
            </a:r>
            <a:r>
              <a:rPr sz="1200" dirty="0">
                <a:latin typeface="Times New Roman"/>
                <a:cs typeface="Times New Roman"/>
              </a:rPr>
              <a:t>to-date,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company's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liability.</a:t>
            </a:r>
            <a:endParaRPr sz="1200">
              <a:latin typeface="Times New Roman"/>
              <a:cs typeface="Times New Roman"/>
            </a:endParaRPr>
          </a:p>
          <a:p>
            <a:pPr marL="241300" marR="8255" indent="63500" algn="just">
              <a:lnSpc>
                <a:spcPts val="2060"/>
              </a:lnSpc>
              <a:spcBef>
                <a:spcPts val="20"/>
              </a:spcBef>
            </a:pPr>
            <a:r>
              <a:rPr sz="1200" b="1" dirty="0">
                <a:latin typeface="Times New Roman"/>
                <a:cs typeface="Times New Roman"/>
              </a:rPr>
              <a:t>Supports</a:t>
            </a:r>
            <a:r>
              <a:rPr sz="1200" b="1" spc="229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2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distributed</a:t>
            </a:r>
            <a:r>
              <a:rPr sz="1200" b="1" spc="254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computing</a:t>
            </a:r>
            <a:r>
              <a:rPr sz="1200" b="1" spc="2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architecture:</a:t>
            </a:r>
            <a:r>
              <a:rPr sz="1200" b="1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linked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company‘s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system, 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keeping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7834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1.10</a:t>
            </a:r>
            <a:r>
              <a:rPr sz="1400" b="1" dirty="0">
                <a:latin typeface="Times New Roman"/>
                <a:cs typeface="Times New Roman"/>
              </a:rPr>
              <a:t>	Wireless </a:t>
            </a:r>
            <a:r>
              <a:rPr sz="1400" b="1" spc="-10" dirty="0">
                <a:latin typeface="Times New Roman"/>
                <a:cs typeface="Times New Roman"/>
              </a:rPr>
              <a:t>Application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Protocol: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235"/>
              </a:spcBef>
            </a:pPr>
            <a:r>
              <a:rPr sz="1200" dirty="0">
                <a:latin typeface="Times New Roman"/>
                <a:cs typeface="Times New Roman"/>
              </a:rPr>
              <a:t>WAP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technical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wireless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network.</a:t>
            </a:r>
            <a:endParaRPr sz="1200">
              <a:latin typeface="Times New Roman"/>
              <a:cs typeface="Times New Roman"/>
            </a:endParaRPr>
          </a:p>
          <a:p>
            <a:pPr marL="241300" marR="262890">
              <a:lnSpc>
                <a:spcPct val="1101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browser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browser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phones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protocol.</a:t>
            </a:r>
            <a:endParaRPr sz="12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265"/>
              </a:spcBef>
            </a:pPr>
            <a:r>
              <a:rPr sz="1200" dirty="0">
                <a:latin typeface="Times New Roman"/>
                <a:cs typeface="Times New Roman"/>
              </a:rPr>
              <a:t>WAP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specification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protocol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standardize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  <a:p>
            <a:pPr marL="241300" marR="12065">
              <a:lnSpc>
                <a:spcPct val="141700"/>
              </a:lnSpc>
            </a:pPr>
            <a:r>
              <a:rPr sz="1200" dirty="0">
                <a:latin typeface="Times New Roman"/>
                <a:cs typeface="Times New Roman"/>
                <a:hlinkClick r:id="rId3"/>
              </a:rPr>
              <a:t>wireless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cellular</a:t>
            </a:r>
            <a:r>
              <a:rPr sz="1200" spc="70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telephones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radio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transceivers,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Internet </a:t>
            </a:r>
            <a:r>
              <a:rPr sz="1200" dirty="0">
                <a:latin typeface="Times New Roman"/>
                <a:cs typeface="Times New Roman"/>
              </a:rPr>
              <a:t>access,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e-mail,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 Web,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newsgroups,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  <a:hlinkClick r:id="rId5"/>
              </a:rPr>
              <a:t>instant</a:t>
            </a:r>
            <a:r>
              <a:rPr sz="1200" spc="5" dirty="0">
                <a:latin typeface="Times New Roman"/>
                <a:cs typeface="Times New Roman"/>
                <a:hlinkClick r:id="rId5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5"/>
              </a:rPr>
              <a:t>messaging.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802" y="1401137"/>
            <a:ext cx="50795" cy="469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802" y="2189680"/>
            <a:ext cx="50795" cy="469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802" y="3241240"/>
            <a:ext cx="50795" cy="469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802" y="3766892"/>
            <a:ext cx="50795" cy="469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802" y="4292673"/>
            <a:ext cx="50795" cy="469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802" y="5081978"/>
            <a:ext cx="50795" cy="469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802" y="5607630"/>
            <a:ext cx="50795" cy="469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802" y="6396301"/>
            <a:ext cx="50795" cy="469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3713" y="8094874"/>
            <a:ext cx="55880" cy="560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3755" y="7465663"/>
            <a:ext cx="56134" cy="550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3755" y="7679024"/>
            <a:ext cx="56134" cy="550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21409"/>
            <a:ext cx="5968365" cy="320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WAP layers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 marL="238125" marR="3122295" indent="2540">
              <a:lnSpc>
                <a:spcPct val="146700"/>
              </a:lnSpc>
              <a:spcBef>
                <a:spcPts val="795"/>
              </a:spcBef>
            </a:pPr>
            <a:r>
              <a:rPr sz="1200" dirty="0">
                <a:latin typeface="Times New Roman"/>
                <a:cs typeface="Times New Roman"/>
              </a:rPr>
              <a:t>Wireless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(WAE) </a:t>
            </a:r>
            <a:r>
              <a:rPr sz="1200" dirty="0">
                <a:latin typeface="Times New Roman"/>
                <a:cs typeface="Times New Roman"/>
              </a:rPr>
              <a:t>Wireless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Session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10" dirty="0">
                <a:latin typeface="Times New Roman"/>
                <a:cs typeface="Times New Roman"/>
              </a:rPr>
              <a:t> (WSL)</a:t>
            </a:r>
            <a:endParaRPr sz="1200">
              <a:latin typeface="Times New Roman"/>
              <a:cs typeface="Times New Roman"/>
            </a:endParaRPr>
          </a:p>
          <a:p>
            <a:pPr marL="238125" marR="3109595" indent="2540">
              <a:lnSpc>
                <a:spcPct val="1467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Wireless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Transport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Security(</a:t>
            </a:r>
            <a:r>
              <a:rPr sz="1200" spc="-10" dirty="0">
                <a:latin typeface="Times New Roman"/>
                <a:cs typeface="Times New Roman"/>
                <a:hlinkClick r:id="rId2"/>
              </a:rPr>
              <a:t>WTLS</a:t>
            </a:r>
            <a:r>
              <a:rPr sz="1200" spc="-10" dirty="0">
                <a:latin typeface="Times New Roman"/>
                <a:cs typeface="Times New Roman"/>
              </a:rPr>
              <a:t>) </a:t>
            </a:r>
            <a:r>
              <a:rPr sz="1200" dirty="0">
                <a:latin typeface="Times New Roman"/>
                <a:cs typeface="Times New Roman"/>
              </a:rPr>
              <a:t>Wireless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Transport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(WTP)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Web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security:</a:t>
            </a:r>
            <a:endParaRPr sz="1400">
              <a:latin typeface="Times New Roman"/>
              <a:cs typeface="Times New Roman"/>
            </a:endParaRPr>
          </a:p>
          <a:p>
            <a:pPr marL="354330" marR="5080" indent="12065" algn="just">
              <a:lnSpc>
                <a:spcPct val="108300"/>
              </a:lnSpc>
              <a:spcBef>
                <a:spcPts val="1135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branch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 that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specifically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websites,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web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services.</a:t>
            </a:r>
            <a:endParaRPr sz="1200">
              <a:latin typeface="Times New Roman"/>
              <a:cs typeface="Times New Roman"/>
            </a:endParaRPr>
          </a:p>
          <a:p>
            <a:pPr marL="354330" marR="6350" indent="2540" algn="just">
              <a:lnSpc>
                <a:spcPct val="109000"/>
              </a:lnSpc>
              <a:spcBef>
                <a:spcPts val="110"/>
              </a:spcBef>
            </a:pPr>
            <a:r>
              <a:rPr sz="1200" dirty="0">
                <a:latin typeface="Times New Roman"/>
                <a:cs typeface="Times New Roman"/>
              </a:rPr>
              <a:t>At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 security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draws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principles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but </a:t>
            </a:r>
            <a:r>
              <a:rPr sz="1200" dirty="0">
                <a:latin typeface="Times New Roman"/>
                <a:cs typeface="Times New Roman"/>
              </a:rPr>
              <a:t>applies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specifically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Typically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programming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PHP,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EE,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Python,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Ruby, </a:t>
            </a:r>
            <a:r>
              <a:rPr sz="1200" dirty="0">
                <a:latin typeface="Times New Roman"/>
                <a:cs typeface="Times New Roman"/>
              </a:rPr>
              <a:t>ASP.NET,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C#,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VB.NET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ASP.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713" y="1586752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713" y="1855611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713" y="2125747"/>
            <a:ext cx="55880" cy="560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713" y="2394606"/>
            <a:ext cx="55880" cy="560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8013" y="3203215"/>
            <a:ext cx="55880" cy="560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8013" y="3616466"/>
            <a:ext cx="55880" cy="560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0889"/>
            <a:ext cx="5973445" cy="807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00" b="1" spc="-20" dirty="0">
                <a:latin typeface="Times New Roman"/>
                <a:cs typeface="Times New Roman"/>
              </a:rPr>
              <a:t>UNIT-</a:t>
            </a:r>
            <a:r>
              <a:rPr sz="2000" b="1" spc="-5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417830" lvl="1" indent="-405130">
              <a:lnSpc>
                <a:spcPct val="100000"/>
              </a:lnSpc>
              <a:buFont typeface="Times New Roman"/>
              <a:buAutoNum type="arabicPeriod"/>
              <a:tabLst>
                <a:tab pos="41783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Technological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convergence: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AutoNum type="arabicPeriod"/>
            </a:pPr>
            <a:endParaRPr sz="1950">
              <a:latin typeface="Times New Roman"/>
              <a:cs typeface="Times New Roman"/>
            </a:endParaRPr>
          </a:p>
          <a:p>
            <a:pPr marL="354330" marR="17780" indent="170180" algn="just">
              <a:lnSpc>
                <a:spcPct val="138300"/>
              </a:lnSpc>
            </a:pPr>
            <a:r>
              <a:rPr sz="1200" dirty="0">
                <a:latin typeface="Times New Roman"/>
                <a:cs typeface="Times New Roman"/>
              </a:rPr>
              <a:t>Technological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convergence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tendency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changes,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technological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sometimes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evolve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toward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</a:t>
            </a:r>
            <a:r>
              <a:rPr sz="1200" spc="-10" dirty="0">
                <a:latin typeface="Times New Roman"/>
                <a:cs typeface="Times New Roman"/>
              </a:rPr>
              <a:t> tasks.</a:t>
            </a:r>
            <a:endParaRPr sz="1200">
              <a:latin typeface="Times New Roman"/>
              <a:cs typeface="Times New Roman"/>
            </a:endParaRPr>
          </a:p>
          <a:p>
            <a:pPr marL="354330" marR="5080" indent="57785" algn="just">
              <a:lnSpc>
                <a:spcPct val="143000"/>
              </a:lnSpc>
              <a:spcBef>
                <a:spcPts val="150"/>
              </a:spcBef>
            </a:pP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convergence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convergence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industries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conglomerate, </a:t>
            </a:r>
            <a:r>
              <a:rPr sz="1200" dirty="0">
                <a:latin typeface="Times New Roman"/>
                <a:cs typeface="Times New Roman"/>
              </a:rPr>
              <a:t>ITTCE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(Information</a:t>
            </a:r>
            <a:r>
              <a:rPr sz="1200" spc="14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Technologies,</a:t>
            </a:r>
            <a:r>
              <a:rPr sz="1200" spc="16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Telecommunication,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Consumer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Electronics,</a:t>
            </a:r>
            <a:r>
              <a:rPr sz="1200" spc="16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Entertainment).Previously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separate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voice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productivity </a:t>
            </a:r>
            <a:r>
              <a:rPr sz="1200" dirty="0">
                <a:latin typeface="Times New Roman"/>
                <a:cs typeface="Times New Roman"/>
              </a:rPr>
              <a:t>applications,</a:t>
            </a:r>
            <a:r>
              <a:rPr sz="1200" spc="16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video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17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share</a:t>
            </a:r>
            <a:r>
              <a:rPr sz="1200" spc="16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16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interact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6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30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other synergistically.</a:t>
            </a:r>
            <a:endParaRPr sz="1200">
              <a:latin typeface="Times New Roman"/>
              <a:cs typeface="Times New Roman"/>
            </a:endParaRPr>
          </a:p>
          <a:p>
            <a:pPr marL="354330" marR="8255" indent="24130" algn="just">
              <a:lnSpc>
                <a:spcPct val="1417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Telecommunications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convergence,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convergence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convergence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broad </a:t>
            </a:r>
            <a:r>
              <a:rPr sz="1200" dirty="0">
                <a:latin typeface="Times New Roman"/>
                <a:cs typeface="Times New Roman"/>
              </a:rPr>
              <a:t>terms</a:t>
            </a:r>
            <a:r>
              <a:rPr sz="1200" spc="17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describe</a:t>
            </a:r>
            <a:r>
              <a:rPr sz="1200" spc="17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emerging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telecommunications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technologies,</a:t>
            </a:r>
            <a:r>
              <a:rPr sz="1200" spc="18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3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network </a:t>
            </a:r>
            <a:r>
              <a:rPr sz="1200" dirty="0">
                <a:latin typeface="Times New Roman"/>
                <a:cs typeface="Times New Roman"/>
              </a:rPr>
              <a:t>architecture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migrate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network.</a:t>
            </a:r>
            <a:endParaRPr sz="1200">
              <a:latin typeface="Times New Roman"/>
              <a:cs typeface="Times New Roman"/>
            </a:endParaRPr>
          </a:p>
          <a:p>
            <a:pPr marL="354330" marR="8255" indent="118745" algn="just">
              <a:lnSpc>
                <a:spcPct val="14280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Convergence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interlinking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computing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technologies,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arisen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evolution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popularization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activities,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 emerged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r>
              <a:rPr sz="1200" spc="-10" dirty="0">
                <a:latin typeface="Times New Roman"/>
                <a:cs typeface="Times New Roman"/>
              </a:rPr>
              <a:t> space.</a:t>
            </a:r>
            <a:endParaRPr sz="1200">
              <a:latin typeface="Times New Roman"/>
              <a:cs typeface="Times New Roman"/>
            </a:endParaRPr>
          </a:p>
          <a:p>
            <a:pPr marL="354330" marR="11430" indent="78740" algn="just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Convergent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VoIP,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IPTV,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TV,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TV,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others,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replace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older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thus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disrupt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markets.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IP-based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convergence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inevitable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 service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market.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369570" lvl="1" indent="-356870">
              <a:lnSpc>
                <a:spcPct val="100000"/>
              </a:lnSpc>
              <a:buFont typeface="Times New Roman"/>
              <a:buAutoNum type="arabicPeriod" startAt="2"/>
              <a:tabLst>
                <a:tab pos="36957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Technology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Implications:</a:t>
            </a:r>
            <a:endParaRPr sz="1400">
              <a:latin typeface="Times New Roman"/>
              <a:cs typeface="Times New Roman"/>
            </a:endParaRPr>
          </a:p>
          <a:p>
            <a:pPr marL="12700" marR="20320">
              <a:lnSpc>
                <a:spcPct val="143300"/>
              </a:lnSpc>
              <a:spcBef>
                <a:spcPts val="925"/>
              </a:spcBef>
            </a:pPr>
            <a:r>
              <a:rPr sz="1200" dirty="0">
                <a:latin typeface="Times New Roman"/>
                <a:cs typeface="Times New Roman"/>
              </a:rPr>
              <a:t>Convergent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fixed-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new, </a:t>
            </a:r>
            <a:r>
              <a:rPr sz="1200" dirty="0">
                <a:latin typeface="Times New Roman"/>
                <a:cs typeface="Times New Roman"/>
              </a:rPr>
              <a:t>convergent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3187700">
              <a:lnSpc>
                <a:spcPct val="143300"/>
              </a:lnSpc>
            </a:pPr>
            <a:r>
              <a:rPr sz="1200" spc="-10" dirty="0">
                <a:latin typeface="Times New Roman"/>
                <a:cs typeface="Times New Roman"/>
              </a:rPr>
              <a:t>Using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telephony </a:t>
            </a:r>
            <a:r>
              <a:rPr sz="1200" dirty="0">
                <a:latin typeface="Times New Roman"/>
                <a:cs typeface="Times New Roman"/>
                <a:hlinkClick r:id="rId2"/>
              </a:rPr>
              <a:t>Video</a:t>
            </a:r>
            <a:r>
              <a:rPr sz="1200" spc="-10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on</a:t>
            </a:r>
            <a:r>
              <a:rPr sz="1200" spc="-30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2"/>
              </a:rPr>
              <a:t>demand</a:t>
            </a:r>
            <a:endParaRPr sz="1200">
              <a:latin typeface="Times New Roman"/>
              <a:cs typeface="Times New Roman"/>
            </a:endParaRPr>
          </a:p>
          <a:p>
            <a:pPr marL="469900" marR="3614420">
              <a:lnSpc>
                <a:spcPct val="143300"/>
              </a:lnSpc>
            </a:pPr>
            <a:r>
              <a:rPr sz="1200" spc="-10" dirty="0">
                <a:latin typeface="Times New Roman"/>
                <a:cs typeface="Times New Roman"/>
                <a:hlinkClick r:id="rId3"/>
              </a:rPr>
              <a:t>Fixed-mobile</a:t>
            </a:r>
            <a:r>
              <a:rPr sz="1200" spc="5" dirty="0">
                <a:latin typeface="Times New Roman"/>
                <a:cs typeface="Times New Roman"/>
                <a:hlinkClick r:id="rId3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3"/>
              </a:rPr>
              <a:t>convergence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4"/>
              </a:rPr>
              <a:t>Mobile-</a:t>
            </a:r>
            <a:r>
              <a:rPr sz="1200" dirty="0">
                <a:latin typeface="Times New Roman"/>
                <a:cs typeface="Times New Roman"/>
                <a:hlinkClick r:id="rId4"/>
              </a:rPr>
              <a:t>to-</a:t>
            </a:r>
            <a:r>
              <a:rPr sz="1200" spc="-10" dirty="0">
                <a:latin typeface="Times New Roman"/>
                <a:cs typeface="Times New Roman"/>
                <a:hlinkClick r:id="rId4"/>
              </a:rPr>
              <a:t>mobile</a:t>
            </a:r>
            <a:r>
              <a:rPr sz="1200" spc="5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4"/>
              </a:rPr>
              <a:t>convergence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8013" y="2215910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8013" y="2748294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8013" y="4067443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8013" y="4860939"/>
            <a:ext cx="55880" cy="56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8013" y="5917482"/>
            <a:ext cx="55880" cy="557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7617" y="7949383"/>
            <a:ext cx="50795" cy="469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7617" y="8212273"/>
            <a:ext cx="50795" cy="469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7617" y="8475164"/>
            <a:ext cx="50796" cy="469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7617" y="8737368"/>
            <a:ext cx="50796" cy="469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1641"/>
            <a:ext cx="5974080" cy="804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552825">
              <a:lnSpc>
                <a:spcPct val="1433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  <a:hlinkClick r:id="rId2"/>
              </a:rPr>
              <a:t>Location-</a:t>
            </a:r>
            <a:r>
              <a:rPr sz="1200" dirty="0">
                <a:latin typeface="Times New Roman"/>
                <a:cs typeface="Times New Roman"/>
                <a:hlinkClick r:id="rId2"/>
              </a:rPr>
              <a:t>based </a:t>
            </a:r>
            <a:r>
              <a:rPr sz="1200" spc="-10" dirty="0">
                <a:latin typeface="Times New Roman"/>
                <a:cs typeface="Times New Roman"/>
                <a:hlinkClick r:id="rId2"/>
              </a:rPr>
              <a:t>services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bundles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1590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Convergent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fixed-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mobile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 convergent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solutions. </a:t>
            </a:r>
            <a:r>
              <a:rPr sz="1200" dirty="0">
                <a:latin typeface="Times New Roman"/>
                <a:cs typeface="Times New Roman"/>
              </a:rPr>
              <a:t>Convergent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3877945" indent="24130" algn="just">
              <a:lnSpc>
                <a:spcPct val="143400"/>
              </a:lnSpc>
            </a:pPr>
            <a:r>
              <a:rPr sz="1200" dirty="0">
                <a:latin typeface="Times New Roman"/>
                <a:cs typeface="Times New Roman"/>
                <a:hlinkClick r:id="rId3"/>
              </a:rPr>
              <a:t>IP Multimedia </a:t>
            </a:r>
            <a:r>
              <a:rPr sz="1200" spc="-10" dirty="0">
                <a:latin typeface="Times New Roman"/>
                <a:cs typeface="Times New Roman"/>
                <a:hlinkClick r:id="rId3"/>
              </a:rPr>
              <a:t>Subsystem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Session</a:t>
            </a:r>
            <a:r>
              <a:rPr sz="1200" spc="-65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Initiation</a:t>
            </a:r>
            <a:r>
              <a:rPr sz="1200" spc="-55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4"/>
              </a:rPr>
              <a:t>Protocol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  <a:hlinkClick r:id="rId5"/>
              </a:rPr>
              <a:t>IPTV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1200" spc="-10" dirty="0">
                <a:latin typeface="Times New Roman"/>
                <a:cs typeface="Times New Roman"/>
                <a:hlinkClick r:id="rId6"/>
              </a:rPr>
              <a:t>Voice</a:t>
            </a:r>
            <a:r>
              <a:rPr sz="1200" spc="-35" dirty="0">
                <a:latin typeface="Times New Roman"/>
                <a:cs typeface="Times New Roman"/>
                <a:hlinkClick r:id="rId6"/>
              </a:rPr>
              <a:t> </a:t>
            </a:r>
            <a:r>
              <a:rPr sz="1200" dirty="0">
                <a:latin typeface="Times New Roman"/>
                <a:cs typeface="Times New Roman"/>
                <a:hlinkClick r:id="rId6"/>
              </a:rPr>
              <a:t>over</a:t>
            </a:r>
            <a:r>
              <a:rPr sz="1200" spc="10" dirty="0">
                <a:latin typeface="Times New Roman"/>
                <a:cs typeface="Times New Roman"/>
                <a:hlinkClick r:id="rId6"/>
              </a:rPr>
              <a:t> </a:t>
            </a:r>
            <a:r>
              <a:rPr sz="1200" spc="-35" dirty="0">
                <a:latin typeface="Times New Roman"/>
                <a:cs typeface="Times New Roman"/>
                <a:hlinkClick r:id="rId6"/>
              </a:rPr>
              <a:t>IP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  <a:hlinkClick r:id="rId7"/>
              </a:rPr>
              <a:t>Voice</a:t>
            </a:r>
            <a:r>
              <a:rPr sz="1200" spc="-25" dirty="0">
                <a:latin typeface="Times New Roman"/>
                <a:cs typeface="Times New Roman"/>
                <a:hlinkClick r:id="rId7"/>
              </a:rPr>
              <a:t> </a:t>
            </a:r>
            <a:r>
              <a:rPr sz="1200" dirty="0">
                <a:latin typeface="Times New Roman"/>
                <a:cs typeface="Times New Roman"/>
                <a:hlinkClick r:id="rId7"/>
              </a:rPr>
              <a:t>call</a:t>
            </a:r>
            <a:r>
              <a:rPr sz="1200" spc="-60" dirty="0">
                <a:latin typeface="Times New Roman"/>
                <a:cs typeface="Times New Roman"/>
                <a:hlinkClick r:id="rId7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7"/>
              </a:rPr>
              <a:t>continuity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  <a:hlinkClick r:id="rId8"/>
              </a:rPr>
              <a:t>Digital</a:t>
            </a:r>
            <a:r>
              <a:rPr sz="1200" spc="-40" dirty="0">
                <a:latin typeface="Times New Roman"/>
                <a:cs typeface="Times New Roman"/>
                <a:hlinkClick r:id="rId8"/>
              </a:rPr>
              <a:t> </a:t>
            </a:r>
            <a:r>
              <a:rPr sz="1200" dirty="0">
                <a:latin typeface="Times New Roman"/>
                <a:cs typeface="Times New Roman"/>
                <a:hlinkClick r:id="rId8"/>
              </a:rPr>
              <a:t>video broadcasting</a:t>
            </a:r>
            <a:r>
              <a:rPr sz="1200" spc="-20" dirty="0">
                <a:latin typeface="Times New Roman"/>
                <a:cs typeface="Times New Roman"/>
                <a:hlinkClick r:id="rId8"/>
              </a:rPr>
              <a:t> </a:t>
            </a:r>
            <a:r>
              <a:rPr sz="1200" dirty="0">
                <a:latin typeface="Times New Roman"/>
                <a:cs typeface="Times New Roman"/>
                <a:hlinkClick r:id="rId8"/>
              </a:rPr>
              <a:t>-</a:t>
            </a:r>
            <a:r>
              <a:rPr sz="1200" spc="-30" dirty="0">
                <a:latin typeface="Times New Roman"/>
                <a:cs typeface="Times New Roman"/>
                <a:hlinkClick r:id="rId8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8"/>
              </a:rPr>
              <a:t>handheld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69570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2.3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Times New Roman"/>
                <a:cs typeface="Times New Roman"/>
              </a:rPr>
              <a:t>Collaborative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Product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Development: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354330" marR="16510" indent="85090" algn="just">
              <a:lnSpc>
                <a:spcPct val="141700"/>
              </a:lnSpc>
            </a:pPr>
            <a:r>
              <a:rPr sz="1200" dirty="0">
                <a:latin typeface="Times New Roman"/>
                <a:cs typeface="Times New Roman"/>
              </a:rPr>
              <a:t>CPD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strategy,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collection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facilitates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together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definition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(cPDM).</a:t>
            </a:r>
            <a:endParaRPr sz="1200">
              <a:latin typeface="Times New Roman"/>
              <a:cs typeface="Times New Roman"/>
            </a:endParaRPr>
          </a:p>
          <a:p>
            <a:pPr marL="354330" marR="8890" indent="45720" algn="just">
              <a:lnSpc>
                <a:spcPct val="95600"/>
              </a:lnSpc>
              <a:spcBef>
                <a:spcPts val="785"/>
              </a:spcBef>
            </a:pPr>
            <a:r>
              <a:rPr sz="1200" dirty="0">
                <a:latin typeface="Times New Roman"/>
                <a:cs typeface="Times New Roman"/>
              </a:rPr>
              <a:t>Collaborative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share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complexity 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PDM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9"/>
              </a:rPr>
              <a:t>Software</a:t>
            </a:r>
            <a:r>
              <a:rPr sz="1200" spc="15" dirty="0">
                <a:latin typeface="Times New Roman"/>
                <a:cs typeface="Times New Roman"/>
                <a:hlinkClick r:id="rId9"/>
              </a:rPr>
              <a:t> </a:t>
            </a:r>
            <a:r>
              <a:rPr sz="1200" dirty="0">
                <a:latin typeface="Times New Roman"/>
                <a:cs typeface="Times New Roman"/>
                <a:hlinkClick r:id="rId9"/>
              </a:rPr>
              <a:t>as</a:t>
            </a:r>
            <a:r>
              <a:rPr sz="1200" spc="30" dirty="0">
                <a:latin typeface="Times New Roman"/>
                <a:cs typeface="Times New Roman"/>
                <a:hlinkClick r:id="rId9"/>
              </a:rPr>
              <a:t> </a:t>
            </a:r>
            <a:r>
              <a:rPr sz="1200" dirty="0">
                <a:latin typeface="Times New Roman"/>
                <a:cs typeface="Times New Roman"/>
                <a:hlinkClick r:id="rId9"/>
              </a:rPr>
              <a:t>a</a:t>
            </a:r>
            <a:r>
              <a:rPr sz="1200" spc="15" dirty="0">
                <a:latin typeface="Times New Roman"/>
                <a:cs typeface="Times New Roman"/>
                <a:hlinkClick r:id="rId9"/>
              </a:rPr>
              <a:t> </a:t>
            </a:r>
            <a:r>
              <a:rPr sz="1200" dirty="0">
                <a:latin typeface="Times New Roman"/>
                <a:cs typeface="Times New Roman"/>
                <a:hlinkClick r:id="rId9"/>
              </a:rPr>
              <a:t>service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rapid iterations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little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 downloads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installs.</a:t>
            </a:r>
            <a:endParaRPr sz="1200">
              <a:latin typeface="Times New Roman"/>
              <a:cs typeface="Times New Roman"/>
            </a:endParaRPr>
          </a:p>
          <a:p>
            <a:pPr marL="354330" marR="8255" indent="42545" algn="just">
              <a:lnSpc>
                <a:spcPct val="95400"/>
              </a:lnSpc>
              <a:spcBef>
                <a:spcPts val="140"/>
              </a:spcBef>
            </a:pPr>
            <a:r>
              <a:rPr sz="1200" dirty="0">
                <a:latin typeface="Times New Roman"/>
                <a:cs typeface="Times New Roman"/>
              </a:rPr>
              <a:t>Exactly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title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asks;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consists 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0"/>
              </a:rPr>
              <a:t>Product</a:t>
            </a:r>
            <a:r>
              <a:rPr sz="1200" spc="40" dirty="0">
                <a:latin typeface="Times New Roman"/>
                <a:cs typeface="Times New Roman"/>
                <a:hlinkClick r:id="rId10"/>
              </a:rPr>
              <a:t> </a:t>
            </a:r>
            <a:r>
              <a:rPr sz="1200" dirty="0">
                <a:latin typeface="Times New Roman"/>
                <a:cs typeface="Times New Roman"/>
                <a:hlinkClick r:id="rId10"/>
              </a:rPr>
              <a:t>Lifecycle</a:t>
            </a:r>
            <a:r>
              <a:rPr sz="1200" spc="10" dirty="0">
                <a:latin typeface="Times New Roman"/>
                <a:cs typeface="Times New Roman"/>
                <a:hlinkClick r:id="rId10"/>
              </a:rPr>
              <a:t> </a:t>
            </a:r>
            <a:r>
              <a:rPr sz="1200" dirty="0">
                <a:latin typeface="Times New Roman"/>
                <a:cs typeface="Times New Roman"/>
                <a:hlinkClick r:id="rId10"/>
              </a:rPr>
              <a:t>Management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(PLM)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areas of: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11"/>
              </a:rPr>
              <a:t>Product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1"/>
              </a:rPr>
              <a:t>Data</a:t>
            </a:r>
            <a:r>
              <a:rPr sz="1200" spc="300" dirty="0">
                <a:latin typeface="Times New Roman"/>
                <a:cs typeface="Times New Roman"/>
                <a:hlinkClick r:id="rId11"/>
              </a:rPr>
              <a:t> </a:t>
            </a:r>
            <a:r>
              <a:rPr sz="1200" dirty="0">
                <a:latin typeface="Times New Roman"/>
                <a:cs typeface="Times New Roman"/>
                <a:hlinkClick r:id="rId11"/>
              </a:rPr>
              <a:t>Management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(PDM);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2"/>
              </a:rPr>
              <a:t>Product</a:t>
            </a:r>
            <a:r>
              <a:rPr sz="1200" spc="340" dirty="0">
                <a:latin typeface="Times New Roman"/>
                <a:cs typeface="Times New Roman"/>
                <a:hlinkClick r:id="rId12"/>
              </a:rPr>
              <a:t> </a:t>
            </a:r>
            <a:r>
              <a:rPr sz="1200" dirty="0">
                <a:latin typeface="Times New Roman"/>
                <a:cs typeface="Times New Roman"/>
                <a:hlinkClick r:id="rId12"/>
              </a:rPr>
              <a:t>visualization</a:t>
            </a: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team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conferencing </a:t>
            </a:r>
            <a:r>
              <a:rPr sz="1200" dirty="0">
                <a:latin typeface="Times New Roman"/>
                <a:cs typeface="Times New Roman"/>
              </a:rPr>
              <a:t>tools;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supplier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sourcing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software.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generally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accepted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CAD </a:t>
            </a:r>
            <a:r>
              <a:rPr sz="1200" dirty="0">
                <a:latin typeface="Times New Roman"/>
                <a:cs typeface="Times New Roman"/>
              </a:rPr>
              <a:t>geometry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 </a:t>
            </a:r>
            <a:r>
              <a:rPr sz="1200" dirty="0">
                <a:latin typeface="Times New Roman"/>
                <a:cs typeface="Times New Roman"/>
                <a:hlinkClick r:id="rId13"/>
              </a:rPr>
              <a:t>data</a:t>
            </a:r>
            <a:r>
              <a:rPr sz="1200" spc="-35" dirty="0">
                <a:latin typeface="Times New Roman"/>
                <a:cs typeface="Times New Roman"/>
                <a:hlinkClick r:id="rId13"/>
              </a:rPr>
              <a:t> </a:t>
            </a:r>
            <a:r>
              <a:rPr sz="1200" dirty="0">
                <a:latin typeface="Times New Roman"/>
                <a:cs typeface="Times New Roman"/>
                <a:hlinkClick r:id="rId13"/>
              </a:rPr>
              <a:t>translation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Technologies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methods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used: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Clearly general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4"/>
              </a:rPr>
              <a:t>collaborative</a:t>
            </a:r>
            <a:r>
              <a:rPr sz="1200" spc="30" dirty="0">
                <a:latin typeface="Times New Roman"/>
                <a:cs typeface="Times New Roman"/>
                <a:hlinkClick r:id="rId14"/>
              </a:rPr>
              <a:t> </a:t>
            </a:r>
            <a:r>
              <a:rPr sz="1200" dirty="0">
                <a:latin typeface="Times New Roman"/>
                <a:cs typeface="Times New Roman"/>
                <a:hlinkClick r:id="rId14"/>
              </a:rPr>
              <a:t>software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(instant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messaging)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within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process.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desktop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sharing,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doing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remote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machine.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5"/>
              </a:rPr>
              <a:t>CAD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12"/>
              </a:rPr>
              <a:t>product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2"/>
              </a:rPr>
              <a:t>visualization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‗appshare‘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6"/>
              </a:rPr>
              <a:t>OpenGL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graphics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required.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0" dirty="0">
                <a:latin typeface="Times New Roman"/>
                <a:cs typeface="Times New Roman"/>
              </a:rPr>
              <a:t> portals.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47617" y="874722"/>
            <a:ext cx="50795" cy="469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47617" y="1136977"/>
            <a:ext cx="50795" cy="469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47617" y="2281882"/>
            <a:ext cx="50795" cy="469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47617" y="2544645"/>
            <a:ext cx="50795" cy="469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47617" y="2807535"/>
            <a:ext cx="50795" cy="469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47617" y="3071695"/>
            <a:ext cx="50795" cy="469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47617" y="3333949"/>
            <a:ext cx="50795" cy="469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47617" y="3597474"/>
            <a:ext cx="50796" cy="469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38013" y="4528834"/>
            <a:ext cx="55880" cy="5603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38013" y="5322330"/>
            <a:ext cx="55880" cy="5603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38013" y="6036697"/>
            <a:ext cx="55880" cy="559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6985"/>
            <a:ext cx="5976620" cy="7842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Specific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product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4000"/>
              </a:lnSpc>
            </a:pP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product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handling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volumes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geometry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metadata.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Exactly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depends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carried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commonality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thereof)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partner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sites‘ systems.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Specific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PLM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CAx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collaboration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CAx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People: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Personnel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disciplines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levels;</a:t>
            </a:r>
            <a:endParaRPr sz="1200">
              <a:latin typeface="Times New Roman"/>
              <a:cs typeface="Times New Roman"/>
            </a:endParaRPr>
          </a:p>
          <a:p>
            <a:pPr marL="469900" marR="321310" indent="-229235">
              <a:lnSpc>
                <a:spcPct val="1433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Organizations: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throughout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enterprise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extended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enterprise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different rules,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objectives;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Data: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formats.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Appropriate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10" dirty="0">
                <a:latin typeface="Times New Roman"/>
                <a:cs typeface="Times New Roman"/>
              </a:rPr>
              <a:t> boundaries.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People</a:t>
            </a:r>
            <a:endParaRPr sz="1200">
              <a:latin typeface="Times New Roman"/>
              <a:cs typeface="Times New Roman"/>
            </a:endParaRPr>
          </a:p>
          <a:p>
            <a:pPr marL="354330" marR="12065" algn="just">
              <a:lnSpc>
                <a:spcPts val="2070"/>
              </a:lnSpc>
              <a:spcBef>
                <a:spcPts val="140"/>
              </a:spcBef>
            </a:pP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typically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participation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skills. 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tailorable</a:t>
            </a:r>
            <a:r>
              <a:rPr sz="1200" spc="-15" dirty="0">
                <a:latin typeface="Times New Roman"/>
                <a:cs typeface="Times New Roman"/>
                <a:hlinkClick r:id="rId3"/>
              </a:rPr>
              <a:t> </a:t>
            </a:r>
            <a:r>
              <a:rPr sz="1200" spc="-20" dirty="0">
                <a:latin typeface="Times New Roman"/>
                <a:cs typeface="Times New Roman"/>
                <a:hlinkClick r:id="rId3"/>
              </a:rPr>
              <a:t>user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interfaces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tailored 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specialty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user.</a:t>
            </a:r>
            <a:endParaRPr sz="1200">
              <a:latin typeface="Times New Roman"/>
              <a:cs typeface="Times New Roman"/>
            </a:endParaRPr>
          </a:p>
          <a:p>
            <a:pPr marL="354330" marR="6350" algn="just">
              <a:lnSpc>
                <a:spcPts val="206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Improved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visualization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capabilities,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especially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meaningful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fluid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leverage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participants</a:t>
            </a:r>
            <a:r>
              <a:rPr sz="1200" spc="4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process.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354330" algn="just">
              <a:lnSpc>
                <a:spcPct val="100000"/>
              </a:lnSpc>
              <a:spcBef>
                <a:spcPts val="459"/>
              </a:spcBef>
            </a:pPr>
            <a:r>
              <a:rPr sz="1200" dirty="0">
                <a:latin typeface="Times New Roman"/>
                <a:cs typeface="Times New Roman"/>
              </a:rPr>
              <a:t>participant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freed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burden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knowing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intent</a:t>
            </a:r>
            <a:r>
              <a:rPr sz="1200" spc="265" dirty="0">
                <a:latin typeface="Times New Roman"/>
                <a:cs typeface="Times New Roman"/>
                <a:hlinkClick r:id="rId3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history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typically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imbedded</a:t>
            </a:r>
            <a:endParaRPr sz="1200">
              <a:latin typeface="Times New Roman"/>
              <a:cs typeface="Times New Roman"/>
            </a:endParaRPr>
          </a:p>
          <a:p>
            <a:pPr marL="354330" algn="just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constricting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parametric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models.</a:t>
            </a:r>
            <a:endParaRPr sz="120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Organizations</a:t>
            </a:r>
            <a:endParaRPr sz="1200">
              <a:latin typeface="Times New Roman"/>
              <a:cs typeface="Times New Roman"/>
            </a:endParaRPr>
          </a:p>
          <a:p>
            <a:pPr marL="354330" marR="5080" algn="just">
              <a:lnSpc>
                <a:spcPts val="2070"/>
              </a:lnSpc>
              <a:spcBef>
                <a:spcPts val="120"/>
              </a:spcBef>
            </a:pPr>
            <a:r>
              <a:rPr sz="1200" dirty="0">
                <a:latin typeface="Times New Roman"/>
                <a:cs typeface="Times New Roman"/>
                <a:hlinkClick r:id="rId4"/>
              </a:rPr>
              <a:t>Community</a:t>
            </a:r>
            <a:r>
              <a:rPr sz="1200" spc="130" dirty="0">
                <a:latin typeface="Times New Roman"/>
                <a:cs typeface="Times New Roman"/>
                <a:hlinkClick r:id="rId4"/>
              </a:rPr>
              <a:t>  </a:t>
            </a:r>
            <a:r>
              <a:rPr sz="1200" dirty="0">
                <a:latin typeface="Times New Roman"/>
                <a:cs typeface="Times New Roman"/>
                <a:hlinkClick r:id="rId4"/>
              </a:rPr>
              <a:t>collaboration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companies,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suppliers,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share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environment,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compliance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enterprise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regulatory</a:t>
            </a:r>
            <a:endParaRPr sz="1200">
              <a:latin typeface="Times New Roman"/>
              <a:cs typeface="Times New Roman"/>
            </a:endParaRPr>
          </a:p>
          <a:p>
            <a:pPr marL="354330" marR="15875" algn="just">
              <a:lnSpc>
                <a:spcPts val="2060"/>
              </a:lnSpc>
            </a:pPr>
            <a:r>
              <a:rPr sz="1200" dirty="0">
                <a:latin typeface="Times New Roman"/>
                <a:cs typeface="Times New Roman"/>
              </a:rPr>
              <a:t>rules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enforce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 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 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individual organizations.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03833"/>
            <a:ext cx="5974080" cy="7184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3060" indent="-22796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spc="-2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354330" marR="10160">
              <a:lnSpc>
                <a:spcPts val="2060"/>
              </a:lnSpc>
              <a:spcBef>
                <a:spcPts val="130"/>
              </a:spcBef>
              <a:tabLst>
                <a:tab pos="5296535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4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4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operate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MultiCAD </a:t>
            </a:r>
            <a:r>
              <a:rPr sz="1200" dirty="0">
                <a:latin typeface="Times New Roman"/>
                <a:cs typeface="Times New Roman"/>
              </a:rPr>
              <a:t>environment.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beginning.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sources</a:t>
            </a:r>
            <a:endParaRPr sz="1200">
              <a:latin typeface="Times New Roman"/>
              <a:cs typeface="Times New Roman"/>
            </a:endParaRPr>
          </a:p>
          <a:p>
            <a:pPr marL="354330">
              <a:lnSpc>
                <a:spcPct val="100000"/>
              </a:lnSpc>
              <a:spcBef>
                <a:spcPts val="455"/>
              </a:spcBef>
            </a:pP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assembled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active</a:t>
            </a:r>
            <a:r>
              <a:rPr sz="1200" spc="-20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digital</a:t>
            </a:r>
            <a:r>
              <a:rPr sz="1200" spc="-40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mockup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and/or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context.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17830" algn="l"/>
              </a:tabLst>
            </a:pPr>
            <a:r>
              <a:rPr sz="1600" b="1" spc="-25" dirty="0">
                <a:latin typeface="Times New Roman"/>
                <a:cs typeface="Times New Roman"/>
              </a:rPr>
              <a:t>2.4</a:t>
            </a:r>
            <a:r>
              <a:rPr sz="1600" b="1" dirty="0">
                <a:latin typeface="Times New Roman"/>
                <a:cs typeface="Times New Roman"/>
              </a:rPr>
              <a:t>	Content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Management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System: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469900" marR="11430" indent="33020" algn="just">
              <a:lnSpc>
                <a:spcPct val="142800"/>
              </a:lnSpc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(CMS)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publishing, </a:t>
            </a:r>
            <a:r>
              <a:rPr sz="1200" dirty="0">
                <a:latin typeface="Times New Roman"/>
                <a:cs typeface="Times New Roman"/>
              </a:rPr>
              <a:t>editing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modifying content,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organizing,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deleting 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maintenance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central </a:t>
            </a:r>
            <a:r>
              <a:rPr sz="1200" dirty="0">
                <a:latin typeface="Times New Roman"/>
                <a:cs typeface="Times New Roman"/>
              </a:rPr>
              <a:t>interface.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procedures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workflow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collaborative </a:t>
            </a:r>
            <a:r>
              <a:rPr sz="1200" spc="-10" dirty="0">
                <a:latin typeface="Times New Roman"/>
                <a:cs typeface="Times New Roman"/>
              </a:rPr>
              <a:t>environment.</a:t>
            </a:r>
            <a:endParaRPr sz="1200">
              <a:latin typeface="Times New Roman"/>
              <a:cs typeface="Times New Roman"/>
            </a:endParaRPr>
          </a:p>
          <a:p>
            <a:pPr marL="469900" marR="5080" indent="97155" algn="just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CMSs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containing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blogs,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news,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shopping.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corporate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CMSs.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CMSs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typically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avoid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hand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coding,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for specific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elements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pages.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Main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features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0" dirty="0">
                <a:latin typeface="Times New Roman"/>
                <a:cs typeface="Times New Roman"/>
              </a:rPr>
              <a:t> CMS: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469900" marR="9525" indent="27305" algn="just">
              <a:lnSpc>
                <a:spcPct val="142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version-</a:t>
            </a:r>
            <a:r>
              <a:rPr sz="1200" dirty="0">
                <a:latin typeface="Times New Roman"/>
                <a:cs typeface="Times New Roman"/>
              </a:rPr>
              <a:t>controlled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CMS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vary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widely.</a:t>
            </a:r>
            <a:r>
              <a:rPr sz="1200" spc="18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Simple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showcase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handful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releases,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notably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enterprise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systems, </a:t>
            </a:r>
            <a:r>
              <a:rPr sz="1200" dirty="0">
                <a:latin typeface="Times New Roman"/>
                <a:cs typeface="Times New Roman"/>
              </a:rPr>
              <a:t>offer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powerful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CMS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Web-based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publishing, </a:t>
            </a:r>
            <a:r>
              <a:rPr sz="1200" dirty="0">
                <a:latin typeface="Times New Roman"/>
                <a:cs typeface="Times New Roman"/>
              </a:rPr>
              <a:t>format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management,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revision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(version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control),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indexing,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search,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retrieval.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CMS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increments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version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already-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separation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content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presentation.</a:t>
            </a:r>
            <a:endParaRPr sz="1200">
              <a:latin typeface="Times New Roman"/>
              <a:cs typeface="Times New Roman"/>
            </a:endParaRPr>
          </a:p>
          <a:p>
            <a:pPr marL="469900" marR="12700" indent="15240" algn="just">
              <a:lnSpc>
                <a:spcPct val="1417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A CMS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repository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movies,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pictures,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phone </a:t>
            </a:r>
            <a:r>
              <a:rPr sz="1200" dirty="0">
                <a:latin typeface="Times New Roman"/>
                <a:cs typeface="Times New Roman"/>
              </a:rPr>
              <a:t>numbers,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scientific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CMSs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storing,</a:t>
            </a:r>
            <a:r>
              <a:rPr sz="1200" spc="14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controlling,</a:t>
            </a:r>
            <a:r>
              <a:rPr sz="1200" spc="30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revising, </a:t>
            </a:r>
            <a:r>
              <a:rPr sz="1200" dirty="0">
                <a:latin typeface="Times New Roman"/>
                <a:cs typeface="Times New Roman"/>
              </a:rPr>
              <a:t>semantically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enriching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publishing </a:t>
            </a:r>
            <a:r>
              <a:rPr sz="1200" spc="-10" dirty="0">
                <a:latin typeface="Times New Roman"/>
                <a:cs typeface="Times New Roman"/>
              </a:rPr>
              <a:t>documentation.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313" y="2638566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313" y="3695319"/>
            <a:ext cx="55880" cy="556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313" y="5152531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313" y="7258198"/>
            <a:ext cx="55880" cy="560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6714" y="761745"/>
            <a:ext cx="9226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AE50"/>
                </a:solidFill>
                <a:latin typeface="Calibri"/>
                <a:cs typeface="Calibri"/>
              </a:rPr>
              <a:t>SYLLABUS: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048" y="1173226"/>
            <a:ext cx="5977255" cy="7789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UNIT 1: Electronic Commerce: Overview, Definition, Advantages &amp; Disadvantages of E-Commerce, Threats of E-Commerce, Managerial Prospective, Rules &amp; Regulation for Controlling Commerce, Relationship Between E-Commerce &amp; Networking, Different Types of Networking for E-Commerce, internet, Intranet, EDI Systems, Wireless Application Protocol: Definition, Hand Held Devices, Mobility &amp; Commerce Model, Mobile Computing, Wireless Web, Web Security, Infrastructure Requirement for E-Commerce, Business Model of E-Commerce; Model Based on Transaction Type, Model Based on Transaction Party- B2B, B2C, C2B, C2C, E-Governance.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 UNIT 2: E-Strategy: Overview, Strategic Methods for developing E-Commerce. Four C's (Convergence, Collaborative, Computing, Content Management &amp; Call Center). Convergence: Technological Advances in Convergence - Types, Convergence and its implications, Convergence &amp; Electronic Commerce. Collaborative Computing: Collaborative Product Development, contract as per CAD, Simulations Collaboration, Security. Content Management: Definition of Content, Authoring Tools and Content Management, Content Management, Content - partnership, repositories, convergence, providers, Web Traffic.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UNIT 3: Traffic Management: Content Marketing Call Center: Definition, Need, Tasks Handled, Mode of Operation, Equipment, Strength &amp; Weakness of Call Center, Customer Premises Equipment (CPE). Supply Chain Management: E-logistics, Supply Chain Portal, Supply Chain Planning Tools (SCP Tools), Supply Chain Execution(SCE), </a:t>
            </a:r>
            <a:r>
              <a:rPr lang="en-US" sz="1200" dirty="0" err="1"/>
              <a:t>SCEFramework</a:t>
            </a:r>
            <a:r>
              <a:rPr lang="en-US" sz="1200" dirty="0"/>
              <a:t>, Internet's Effect on Supply Chain Power.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UNIT 4: E-Payment Mechanism: Payment through card system, E-</a:t>
            </a:r>
            <a:r>
              <a:rPr lang="en-US" sz="1200" dirty="0" err="1"/>
              <a:t>Cheque</a:t>
            </a:r>
            <a:r>
              <a:rPr lang="en-US" sz="1200" dirty="0"/>
              <a:t>, E-Cash, E-Payment, Threats&amp; Protections. E-Marketing: Home - Shopping, E-Marketing, Tele- Marketing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UNIT 5: Electronic Data Interchange (EDI): Meaning, Benefits, Concepts, Application, EDI Model, Protocols (UN EDI, FACT/ GTDI), ANSIX-12, Data Encryption (DES/RSA) Risks of E-Commerce: Overview, Security for E-Commerce, Security Standards, Firewall, Cryptography, Key Management, Password Systems, Digital Certificates, Digital Signatures.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Text Book: 1. Electronic Commerce - Technologies &amp; Applications, </a:t>
            </a:r>
            <a:r>
              <a:rPr lang="en-US" sz="1200" dirty="0" err="1"/>
              <a:t>Bhaskar</a:t>
            </a:r>
            <a:r>
              <a:rPr lang="en-US" sz="1200" dirty="0"/>
              <a:t> Bharat,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TMH Reference Books: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 1. E-commerce, MM Oka, EPH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 2. Frontiers of Electronics Commerce, </a:t>
            </a:r>
            <a:r>
              <a:rPr lang="en-US" sz="1200" dirty="0" err="1"/>
              <a:t>Kalakotia</a:t>
            </a:r>
            <a:r>
              <a:rPr lang="en-US" sz="1200" dirty="0"/>
              <a:t>, </a:t>
            </a:r>
            <a:r>
              <a:rPr lang="en-US" sz="1200" dirty="0" err="1"/>
              <a:t>Whinston</a:t>
            </a:r>
            <a:r>
              <a:rPr lang="en-US" sz="1200" dirty="0"/>
              <a:t>, Pearson Education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 3. Electronic Commerce, </a:t>
            </a:r>
            <a:r>
              <a:rPr lang="en-US" sz="1200" dirty="0" err="1"/>
              <a:t>Loshinpete</a:t>
            </a:r>
            <a:r>
              <a:rPr lang="en-US" sz="1200" dirty="0"/>
              <a:t>, Murphy P. A., </a:t>
            </a:r>
            <a:r>
              <a:rPr lang="en-US" sz="1200" dirty="0" err="1"/>
              <a:t>Jaico</a:t>
            </a:r>
            <a:r>
              <a:rPr lang="en-US" sz="1200" dirty="0"/>
              <a:t> Publishing Housing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 4. E-Commerce, Murthy, Himalaya Publishing.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0890"/>
            <a:ext cx="5970905" cy="797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(CMS)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10" dirty="0">
                <a:latin typeface="Times New Roman"/>
                <a:cs typeface="Times New Roman"/>
              </a:rPr>
              <a:t> elements: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468630" marR="5080" indent="-227965" algn="just">
              <a:lnSpc>
                <a:spcPct val="143400"/>
              </a:lnSpc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Content management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(CMA)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front-end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user, 	</a:t>
            </a:r>
            <a:r>
              <a:rPr sz="1200" dirty="0">
                <a:latin typeface="Times New Roman"/>
                <a:cs typeface="Times New Roman"/>
              </a:rPr>
              <a:t>even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expertise,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modify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remove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without 	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intervention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Webmaster.</a:t>
            </a:r>
            <a:endParaRPr sz="1200">
              <a:latin typeface="Times New Roman"/>
              <a:cs typeface="Times New Roman"/>
            </a:endParaRPr>
          </a:p>
          <a:p>
            <a:pPr marL="469265" indent="-227965" algn="just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delivery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(CDA)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compiles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site.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2.5</a:t>
            </a:r>
            <a:r>
              <a:rPr sz="1400" b="1" spc="170" dirty="0">
                <a:latin typeface="Times New Roman"/>
                <a:cs typeface="Times New Roman"/>
              </a:rPr>
              <a:t>  </a:t>
            </a:r>
            <a:r>
              <a:rPr sz="1400" b="1" dirty="0">
                <a:latin typeface="Times New Roman"/>
                <a:cs typeface="Times New Roman"/>
              </a:rPr>
              <a:t>Web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Traffic: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00"/>
              </a:spcBef>
            </a:pP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visitors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site.</a:t>
            </a:r>
            <a:endParaRPr sz="12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43400"/>
              </a:lnSpc>
            </a:pP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within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viewing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file,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automatically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served.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hit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generated when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served.</a:t>
            </a:r>
            <a:endParaRPr sz="1200">
              <a:latin typeface="Times New Roman"/>
              <a:cs typeface="Times New Roman"/>
            </a:endParaRPr>
          </a:p>
          <a:p>
            <a:pPr marL="466725" marR="885825" indent="-454659" algn="just">
              <a:lnSpc>
                <a:spcPct val="191700"/>
              </a:lnSpc>
              <a:spcBef>
                <a:spcPts val="74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traffic: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visitors.</a:t>
            </a:r>
            <a:endParaRPr sz="1200">
              <a:latin typeface="Times New Roman"/>
              <a:cs typeface="Times New Roman"/>
            </a:endParaRPr>
          </a:p>
          <a:p>
            <a:pPr marL="469900" marR="6985" indent="45720">
              <a:lnSpc>
                <a:spcPts val="209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visitor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indicate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 deep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site,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useful.</a:t>
            </a:r>
            <a:endParaRPr sz="1200">
              <a:latin typeface="Times New Roman"/>
              <a:cs typeface="Times New Roman"/>
            </a:endParaRPr>
          </a:p>
          <a:p>
            <a:pPr marL="524510">
              <a:lnSpc>
                <a:spcPct val="100000"/>
              </a:lnSpc>
              <a:spcBef>
                <a:spcPts val="445"/>
              </a:spcBef>
            </a:pP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duration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length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user's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they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latin typeface="Times New Roman"/>
                <a:cs typeface="Times New Roman"/>
              </a:rPr>
              <a:t>spend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they're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company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contact.</a:t>
            </a:r>
            <a:endParaRPr sz="1200">
              <a:latin typeface="Times New Roman"/>
              <a:cs typeface="Times New Roman"/>
            </a:endParaRPr>
          </a:p>
          <a:p>
            <a:pPr marL="469900" marR="10795" indent="66675">
              <a:lnSpc>
                <a:spcPct val="1435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duration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viewed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viewed,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better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company.</a:t>
            </a:r>
            <a:endParaRPr sz="1200">
              <a:latin typeface="Times New Roman"/>
              <a:cs typeface="Times New Roman"/>
            </a:endParaRPr>
          </a:p>
          <a:p>
            <a:pPr marL="469900" marR="11430" indent="152400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Domain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IP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Addressing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deliver </a:t>
            </a:r>
            <a:r>
              <a:rPr sz="1200" dirty="0">
                <a:latin typeface="Times New Roman"/>
                <a:cs typeface="Times New Roman"/>
              </a:rPr>
              <a:t>Webpages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content.</a:t>
            </a:r>
            <a:endParaRPr sz="1200">
              <a:latin typeface="Times New Roman"/>
              <a:cs typeface="Times New Roman"/>
            </a:endParaRPr>
          </a:p>
          <a:p>
            <a:pPr marL="469900" indent="3619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Busy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469900" marR="9525">
              <a:lnSpc>
                <a:spcPct val="1433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best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promotional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campaigns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ideal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 maintenance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</a:t>
            </a:r>
            <a:r>
              <a:rPr sz="1200" spc="-20" dirty="0">
                <a:latin typeface="Times New Roman"/>
                <a:cs typeface="Times New Roman"/>
              </a:rPr>
              <a:t> pages</a:t>
            </a:r>
            <a:endParaRPr sz="1200">
              <a:latin typeface="Times New Roman"/>
              <a:cs typeface="Times New Roman"/>
            </a:endParaRPr>
          </a:p>
          <a:p>
            <a:pPr marL="469900" marR="10795" indent="73025">
              <a:lnSpc>
                <a:spcPts val="2070"/>
              </a:lnSpc>
              <a:spcBef>
                <a:spcPts val="165"/>
              </a:spcBef>
            </a:pP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visitor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attracting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visitors</a:t>
            </a:r>
            <a:endParaRPr sz="1200">
              <a:latin typeface="Times New Roman"/>
              <a:cs typeface="Times New Roman"/>
            </a:endParaRPr>
          </a:p>
          <a:p>
            <a:pPr marL="539750">
              <a:lnSpc>
                <a:spcPct val="100000"/>
              </a:lnSpc>
              <a:spcBef>
                <a:spcPts val="445"/>
              </a:spcBef>
            </a:pP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pages,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broken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 external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4433642"/>
            <a:ext cx="50795" cy="469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4697803"/>
            <a:ext cx="50795" cy="469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5223583"/>
            <a:ext cx="50795" cy="469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5749236"/>
            <a:ext cx="50795" cy="469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6275016"/>
            <a:ext cx="50795" cy="469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6801431"/>
            <a:ext cx="50795" cy="469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7587433"/>
            <a:ext cx="50795" cy="469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7852864"/>
            <a:ext cx="50795" cy="469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8378644"/>
            <a:ext cx="50795" cy="4695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6486" y="694690"/>
            <a:ext cx="5502275" cy="107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8890" indent="-3175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Top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paths –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path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sequence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visitors 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top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 through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site</a:t>
            </a:r>
            <a:endParaRPr sz="1200">
              <a:latin typeface="Times New Roman"/>
              <a:cs typeface="Times New Roman"/>
            </a:endParaRPr>
          </a:p>
          <a:p>
            <a:pPr marL="15240" marR="5080">
              <a:lnSpc>
                <a:spcPct val="1435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Referrers;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(apparent)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links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10" dirty="0">
                <a:latin typeface="Times New Roman"/>
                <a:cs typeface="Times New Roman"/>
              </a:rPr>
              <a:t>sites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most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 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particular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7617" y="874722"/>
            <a:ext cx="50795" cy="469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7617" y="1401137"/>
            <a:ext cx="50795" cy="4695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2058" y="716026"/>
            <a:ext cx="758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UNIT-</a:t>
            </a:r>
            <a:r>
              <a:rPr sz="1800" spc="-5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996" y="923581"/>
            <a:ext cx="6033770" cy="275717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400" b="1" dirty="0">
                <a:latin typeface="Times New Roman"/>
                <a:cs typeface="Times New Roman"/>
              </a:rPr>
              <a:t>Content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marketing:</a:t>
            </a:r>
            <a:endParaRPr sz="1400">
              <a:latin typeface="Times New Roman"/>
              <a:cs typeface="Times New Roman"/>
            </a:endParaRPr>
          </a:p>
          <a:p>
            <a:pPr marL="534035" marR="14604" indent="24130" algn="just">
              <a:lnSpc>
                <a:spcPct val="140200"/>
              </a:lnSpc>
              <a:spcBef>
                <a:spcPts val="244"/>
              </a:spcBef>
            </a:pP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sharing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publishing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acquire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retain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customers.</a:t>
            </a:r>
            <a:endParaRPr sz="1200">
              <a:latin typeface="Times New Roman"/>
              <a:cs typeface="Times New Roman"/>
            </a:endParaRPr>
          </a:p>
          <a:p>
            <a:pPr marL="534035" marR="5080" indent="109220" algn="just">
              <a:lnSpc>
                <a:spcPct val="14080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strategic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focused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creating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distributing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valuable, </a:t>
            </a:r>
            <a:r>
              <a:rPr sz="1200" dirty="0">
                <a:latin typeface="Times New Roman"/>
                <a:cs typeface="Times New Roman"/>
              </a:rPr>
              <a:t>relevant,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consistent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attract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retain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clearly-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audience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—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and, </a:t>
            </a:r>
            <a:r>
              <a:rPr sz="1200" dirty="0">
                <a:latin typeface="Times New Roman"/>
                <a:cs typeface="Times New Roman"/>
              </a:rPr>
              <a:t>ultimately,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profitable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-10" dirty="0">
                <a:latin typeface="Times New Roman"/>
                <a:cs typeface="Times New Roman"/>
              </a:rPr>
              <a:t> action.</a:t>
            </a:r>
            <a:endParaRPr sz="1200">
              <a:latin typeface="Times New Roman"/>
              <a:cs typeface="Times New Roman"/>
            </a:endParaRPr>
          </a:p>
          <a:p>
            <a:pPr marL="534035" marR="7620" indent="103505" algn="just">
              <a:lnSpc>
                <a:spcPct val="13830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Basically,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communicating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prospects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selling.</a:t>
            </a:r>
            <a:endParaRPr sz="1200">
              <a:latin typeface="Times New Roman"/>
              <a:cs typeface="Times New Roman"/>
            </a:endParaRPr>
          </a:p>
          <a:p>
            <a:pPr marL="534035" marR="9525" indent="45720" algn="just">
              <a:lnSpc>
                <a:spcPct val="138300"/>
              </a:lnSpc>
              <a:spcBef>
                <a:spcPts val="215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non-interruption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Instead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pitching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delivering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buyer more</a:t>
            </a:r>
            <a:r>
              <a:rPr sz="1200" spc="-10" dirty="0">
                <a:latin typeface="Times New Roman"/>
                <a:cs typeface="Times New Roman"/>
              </a:rPr>
              <a:t> intelligent.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615494"/>
            <a:ext cx="5967730" cy="435483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69570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2.6</a:t>
            </a:r>
            <a:r>
              <a:rPr sz="1400" b="1" dirty="0">
                <a:latin typeface="Times New Roman"/>
                <a:cs typeface="Times New Roman"/>
              </a:rPr>
              <a:t>	Call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centre:</a:t>
            </a:r>
            <a:endParaRPr sz="1400">
              <a:latin typeface="Times New Roman"/>
              <a:cs typeface="Times New Roman"/>
            </a:endParaRPr>
          </a:p>
          <a:p>
            <a:pPr marL="469900" marR="9525" indent="30480">
              <a:lnSpc>
                <a:spcPct val="140000"/>
              </a:lnSpc>
              <a:spcBef>
                <a:spcPts val="27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centralised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transmitting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volume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requests by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telephone.</a:t>
            </a:r>
            <a:endParaRPr sz="1200">
              <a:latin typeface="Times New Roman"/>
              <a:cs typeface="Times New Roman"/>
            </a:endParaRPr>
          </a:p>
          <a:p>
            <a:pPr marL="469900" marR="15875" indent="8890">
              <a:lnSpc>
                <a:spcPct val="14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An inbound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operated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administer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incoming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support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inquiries from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consumers.</a:t>
            </a:r>
            <a:endParaRPr sz="1200">
              <a:latin typeface="Times New Roman"/>
              <a:cs typeface="Times New Roman"/>
            </a:endParaRPr>
          </a:p>
          <a:p>
            <a:pPr marL="469900" marR="13335" indent="2540">
              <a:lnSpc>
                <a:spcPct val="138300"/>
              </a:lnSpc>
              <a:spcBef>
                <a:spcPts val="190"/>
              </a:spcBef>
            </a:pPr>
            <a:r>
              <a:rPr sz="1200" dirty="0">
                <a:latin typeface="Times New Roman"/>
                <a:cs typeface="Times New Roman"/>
              </a:rPr>
              <a:t>Outbound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operated 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telemarketing,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solicitation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charitable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political </a:t>
            </a:r>
            <a:r>
              <a:rPr sz="1200" dirty="0">
                <a:latin typeface="Times New Roman"/>
                <a:cs typeface="Times New Roman"/>
              </a:rPr>
              <a:t>donations,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debt collection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 </a:t>
            </a:r>
            <a:r>
              <a:rPr sz="1200" spc="-10" dirty="0">
                <a:latin typeface="Times New Roman"/>
                <a:cs typeface="Times New Roman"/>
              </a:rPr>
              <a:t>research.</a:t>
            </a:r>
            <a:endParaRPr sz="1200">
              <a:latin typeface="Times New Roman"/>
              <a:cs typeface="Times New Roman"/>
            </a:endParaRPr>
          </a:p>
          <a:p>
            <a:pPr marL="469900" marR="5080" indent="69850">
              <a:lnSpc>
                <a:spcPct val="143600"/>
              </a:lnSpc>
              <a:spcBef>
                <a:spcPts val="12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contact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location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centralised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communications,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letters,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faxes,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</a:t>
            </a:r>
            <a:r>
              <a:rPr sz="1200" spc="-10" dirty="0">
                <a:latin typeface="Times New Roman"/>
                <a:cs typeface="Times New Roman"/>
              </a:rPr>
              <a:t>mail.</a:t>
            </a:r>
            <a:r>
              <a:rPr sz="1200" spc="5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workspace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agents,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stations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include 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each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agent,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telephone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set/headset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telecom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switch,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supervisor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stations.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independently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additional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centres,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corporate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mainframes, </a:t>
            </a:r>
            <a:r>
              <a:rPr sz="1200" dirty="0">
                <a:latin typeface="Times New Roman"/>
                <a:cs typeface="Times New Roman"/>
              </a:rPr>
              <a:t>microcomputers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LANs.</a:t>
            </a:r>
            <a:endParaRPr sz="1200">
              <a:latin typeface="Times New Roman"/>
              <a:cs typeface="Times New Roman"/>
            </a:endParaRPr>
          </a:p>
          <a:p>
            <a:pPr marL="469900" marR="10160" indent="73025">
              <a:lnSpc>
                <a:spcPct val="14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contact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contacts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managed.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contact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centres,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valuable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routed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appropriate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1457466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1988961"/>
            <a:ext cx="55880" cy="56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783727"/>
            <a:ext cx="55880" cy="56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3315991"/>
            <a:ext cx="55880" cy="560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4154311"/>
            <a:ext cx="55880" cy="560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4685806"/>
            <a:ext cx="55880" cy="560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5217174"/>
            <a:ext cx="55880" cy="5603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5750447"/>
            <a:ext cx="55880" cy="5603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6282831"/>
            <a:ext cx="55880" cy="5603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7600263"/>
            <a:ext cx="55880" cy="559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67730" cy="836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5240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people,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contacts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tracked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gathered.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company‘s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 </a:t>
            </a:r>
            <a:r>
              <a:rPr sz="1200" spc="-10" dirty="0">
                <a:latin typeface="Times New Roman"/>
                <a:cs typeface="Times New Roman"/>
              </a:rPr>
              <a:t>management.</a:t>
            </a:r>
            <a:endParaRPr sz="1200">
              <a:latin typeface="Times New Roman"/>
              <a:cs typeface="Times New Roman"/>
            </a:endParaRPr>
          </a:p>
          <a:p>
            <a:pPr marL="417830" lvl="1" indent="-405130">
              <a:lnSpc>
                <a:spcPct val="100000"/>
              </a:lnSpc>
              <a:spcBef>
                <a:spcPts val="655"/>
              </a:spcBef>
              <a:buFont typeface="Times New Roman"/>
              <a:buAutoNum type="arabicPeriod" startAt="7"/>
              <a:tabLst>
                <a:tab pos="417830" algn="l"/>
              </a:tabLst>
            </a:pPr>
            <a:r>
              <a:rPr sz="1600" b="1" dirty="0">
                <a:latin typeface="Times New Roman"/>
                <a:cs typeface="Times New Roman"/>
              </a:rPr>
              <a:t>Components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call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centre:</a:t>
            </a:r>
            <a:endParaRPr sz="1600">
              <a:latin typeface="Times New Roman"/>
              <a:cs typeface="Times New Roman"/>
            </a:endParaRPr>
          </a:p>
          <a:p>
            <a:pPr marL="622300" marR="724535" indent="-610235">
              <a:lnSpc>
                <a:spcPct val="241699"/>
              </a:lnSpc>
              <a:spcBef>
                <a:spcPts val="185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call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operation: Location,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facilities</a:t>
            </a:r>
            <a:endParaRPr sz="1200">
              <a:latin typeface="Times New Roman"/>
              <a:cs typeface="Times New Roman"/>
            </a:endParaRPr>
          </a:p>
          <a:p>
            <a:pPr marL="619125" marR="4620895" indent="-6350">
              <a:lnSpc>
                <a:spcPct val="143300"/>
              </a:lnSpc>
              <a:spcBef>
                <a:spcPts val="5"/>
              </a:spcBef>
            </a:pPr>
            <a:r>
              <a:rPr sz="1200" spc="-10" dirty="0">
                <a:latin typeface="Times New Roman"/>
                <a:cs typeface="Times New Roman"/>
              </a:rPr>
              <a:t>Customer </a:t>
            </a:r>
            <a:r>
              <a:rPr sz="1200" spc="-20" dirty="0">
                <a:latin typeface="Times New Roman"/>
                <a:cs typeface="Times New Roman"/>
              </a:rPr>
              <a:t>Technology</a:t>
            </a:r>
            <a:endParaRPr sz="1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645"/>
              </a:spcBef>
            </a:pPr>
            <a:r>
              <a:rPr sz="1200" spc="-10" dirty="0">
                <a:latin typeface="Times New Roman"/>
                <a:cs typeface="Times New Roman"/>
              </a:rPr>
              <a:t>Process</a:t>
            </a:r>
            <a:endParaRPr sz="12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Times New Roman"/>
                <a:cs typeface="Times New Roman"/>
              </a:rPr>
              <a:t>People</a:t>
            </a:r>
            <a:endParaRPr sz="12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650"/>
              </a:spcBef>
            </a:pPr>
            <a:r>
              <a:rPr sz="1200" spc="-10" dirty="0">
                <a:latin typeface="Times New Roman"/>
                <a:cs typeface="Times New Roman"/>
              </a:rPr>
              <a:t>Finance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240665" lvl="2" indent="-2279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0665" algn="l"/>
              </a:tabLst>
            </a:pPr>
            <a:r>
              <a:rPr sz="1200" b="1" dirty="0">
                <a:latin typeface="Times New Roman"/>
                <a:cs typeface="Times New Roman"/>
              </a:rPr>
              <a:t>Location,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building and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facilities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750">
              <a:latin typeface="Times New Roman"/>
              <a:cs typeface="Times New Roman"/>
            </a:endParaRPr>
          </a:p>
          <a:p>
            <a:pPr marL="241300" marR="5080" algn="just">
              <a:lnSpc>
                <a:spcPct val="95800"/>
              </a:lnSpc>
            </a:pP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critical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importantly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recruit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retain employees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those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Head </a:t>
            </a:r>
            <a:r>
              <a:rPr sz="1200" dirty="0">
                <a:latin typeface="Times New Roman"/>
                <a:cs typeface="Times New Roman"/>
              </a:rPr>
              <a:t>Office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facilities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critical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functional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departments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intensity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Agents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desks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patterns.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call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might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extremely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 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good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organisation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10" dirty="0">
                <a:latin typeface="Times New Roman"/>
                <a:cs typeface="Times New Roman"/>
              </a:rPr>
              <a:t> employees.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0665" lvl="2" indent="-227965">
              <a:lnSpc>
                <a:spcPct val="100000"/>
              </a:lnSpc>
              <a:buFont typeface="Wingdings"/>
              <a:buChar char=""/>
              <a:tabLst>
                <a:tab pos="2406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Customer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750">
              <a:latin typeface="Times New Roman"/>
              <a:cs typeface="Times New Roman"/>
            </a:endParaRPr>
          </a:p>
          <a:p>
            <a:pPr marL="241300" marR="5080" algn="just">
              <a:lnSpc>
                <a:spcPct val="95900"/>
              </a:lnSpc>
            </a:pP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anyone,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adapt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style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vocabulary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talks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organisation.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ask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Agents!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durations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minutes,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do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loyalty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time.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biggest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Agents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face,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especially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impersonal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touch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centres often</a:t>
            </a:r>
            <a:r>
              <a:rPr sz="1200" spc="-10" dirty="0">
                <a:latin typeface="Times New Roman"/>
                <a:cs typeface="Times New Roman"/>
              </a:rPr>
              <a:t> provide.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240665" lvl="2" indent="-227965">
              <a:lnSpc>
                <a:spcPct val="100000"/>
              </a:lnSpc>
              <a:buFont typeface="Wingdings"/>
              <a:buChar char=""/>
              <a:tabLst>
                <a:tab pos="2406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Technology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241300" marR="5080" algn="just">
              <a:lnSpc>
                <a:spcPct val="96200"/>
              </a:lnSpc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significant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bamboozled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all!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equipment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Automated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range </a:t>
            </a:r>
            <a:r>
              <a:rPr sz="1200" dirty="0">
                <a:latin typeface="Times New Roman"/>
                <a:cs typeface="Times New Roman"/>
              </a:rPr>
              <a:t>from basic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Rolls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Royce!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10" dirty="0">
                <a:latin typeface="Times New Roman"/>
                <a:cs typeface="Times New Roman"/>
              </a:rPr>
              <a:t> have.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2370020"/>
            <a:ext cx="50795" cy="469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2632910"/>
            <a:ext cx="50795" cy="469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2896435"/>
            <a:ext cx="50795" cy="469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3159325"/>
            <a:ext cx="50795" cy="469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3422215"/>
            <a:ext cx="50795" cy="469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7" y="3684470"/>
            <a:ext cx="50795" cy="4695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67842"/>
            <a:ext cx="5977890" cy="703199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41300" marR="19685" algn="just">
              <a:lnSpc>
                <a:spcPts val="1370"/>
              </a:lnSpc>
              <a:spcBef>
                <a:spcPts val="20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disjoint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actually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06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Process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241300" marR="5080" algn="just">
              <a:lnSpc>
                <a:spcPct val="110200"/>
              </a:lnSpc>
            </a:pP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multitude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processes,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biggest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understand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perspective.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journey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happens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decides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contact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completion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journey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feel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along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spent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waiting?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hand?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answer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query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time?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fulfilment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expected?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critical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looking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journey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mystery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feels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yourselves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demographic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 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today.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Wingdings"/>
              <a:buChar char=""/>
              <a:tabLst>
                <a:tab pos="2406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People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241300" marR="15240" algn="just">
              <a:lnSpc>
                <a:spcPct val="1103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critical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business </a:t>
            </a:r>
            <a:r>
              <a:rPr sz="1200" dirty="0">
                <a:latin typeface="Times New Roman"/>
                <a:cs typeface="Times New Roman"/>
              </a:rPr>
              <a:t>performance.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Unfortunately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investment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perception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staff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poor.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(Agents)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situations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wrong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organisation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volumes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result,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whilst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always </a:t>
            </a:r>
            <a:r>
              <a:rPr sz="1200" dirty="0">
                <a:latin typeface="Times New Roman"/>
                <a:cs typeface="Times New Roman"/>
              </a:rPr>
              <a:t>having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necessary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skills.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teams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resilient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great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roles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 environment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start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career.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Wingdings"/>
              <a:buChar char=""/>
              <a:tabLst>
                <a:tab pos="240665" algn="l"/>
              </a:tabLst>
            </a:pPr>
            <a:r>
              <a:rPr sz="1200" b="1" dirty="0">
                <a:latin typeface="Times New Roman"/>
                <a:cs typeface="Times New Roman"/>
              </a:rPr>
              <a:t>Finance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business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241300" marR="14604" algn="just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part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organisation.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angle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unfortunately,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 always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complete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picture!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20320" algn="just">
              <a:lnSpc>
                <a:spcPct val="1106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planning,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centres 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pressure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expectations,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able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back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maybe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tight </a:t>
            </a:r>
            <a:r>
              <a:rPr sz="1200" dirty="0">
                <a:latin typeface="Times New Roman"/>
                <a:cs typeface="Times New Roman"/>
              </a:rPr>
              <a:t>budgets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turnover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staff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have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huge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impact.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3937"/>
            <a:ext cx="5971540" cy="2162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9570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2.8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Times New Roman"/>
                <a:cs typeface="Times New Roman"/>
              </a:rPr>
              <a:t>Customer-</a:t>
            </a:r>
            <a:r>
              <a:rPr sz="1400" b="1" dirty="0">
                <a:latin typeface="Times New Roman"/>
                <a:cs typeface="Times New Roman"/>
              </a:rPr>
              <a:t>Premises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Equipment: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  <a:spcBef>
                <a:spcPts val="1340"/>
              </a:spcBef>
            </a:pPr>
            <a:r>
              <a:rPr sz="1200" spc="-10" dirty="0">
                <a:latin typeface="Times New Roman"/>
                <a:cs typeface="Times New Roman"/>
              </a:rPr>
              <a:t>Customer-</a:t>
            </a:r>
            <a:r>
              <a:rPr sz="1200" dirty="0">
                <a:latin typeface="Times New Roman"/>
                <a:cs typeface="Times New Roman"/>
              </a:rPr>
              <a:t>premises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equipment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customer-</a:t>
            </a:r>
            <a:r>
              <a:rPr sz="1200" dirty="0">
                <a:latin typeface="Times New Roman"/>
                <a:cs typeface="Times New Roman"/>
              </a:rPr>
              <a:t>provided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equipment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(CPE)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terminal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associated</a:t>
            </a:r>
            <a:r>
              <a:rPr sz="1200" spc="9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equipment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located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subscriber's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premises</a:t>
            </a:r>
            <a:r>
              <a:rPr sz="1200" spc="4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connected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carrier's </a:t>
            </a:r>
            <a:r>
              <a:rPr sz="1200" dirty="0">
                <a:latin typeface="Times New Roman"/>
                <a:cs typeface="Times New Roman"/>
              </a:rPr>
              <a:t>telecommunication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demarcation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demarc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established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separate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equipment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equipment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either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infrastructure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 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95600"/>
              </a:lnSpc>
            </a:pPr>
            <a:r>
              <a:rPr sz="1200" dirty="0">
                <a:latin typeface="Times New Roman"/>
                <a:cs typeface="Times New Roman"/>
              </a:rPr>
              <a:t>CPE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 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telephones,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routers,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switches,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residential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gateways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(RG), set-</a:t>
            </a:r>
            <a:r>
              <a:rPr sz="1200" dirty="0">
                <a:latin typeface="Times New Roman"/>
                <a:cs typeface="Times New Roman"/>
              </a:rPr>
              <a:t>top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boxes,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convergence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home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adapters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gateways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consumers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providers'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distribute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around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 via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(LAN).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438525"/>
            <a:ext cx="5967730" cy="5414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8795" lvl="1" indent="-506095">
              <a:lnSpc>
                <a:spcPct val="100000"/>
              </a:lnSpc>
              <a:spcBef>
                <a:spcPts val="105"/>
              </a:spcBef>
              <a:buFont typeface="Times New Roman"/>
              <a:buAutoNum type="arabicPeriod" startAt="9"/>
              <a:tabLst>
                <a:tab pos="518795" algn="l"/>
              </a:tabLst>
            </a:pPr>
            <a:r>
              <a:rPr sz="1600" b="1" dirty="0">
                <a:latin typeface="Times New Roman"/>
                <a:cs typeface="Times New Roman"/>
              </a:rPr>
              <a:t>Supply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Chain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Management: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600"/>
              </a:lnSpc>
              <a:spcBef>
                <a:spcPts val="1380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planning,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implementing,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controlling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chain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satisfy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requirements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efficiently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possible.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chain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spans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movement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storage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raw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materials,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work-</a:t>
            </a:r>
            <a:r>
              <a:rPr sz="1200" spc="-15" dirty="0">
                <a:latin typeface="Times New Roman"/>
                <a:cs typeface="Times New Roman"/>
              </a:rPr>
              <a:t>in-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inventory,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finished goods 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point-</a:t>
            </a:r>
            <a:r>
              <a:rPr sz="1200" spc="-10" dirty="0">
                <a:latin typeface="Times New Roman"/>
                <a:cs typeface="Times New Roman"/>
              </a:rPr>
              <a:t>of-</a:t>
            </a:r>
            <a:r>
              <a:rPr sz="1200" dirty="0">
                <a:latin typeface="Times New Roman"/>
                <a:cs typeface="Times New Roman"/>
              </a:rPr>
              <a:t>origin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point-of-consumption.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Supply</a:t>
            </a:r>
            <a:r>
              <a:rPr sz="1150" spc="-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chain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management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must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address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following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problems:</a:t>
            </a:r>
            <a:endParaRPr sz="1150">
              <a:latin typeface="Times New Roman"/>
              <a:cs typeface="Times New Roman"/>
            </a:endParaRPr>
          </a:p>
          <a:p>
            <a:pPr marL="582930" marR="313055" indent="-3175">
              <a:lnSpc>
                <a:spcPct val="139100"/>
              </a:lnSpc>
              <a:spcBef>
                <a:spcPts val="845"/>
              </a:spcBef>
            </a:pPr>
            <a:r>
              <a:rPr sz="1150" dirty="0">
                <a:latin typeface="Times New Roman"/>
                <a:cs typeface="Times New Roman"/>
              </a:rPr>
              <a:t>Distribution</a:t>
            </a:r>
            <a:r>
              <a:rPr sz="1150" spc="19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Network</a:t>
            </a:r>
            <a:r>
              <a:rPr sz="1150" spc="1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Configuration:</a:t>
            </a:r>
            <a:r>
              <a:rPr sz="1150" spc="19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Number</a:t>
            </a:r>
            <a:r>
              <a:rPr sz="1150" spc="1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2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location</a:t>
            </a:r>
            <a:r>
              <a:rPr sz="1150" spc="2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1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suppliers,</a:t>
            </a:r>
            <a:r>
              <a:rPr sz="1150" spc="20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production </a:t>
            </a:r>
            <a:r>
              <a:rPr sz="1150" dirty="0">
                <a:latin typeface="Times New Roman"/>
                <a:cs typeface="Times New Roman"/>
              </a:rPr>
              <a:t>facilities,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distribution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centers,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warehouses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customers.</a:t>
            </a:r>
            <a:endParaRPr sz="1150">
              <a:latin typeface="Times New Roman"/>
              <a:cs typeface="Times New Roman"/>
            </a:endParaRPr>
          </a:p>
          <a:p>
            <a:pPr marL="582930" marR="23495" indent="-3175">
              <a:lnSpc>
                <a:spcPct val="139100"/>
              </a:lnSpc>
              <a:spcBef>
                <a:spcPts val="215"/>
              </a:spcBef>
            </a:pPr>
            <a:r>
              <a:rPr sz="1150" dirty="0">
                <a:latin typeface="Times New Roman"/>
                <a:cs typeface="Times New Roman"/>
              </a:rPr>
              <a:t>Distribution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Strategy: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Centralized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versus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decentralized,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direct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shipment,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cross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docking,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pull </a:t>
            </a:r>
            <a:r>
              <a:rPr sz="1150" dirty="0">
                <a:latin typeface="Times New Roman"/>
                <a:cs typeface="Times New Roman"/>
              </a:rPr>
              <a:t>or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push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strategies,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third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party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logistics.</a:t>
            </a:r>
            <a:endParaRPr sz="1150">
              <a:latin typeface="Times New Roman"/>
              <a:cs typeface="Times New Roman"/>
            </a:endParaRPr>
          </a:p>
          <a:p>
            <a:pPr marL="582930" marR="34290">
              <a:lnSpc>
                <a:spcPct val="140900"/>
              </a:lnSpc>
              <a:spcBef>
                <a:spcPts val="170"/>
              </a:spcBef>
            </a:pPr>
            <a:r>
              <a:rPr sz="1150" dirty="0">
                <a:latin typeface="Times New Roman"/>
                <a:cs typeface="Times New Roman"/>
              </a:rPr>
              <a:t>Information: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Integrate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systems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processes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through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supply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chain</a:t>
            </a:r>
            <a:r>
              <a:rPr sz="1150" spc="1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share</a:t>
            </a:r>
            <a:r>
              <a:rPr sz="1150" spc="15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valuable </a:t>
            </a:r>
            <a:r>
              <a:rPr sz="1150" dirty="0">
                <a:latin typeface="Times New Roman"/>
                <a:cs typeface="Times New Roman"/>
              </a:rPr>
              <a:t>information,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including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demand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signals,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forecasts,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inventory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transportation.</a:t>
            </a:r>
            <a:endParaRPr sz="1150">
              <a:latin typeface="Times New Roman"/>
              <a:cs typeface="Times New Roman"/>
            </a:endParaRPr>
          </a:p>
          <a:p>
            <a:pPr marL="582930" marR="80645">
              <a:lnSpc>
                <a:spcPct val="140900"/>
              </a:lnSpc>
              <a:spcBef>
                <a:spcPts val="170"/>
              </a:spcBef>
            </a:pPr>
            <a:r>
              <a:rPr sz="1150" spc="-10" dirty="0">
                <a:latin typeface="Times New Roman"/>
                <a:cs typeface="Times New Roman"/>
              </a:rPr>
              <a:t>Inventory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Management: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Quantity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location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inventory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including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raw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materials,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work- </a:t>
            </a:r>
            <a:r>
              <a:rPr sz="1150" spc="-20" dirty="0">
                <a:latin typeface="Times New Roman"/>
                <a:cs typeface="Times New Roman"/>
              </a:rPr>
              <a:t>in-</a:t>
            </a:r>
            <a:r>
              <a:rPr sz="1150" dirty="0">
                <a:latin typeface="Times New Roman"/>
                <a:cs typeface="Times New Roman"/>
              </a:rPr>
              <a:t>process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 finished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goods.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518795" lvl="1" indent="-506095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10"/>
              <a:tabLst>
                <a:tab pos="518795" algn="l"/>
              </a:tabLst>
            </a:pPr>
            <a:r>
              <a:rPr sz="1600" b="1" dirty="0">
                <a:latin typeface="Times New Roman"/>
                <a:cs typeface="Times New Roman"/>
              </a:rPr>
              <a:t>Features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Supply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Chain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Management: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1150" dirty="0">
                <a:latin typeface="Times New Roman"/>
                <a:cs typeface="Times New Roman"/>
              </a:rPr>
              <a:t>In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electronic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commerce,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supply</a:t>
            </a:r>
            <a:r>
              <a:rPr sz="1150" spc="-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chain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management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has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following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features.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An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ability</a:t>
            </a:r>
            <a:r>
              <a:rPr sz="1150" spc="-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source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raw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material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or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finished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goods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from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anywhere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world</a:t>
            </a:r>
            <a:endParaRPr sz="11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-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centralized,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global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business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management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strategy</a:t>
            </a:r>
            <a:r>
              <a:rPr sz="1150" spc="-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with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flawless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local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execution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920" y="5336662"/>
            <a:ext cx="55442" cy="552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920" y="5850250"/>
            <a:ext cx="55442" cy="552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920" y="6364600"/>
            <a:ext cx="55442" cy="5528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920" y="6878696"/>
            <a:ext cx="55442" cy="552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20" y="8476737"/>
            <a:ext cx="55442" cy="552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20" y="8744498"/>
            <a:ext cx="55442" cy="5527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6486" y="717854"/>
            <a:ext cx="5495290" cy="2571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>
              <a:lnSpc>
                <a:spcPct val="139100"/>
              </a:lnSpc>
              <a:spcBef>
                <a:spcPts val="100"/>
              </a:spcBef>
            </a:pPr>
            <a:r>
              <a:rPr sz="1150" dirty="0">
                <a:latin typeface="Times New Roman"/>
                <a:cs typeface="Times New Roman"/>
              </a:rPr>
              <a:t>On-line,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real-time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distributed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information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processing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desktop,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providing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total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supply </a:t>
            </a:r>
            <a:r>
              <a:rPr sz="1150" dirty="0">
                <a:latin typeface="Times New Roman"/>
                <a:cs typeface="Times New Roman"/>
              </a:rPr>
              <a:t>chain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information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visibility</a:t>
            </a:r>
            <a:endParaRPr sz="1150">
              <a:latin typeface="Times New Roman"/>
              <a:cs typeface="Times New Roman"/>
            </a:endParaRPr>
          </a:p>
          <a:p>
            <a:pPr marL="15240" marR="13970">
              <a:lnSpc>
                <a:spcPct val="141100"/>
              </a:lnSpc>
              <a:spcBef>
                <a:spcPts val="165"/>
              </a:spcBef>
            </a:pP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20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ability</a:t>
            </a:r>
            <a:r>
              <a:rPr sz="1150" spc="1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1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manage</a:t>
            </a:r>
            <a:r>
              <a:rPr sz="1150" spc="2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information</a:t>
            </a:r>
            <a:r>
              <a:rPr sz="1150" spc="2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not</a:t>
            </a:r>
            <a:r>
              <a:rPr sz="1150" spc="2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only</a:t>
            </a:r>
            <a:r>
              <a:rPr sz="1150" spc="1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within</a:t>
            </a:r>
            <a:r>
              <a:rPr sz="1150" spc="20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2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company</a:t>
            </a:r>
            <a:r>
              <a:rPr sz="1150" spc="1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but</a:t>
            </a:r>
            <a:r>
              <a:rPr sz="1150" spc="2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across</a:t>
            </a:r>
            <a:r>
              <a:rPr sz="1150" spc="229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industries</a:t>
            </a:r>
            <a:r>
              <a:rPr sz="1150" spc="235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and </a:t>
            </a:r>
            <a:r>
              <a:rPr sz="1150" spc="-10" dirty="0">
                <a:latin typeface="Times New Roman"/>
                <a:cs typeface="Times New Roman"/>
              </a:rPr>
              <a:t>enterprises</a:t>
            </a:r>
            <a:endParaRPr sz="1150">
              <a:latin typeface="Times New Roman"/>
              <a:cs typeface="Times New Roman"/>
            </a:endParaRPr>
          </a:p>
          <a:p>
            <a:pPr marL="15240" marR="7620">
              <a:lnSpc>
                <a:spcPct val="144400"/>
              </a:lnSpc>
              <a:spcBef>
                <a:spcPts val="120"/>
              </a:spcBef>
            </a:pP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seamless</a:t>
            </a:r>
            <a:r>
              <a:rPr sz="1150" spc="1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integration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all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supply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chain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processes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measurements,</a:t>
            </a:r>
            <a:r>
              <a:rPr sz="1150" spc="1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including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third- </a:t>
            </a:r>
            <a:r>
              <a:rPr sz="1150" dirty="0">
                <a:latin typeface="Times New Roman"/>
                <a:cs typeface="Times New Roman"/>
              </a:rPr>
              <a:t>party</a:t>
            </a:r>
            <a:r>
              <a:rPr sz="1150" spc="-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suppliers,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information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systems,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cost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accounting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standards,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measurement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systems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development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1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implementation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accounting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models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such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as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activity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based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costing </a:t>
            </a:r>
            <a:r>
              <a:rPr sz="1150" dirty="0">
                <a:latin typeface="Times New Roman"/>
                <a:cs typeface="Times New Roman"/>
              </a:rPr>
              <a:t>that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link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cost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performance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are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used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as tools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cost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reduction</a:t>
            </a:r>
            <a:endParaRPr sz="1150">
              <a:latin typeface="Times New Roman"/>
              <a:cs typeface="Times New Roman"/>
            </a:endParaRPr>
          </a:p>
          <a:p>
            <a:pPr marL="15240" marR="7620">
              <a:lnSpc>
                <a:spcPct val="139100"/>
              </a:lnSpc>
              <a:spcBef>
                <a:spcPts val="215"/>
              </a:spcBef>
            </a:pP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reconfiguration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supply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chain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organization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into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high-</a:t>
            </a:r>
            <a:r>
              <a:rPr sz="1150" dirty="0">
                <a:latin typeface="Times New Roman"/>
                <a:cs typeface="Times New Roman"/>
              </a:rPr>
              <a:t>performance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teams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going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from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shop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floor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senior</a:t>
            </a:r>
            <a:r>
              <a:rPr sz="1150" spc="-10" dirty="0">
                <a:latin typeface="Times New Roman"/>
                <a:cs typeface="Times New Roman"/>
              </a:rPr>
              <a:t> management.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755897"/>
            <a:ext cx="5972175" cy="5237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7834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2.11</a:t>
            </a:r>
            <a:r>
              <a:rPr sz="1400" b="1" dirty="0">
                <a:latin typeface="Times New Roman"/>
                <a:cs typeface="Times New Roman"/>
              </a:rPr>
              <a:t>	Components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Supply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Chain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Management: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SCM.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Wingdings"/>
              <a:buChar char=""/>
              <a:tabLst>
                <a:tab pos="469265" algn="l"/>
              </a:tabLst>
            </a:pPr>
            <a:r>
              <a:rPr sz="1150" b="1" spc="-10" dirty="0">
                <a:latin typeface="Times New Roman"/>
                <a:cs typeface="Times New Roman"/>
              </a:rPr>
              <a:t>Plan:</a:t>
            </a:r>
            <a:endParaRPr sz="1150">
              <a:latin typeface="Times New Roman"/>
              <a:cs typeface="Times New Roman"/>
            </a:endParaRPr>
          </a:p>
          <a:p>
            <a:pPr marL="469900" marR="5715" indent="109220">
              <a:lnSpc>
                <a:spcPts val="1989"/>
              </a:lnSpc>
              <a:spcBef>
                <a:spcPts val="100"/>
              </a:spcBef>
            </a:pPr>
            <a:r>
              <a:rPr sz="1150" dirty="0">
                <a:latin typeface="Times New Roman"/>
                <a:cs typeface="Times New Roman"/>
              </a:rPr>
              <a:t>This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strategic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portion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SCM.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You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need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strategy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managing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all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resources </a:t>
            </a:r>
            <a:r>
              <a:rPr sz="1150" dirty="0">
                <a:latin typeface="Times New Roman"/>
                <a:cs typeface="Times New Roman"/>
              </a:rPr>
              <a:t>that</a:t>
            </a:r>
            <a:r>
              <a:rPr sz="1150" spc="2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go</a:t>
            </a:r>
            <a:r>
              <a:rPr sz="1150" spc="2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toward</a:t>
            </a:r>
            <a:r>
              <a:rPr sz="1150" spc="2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meeting</a:t>
            </a:r>
            <a:r>
              <a:rPr sz="1150" spc="2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customer</a:t>
            </a:r>
            <a:r>
              <a:rPr sz="1150" spc="25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demand</a:t>
            </a:r>
            <a:r>
              <a:rPr sz="1150" spc="2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3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your</a:t>
            </a:r>
            <a:r>
              <a:rPr sz="1150" spc="2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product</a:t>
            </a:r>
            <a:r>
              <a:rPr sz="1150" spc="135" dirty="0">
                <a:latin typeface="Times New Roman"/>
                <a:cs typeface="Times New Roman"/>
              </a:rPr>
              <a:t>  </a:t>
            </a:r>
            <a:r>
              <a:rPr sz="1150" dirty="0">
                <a:latin typeface="Times New Roman"/>
                <a:cs typeface="Times New Roman"/>
              </a:rPr>
              <a:t>or</a:t>
            </a:r>
            <a:r>
              <a:rPr sz="1150" spc="2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service.</a:t>
            </a:r>
            <a:r>
              <a:rPr sz="1150" spc="2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2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big</a:t>
            </a:r>
            <a:r>
              <a:rPr sz="1150" spc="2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piece</a:t>
            </a:r>
            <a:r>
              <a:rPr sz="1150" spc="150" dirty="0">
                <a:latin typeface="Times New Roman"/>
                <a:cs typeface="Times New Roman"/>
              </a:rPr>
              <a:t>  </a:t>
            </a:r>
            <a:r>
              <a:rPr sz="1150" spc="-25" dirty="0">
                <a:latin typeface="Times New Roman"/>
                <a:cs typeface="Times New Roman"/>
              </a:rPr>
              <a:t>of</a:t>
            </a:r>
            <a:endParaRPr sz="1150">
              <a:latin typeface="Times New Roman"/>
              <a:cs typeface="Times New Roman"/>
            </a:endParaRPr>
          </a:p>
          <a:p>
            <a:pPr marL="469900" marR="8255">
              <a:lnSpc>
                <a:spcPts val="1970"/>
              </a:lnSpc>
              <a:spcBef>
                <a:spcPts val="20"/>
              </a:spcBef>
            </a:pPr>
            <a:r>
              <a:rPr sz="1150" dirty="0">
                <a:latin typeface="Times New Roman"/>
                <a:cs typeface="Times New Roman"/>
              </a:rPr>
              <a:t>planning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developing a set of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metrics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monitor the supply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chain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so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that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it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efficient,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costs </a:t>
            </a:r>
            <a:r>
              <a:rPr sz="1150" dirty="0">
                <a:latin typeface="Times New Roman"/>
                <a:cs typeface="Times New Roman"/>
              </a:rPr>
              <a:t>less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delivers high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quality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value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customers.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990"/>
              </a:spcBef>
              <a:buFont typeface="Wingdings"/>
              <a:buChar char=""/>
              <a:tabLst>
                <a:tab pos="469265" algn="l"/>
              </a:tabLst>
            </a:pPr>
            <a:r>
              <a:rPr sz="1150" b="1" spc="-10" dirty="0">
                <a:latin typeface="Times New Roman"/>
                <a:cs typeface="Times New Roman"/>
              </a:rPr>
              <a:t>Source:</a:t>
            </a:r>
            <a:endParaRPr sz="1150">
              <a:latin typeface="Times New Roman"/>
              <a:cs typeface="Times New Roman"/>
            </a:endParaRPr>
          </a:p>
          <a:p>
            <a:pPr marL="469900" marR="8255">
              <a:lnSpc>
                <a:spcPts val="1989"/>
              </a:lnSpc>
              <a:spcBef>
                <a:spcPts val="100"/>
              </a:spcBef>
            </a:pPr>
            <a:r>
              <a:rPr sz="1150" dirty="0">
                <a:latin typeface="Times New Roman"/>
                <a:cs typeface="Times New Roman"/>
              </a:rPr>
              <a:t>Choose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suppliers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that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will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deliver the goods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services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you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need to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create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your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product. </a:t>
            </a:r>
            <a:r>
              <a:rPr sz="1150" dirty="0">
                <a:latin typeface="Times New Roman"/>
                <a:cs typeface="Times New Roman"/>
              </a:rPr>
              <a:t>Develop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set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pricing,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delivery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payment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processes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with</a:t>
            </a:r>
            <a:r>
              <a:rPr sz="1150" spc="3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suppliers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create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metrics</a:t>
            </a:r>
            <a:endParaRPr sz="1150">
              <a:latin typeface="Times New Roman"/>
              <a:cs typeface="Times New Roman"/>
            </a:endParaRPr>
          </a:p>
          <a:p>
            <a:pPr marL="469900" marR="11430">
              <a:lnSpc>
                <a:spcPts val="1970"/>
              </a:lnSpc>
              <a:spcBef>
                <a:spcPts val="25"/>
              </a:spcBef>
            </a:pP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monitoring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improving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 relationships.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put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together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processes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managing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the </a:t>
            </a:r>
            <a:r>
              <a:rPr sz="1150" dirty="0">
                <a:latin typeface="Times New Roman"/>
                <a:cs typeface="Times New Roman"/>
              </a:rPr>
              <a:t>inventory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goods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services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you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receive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from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suppliers,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including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receiving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shipments,</a:t>
            </a:r>
            <a:endParaRPr sz="1150">
              <a:latin typeface="Times New Roman"/>
              <a:cs typeface="Times New Roman"/>
            </a:endParaRPr>
          </a:p>
          <a:p>
            <a:pPr marL="469900" marR="8255">
              <a:lnSpc>
                <a:spcPts val="1989"/>
              </a:lnSpc>
            </a:pPr>
            <a:r>
              <a:rPr sz="1150" dirty="0">
                <a:latin typeface="Times New Roman"/>
                <a:cs typeface="Times New Roman"/>
              </a:rPr>
              <a:t>verifying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them,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transferring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them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your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manufacturing</a:t>
            </a:r>
            <a:r>
              <a:rPr sz="1150" spc="1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facilities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1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authorizing</a:t>
            </a:r>
            <a:r>
              <a:rPr sz="1150" spc="14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supplier payments.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69265" indent="-227965" algn="just">
              <a:lnSpc>
                <a:spcPct val="100000"/>
              </a:lnSpc>
              <a:spcBef>
                <a:spcPts val="969"/>
              </a:spcBef>
              <a:buFont typeface="Wingdings"/>
              <a:buChar char=""/>
              <a:tabLst>
                <a:tab pos="469265" algn="l"/>
              </a:tabLst>
            </a:pPr>
            <a:r>
              <a:rPr sz="1150" b="1" spc="-10" dirty="0">
                <a:latin typeface="Times New Roman"/>
                <a:cs typeface="Times New Roman"/>
              </a:rPr>
              <a:t>Make:</a:t>
            </a:r>
            <a:endParaRPr sz="1150">
              <a:latin typeface="Times New Roman"/>
              <a:cs typeface="Times New Roman"/>
            </a:endParaRPr>
          </a:p>
          <a:p>
            <a:pPr marL="469900" marR="5080" indent="36195" algn="just">
              <a:lnSpc>
                <a:spcPts val="1989"/>
              </a:lnSpc>
              <a:spcBef>
                <a:spcPts val="35"/>
              </a:spcBef>
            </a:pPr>
            <a:r>
              <a:rPr sz="1150" dirty="0">
                <a:latin typeface="Times New Roman"/>
                <a:cs typeface="Times New Roman"/>
              </a:rPr>
              <a:t>This</a:t>
            </a:r>
            <a:r>
              <a:rPr sz="1150" spc="2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2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manufacturing</a:t>
            </a:r>
            <a:r>
              <a:rPr sz="1150" spc="2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step.</a:t>
            </a:r>
            <a:r>
              <a:rPr sz="1150" spc="20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Schedule</a:t>
            </a:r>
            <a:r>
              <a:rPr sz="1150" spc="1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2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activities</a:t>
            </a:r>
            <a:r>
              <a:rPr sz="1150" spc="2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necessary</a:t>
            </a:r>
            <a:r>
              <a:rPr sz="1150" spc="1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20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production,</a:t>
            </a:r>
            <a:r>
              <a:rPr sz="1150" spc="2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testing, </a:t>
            </a:r>
            <a:r>
              <a:rPr sz="1150" dirty="0">
                <a:latin typeface="Times New Roman"/>
                <a:cs typeface="Times New Roman"/>
              </a:rPr>
              <a:t>packaging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preparation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delivery.</a:t>
            </a:r>
            <a:r>
              <a:rPr sz="1150" spc="1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As</a:t>
            </a:r>
            <a:r>
              <a:rPr sz="1150" spc="1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most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metric-</a:t>
            </a:r>
            <a:r>
              <a:rPr sz="1150" dirty="0">
                <a:latin typeface="Times New Roman"/>
                <a:cs typeface="Times New Roman"/>
              </a:rPr>
              <a:t>intensive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portion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supply </a:t>
            </a:r>
            <a:r>
              <a:rPr sz="1150" dirty="0">
                <a:latin typeface="Times New Roman"/>
                <a:cs typeface="Times New Roman"/>
              </a:rPr>
              <a:t>chain,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measure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quality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levels,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production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output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worker</a:t>
            </a:r>
            <a:r>
              <a:rPr sz="1150" spc="-10" dirty="0">
                <a:latin typeface="Times New Roman"/>
                <a:cs typeface="Times New Roman"/>
              </a:rPr>
              <a:t> productivity.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20" y="873381"/>
            <a:ext cx="55442" cy="552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20" y="1387470"/>
            <a:ext cx="55442" cy="552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20" y="1901820"/>
            <a:ext cx="55442" cy="5528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20" y="2415408"/>
            <a:ext cx="55442" cy="552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20" y="2930393"/>
            <a:ext cx="55442" cy="5528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55598"/>
            <a:ext cx="5735320" cy="228155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Wingdings"/>
              <a:buChar char=""/>
              <a:tabLst>
                <a:tab pos="240665" algn="l"/>
              </a:tabLst>
            </a:pPr>
            <a:r>
              <a:rPr sz="1150" b="1" spc="-10" dirty="0">
                <a:latin typeface="Times New Roman"/>
                <a:cs typeface="Times New Roman"/>
              </a:rPr>
              <a:t>Deliver:</a:t>
            </a:r>
            <a:endParaRPr sz="1150">
              <a:latin typeface="Times New Roman"/>
              <a:cs typeface="Times New Roman"/>
            </a:endParaRPr>
          </a:p>
          <a:p>
            <a:pPr marL="241300" marR="5080">
              <a:lnSpc>
                <a:spcPts val="1970"/>
              </a:lnSpc>
              <a:spcBef>
                <a:spcPts val="140"/>
              </a:spcBef>
            </a:pPr>
            <a:r>
              <a:rPr sz="1150" dirty="0">
                <a:latin typeface="Times New Roman"/>
                <a:cs typeface="Times New Roman"/>
              </a:rPr>
              <a:t>This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part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that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many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insiders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refer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as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logistics.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Coordinate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receipt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orders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from </a:t>
            </a:r>
            <a:r>
              <a:rPr sz="1150" dirty="0">
                <a:latin typeface="Times New Roman"/>
                <a:cs typeface="Times New Roman"/>
              </a:rPr>
              <a:t>customers,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develop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network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warehouses,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pick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carriers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get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products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customers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and</a:t>
            </a:r>
            <a:endParaRPr sz="11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50"/>
              </a:spcBef>
            </a:pPr>
            <a:r>
              <a:rPr sz="1150" dirty="0">
                <a:latin typeface="Times New Roman"/>
                <a:cs typeface="Times New Roman"/>
              </a:rPr>
              <a:t>set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up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invoicing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system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receive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payments.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78130" indent="-265430" algn="just">
              <a:lnSpc>
                <a:spcPct val="100000"/>
              </a:lnSpc>
              <a:spcBef>
                <a:spcPts val="1130"/>
              </a:spcBef>
              <a:buFont typeface="Wingdings"/>
              <a:buChar char=""/>
              <a:tabLst>
                <a:tab pos="278130" algn="l"/>
              </a:tabLst>
            </a:pPr>
            <a:r>
              <a:rPr sz="1150" b="1" spc="-10" dirty="0">
                <a:latin typeface="Times New Roman"/>
                <a:cs typeface="Times New Roman"/>
              </a:rPr>
              <a:t>Return:</a:t>
            </a:r>
            <a:endParaRPr sz="1150">
              <a:latin typeface="Times New Roman"/>
              <a:cs typeface="Times New Roman"/>
            </a:endParaRPr>
          </a:p>
          <a:p>
            <a:pPr marL="241300" marR="6985" algn="just">
              <a:lnSpc>
                <a:spcPts val="1989"/>
              </a:lnSpc>
              <a:spcBef>
                <a:spcPts val="40"/>
              </a:spcBef>
            </a:pP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problem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part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supply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chain.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Create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network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receiving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defective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excess </a:t>
            </a:r>
            <a:r>
              <a:rPr sz="1150" dirty="0">
                <a:latin typeface="Times New Roman"/>
                <a:cs typeface="Times New Roman"/>
              </a:rPr>
              <a:t>products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back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from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customers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supporting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customers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who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have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problems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with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delivered products.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673601"/>
            <a:ext cx="5974080" cy="5083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2.12</a:t>
            </a:r>
            <a:r>
              <a:rPr sz="1400" b="1" spc="160" dirty="0">
                <a:latin typeface="Times New Roman"/>
                <a:cs typeface="Times New Roman"/>
              </a:rPr>
              <a:t>  </a:t>
            </a:r>
            <a:r>
              <a:rPr sz="1400" b="1" spc="-10" dirty="0">
                <a:latin typeface="Times New Roman"/>
                <a:cs typeface="Times New Roman"/>
              </a:rPr>
              <a:t>Measuring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Supply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Chain’s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Performance:</a:t>
            </a:r>
            <a:endParaRPr sz="1400">
              <a:latin typeface="Times New Roman"/>
              <a:cs typeface="Times New Roman"/>
            </a:endParaRPr>
          </a:p>
          <a:p>
            <a:pPr marL="12700" marR="14604" algn="just">
              <a:lnSpc>
                <a:spcPct val="143900"/>
              </a:lnSpc>
              <a:spcBef>
                <a:spcPts val="86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evaluated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SCM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important;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industries,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represents roughly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75 </a:t>
            </a:r>
            <a:r>
              <a:rPr sz="1200" dirty="0">
                <a:latin typeface="Times New Roman"/>
                <a:cs typeface="Times New Roman"/>
              </a:rPr>
              <a:t>percent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budget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expense.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 measures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 </a:t>
            </a:r>
            <a:r>
              <a:rPr sz="1200" spc="-20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evaluating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performance:</a:t>
            </a:r>
            <a:endParaRPr sz="1200">
              <a:latin typeface="Times New Roman"/>
              <a:cs typeface="Times New Roman"/>
            </a:endParaRPr>
          </a:p>
          <a:p>
            <a:pPr marL="353060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3060" algn="l"/>
                <a:tab pos="354330" algn="l"/>
              </a:tabLst>
            </a:pPr>
            <a:r>
              <a:rPr sz="1200" dirty="0">
                <a:latin typeface="Times New Roman"/>
                <a:cs typeface="Times New Roman"/>
              </a:rPr>
              <a:t>Efficiency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focuses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minimizing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decreasing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inventory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investment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</a:t>
            </a:r>
            <a:endParaRPr sz="1200">
              <a:latin typeface="Times New Roman"/>
              <a:cs typeface="Times New Roman"/>
            </a:endParaRPr>
          </a:p>
          <a:p>
            <a:pPr marL="354330" marR="5080">
              <a:lnSpc>
                <a:spcPct val="1435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relative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sold.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inventory </a:t>
            </a:r>
            <a:r>
              <a:rPr sz="1200" dirty="0">
                <a:latin typeface="Times New Roman"/>
                <a:cs typeface="Times New Roman"/>
              </a:rPr>
              <a:t>turnover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weeks‘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inventory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0" dirty="0">
                <a:latin typeface="Times New Roman"/>
                <a:cs typeface="Times New Roman"/>
              </a:rPr>
              <a:t> hand.</a:t>
            </a:r>
            <a:endParaRPr sz="1200">
              <a:latin typeface="Times New Roman"/>
              <a:cs typeface="Times New Roman"/>
            </a:endParaRPr>
          </a:p>
          <a:p>
            <a:pPr marL="353060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3060" algn="l"/>
                <a:tab pos="354330" algn="l"/>
              </a:tabLst>
            </a:pPr>
            <a:r>
              <a:rPr sz="1200" dirty="0">
                <a:latin typeface="Times New Roman"/>
                <a:cs typeface="Times New Roman"/>
              </a:rPr>
              <a:t>Responsiveness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reduction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inventory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missed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comes</a:t>
            </a:r>
            <a:endParaRPr sz="1200">
              <a:latin typeface="Times New Roman"/>
              <a:cs typeface="Times New Roman"/>
            </a:endParaRPr>
          </a:p>
          <a:p>
            <a:pPr marL="354330" marR="8255">
              <a:lnSpc>
                <a:spcPct val="1433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flexible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chain.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responsive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firm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proficient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uncertain </a:t>
            </a:r>
            <a:r>
              <a:rPr sz="1200" dirty="0">
                <a:latin typeface="Times New Roman"/>
                <a:cs typeface="Times New Roman"/>
              </a:rPr>
              <a:t>market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adjust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demand.</a:t>
            </a:r>
            <a:endParaRPr sz="1200">
              <a:latin typeface="Times New Roman"/>
              <a:cs typeface="Times New Roman"/>
            </a:endParaRPr>
          </a:p>
          <a:p>
            <a:pPr marL="353060" marR="9525" indent="-227965">
              <a:lnSpc>
                <a:spcPts val="2070"/>
              </a:lnSpc>
              <a:spcBef>
                <a:spcPts val="165"/>
              </a:spcBef>
              <a:buFont typeface="Wingdings"/>
              <a:buChar char=""/>
              <a:tabLst>
                <a:tab pos="354330" algn="l"/>
              </a:tabLst>
            </a:pPr>
            <a:r>
              <a:rPr sz="1200" dirty="0">
                <a:latin typeface="Times New Roman"/>
                <a:cs typeface="Times New Roman"/>
              </a:rPr>
              <a:t>Effectiveness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degree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creates 	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customer.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Effectiveness-</a:t>
            </a:r>
            <a:r>
              <a:rPr sz="1200" dirty="0">
                <a:latin typeface="Times New Roman"/>
                <a:cs typeface="Times New Roman"/>
              </a:rPr>
              <a:t>focused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85" dirty="0">
                <a:latin typeface="Times New Roman"/>
                <a:cs typeface="Times New Roman"/>
              </a:rPr>
              <a:t>―value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chains‖</a:t>
            </a:r>
            <a:endParaRPr sz="1200">
              <a:latin typeface="Times New Roman"/>
              <a:cs typeface="Times New Roman"/>
            </a:endParaRPr>
          </a:p>
          <a:p>
            <a:pPr marL="354330" marR="18415">
              <a:lnSpc>
                <a:spcPts val="206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creating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reducing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improving productivity.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 chain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examine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impact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efficiency,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responsiveness,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effectiveness,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overall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chain.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69988"/>
            <a:ext cx="5972810" cy="821817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10"/>
              </a:spcBef>
            </a:pPr>
            <a:r>
              <a:rPr sz="1400" b="1" dirty="0">
                <a:latin typeface="Times New Roman"/>
                <a:cs typeface="Times New Roman"/>
              </a:rPr>
              <a:t>2.13</a:t>
            </a:r>
            <a:r>
              <a:rPr sz="1400" b="1" spc="145" dirty="0">
                <a:latin typeface="Times New Roman"/>
                <a:cs typeface="Times New Roman"/>
              </a:rPr>
              <a:t>  </a:t>
            </a:r>
            <a:r>
              <a:rPr sz="1400" b="1" dirty="0">
                <a:latin typeface="Times New Roman"/>
                <a:cs typeface="Times New Roman"/>
              </a:rPr>
              <a:t>Advantages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Internet/E-</a:t>
            </a:r>
            <a:r>
              <a:rPr sz="1400" b="1" dirty="0">
                <a:latin typeface="Times New Roman"/>
                <a:cs typeface="Times New Roman"/>
              </a:rPr>
              <a:t>Commerce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Integrated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Supply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Chain:</a:t>
            </a:r>
            <a:endParaRPr sz="1400">
              <a:latin typeface="Times New Roman"/>
              <a:cs typeface="Times New Roman"/>
            </a:endParaRPr>
          </a:p>
          <a:p>
            <a:pPr marL="12700" marR="17780" algn="just">
              <a:lnSpc>
                <a:spcPct val="143300"/>
              </a:lnSpc>
              <a:spcBef>
                <a:spcPts val="8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primary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advantages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Internet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utilization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speed,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decreased </a:t>
            </a:r>
            <a:r>
              <a:rPr sz="1200" dirty="0">
                <a:latin typeface="Times New Roman"/>
                <a:cs typeface="Times New Roman"/>
              </a:rPr>
              <a:t>cost,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flexibility, and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shorten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-10" dirty="0">
                <a:latin typeface="Times New Roman"/>
                <a:cs typeface="Times New Roman"/>
              </a:rPr>
              <a:t> chain.</a:t>
            </a:r>
            <a:endParaRPr sz="120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Speed:</a:t>
            </a:r>
            <a:endParaRPr sz="1200">
              <a:latin typeface="Times New Roman"/>
              <a:cs typeface="Times New Roman"/>
            </a:endParaRPr>
          </a:p>
          <a:p>
            <a:pPr marL="354330" marR="6985" algn="just">
              <a:lnSpc>
                <a:spcPts val="2060"/>
              </a:lnSpc>
              <a:spcBef>
                <a:spcPts val="12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competitive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advantage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accrues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firms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quickly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changing </a:t>
            </a:r>
            <a:r>
              <a:rPr sz="1200" dirty="0">
                <a:latin typeface="Times New Roman"/>
                <a:cs typeface="Times New Roman"/>
              </a:rPr>
              <a:t>market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conditions.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near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instantaneous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ideally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firms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keep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</a:t>
            </a:r>
            <a:endParaRPr sz="1200">
              <a:latin typeface="Times New Roman"/>
              <a:cs typeface="Times New Roman"/>
            </a:endParaRPr>
          </a:p>
          <a:p>
            <a:pPr marL="354330" marR="5080" algn="just">
              <a:lnSpc>
                <a:spcPts val="2060"/>
              </a:lnSpc>
              <a:spcBef>
                <a:spcPts val="40"/>
              </a:spcBef>
            </a:pP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environments.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businesses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placed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priority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upon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real-time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regarding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status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production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supply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93065" indent="-267970" algn="just">
              <a:lnSpc>
                <a:spcPct val="100000"/>
              </a:lnSpc>
              <a:spcBef>
                <a:spcPts val="1095"/>
              </a:spcBef>
              <a:buFont typeface="Wingdings"/>
              <a:buChar char=""/>
              <a:tabLst>
                <a:tab pos="393065" algn="l"/>
              </a:tabLst>
            </a:pPr>
            <a:r>
              <a:rPr sz="1200" b="1" dirty="0">
                <a:latin typeface="Times New Roman"/>
                <a:cs typeface="Times New Roman"/>
              </a:rPr>
              <a:t>Cost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decrease:</a:t>
            </a:r>
            <a:endParaRPr sz="1200">
              <a:latin typeface="Times New Roman"/>
              <a:cs typeface="Times New Roman"/>
            </a:endParaRPr>
          </a:p>
          <a:p>
            <a:pPr marL="354330" marR="20320" indent="39370" algn="just">
              <a:lnSpc>
                <a:spcPts val="2060"/>
              </a:lnSpc>
              <a:spcBef>
                <a:spcPts val="135"/>
              </a:spcBef>
            </a:pPr>
            <a:r>
              <a:rPr sz="1200" dirty="0">
                <a:latin typeface="Times New Roman"/>
                <a:cs typeface="Times New Roman"/>
              </a:rPr>
              <a:t>Internet-based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procurement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decreasing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paper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labor,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tracking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delivery, </a:t>
            </a:r>
            <a:r>
              <a:rPr sz="1200" dirty="0">
                <a:latin typeface="Times New Roman"/>
                <a:cs typeface="Times New Roman"/>
              </a:rPr>
              <a:t>streamlining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processes, 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cutting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acquisition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cycle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times.</a:t>
            </a:r>
            <a:endParaRPr sz="120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509"/>
              </a:spcBef>
              <a:buFont typeface="Wingdings"/>
              <a:buChar char=""/>
              <a:tabLst>
                <a:tab pos="353060" algn="l"/>
              </a:tabLst>
            </a:pPr>
            <a:r>
              <a:rPr sz="1150" b="1" spc="-10" dirty="0">
                <a:latin typeface="Times New Roman"/>
                <a:cs typeface="Times New Roman"/>
              </a:rPr>
              <a:t>Flexibility:</a:t>
            </a:r>
            <a:endParaRPr sz="1150">
              <a:latin typeface="Times New Roman"/>
              <a:cs typeface="Times New Roman"/>
            </a:endParaRPr>
          </a:p>
          <a:p>
            <a:pPr marL="354330" marR="12700" indent="39370" algn="just">
              <a:lnSpc>
                <a:spcPts val="2039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clients, </a:t>
            </a:r>
            <a:r>
              <a:rPr sz="1200" dirty="0">
                <a:latin typeface="Times New Roman"/>
                <a:cs typeface="Times New Roman"/>
              </a:rPr>
              <a:t>helping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cost-</a:t>
            </a:r>
            <a:r>
              <a:rPr sz="1200" spc="-10" dirty="0">
                <a:latin typeface="Times New Roman"/>
                <a:cs typeface="Times New Roman"/>
              </a:rPr>
              <a:t>effectively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mass customization.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manufacturer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354330" marR="6350" algn="just">
              <a:lnSpc>
                <a:spcPts val="2060"/>
              </a:lnSpc>
              <a:spcBef>
                <a:spcPts val="30"/>
              </a:spcBef>
            </a:pPr>
            <a:r>
              <a:rPr sz="1200" dirty="0">
                <a:latin typeface="Times New Roman"/>
                <a:cs typeface="Times New Roman"/>
              </a:rPr>
              <a:t>custom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template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fellow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pre-negotiated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prices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re-ordering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mouse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click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away.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regarding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selling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firm‘s</a:t>
            </a:r>
            <a:endParaRPr sz="1200">
              <a:latin typeface="Times New Roman"/>
              <a:cs typeface="Times New Roman"/>
            </a:endParaRPr>
          </a:p>
          <a:p>
            <a:pPr marL="354330" algn="just">
              <a:lnSpc>
                <a:spcPct val="100000"/>
              </a:lnSpc>
              <a:spcBef>
                <a:spcPts val="464"/>
              </a:spcBef>
            </a:pPr>
            <a:r>
              <a:rPr sz="1200" dirty="0">
                <a:latin typeface="Times New Roman"/>
                <a:cs typeface="Times New Roman"/>
              </a:rPr>
              <a:t>production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floor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purchasing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firm‘s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purchasing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departments.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354330" marR="8255" algn="just">
              <a:lnSpc>
                <a:spcPct val="1434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reliability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greater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traditional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pencil </a:t>
            </a:r>
            <a:r>
              <a:rPr sz="1200" dirty="0">
                <a:latin typeface="Times New Roman"/>
                <a:cs typeface="Times New Roman"/>
              </a:rPr>
              <a:t>transaction,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personnel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expense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reduced,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real-time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dissemination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relevant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responsiveness.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advantages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benefit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 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transaction.</a:t>
            </a:r>
            <a:endParaRPr sz="120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3060" algn="l"/>
              </a:tabLst>
            </a:pPr>
            <a:r>
              <a:rPr sz="1150" b="1" dirty="0">
                <a:latin typeface="Times New Roman"/>
                <a:cs typeface="Times New Roman"/>
              </a:rPr>
              <a:t>Shortening</a:t>
            </a:r>
            <a:r>
              <a:rPr sz="1150" b="1" spc="-2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the</a:t>
            </a:r>
            <a:r>
              <a:rPr sz="1150" b="1" spc="-3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supply</a:t>
            </a:r>
            <a:r>
              <a:rPr sz="1150" b="1" spc="-20" dirty="0">
                <a:latin typeface="Times New Roman"/>
                <a:cs typeface="Times New Roman"/>
              </a:rPr>
              <a:t> </a:t>
            </a:r>
            <a:r>
              <a:rPr sz="1150" b="1" spc="-10" dirty="0">
                <a:latin typeface="Times New Roman"/>
                <a:cs typeface="Times New Roman"/>
              </a:rPr>
              <a:t>chain:</a:t>
            </a:r>
            <a:endParaRPr sz="1150">
              <a:latin typeface="Times New Roman"/>
              <a:cs typeface="Times New Roman"/>
            </a:endParaRPr>
          </a:p>
          <a:p>
            <a:pPr marL="354330" marR="11430" algn="just">
              <a:lnSpc>
                <a:spcPts val="207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Dell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classic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Dell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Internet-enabled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354330" marR="9525" algn="just">
              <a:lnSpc>
                <a:spcPts val="2060"/>
              </a:lnSpc>
            </a:pPr>
            <a:r>
              <a:rPr sz="1200" dirty="0">
                <a:latin typeface="Times New Roman"/>
                <a:cs typeface="Times New Roman"/>
              </a:rPr>
              <a:t>revolutionized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personal-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4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industry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selling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businesses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consumers,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 through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retailers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middlemen.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mid-1996,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began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allowing </a:t>
            </a:r>
            <a:r>
              <a:rPr sz="1200" dirty="0">
                <a:latin typeface="Times New Roman"/>
                <a:cs typeface="Times New Roman"/>
              </a:rPr>
              <a:t>consumers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configure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1998,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recorded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2175" cy="71475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330" marR="10160" algn="just">
              <a:lnSpc>
                <a:spcPct val="14330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roughly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$1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billion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―pure‖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orders.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reducing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sales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attracting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yields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30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percent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greater </a:t>
            </a:r>
            <a:r>
              <a:rPr sz="1200" dirty="0">
                <a:latin typeface="Times New Roman"/>
                <a:cs typeface="Times New Roman"/>
              </a:rPr>
              <a:t>profit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margins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telephone</a:t>
            </a:r>
            <a:r>
              <a:rPr sz="1200" spc="-10" dirty="0">
                <a:latin typeface="Times New Roman"/>
                <a:cs typeface="Times New Roman"/>
              </a:rPr>
              <a:t> sales.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57834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2.14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Times New Roman"/>
                <a:cs typeface="Times New Roman"/>
              </a:rPr>
              <a:t>Disadvantages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Internet/E-</a:t>
            </a:r>
            <a:r>
              <a:rPr sz="1400" b="1" dirty="0">
                <a:latin typeface="Times New Roman"/>
                <a:cs typeface="Times New Roman"/>
              </a:rPr>
              <a:t>Commerce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Integrated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Supply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Chain: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995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dirty="0">
                <a:latin typeface="Times New Roman"/>
                <a:cs typeface="Times New Roman"/>
              </a:rPr>
              <a:t>Increased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interdependence:</a:t>
            </a:r>
            <a:endParaRPr sz="1200">
              <a:latin typeface="Times New Roman"/>
              <a:cs typeface="Times New Roman"/>
            </a:endParaRPr>
          </a:p>
          <a:p>
            <a:pPr marL="354330" marR="10795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Increased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commoditization,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competition,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shrinking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profit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margins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10" dirty="0">
                <a:latin typeface="Times New Roman"/>
                <a:cs typeface="Times New Roman"/>
              </a:rPr>
              <a:t>forcing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outsourcing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subcontracting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minimize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its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competencies,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firm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maximize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economies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scale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its</a:t>
            </a:r>
            <a:endParaRPr sz="1200">
              <a:latin typeface="Times New Roman"/>
              <a:cs typeface="Times New Roman"/>
            </a:endParaRPr>
          </a:p>
          <a:p>
            <a:pPr marL="354330" algn="just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latin typeface="Times New Roman"/>
                <a:cs typeface="Times New Roman"/>
              </a:rPr>
              <a:t>competitiveness.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strategy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increased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reliance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</a:t>
            </a:r>
            <a:endParaRPr sz="1200">
              <a:latin typeface="Times New Roman"/>
              <a:cs typeface="Times New Roman"/>
            </a:endParaRPr>
          </a:p>
          <a:p>
            <a:pPr marL="354330" marR="14604" algn="just">
              <a:lnSpc>
                <a:spcPct val="1433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sharing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dependency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members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disastrous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consequences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unable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assigned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buFont typeface="Wingdings"/>
              <a:buChar char=""/>
              <a:tabLst>
                <a:tab pos="353060" algn="l"/>
              </a:tabLst>
            </a:pP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costs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10" dirty="0">
                <a:latin typeface="Times New Roman"/>
                <a:cs typeface="Times New Roman"/>
              </a:rPr>
              <a:t> implementation:</a:t>
            </a:r>
            <a:endParaRPr sz="1200">
              <a:latin typeface="Times New Roman"/>
              <a:cs typeface="Times New Roman"/>
            </a:endParaRPr>
          </a:p>
          <a:p>
            <a:pPr marL="354330" marR="5080" algn="just">
              <a:lnSpc>
                <a:spcPts val="206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Implementation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fully-</a:t>
            </a:r>
            <a:r>
              <a:rPr sz="1200" dirty="0">
                <a:latin typeface="Times New Roman"/>
                <a:cs typeface="Times New Roman"/>
              </a:rPr>
              <a:t>integrated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Internet-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expensive.</a:t>
            </a:r>
            <a:r>
              <a:rPr sz="1200" spc="220" dirty="0">
                <a:latin typeface="Times New Roman"/>
                <a:cs typeface="Times New Roman"/>
              </a:rPr>
              <a:t> 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expense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cost,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cost,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reorganization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cost,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costs.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promises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advantages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chain,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significant up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front investment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deployment.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393065" indent="-267970" algn="just">
              <a:lnSpc>
                <a:spcPct val="100000"/>
              </a:lnSpc>
              <a:buFont typeface="Wingdings"/>
              <a:buChar char=""/>
              <a:tabLst>
                <a:tab pos="393065" algn="l"/>
              </a:tabLst>
            </a:pPr>
            <a:r>
              <a:rPr sz="1200" b="1" dirty="0">
                <a:latin typeface="Times New Roman"/>
                <a:cs typeface="Times New Roman"/>
              </a:rPr>
              <a:t>Keeping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up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with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change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expectations:</a:t>
            </a:r>
            <a:endParaRPr sz="1200">
              <a:latin typeface="Times New Roman"/>
              <a:cs typeface="Times New Roman"/>
            </a:endParaRPr>
          </a:p>
          <a:p>
            <a:pPr marL="354330" marR="7620" indent="39370" algn="just">
              <a:lnSpc>
                <a:spcPts val="2039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Expectations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daily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 </a:t>
            </a:r>
            <a:r>
              <a:rPr sz="1200" spc="-10" dirty="0">
                <a:latin typeface="Times New Roman"/>
                <a:cs typeface="Times New Roman"/>
              </a:rPr>
              <a:t>customers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electronically,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expect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denial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if</a:t>
            </a:r>
            <a:endParaRPr sz="1200">
              <a:latin typeface="Times New Roman"/>
              <a:cs typeface="Times New Roman"/>
            </a:endParaRPr>
          </a:p>
          <a:p>
            <a:pPr marL="354330" marR="6350" algn="just">
              <a:lnSpc>
                <a:spcPts val="206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met. Increasingly,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ways, customers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dictating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terms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suppliers.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Internet-based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possible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80" dirty="0">
                <a:latin typeface="Times New Roman"/>
                <a:cs typeface="Times New Roman"/>
              </a:rPr>
              <a:t>―pull‖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manufacturing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replacing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80" dirty="0">
                <a:latin typeface="Times New Roman"/>
                <a:cs typeface="Times New Roman"/>
              </a:rPr>
              <a:t>―push‖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most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industries.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1097" y="734313"/>
            <a:ext cx="8686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0" dirty="0">
                <a:latin typeface="Times New Roman"/>
                <a:cs typeface="Times New Roman"/>
              </a:rPr>
              <a:t>UNIT-</a:t>
            </a:r>
            <a:r>
              <a:rPr sz="2000" b="1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661286"/>
            <a:ext cx="5973445" cy="7294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9570" lvl="1" indent="-356870">
              <a:lnSpc>
                <a:spcPct val="100000"/>
              </a:lnSpc>
              <a:spcBef>
                <a:spcPts val="90"/>
              </a:spcBef>
              <a:buFont typeface="Times New Roman"/>
              <a:buAutoNum type="arabicPeriod"/>
              <a:tabLst>
                <a:tab pos="369570" algn="l"/>
              </a:tabLst>
            </a:pPr>
            <a:r>
              <a:rPr sz="1400" b="1" dirty="0">
                <a:latin typeface="Times New Roman"/>
                <a:cs typeface="Times New Roman"/>
              </a:rPr>
              <a:t>Electronic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Commerce:</a:t>
            </a:r>
            <a:endParaRPr sz="1400" dirty="0">
              <a:latin typeface="Times New Roman"/>
              <a:cs typeface="Times New Roman"/>
            </a:endParaRPr>
          </a:p>
          <a:p>
            <a:pPr marL="354330" marR="12065" indent="24130" algn="just">
              <a:lnSpc>
                <a:spcPct val="108300"/>
              </a:lnSpc>
              <a:spcBef>
                <a:spcPts val="1160"/>
              </a:spcBef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commonly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services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Internet.</a:t>
            </a:r>
            <a:endParaRPr sz="1200" dirty="0">
              <a:latin typeface="Times New Roman"/>
              <a:cs typeface="Times New Roman"/>
            </a:endParaRPr>
          </a:p>
          <a:p>
            <a:pPr marL="354330" marR="12700" indent="51435" algn="just">
              <a:lnSpc>
                <a:spcPct val="108900"/>
              </a:lnSpc>
              <a:spcBef>
                <a:spcPts val="115"/>
              </a:spcBef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draws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funds </a:t>
            </a:r>
            <a:r>
              <a:rPr sz="1200" dirty="0">
                <a:latin typeface="Times New Roman"/>
                <a:cs typeface="Times New Roman"/>
              </a:rPr>
              <a:t>transfer,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management,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marketing,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processing,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interchange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(EDI),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inventory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automated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collection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systems.</a:t>
            </a:r>
            <a:endParaRPr sz="1200" dirty="0">
              <a:latin typeface="Times New Roman"/>
              <a:cs typeface="Times New Roman"/>
            </a:endParaRPr>
          </a:p>
          <a:p>
            <a:pPr marL="354330" marR="5080" indent="2540" algn="just">
              <a:lnSpc>
                <a:spcPct val="108300"/>
              </a:lnSpc>
              <a:spcBef>
                <a:spcPts val="165"/>
              </a:spcBef>
            </a:pPr>
            <a:r>
              <a:rPr sz="1200" dirty="0">
                <a:latin typeface="Times New Roman"/>
                <a:cs typeface="Times New Roman"/>
              </a:rPr>
              <a:t>Modern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typically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transaction's life cycle, although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</a:t>
            </a:r>
            <a:r>
              <a:rPr sz="1200" spc="-10" dirty="0">
                <a:latin typeface="Times New Roman"/>
                <a:cs typeface="Times New Roman"/>
              </a:rPr>
              <a:t>mail.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Definition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E-</a:t>
            </a:r>
            <a:r>
              <a:rPr sz="1200" b="1" spc="-10" dirty="0">
                <a:latin typeface="Times New Roman"/>
                <a:cs typeface="Times New Roman"/>
              </a:rPr>
              <a:t>commerce:</a:t>
            </a:r>
            <a:endParaRPr sz="1200" dirty="0">
              <a:latin typeface="Times New Roman"/>
              <a:cs typeface="Times New Roman"/>
            </a:endParaRPr>
          </a:p>
          <a:p>
            <a:pPr marL="125095" marR="54610">
              <a:lnSpc>
                <a:spcPct val="145000"/>
              </a:lnSpc>
              <a:spcBef>
                <a:spcPts val="430"/>
              </a:spcBef>
            </a:pPr>
            <a:r>
              <a:rPr sz="1200" dirty="0">
                <a:latin typeface="Times New Roman"/>
                <a:cs typeface="Times New Roman"/>
              </a:rPr>
              <a:t>Sharing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maintaining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relationships and conducting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business </a:t>
            </a:r>
            <a:r>
              <a:rPr sz="1200" dirty="0">
                <a:latin typeface="Times New Roman"/>
                <a:cs typeface="Times New Roman"/>
              </a:rPr>
              <a:t>transactions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computers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connected to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telecommunication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</a:t>
            </a:r>
            <a:r>
              <a:rPr sz="1200" spc="-10" dirty="0">
                <a:latin typeface="Times New Roman"/>
                <a:cs typeface="Times New Roman"/>
              </a:rPr>
              <a:t>Commerce.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369570" lvl="1" indent="-356870">
              <a:lnSpc>
                <a:spcPct val="100000"/>
              </a:lnSpc>
              <a:buFont typeface="Times New Roman"/>
              <a:buAutoNum type="arabicPeriod" startAt="2"/>
              <a:tabLst>
                <a:tab pos="36957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E-</a:t>
            </a:r>
            <a:r>
              <a:rPr sz="1400" b="1" dirty="0">
                <a:latin typeface="Times New Roman"/>
                <a:cs typeface="Times New Roman"/>
              </a:rPr>
              <a:t>Commerce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Categories:</a:t>
            </a:r>
            <a:endParaRPr sz="1400" dirty="0">
              <a:latin typeface="Times New Roman"/>
              <a:cs typeface="Times New Roman"/>
            </a:endParaRPr>
          </a:p>
          <a:p>
            <a:pPr marL="393700" lvl="2" indent="-152400">
              <a:lnSpc>
                <a:spcPct val="100000"/>
              </a:lnSpc>
              <a:spcBef>
                <a:spcPts val="1210"/>
              </a:spcBef>
              <a:buFont typeface="Times New Roman"/>
              <a:buAutoNum type="arabicPeriod"/>
              <a:tabLst>
                <a:tab pos="393700" algn="l"/>
              </a:tabLst>
            </a:pPr>
            <a:r>
              <a:rPr sz="1200" b="1" dirty="0">
                <a:latin typeface="Times New Roman"/>
                <a:cs typeface="Times New Roman"/>
              </a:rPr>
              <a:t>Electronic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Markets</a:t>
            </a:r>
            <a:endParaRPr sz="1200" dirty="0">
              <a:latin typeface="Times New Roman"/>
              <a:cs typeface="Times New Roman"/>
            </a:endParaRPr>
          </a:p>
          <a:p>
            <a:pPr marL="241300" marR="516890">
              <a:lnSpc>
                <a:spcPts val="2070"/>
              </a:lnSpc>
              <a:spcBef>
                <a:spcPts val="120"/>
              </a:spcBef>
            </a:pP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offerings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segment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purchaser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compare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offerings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decision.</a:t>
            </a:r>
            <a:endParaRPr sz="12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45"/>
              </a:spcBef>
            </a:pPr>
            <a:r>
              <a:rPr sz="1200" dirty="0">
                <a:latin typeface="Times New Roman"/>
                <a:cs typeface="Times New Roman"/>
              </a:rPr>
              <a:t>Example: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Airline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endParaRPr sz="1200" dirty="0">
              <a:latin typeface="Times New Roman"/>
              <a:cs typeface="Times New Roman"/>
            </a:endParaRPr>
          </a:p>
          <a:p>
            <a:pPr marL="393700" lvl="2" indent="-152400">
              <a:lnSpc>
                <a:spcPct val="100000"/>
              </a:lnSpc>
              <a:spcBef>
                <a:spcPts val="670"/>
              </a:spcBef>
              <a:buFont typeface="Times New Roman"/>
              <a:buAutoNum type="arabicPeriod" startAt="2"/>
              <a:tabLst>
                <a:tab pos="393700" algn="l"/>
              </a:tabLst>
            </a:pPr>
            <a:r>
              <a:rPr sz="1200" b="1" dirty="0">
                <a:latin typeface="Times New Roman"/>
                <a:cs typeface="Times New Roman"/>
              </a:rPr>
              <a:t>Electronic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Data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Interchange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(EDI)</a:t>
            </a:r>
            <a:endParaRPr sz="1200" dirty="0">
              <a:latin typeface="Times New Roman"/>
              <a:cs typeface="Times New Roman"/>
            </a:endParaRPr>
          </a:p>
          <a:p>
            <a:pPr marL="332740" lvl="3" indent="-91440">
              <a:lnSpc>
                <a:spcPct val="100000"/>
              </a:lnSpc>
              <a:spcBef>
                <a:spcPts val="58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standardized</a:t>
            </a:r>
            <a:r>
              <a:rPr sz="1200" spc="-10" dirty="0">
                <a:latin typeface="Times New Roman"/>
                <a:cs typeface="Times New Roman"/>
              </a:rPr>
              <a:t> system</a:t>
            </a:r>
            <a:endParaRPr sz="1200" dirty="0">
              <a:latin typeface="Times New Roman"/>
              <a:cs typeface="Times New Roman"/>
            </a:endParaRPr>
          </a:p>
          <a:p>
            <a:pPr marL="332740" lvl="3" indent="-91440">
              <a:lnSpc>
                <a:spcPct val="100000"/>
              </a:lnSpc>
              <a:spcBef>
                <a:spcPts val="65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Coding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transactions</a:t>
            </a:r>
            <a:endParaRPr sz="1200" dirty="0">
              <a:latin typeface="Times New Roman"/>
              <a:cs typeface="Times New Roman"/>
            </a:endParaRPr>
          </a:p>
          <a:p>
            <a:pPr marL="241300" marR="439420" lvl="3" indent="91440">
              <a:lnSpc>
                <a:spcPct val="143300"/>
              </a:lnSpc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Communicated from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orders</a:t>
            </a:r>
            <a:r>
              <a:rPr sz="1200" spc="-25" dirty="0">
                <a:latin typeface="Times New Roman"/>
                <a:cs typeface="Times New Roman"/>
              </a:rPr>
              <a:t> and </a:t>
            </a:r>
            <a:r>
              <a:rPr sz="1200" dirty="0">
                <a:latin typeface="Times New Roman"/>
                <a:cs typeface="Times New Roman"/>
              </a:rPr>
              <a:t>invoices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delays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handling</a:t>
            </a:r>
            <a:endParaRPr sz="1200" dirty="0">
              <a:latin typeface="Times New Roman"/>
              <a:cs typeface="Times New Roman"/>
            </a:endParaRPr>
          </a:p>
          <a:p>
            <a:pPr marL="332740" lvl="3" indent="-91440">
              <a:lnSpc>
                <a:spcPct val="100000"/>
              </a:lnSpc>
              <a:spcBef>
                <a:spcPts val="62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regular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transactions</a:t>
            </a:r>
            <a:endParaRPr sz="12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latin typeface="Times New Roman"/>
                <a:cs typeface="Times New Roman"/>
              </a:rPr>
              <a:t>Example: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 market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10" dirty="0">
                <a:latin typeface="Times New Roman"/>
                <a:cs typeface="Times New Roman"/>
              </a:rPr>
              <a:t> suppliers</a:t>
            </a:r>
            <a:endParaRPr sz="12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70"/>
              </a:spcBef>
            </a:pPr>
            <a:r>
              <a:rPr sz="1200" b="1" dirty="0">
                <a:latin typeface="Times New Roman"/>
                <a:cs typeface="Times New Roman"/>
              </a:rPr>
              <a:t>3.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Internet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Commerce</a:t>
            </a:r>
            <a:endParaRPr sz="1200" dirty="0">
              <a:latin typeface="Times New Roman"/>
              <a:cs typeface="Times New Roman"/>
            </a:endParaRPr>
          </a:p>
          <a:p>
            <a:pPr marL="332740" indent="-91440">
              <a:lnSpc>
                <a:spcPct val="100000"/>
              </a:lnSpc>
              <a:spcBef>
                <a:spcPts val="60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advertise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services.</a:t>
            </a:r>
            <a:endParaRPr sz="1200" dirty="0">
              <a:latin typeface="Times New Roman"/>
              <a:cs typeface="Times New Roman"/>
            </a:endParaRPr>
          </a:p>
          <a:p>
            <a:pPr marL="332740" indent="-91440">
              <a:lnSpc>
                <a:spcPct val="100000"/>
              </a:lnSpc>
              <a:spcBef>
                <a:spcPts val="62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 is 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transactions.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2131201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2545348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3359806"/>
            <a:ext cx="55880" cy="5602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1097" y="770889"/>
            <a:ext cx="8686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0" dirty="0">
                <a:latin typeface="Times New Roman"/>
                <a:cs typeface="Times New Roman"/>
              </a:rPr>
              <a:t>UNIT-</a:t>
            </a:r>
            <a:r>
              <a:rPr sz="2000" b="1" spc="-5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443770"/>
            <a:ext cx="5969000" cy="717930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417830" lvl="1" indent="-405130">
              <a:lnSpc>
                <a:spcPct val="100000"/>
              </a:lnSpc>
              <a:spcBef>
                <a:spcPts val="1220"/>
              </a:spcBef>
              <a:buFont typeface="Times New Roman"/>
              <a:buAutoNum type="arabicPeriod"/>
              <a:tabLst>
                <a:tab pos="41783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E-</a:t>
            </a:r>
            <a:r>
              <a:rPr sz="1600" b="1" dirty="0">
                <a:latin typeface="Times New Roman"/>
                <a:cs typeface="Times New Roman"/>
              </a:rPr>
              <a:t>Payment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System:</a:t>
            </a:r>
            <a:endParaRPr sz="1600">
              <a:latin typeface="Times New Roman"/>
              <a:cs typeface="Times New Roman"/>
            </a:endParaRPr>
          </a:p>
          <a:p>
            <a:pPr marL="12700" marR="10795" indent="36195" algn="just">
              <a:lnSpc>
                <a:spcPct val="14420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on-line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ways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Emerging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innovations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services 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promise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opportunities.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highly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on-line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consumers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 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Clearly,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mercantile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prompt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crucial.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claims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debits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participants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(consumers,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banks)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balanced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delay,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chain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disrupted.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Hence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prompt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clearing,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settlement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claims.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on-line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nowadays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effectively.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brings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worldwide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opportunities.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no </a:t>
            </a:r>
            <a:r>
              <a:rPr sz="1200" dirty="0">
                <a:latin typeface="Times New Roman"/>
                <a:cs typeface="Times New Roman"/>
              </a:rPr>
              <a:t>doubt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always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payer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payee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exchange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institution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act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(used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payer)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acquirer (used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payee).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417830" lvl="1" indent="-405130">
              <a:lnSpc>
                <a:spcPct val="100000"/>
              </a:lnSpc>
              <a:buFont typeface="Times New Roman"/>
              <a:buAutoNum type="arabicPeriod" startAt="2"/>
              <a:tabLst>
                <a:tab pos="417830" algn="l"/>
              </a:tabLst>
            </a:pPr>
            <a:r>
              <a:rPr sz="1600" b="1" dirty="0">
                <a:latin typeface="Times New Roman"/>
                <a:cs typeface="Times New Roman"/>
              </a:rPr>
              <a:t>Types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Electronic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Payment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Systems:</a:t>
            </a:r>
            <a:endParaRPr sz="1600">
              <a:latin typeface="Times New Roman"/>
              <a:cs typeface="Times New Roman"/>
            </a:endParaRPr>
          </a:p>
          <a:p>
            <a:pPr marL="12700" marR="73660" algn="just">
              <a:lnSpc>
                <a:spcPct val="110000"/>
              </a:lnSpc>
              <a:spcBef>
                <a:spcPts val="1360"/>
              </a:spcBef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proliferating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banking,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retail,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on-line markets,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even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government—in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anywhere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hands.</a:t>
            </a:r>
            <a:endParaRPr sz="1200">
              <a:latin typeface="Times New Roman"/>
              <a:cs typeface="Times New Roman"/>
            </a:endParaRPr>
          </a:p>
          <a:p>
            <a:pPr marL="469900" marR="20955">
              <a:lnSpc>
                <a:spcPct val="110000"/>
              </a:lnSpc>
              <a:spcBef>
                <a:spcPts val="1105"/>
              </a:spcBef>
            </a:pPr>
            <a:r>
              <a:rPr sz="1200" dirty="0">
                <a:latin typeface="Times New Roman"/>
                <a:cs typeface="Times New Roman"/>
              </a:rPr>
              <a:t>Organizations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motivated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cost </a:t>
            </a:r>
            <a:r>
              <a:rPr sz="1200" spc="-10" dirty="0">
                <a:latin typeface="Times New Roman"/>
                <a:cs typeface="Times New Roman"/>
              </a:rPr>
              <a:t>effectively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customers.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emerging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labeled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(EFT).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8099947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8514602"/>
            <a:ext cx="55880" cy="5603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67841"/>
            <a:ext cx="5977255" cy="82664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 algn="just">
              <a:lnSpc>
                <a:spcPct val="109200"/>
              </a:lnSpc>
              <a:spcBef>
                <a:spcPts val="85"/>
              </a:spcBef>
            </a:pPr>
            <a:r>
              <a:rPr sz="1200" dirty="0">
                <a:latin typeface="Times New Roman"/>
                <a:cs typeface="Times New Roman"/>
              </a:rPr>
              <a:t>EFT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spc="-75" dirty="0">
                <a:latin typeface="Times New Roman"/>
                <a:cs typeface="Times New Roman"/>
              </a:rPr>
              <a:t>―any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funds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initiated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terminal </a:t>
            </a:r>
            <a:r>
              <a:rPr sz="1200" dirty="0">
                <a:latin typeface="Times New Roman"/>
                <a:cs typeface="Times New Roman"/>
              </a:rPr>
              <a:t>telephonic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instrument,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magnetic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tape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authorize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institution.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EFT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segmented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broad </a:t>
            </a:r>
            <a:r>
              <a:rPr sz="1200" spc="-10" dirty="0">
                <a:latin typeface="Times New Roman"/>
                <a:cs typeface="Times New Roman"/>
              </a:rPr>
              <a:t>categories:</a:t>
            </a:r>
            <a:endParaRPr sz="1200">
              <a:latin typeface="Times New Roman"/>
              <a:cs typeface="Times New Roman"/>
            </a:endParaRPr>
          </a:p>
          <a:p>
            <a:pPr marL="469265" indent="-227965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Banking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financial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payments</a:t>
            </a:r>
            <a:endParaRPr sz="1200">
              <a:latin typeface="Times New Roman"/>
              <a:cs typeface="Times New Roman"/>
            </a:endParaRPr>
          </a:p>
          <a:p>
            <a:pPr marL="805180" marR="1271270" indent="5715">
              <a:lnSpc>
                <a:spcPct val="147600"/>
              </a:lnSpc>
              <a:spcBef>
                <a:spcPts val="10"/>
              </a:spcBef>
            </a:pPr>
            <a:r>
              <a:rPr sz="1200" spc="-10" dirty="0">
                <a:latin typeface="Times New Roman"/>
                <a:cs typeface="Times New Roman"/>
              </a:rPr>
              <a:t>Large-</a:t>
            </a:r>
            <a:r>
              <a:rPr sz="1200" dirty="0">
                <a:latin typeface="Times New Roman"/>
                <a:cs typeface="Times New Roman"/>
              </a:rPr>
              <a:t>scale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wholesale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bank-</a:t>
            </a:r>
            <a:r>
              <a:rPr sz="1200" dirty="0">
                <a:latin typeface="Times New Roman"/>
                <a:cs typeface="Times New Roman"/>
              </a:rPr>
              <a:t>to-bank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transfer) Small-</a:t>
            </a:r>
            <a:r>
              <a:rPr sz="1200" dirty="0">
                <a:latin typeface="Times New Roman"/>
                <a:cs typeface="Times New Roman"/>
              </a:rPr>
              <a:t>scale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retail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payments (e.g.,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teller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machines </a:t>
            </a:r>
            <a:r>
              <a:rPr sz="1200" dirty="0">
                <a:latin typeface="Times New Roman"/>
                <a:cs typeface="Times New Roman"/>
              </a:rPr>
              <a:t>Home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payment)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Retailing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payments</a:t>
            </a:r>
            <a:endParaRPr sz="1200">
              <a:latin typeface="Times New Roman"/>
              <a:cs typeface="Times New Roman"/>
            </a:endParaRPr>
          </a:p>
          <a:p>
            <a:pPr marL="811530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latin typeface="Times New Roman"/>
                <a:cs typeface="Times New Roman"/>
              </a:rPr>
              <a:t>Credit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MasterCard)</a:t>
            </a:r>
            <a:endParaRPr sz="1200">
              <a:latin typeface="Times New Roman"/>
              <a:cs typeface="Times New Roman"/>
            </a:endParaRPr>
          </a:p>
          <a:p>
            <a:pPr marL="811530" marR="1816735">
              <a:lnSpc>
                <a:spcPct val="146900"/>
              </a:lnSpc>
              <a:spcBef>
                <a:spcPts val="70"/>
              </a:spcBef>
            </a:pPr>
            <a:r>
              <a:rPr sz="1200" dirty="0">
                <a:latin typeface="Times New Roman"/>
                <a:cs typeface="Times New Roman"/>
              </a:rPr>
              <a:t>Private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label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credit/debit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J.C.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Penney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Card) </a:t>
            </a:r>
            <a:r>
              <a:rPr sz="1200" dirty="0">
                <a:latin typeface="Times New Roman"/>
                <a:cs typeface="Times New Roman"/>
              </a:rPr>
              <a:t>Charge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American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Express)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On-line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electronic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commerce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payments</a:t>
            </a:r>
            <a:endParaRPr sz="1200">
              <a:latin typeface="Times New Roman"/>
              <a:cs typeface="Times New Roman"/>
            </a:endParaRPr>
          </a:p>
          <a:p>
            <a:pPr marL="582295" lvl="1" indent="-227965">
              <a:lnSpc>
                <a:spcPct val="100000"/>
              </a:lnSpc>
              <a:spcBef>
                <a:spcPts val="625"/>
              </a:spcBef>
              <a:buFont typeface="Wingdings"/>
              <a:buChar char=""/>
              <a:tabLst>
                <a:tab pos="58229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Token-</a:t>
            </a:r>
            <a:r>
              <a:rPr sz="1200" b="1" dirty="0">
                <a:latin typeface="Times New Roman"/>
                <a:cs typeface="Times New Roman"/>
              </a:rPr>
              <a:t>based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payment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systems</a:t>
            </a:r>
            <a:endParaRPr sz="1200">
              <a:latin typeface="Times New Roman"/>
              <a:cs typeface="Times New Roman"/>
            </a:endParaRPr>
          </a:p>
          <a:p>
            <a:pPr marL="923925" marR="2853690">
              <a:lnSpc>
                <a:spcPts val="2160"/>
              </a:lnSpc>
              <a:spcBef>
                <a:spcPts val="165"/>
              </a:spcBef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DigiCash)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10" dirty="0">
                <a:latin typeface="Times New Roman"/>
                <a:cs typeface="Times New Roman"/>
              </a:rPr>
              <a:t> NetCheque)</a:t>
            </a:r>
            <a:endParaRPr sz="1200">
              <a:latin typeface="Times New Roman"/>
              <a:cs typeface="Times New Roman"/>
            </a:endParaRPr>
          </a:p>
          <a:p>
            <a:pPr marL="923925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Mondex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Currency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Card)</a:t>
            </a:r>
            <a:endParaRPr sz="1200">
              <a:latin typeface="Times New Roman"/>
              <a:cs typeface="Times New Roman"/>
            </a:endParaRPr>
          </a:p>
          <a:p>
            <a:pPr marL="582295" lvl="1" indent="-227965">
              <a:lnSpc>
                <a:spcPct val="100000"/>
              </a:lnSpc>
              <a:spcBef>
                <a:spcPts val="650"/>
              </a:spcBef>
              <a:buFont typeface="Wingdings"/>
              <a:buChar char=""/>
              <a:tabLst>
                <a:tab pos="582295" algn="l"/>
              </a:tabLst>
            </a:pPr>
            <a:r>
              <a:rPr sz="1200" b="1" dirty="0">
                <a:latin typeface="Times New Roman"/>
                <a:cs typeface="Times New Roman"/>
              </a:rPr>
              <a:t>Credit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card-</a:t>
            </a:r>
            <a:r>
              <a:rPr sz="1200" b="1" dirty="0">
                <a:latin typeface="Times New Roman"/>
                <a:cs typeface="Times New Roman"/>
              </a:rPr>
              <a:t>based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payments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systems</a:t>
            </a:r>
            <a:endParaRPr sz="1200">
              <a:latin typeface="Times New Roman"/>
              <a:cs typeface="Times New Roman"/>
            </a:endParaRPr>
          </a:p>
          <a:p>
            <a:pPr marL="923925" marR="673735">
              <a:lnSpc>
                <a:spcPts val="2140"/>
              </a:lnSpc>
              <a:spcBef>
                <a:spcPts val="185"/>
              </a:spcBef>
            </a:pPr>
            <a:r>
              <a:rPr sz="1200" dirty="0">
                <a:latin typeface="Times New Roman"/>
                <a:cs typeface="Times New Roman"/>
              </a:rPr>
              <a:t>Encrypted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form-</a:t>
            </a:r>
            <a:r>
              <a:rPr sz="1200" dirty="0">
                <a:latin typeface="Times New Roman"/>
                <a:cs typeface="Times New Roman"/>
              </a:rPr>
              <a:t>based </a:t>
            </a:r>
            <a:r>
              <a:rPr sz="1200" spc="-10" dirty="0">
                <a:latin typeface="Times New Roman"/>
                <a:cs typeface="Times New Roman"/>
              </a:rPr>
              <a:t>encryption) Third-</a:t>
            </a:r>
            <a:r>
              <a:rPr sz="1200" dirty="0">
                <a:latin typeface="Times New Roman"/>
                <a:cs typeface="Times New Roman"/>
              </a:rPr>
              <a:t>party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Virtual)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17830" lvl="1" indent="-405130">
              <a:lnSpc>
                <a:spcPct val="100000"/>
              </a:lnSpc>
              <a:spcBef>
                <a:spcPts val="935"/>
              </a:spcBef>
              <a:buFont typeface="Times New Roman"/>
              <a:buAutoNum type="arabicPeriod" startAt="3"/>
              <a:tabLst>
                <a:tab pos="41783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E-Cash:</a:t>
            </a:r>
            <a:endParaRPr sz="1600">
              <a:latin typeface="Times New Roman"/>
              <a:cs typeface="Times New Roman"/>
            </a:endParaRPr>
          </a:p>
          <a:p>
            <a:pPr marL="469900" marR="28575" indent="-3175">
              <a:lnSpc>
                <a:spcPts val="1370"/>
              </a:lnSpc>
              <a:spcBef>
                <a:spcPts val="1060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e-cash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incorporate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</a:t>
            </a:r>
            <a:r>
              <a:rPr sz="1200" spc="-10" dirty="0">
                <a:latin typeface="Times New Roman"/>
                <a:cs typeface="Times New Roman"/>
              </a:rPr>
              <a:t> features.</a:t>
            </a:r>
            <a:endParaRPr sz="1200">
              <a:latin typeface="Times New Roman"/>
              <a:cs typeface="Times New Roman"/>
            </a:endParaRPr>
          </a:p>
          <a:p>
            <a:pPr marL="466725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Times New Roman"/>
                <a:cs typeface="Times New Roman"/>
              </a:rPr>
              <a:t>―digital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signatures‖.</a:t>
            </a:r>
            <a:endParaRPr sz="1200">
              <a:latin typeface="Times New Roman"/>
              <a:cs typeface="Times New Roman"/>
            </a:endParaRPr>
          </a:p>
          <a:p>
            <a:pPr marL="469900" marR="27940" indent="-3175">
              <a:lnSpc>
                <a:spcPct val="138300"/>
              </a:lnSpc>
              <a:spcBef>
                <a:spcPts val="19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pair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keys: one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locking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(encoding)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unlocking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(decoding).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00" dirty="0">
                <a:latin typeface="Times New Roman"/>
                <a:cs typeface="Times New Roman"/>
              </a:rPr>
              <a:t>E-cash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properties.</a:t>
            </a:r>
            <a:endParaRPr sz="120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265" algn="l"/>
              </a:tabLst>
            </a:pPr>
            <a:r>
              <a:rPr sz="1150" dirty="0">
                <a:latin typeface="Times New Roman"/>
                <a:cs typeface="Times New Roman"/>
              </a:rPr>
              <a:t>Monetary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value</a:t>
            </a:r>
            <a:endParaRPr sz="115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585"/>
              </a:spcBef>
              <a:buFont typeface="Wingdings"/>
              <a:buChar char=""/>
              <a:tabLst>
                <a:tab pos="469265" algn="l"/>
              </a:tabLst>
            </a:pPr>
            <a:r>
              <a:rPr sz="1150" spc="-10" dirty="0">
                <a:latin typeface="Times New Roman"/>
                <a:cs typeface="Times New Roman"/>
              </a:rPr>
              <a:t>Interoperability</a:t>
            </a:r>
            <a:endParaRPr sz="115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615"/>
              </a:spcBef>
              <a:buFont typeface="Wingdings"/>
              <a:buChar char=""/>
              <a:tabLst>
                <a:tab pos="469265" algn="l"/>
              </a:tabLst>
            </a:pPr>
            <a:r>
              <a:rPr sz="1150" spc="-10" dirty="0">
                <a:latin typeface="Times New Roman"/>
                <a:cs typeface="Times New Roman"/>
              </a:rPr>
              <a:t>Retrievability</a:t>
            </a:r>
            <a:endParaRPr sz="115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585"/>
              </a:spcBef>
              <a:buSzPct val="104347"/>
              <a:buFont typeface="Wingdings"/>
              <a:buChar char=""/>
              <a:tabLst>
                <a:tab pos="469265" algn="l"/>
              </a:tabLst>
            </a:pPr>
            <a:r>
              <a:rPr sz="1150" spc="-10" dirty="0">
                <a:latin typeface="Times New Roman"/>
                <a:cs typeface="Times New Roman"/>
              </a:rPr>
              <a:t>Security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881013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213" y="2020591"/>
            <a:ext cx="55880" cy="560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213" y="2289450"/>
            <a:ext cx="55880" cy="560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213" y="2558309"/>
            <a:ext cx="55880" cy="560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213" y="3090058"/>
            <a:ext cx="55880" cy="560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213" y="3365521"/>
            <a:ext cx="55880" cy="560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213" y="3634507"/>
            <a:ext cx="55880" cy="560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998" y="4429019"/>
            <a:ext cx="55880" cy="5602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998" y="4704609"/>
            <a:ext cx="55880" cy="560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998" y="4980072"/>
            <a:ext cx="55880" cy="5602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998" y="5517282"/>
            <a:ext cx="55880" cy="5602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998" y="5786141"/>
            <a:ext cx="55880" cy="560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6669172"/>
            <a:ext cx="55880" cy="560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7117990"/>
            <a:ext cx="55880" cy="5602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7393453"/>
            <a:ext cx="55880" cy="5602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20826"/>
            <a:ext cx="5540375" cy="8055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indent="-90805">
              <a:lnSpc>
                <a:spcPct val="100000"/>
              </a:lnSpc>
              <a:spcBef>
                <a:spcPts val="100"/>
              </a:spcBef>
              <a:buChar char="•"/>
              <a:tabLst>
                <a:tab pos="103505" algn="l"/>
              </a:tabLst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general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attempts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 marR="89535">
              <a:lnSpc>
                <a:spcPct val="213300"/>
              </a:lnSpc>
            </a:pP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 storage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exchange system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operates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spc="-10" dirty="0">
                <a:latin typeface="Times New Roman"/>
                <a:cs typeface="Times New Roman"/>
              </a:rPr>
              <a:t>government-</a:t>
            </a:r>
            <a:r>
              <a:rPr sz="1200" dirty="0">
                <a:latin typeface="Times New Roman"/>
                <a:cs typeface="Times New Roman"/>
              </a:rPr>
              <a:t>issued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currency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world.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03505" indent="-90805">
              <a:lnSpc>
                <a:spcPct val="100000"/>
              </a:lnSpc>
              <a:spcBef>
                <a:spcPts val="5"/>
              </a:spcBef>
              <a:buChar char="•"/>
              <a:tabLst>
                <a:tab pos="103505" algn="l"/>
              </a:tabLst>
            </a:pPr>
            <a:r>
              <a:rPr sz="1200" dirty="0">
                <a:latin typeface="Times New Roman"/>
                <a:cs typeface="Times New Roman"/>
              </a:rPr>
              <a:t>Concerns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 </a:t>
            </a:r>
            <a:r>
              <a:rPr sz="1200" spc="-10" dirty="0">
                <a:latin typeface="Times New Roman"/>
                <a:cs typeface="Times New Roman"/>
              </a:rPr>
              <a:t>include: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Char char="•"/>
            </a:pPr>
            <a:endParaRPr sz="1350">
              <a:latin typeface="Times New Roman"/>
              <a:cs typeface="Times New Roman"/>
            </a:endParaRPr>
          </a:p>
          <a:p>
            <a:pPr marL="354330" lvl="1" indent="-113030">
              <a:lnSpc>
                <a:spcPct val="100000"/>
              </a:lnSpc>
              <a:buChar char="–"/>
              <a:tabLst>
                <a:tab pos="354330" algn="l"/>
              </a:tabLst>
            </a:pPr>
            <a:r>
              <a:rPr sz="1200" spc="-10" dirty="0">
                <a:latin typeface="Times New Roman"/>
                <a:cs typeface="Times New Roman"/>
              </a:rPr>
              <a:t>Privacy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Char char="–"/>
            </a:pPr>
            <a:endParaRPr sz="1400">
              <a:latin typeface="Times New Roman"/>
              <a:cs typeface="Times New Roman"/>
            </a:endParaRPr>
          </a:p>
          <a:p>
            <a:pPr marL="354330" lvl="1" indent="-113030">
              <a:lnSpc>
                <a:spcPct val="100000"/>
              </a:lnSpc>
              <a:spcBef>
                <a:spcPts val="5"/>
              </a:spcBef>
              <a:buChar char="–"/>
              <a:tabLst>
                <a:tab pos="354330" algn="l"/>
              </a:tabLst>
            </a:pPr>
            <a:r>
              <a:rPr sz="1200" spc="-10" dirty="0">
                <a:latin typeface="Times New Roman"/>
                <a:cs typeface="Times New Roman"/>
              </a:rPr>
              <a:t>Security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imes New Roman"/>
              <a:buChar char="–"/>
            </a:pPr>
            <a:endParaRPr sz="1350">
              <a:latin typeface="Times New Roman"/>
              <a:cs typeface="Times New Roman"/>
            </a:endParaRPr>
          </a:p>
          <a:p>
            <a:pPr marL="356870" lvl="1" indent="-115570">
              <a:lnSpc>
                <a:spcPct val="100000"/>
              </a:lnSpc>
              <a:buChar char="–"/>
              <a:tabLst>
                <a:tab pos="35687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Independence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Char char="–"/>
            </a:pPr>
            <a:endParaRPr sz="1400">
              <a:latin typeface="Times New Roman"/>
              <a:cs typeface="Times New Roman"/>
            </a:endParaRPr>
          </a:p>
          <a:p>
            <a:pPr marL="354330" lvl="1" indent="-113030">
              <a:lnSpc>
                <a:spcPct val="100000"/>
              </a:lnSpc>
              <a:buChar char="–"/>
              <a:tabLst>
                <a:tab pos="354330" algn="l"/>
              </a:tabLst>
            </a:pPr>
            <a:r>
              <a:rPr sz="1200" spc="-10" dirty="0">
                <a:latin typeface="Times New Roman"/>
                <a:cs typeface="Times New Roman"/>
              </a:rPr>
              <a:t>Portability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Electronic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Cash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Storage: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03505" indent="-90805">
              <a:lnSpc>
                <a:spcPct val="100000"/>
              </a:lnSpc>
              <a:buChar char="•"/>
              <a:tabLst>
                <a:tab pos="103505" algn="l"/>
              </a:tabLst>
            </a:pP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354330" lvl="1" indent="-113030">
              <a:lnSpc>
                <a:spcPct val="100000"/>
              </a:lnSpc>
              <a:buFont typeface="Times New Roman"/>
              <a:buChar char="–"/>
              <a:tabLst>
                <a:tab pos="354330" algn="l"/>
              </a:tabLst>
            </a:pPr>
            <a:r>
              <a:rPr sz="1200" b="1" dirty="0">
                <a:latin typeface="Times New Roman"/>
                <a:cs typeface="Times New Roman"/>
              </a:rPr>
              <a:t>On-</a:t>
            </a:r>
            <a:r>
              <a:rPr sz="1200" b="1" spc="-20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1400">
              <a:latin typeface="Times New Roman"/>
              <a:cs typeface="Times New Roman"/>
            </a:endParaRPr>
          </a:p>
          <a:p>
            <a:pPr marL="448309" lvl="2" indent="-93980">
              <a:lnSpc>
                <a:spcPct val="100000"/>
              </a:lnSpc>
              <a:buChar char="•"/>
              <a:tabLst>
                <a:tab pos="448309" algn="l"/>
              </a:tabLst>
            </a:pP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possession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personally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 </a:t>
            </a:r>
            <a:r>
              <a:rPr sz="1200" spc="-20" dirty="0">
                <a:latin typeface="Times New Roman"/>
                <a:cs typeface="Times New Roman"/>
              </a:rPr>
              <a:t>cash</a:t>
            </a:r>
            <a:endParaRPr sz="1200">
              <a:latin typeface="Times New Roman"/>
              <a:cs typeface="Times New Roman"/>
            </a:endParaRPr>
          </a:p>
          <a:p>
            <a:pPr marL="277495" marR="676910" lvl="2" indent="167640">
              <a:lnSpc>
                <a:spcPts val="3100"/>
              </a:lnSpc>
              <a:spcBef>
                <a:spcPts val="355"/>
              </a:spcBef>
              <a:buChar char="•"/>
              <a:tabLst>
                <a:tab pos="445134" algn="l"/>
              </a:tabLst>
            </a:pPr>
            <a:r>
              <a:rPr sz="1200" dirty="0">
                <a:latin typeface="Times New Roman"/>
                <a:cs typeface="Times New Roman"/>
              </a:rPr>
              <a:t>Trusted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third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e.g.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e-banking,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customers‘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accounts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Off-</a:t>
            </a:r>
            <a:r>
              <a:rPr sz="1200" b="1" spc="-20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1050">
              <a:latin typeface="Times New Roman"/>
              <a:cs typeface="Times New Roman"/>
            </a:endParaRPr>
          </a:p>
          <a:p>
            <a:pPr marL="445770" lvl="2" indent="-91440">
              <a:lnSpc>
                <a:spcPct val="100000"/>
              </a:lnSpc>
              <a:buChar char="•"/>
              <a:tabLst>
                <a:tab pos="445770" algn="l"/>
              </a:tabLst>
            </a:pPr>
            <a:r>
              <a:rPr sz="1200" dirty="0">
                <a:latin typeface="Times New Roman"/>
                <a:cs typeface="Times New Roman"/>
              </a:rPr>
              <a:t>Customer holds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10" dirty="0">
                <a:latin typeface="Times New Roman"/>
                <a:cs typeface="Times New Roman"/>
              </a:rPr>
              <a:t> wallet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445770" lvl="2" indent="-91440">
              <a:lnSpc>
                <a:spcPct val="100000"/>
              </a:lnSpc>
              <a:buChar char="•"/>
              <a:tabLst>
                <a:tab pos="445770" algn="l"/>
              </a:tabLst>
            </a:pPr>
            <a:r>
              <a:rPr sz="1200" dirty="0">
                <a:latin typeface="Times New Roman"/>
                <a:cs typeface="Times New Roman"/>
              </a:rPr>
              <a:t>Fraud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double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spending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tamper-proof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encryption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 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e-cash 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on-line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currency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bank)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steps: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4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Establishment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account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Maintaining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enough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purchase.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 marR="5080" indent="-3175">
              <a:lnSpc>
                <a:spcPct val="140900"/>
              </a:lnSpc>
            </a:pPr>
            <a:r>
              <a:rPr sz="1150" dirty="0">
                <a:latin typeface="Times New Roman"/>
                <a:cs typeface="Times New Roman"/>
              </a:rPr>
              <a:t>Once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 tokens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are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purchased,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e-cash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software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on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 customer‘s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PC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stores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digital </a:t>
            </a:r>
            <a:r>
              <a:rPr sz="1150" dirty="0">
                <a:latin typeface="Times New Roman"/>
                <a:cs typeface="Times New Roman"/>
              </a:rPr>
              <a:t>money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undersigned by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-10" dirty="0">
                <a:latin typeface="Times New Roman"/>
                <a:cs typeface="Times New Roman"/>
              </a:rPr>
              <a:t> bank.</a:t>
            </a:r>
            <a:endParaRPr sz="11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users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can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spend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digital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money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at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any</a:t>
            </a:r>
            <a:r>
              <a:rPr sz="1150" spc="-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shop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accepting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e-cash,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without having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to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20" y="8451972"/>
            <a:ext cx="55442" cy="552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20" y="8966939"/>
            <a:ext cx="55442" cy="5527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535" y="675182"/>
            <a:ext cx="5037455" cy="8089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50" dirty="0">
                <a:latin typeface="Times New Roman"/>
                <a:cs typeface="Times New Roman"/>
              </a:rPr>
              <a:t>open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account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there or having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transmit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credit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card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numbers.</a:t>
            </a: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140900"/>
              </a:lnSpc>
              <a:spcBef>
                <a:spcPts val="170"/>
              </a:spcBef>
            </a:pPr>
            <a:r>
              <a:rPr sz="1150" dirty="0">
                <a:latin typeface="Times New Roman"/>
                <a:cs typeface="Times New Roman"/>
              </a:rPr>
              <a:t>As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soon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as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customer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wants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make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payment,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software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collects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 </a:t>
            </a:r>
            <a:r>
              <a:rPr sz="1150" spc="-10" dirty="0">
                <a:latin typeface="Times New Roman"/>
                <a:cs typeface="Times New Roman"/>
              </a:rPr>
              <a:t>necessary </a:t>
            </a:r>
            <a:r>
              <a:rPr sz="1150" dirty="0">
                <a:latin typeface="Times New Roman"/>
                <a:cs typeface="Times New Roman"/>
              </a:rPr>
              <a:t>amount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from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stored</a:t>
            </a:r>
            <a:r>
              <a:rPr sz="1150" spc="-10" dirty="0">
                <a:latin typeface="Times New Roman"/>
                <a:cs typeface="Times New Roman"/>
              </a:rPr>
              <a:t> tokens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548378"/>
            <a:ext cx="5407660" cy="1815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Convenience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17830" algn="l"/>
              </a:tabLst>
            </a:pPr>
            <a:r>
              <a:rPr sz="1600" b="1" spc="-25" dirty="0">
                <a:latin typeface="Times New Roman"/>
                <a:cs typeface="Times New Roman"/>
              </a:rPr>
              <a:t>3.4</a:t>
            </a:r>
            <a:r>
              <a:rPr sz="1600" b="1" dirty="0">
                <a:latin typeface="Times New Roman"/>
                <a:cs typeface="Times New Roman"/>
              </a:rPr>
              <a:t>	Electronic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Checks: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90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tokens.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ct val="138500"/>
              </a:lnSpc>
              <a:spcBef>
                <a:spcPts val="165"/>
              </a:spcBef>
            </a:pPr>
            <a:r>
              <a:rPr sz="1200" dirty="0">
                <a:latin typeface="Times New Roman"/>
                <a:cs typeface="Times New Roman"/>
              </a:rPr>
              <a:t>Buyers must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register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third-</a:t>
            </a:r>
            <a:r>
              <a:rPr sz="1200" dirty="0">
                <a:latin typeface="Times New Roman"/>
                <a:cs typeface="Times New Roman"/>
              </a:rPr>
              <a:t>party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write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checks.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-10" dirty="0">
                <a:latin typeface="Times New Roman"/>
                <a:cs typeface="Times New Roman"/>
              </a:rPr>
              <a:t> service.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20" y="1125088"/>
            <a:ext cx="55442" cy="552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313" y="5445647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313" y="5721110"/>
            <a:ext cx="55880" cy="56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7750" y="1756410"/>
            <a:ext cx="4071620" cy="262432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3450" y="6707505"/>
            <a:ext cx="4334510" cy="204901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313" y="6252859"/>
            <a:ext cx="55880" cy="5603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65657"/>
            <a:ext cx="5974080" cy="478663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45"/>
              </a:spcBef>
            </a:pPr>
            <a:r>
              <a:rPr sz="1400" b="1" dirty="0">
                <a:latin typeface="Times New Roman"/>
                <a:cs typeface="Times New Roman"/>
              </a:rPr>
              <a:t>Advantages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Electronic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Checks:</a:t>
            </a:r>
            <a:endParaRPr sz="1400">
              <a:latin typeface="Times New Roman"/>
              <a:cs typeface="Times New Roman"/>
            </a:endParaRPr>
          </a:p>
          <a:p>
            <a:pPr marL="271145" indent="-14605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271145" algn="l"/>
              </a:tabLst>
            </a:pPr>
            <a:r>
              <a:rPr sz="1150" dirty="0">
                <a:latin typeface="Times New Roman"/>
                <a:cs typeface="Times New Roman"/>
              </a:rPr>
              <a:t>They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work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 same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way</a:t>
            </a:r>
            <a:r>
              <a:rPr sz="1150" spc="-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traditional</a:t>
            </a:r>
            <a:r>
              <a:rPr sz="1150" spc="-10" dirty="0">
                <a:latin typeface="Times New Roman"/>
                <a:cs typeface="Times New Roman"/>
              </a:rPr>
              <a:t> checks.</a:t>
            </a:r>
            <a:endParaRPr sz="1150">
              <a:latin typeface="Times New Roman"/>
              <a:cs typeface="Times New Roman"/>
            </a:endParaRPr>
          </a:p>
          <a:p>
            <a:pPr marL="271145" indent="-146050">
              <a:lnSpc>
                <a:spcPct val="100000"/>
              </a:lnSpc>
              <a:spcBef>
                <a:spcPts val="610"/>
              </a:spcBef>
              <a:buAutoNum type="arabicPeriod"/>
              <a:tabLst>
                <a:tab pos="271145" algn="l"/>
              </a:tabLst>
            </a:pPr>
            <a:r>
              <a:rPr sz="1150" dirty="0">
                <a:latin typeface="Times New Roman"/>
                <a:cs typeface="Times New Roman"/>
              </a:rPr>
              <a:t>These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are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suited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clearing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micropayments.</a:t>
            </a:r>
            <a:endParaRPr sz="1150">
              <a:latin typeface="Times New Roman"/>
              <a:cs typeface="Times New Roman"/>
            </a:endParaRPr>
          </a:p>
          <a:p>
            <a:pPr marL="271145" indent="-14605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271145" algn="l"/>
              </a:tabLst>
            </a:pPr>
            <a:r>
              <a:rPr sz="1150" dirty="0">
                <a:latin typeface="Times New Roman"/>
                <a:cs typeface="Times New Roman"/>
              </a:rPr>
              <a:t>They</a:t>
            </a:r>
            <a:r>
              <a:rPr sz="1150" spc="-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create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float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&amp;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availability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float is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important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commerce.</a:t>
            </a:r>
            <a:endParaRPr sz="1150">
              <a:latin typeface="Times New Roman"/>
              <a:cs typeface="Times New Roman"/>
            </a:endParaRPr>
          </a:p>
          <a:p>
            <a:pPr marL="271145" indent="-14605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271145" algn="l"/>
              </a:tabLst>
            </a:pPr>
            <a:r>
              <a:rPr sz="1150" dirty="0">
                <a:latin typeface="Times New Roman"/>
                <a:cs typeface="Times New Roman"/>
              </a:rPr>
              <a:t>Financial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risk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assumed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by</a:t>
            </a:r>
            <a:r>
              <a:rPr sz="1150" spc="-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accounting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server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&amp;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may</a:t>
            </a:r>
            <a:r>
              <a:rPr sz="1150" spc="-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result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easier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acceptance.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90"/>
              </a:spcBef>
            </a:pPr>
            <a:r>
              <a:rPr sz="1600" b="1" dirty="0">
                <a:latin typeface="Times New Roman"/>
                <a:cs typeface="Times New Roman"/>
              </a:rPr>
              <a:t>Smart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Cards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&amp;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Electronic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Payment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Systems:</a:t>
            </a:r>
            <a:endParaRPr sz="1600">
              <a:latin typeface="Times New Roman"/>
              <a:cs typeface="Times New Roman"/>
            </a:endParaRPr>
          </a:p>
          <a:p>
            <a:pPr marL="469900" marR="15875" indent="51435" algn="just">
              <a:lnSpc>
                <a:spcPct val="138300"/>
              </a:lnSpc>
              <a:spcBef>
                <a:spcPts val="405"/>
              </a:spcBef>
            </a:pP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existence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early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1980s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promise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secure </a:t>
            </a:r>
            <a:r>
              <a:rPr sz="1200" dirty="0">
                <a:latin typeface="Times New Roman"/>
                <a:cs typeface="Times New Roman"/>
              </a:rPr>
              <a:t>transactions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infrastructure.</a:t>
            </a:r>
            <a:endParaRPr sz="1200">
              <a:latin typeface="Times New Roman"/>
              <a:cs typeface="Times New Roman"/>
            </a:endParaRPr>
          </a:p>
          <a:p>
            <a:pPr marL="469900" marR="5080" indent="158115" algn="just">
              <a:lnSpc>
                <a:spcPct val="143000"/>
              </a:lnSpc>
              <a:spcBef>
                <a:spcPts val="170"/>
              </a:spcBef>
            </a:pP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credit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debit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enhanced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microprocessors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magnetic</a:t>
            </a:r>
            <a:r>
              <a:rPr sz="1200" spc="-10" dirty="0">
                <a:latin typeface="Times New Roman"/>
                <a:cs typeface="Times New Roman"/>
              </a:rPr>
              <a:t> stripe.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widely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countries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France,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Germany,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Japan,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Singapore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phone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calls,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transportation,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shopper</a:t>
            </a:r>
            <a:r>
              <a:rPr sz="1200" spc="21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loyalty programs.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65"/>
              </a:spcBef>
            </a:pPr>
            <a:r>
              <a:rPr sz="1400" b="1" dirty="0">
                <a:latin typeface="Times New Roman"/>
                <a:cs typeface="Times New Roman"/>
              </a:rPr>
              <a:t>Types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Smart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Cards:</a:t>
            </a:r>
            <a:endParaRPr sz="1400">
              <a:latin typeface="Times New Roman"/>
              <a:cs typeface="Times New Roman"/>
            </a:endParaRPr>
          </a:p>
          <a:p>
            <a:pPr marL="466725" marR="2835275" indent="2540" algn="just">
              <a:lnSpc>
                <a:spcPct val="150000"/>
              </a:lnSpc>
              <a:spcBef>
                <a:spcPts val="894"/>
              </a:spcBef>
            </a:pPr>
            <a:r>
              <a:rPr sz="1200" spc="-10" dirty="0">
                <a:latin typeface="Times New Roman"/>
                <a:cs typeface="Times New Roman"/>
              </a:rPr>
              <a:t>Relationship-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Cards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cards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947917"/>
            <a:ext cx="5745480" cy="29400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Wingdings"/>
              <a:buChar char=""/>
              <a:tabLst>
                <a:tab pos="2406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Relationship-</a:t>
            </a:r>
            <a:r>
              <a:rPr sz="1200" b="1" dirty="0">
                <a:latin typeface="Times New Roman"/>
                <a:cs typeface="Times New Roman"/>
              </a:rPr>
              <a:t>Based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Smart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Credit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Cards:</a:t>
            </a:r>
            <a:endParaRPr sz="1200">
              <a:latin typeface="Times New Roman"/>
              <a:cs typeface="Times New Roman"/>
            </a:endParaRPr>
          </a:p>
          <a:p>
            <a:pPr marL="466725" marR="22860" indent="2540">
              <a:lnSpc>
                <a:spcPct val="1468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 enhancement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&amp;/ 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 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institution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chip-</a:t>
            </a:r>
            <a:r>
              <a:rPr sz="1200" dirty="0">
                <a:latin typeface="Times New Roman"/>
                <a:cs typeface="Times New Roman"/>
              </a:rPr>
              <a:t>based card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device.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accounts,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value-</a:t>
            </a:r>
            <a:r>
              <a:rPr sz="1200" dirty="0">
                <a:latin typeface="Times New Roman"/>
                <a:cs typeface="Times New Roman"/>
              </a:rPr>
              <a:t>added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marketing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1200" dirty="0">
                <a:latin typeface="Times New Roman"/>
                <a:cs typeface="Times New Roman"/>
              </a:rPr>
              <a:t>programs,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holders may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card.</a:t>
            </a:r>
            <a:endParaRPr sz="1200">
              <a:latin typeface="Times New Roman"/>
              <a:cs typeface="Times New Roman"/>
            </a:endParaRPr>
          </a:p>
          <a:p>
            <a:pPr marL="469900" marR="23495">
              <a:lnSpc>
                <a:spcPct val="140000"/>
              </a:lnSpc>
              <a:spcBef>
                <a:spcPts val="140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multiple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debit,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credit,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payment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locations.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240665" algn="l"/>
              </a:tabLst>
            </a:pPr>
            <a:r>
              <a:rPr sz="1200" b="1" dirty="0">
                <a:latin typeface="Times New Roman"/>
                <a:cs typeface="Times New Roman"/>
              </a:rPr>
              <a:t>Electronic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Purses: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80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replace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place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instrument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racing 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purses,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ct val="143300"/>
              </a:lnSpc>
              <a:spcBef>
                <a:spcPts val="20"/>
              </a:spcBef>
            </a:pPr>
            <a:r>
              <a:rPr sz="1200" spc="-10" dirty="0">
                <a:latin typeface="Times New Roman"/>
                <a:cs typeface="Times New Roman"/>
              </a:rPr>
              <a:t>wallet-</a:t>
            </a:r>
            <a:r>
              <a:rPr sz="1200" dirty="0">
                <a:latin typeface="Times New Roman"/>
                <a:cs typeface="Times New Roman"/>
              </a:rPr>
              <a:t>sized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embedded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programmable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microchips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money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use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instead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cash 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everything.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798586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3330843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3862211"/>
            <a:ext cx="55880" cy="56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5065663"/>
            <a:ext cx="55880" cy="56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5341126"/>
            <a:ext cx="55880" cy="560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913" y="6404631"/>
            <a:ext cx="55880" cy="560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913" y="6937015"/>
            <a:ext cx="55880" cy="5602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913" y="7468383"/>
            <a:ext cx="55880" cy="5602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38530"/>
            <a:ext cx="5971540" cy="814514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469900" algn="just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manner:</a:t>
            </a:r>
            <a:endParaRPr sz="1200">
              <a:latin typeface="Times New Roman"/>
              <a:cs typeface="Times New Roman"/>
            </a:endParaRPr>
          </a:p>
          <a:p>
            <a:pPr marL="698500" marR="17780" indent="42545" algn="just">
              <a:lnSpc>
                <a:spcPct val="140200"/>
              </a:lnSpc>
              <a:spcBef>
                <a:spcPts val="170"/>
              </a:spcBef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purse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loaded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ATM,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candy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vending machine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card </a:t>
            </a:r>
            <a:r>
              <a:rPr sz="1200" spc="-10" dirty="0">
                <a:latin typeface="Times New Roman"/>
                <a:cs typeface="Times New Roman"/>
              </a:rPr>
              <a:t>reader.</a:t>
            </a:r>
            <a:endParaRPr sz="1200">
              <a:latin typeface="Times New Roman"/>
              <a:cs typeface="Times New Roman"/>
            </a:endParaRPr>
          </a:p>
          <a:p>
            <a:pPr marL="698500" marR="5080" indent="76200" algn="just">
              <a:lnSpc>
                <a:spcPct val="141700"/>
              </a:lnSpc>
              <a:spcBef>
                <a:spcPts val="114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verifies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enough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money,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deducted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balance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e-cash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remaining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balance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vending </a:t>
            </a:r>
            <a:r>
              <a:rPr sz="1200" spc="-10" dirty="0">
                <a:latin typeface="Times New Roman"/>
                <a:cs typeface="Times New Roman"/>
              </a:rPr>
              <a:t>machine.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70"/>
              </a:spcBef>
            </a:pPr>
            <a:r>
              <a:rPr sz="1400" b="1" dirty="0">
                <a:latin typeface="Times New Roman"/>
                <a:cs typeface="Times New Roman"/>
              </a:rPr>
              <a:t>Credit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Card-</a:t>
            </a:r>
            <a:r>
              <a:rPr sz="1400" b="1" dirty="0">
                <a:latin typeface="Times New Roman"/>
                <a:cs typeface="Times New Roman"/>
              </a:rPr>
              <a:t>Based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Electronic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Payment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Systems:</a:t>
            </a:r>
            <a:endParaRPr sz="1400">
              <a:latin typeface="Times New Roman"/>
              <a:cs typeface="Times New Roman"/>
            </a:endParaRPr>
          </a:p>
          <a:p>
            <a:pPr marL="241300" marR="700405">
              <a:lnSpc>
                <a:spcPct val="143300"/>
              </a:lnSpc>
              <a:spcBef>
                <a:spcPts val="80"/>
              </a:spcBef>
            </a:pP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plastic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purchases: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cards</a:t>
            </a:r>
            <a:endParaRPr sz="1200">
              <a:latin typeface="Times New Roman"/>
              <a:cs typeface="Times New Roman"/>
            </a:endParaRPr>
          </a:p>
          <a:p>
            <a:pPr marL="241300" marR="1214755" indent="91440">
              <a:lnSpc>
                <a:spcPts val="2070"/>
              </a:lnSpc>
              <a:spcBef>
                <a:spcPts val="16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MasterCard,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preset spending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the </a:t>
            </a:r>
            <a:r>
              <a:rPr sz="1200" dirty="0">
                <a:latin typeface="Times New Roman"/>
                <a:cs typeface="Times New Roman"/>
              </a:rPr>
              <a:t>user‘s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limit.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75"/>
              </a:spcBef>
            </a:pP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cards</a:t>
            </a:r>
            <a:endParaRPr sz="1200">
              <a:latin typeface="Times New Roman"/>
              <a:cs typeface="Times New Roman"/>
            </a:endParaRPr>
          </a:p>
          <a:p>
            <a:pPr marL="241300" marR="1386205" indent="91440">
              <a:lnSpc>
                <a:spcPct val="143300"/>
              </a:lnSpc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Removes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amount 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charge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cardholder‘s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transfers 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seller‘s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bank.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cards</a:t>
            </a:r>
            <a:endParaRPr sz="1200">
              <a:latin typeface="Times New Roman"/>
              <a:cs typeface="Times New Roman"/>
            </a:endParaRPr>
          </a:p>
          <a:p>
            <a:pPr marL="332740" indent="-91440">
              <a:lnSpc>
                <a:spcPct val="100000"/>
              </a:lnSpc>
              <a:spcBef>
                <a:spcPts val="64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American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Express,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carries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spending</a:t>
            </a:r>
            <a:r>
              <a:rPr sz="1200" spc="-10" dirty="0">
                <a:latin typeface="Times New Roman"/>
                <a:cs typeface="Times New Roman"/>
              </a:rPr>
              <a:t> limit.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650"/>
              </a:spcBef>
            </a:pPr>
            <a:r>
              <a:rPr sz="1200" b="1" spc="-10" dirty="0">
                <a:latin typeface="Times New Roman"/>
                <a:cs typeface="Times New Roman"/>
              </a:rPr>
              <a:t>Advantages:</a:t>
            </a:r>
            <a:endParaRPr sz="1200">
              <a:latin typeface="Times New Roman"/>
              <a:cs typeface="Times New Roman"/>
            </a:endParaRPr>
          </a:p>
          <a:p>
            <a:pPr marL="125095" indent="-112395">
              <a:lnSpc>
                <a:spcPts val="1405"/>
              </a:lnSpc>
              <a:buChar char="–"/>
              <a:tabLst>
                <a:tab pos="125095" algn="l"/>
              </a:tabLst>
            </a:pPr>
            <a:r>
              <a:rPr sz="1200" dirty="0">
                <a:latin typeface="Times New Roman"/>
                <a:cs typeface="Times New Roman"/>
              </a:rPr>
              <a:t>Payment cards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fraud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protection.</a:t>
            </a:r>
            <a:endParaRPr sz="1200">
              <a:latin typeface="Times New Roman"/>
              <a:cs typeface="Times New Roman"/>
            </a:endParaRPr>
          </a:p>
          <a:p>
            <a:pPr marL="125095" indent="-112395">
              <a:lnSpc>
                <a:spcPct val="100000"/>
              </a:lnSpc>
              <a:spcBef>
                <a:spcPts val="625"/>
              </a:spcBef>
              <a:buChar char="–"/>
              <a:tabLst>
                <a:tab pos="125095" algn="l"/>
              </a:tabLst>
            </a:pP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worldwide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acceptance.</a:t>
            </a:r>
            <a:endParaRPr sz="1200">
              <a:latin typeface="Times New Roman"/>
              <a:cs typeface="Times New Roman"/>
            </a:endParaRPr>
          </a:p>
          <a:p>
            <a:pPr marL="125095" indent="-112395">
              <a:lnSpc>
                <a:spcPct val="100000"/>
              </a:lnSpc>
              <a:spcBef>
                <a:spcPts val="625"/>
              </a:spcBef>
              <a:buChar char="–"/>
              <a:tabLst>
                <a:tab pos="125095" algn="l"/>
              </a:tabLst>
            </a:pP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good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 </a:t>
            </a:r>
            <a:r>
              <a:rPr sz="1200" spc="-10" dirty="0">
                <a:latin typeface="Times New Roman"/>
                <a:cs typeface="Times New Roman"/>
              </a:rPr>
              <a:t>transactions.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  <a:spcBef>
                <a:spcPts val="640"/>
              </a:spcBef>
            </a:pPr>
            <a:r>
              <a:rPr sz="1400" b="1" spc="-10" dirty="0">
                <a:latin typeface="Times New Roman"/>
                <a:cs typeface="Times New Roman"/>
              </a:rPr>
              <a:t>Disadvantages: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charge merchants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per-transaction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monthly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Times New Roman"/>
                <a:cs typeface="Times New Roman"/>
              </a:rPr>
              <a:t>fees.</a:t>
            </a:r>
            <a:endParaRPr sz="1200">
              <a:latin typeface="Times New Roman"/>
              <a:cs typeface="Times New Roman"/>
            </a:endParaRPr>
          </a:p>
          <a:p>
            <a:pPr marL="369570" lvl="1" indent="-356870">
              <a:lnSpc>
                <a:spcPct val="100000"/>
              </a:lnSpc>
              <a:spcBef>
                <a:spcPts val="640"/>
              </a:spcBef>
              <a:buFont typeface="Times New Roman"/>
              <a:buAutoNum type="arabicPeriod" startAt="5"/>
              <a:tabLst>
                <a:tab pos="369570" algn="l"/>
              </a:tabLst>
            </a:pPr>
            <a:r>
              <a:rPr sz="1400" b="1" dirty="0">
                <a:latin typeface="Times New Roman"/>
                <a:cs typeface="Times New Roman"/>
              </a:rPr>
              <a:t>Risks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Electronic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Payment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systems:</a:t>
            </a:r>
            <a:endParaRPr sz="1400">
              <a:latin typeface="Times New Roman"/>
              <a:cs typeface="Times New Roman"/>
            </a:endParaRPr>
          </a:p>
          <a:p>
            <a:pPr marL="353060" lvl="2" indent="-227965">
              <a:lnSpc>
                <a:spcPct val="100000"/>
              </a:lnSpc>
              <a:spcBef>
                <a:spcPts val="730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dirty="0">
                <a:latin typeface="Times New Roman"/>
                <a:cs typeface="Times New Roman"/>
              </a:rPr>
              <a:t>Customer's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risks</a:t>
            </a:r>
            <a:endParaRPr sz="1200">
              <a:latin typeface="Times New Roman"/>
              <a:cs typeface="Times New Roman"/>
            </a:endParaRPr>
          </a:p>
          <a:p>
            <a:pPr marL="469900" lvl="3" indent="-115570">
              <a:lnSpc>
                <a:spcPct val="100000"/>
              </a:lnSpc>
              <a:spcBef>
                <a:spcPts val="625"/>
              </a:spcBef>
              <a:buChar char="–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Stolen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credentials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password</a:t>
            </a:r>
            <a:endParaRPr sz="1200">
              <a:latin typeface="Times New Roman"/>
              <a:cs typeface="Times New Roman"/>
            </a:endParaRPr>
          </a:p>
          <a:p>
            <a:pPr marL="469900" lvl="3" indent="-115570">
              <a:lnSpc>
                <a:spcPct val="100000"/>
              </a:lnSpc>
              <a:spcBef>
                <a:spcPts val="625"/>
              </a:spcBef>
              <a:buChar char="–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Dishonest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merchant</a:t>
            </a:r>
            <a:endParaRPr sz="1200">
              <a:latin typeface="Times New Roman"/>
              <a:cs typeface="Times New Roman"/>
            </a:endParaRPr>
          </a:p>
          <a:p>
            <a:pPr marL="469900" lvl="3" indent="-115570">
              <a:lnSpc>
                <a:spcPct val="100000"/>
              </a:lnSpc>
              <a:spcBef>
                <a:spcPts val="650"/>
              </a:spcBef>
              <a:buChar char="–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Disputes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transaction</a:t>
            </a:r>
            <a:endParaRPr sz="1200">
              <a:latin typeface="Times New Roman"/>
              <a:cs typeface="Times New Roman"/>
            </a:endParaRPr>
          </a:p>
          <a:p>
            <a:pPr marL="469900" lvl="3" indent="-115570">
              <a:lnSpc>
                <a:spcPct val="100000"/>
              </a:lnSpc>
              <a:spcBef>
                <a:spcPts val="620"/>
              </a:spcBef>
              <a:buChar char="–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Inappropriate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details</a:t>
            </a:r>
            <a:endParaRPr sz="1200">
              <a:latin typeface="Times New Roman"/>
              <a:cs typeface="Times New Roman"/>
            </a:endParaRPr>
          </a:p>
          <a:p>
            <a:pPr marL="353060" lvl="2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dirty="0">
                <a:latin typeface="Times New Roman"/>
                <a:cs typeface="Times New Roman"/>
              </a:rPr>
              <a:t>Merchant‘s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risk</a:t>
            </a:r>
            <a:endParaRPr sz="1200">
              <a:latin typeface="Times New Roman"/>
              <a:cs typeface="Times New Roman"/>
            </a:endParaRPr>
          </a:p>
          <a:p>
            <a:pPr marL="469900" lvl="3" indent="-115570">
              <a:lnSpc>
                <a:spcPct val="100000"/>
              </a:lnSpc>
              <a:spcBef>
                <a:spcPts val="630"/>
              </a:spcBef>
              <a:buChar char="–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Forged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copied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instruments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913" y="1406800"/>
            <a:ext cx="55880" cy="560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913" y="1938168"/>
            <a:ext cx="55880" cy="5602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1641"/>
            <a:ext cx="5970905" cy="837945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9900" indent="-115570">
              <a:lnSpc>
                <a:spcPct val="100000"/>
              </a:lnSpc>
              <a:spcBef>
                <a:spcPts val="725"/>
              </a:spcBef>
              <a:buChar char="–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Disputed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charges</a:t>
            </a:r>
            <a:endParaRPr sz="1200">
              <a:latin typeface="Times New Roman"/>
              <a:cs typeface="Times New Roman"/>
            </a:endParaRPr>
          </a:p>
          <a:p>
            <a:pPr marL="469900" indent="-115570">
              <a:lnSpc>
                <a:spcPct val="100000"/>
              </a:lnSpc>
              <a:spcBef>
                <a:spcPts val="620"/>
              </a:spcBef>
              <a:buChar char="–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Insufficient funds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customer‘s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account</a:t>
            </a:r>
            <a:endParaRPr sz="1200">
              <a:latin typeface="Times New Roman"/>
              <a:cs typeface="Times New Roman"/>
            </a:endParaRPr>
          </a:p>
          <a:p>
            <a:pPr marL="469900" indent="-115570">
              <a:lnSpc>
                <a:spcPct val="100000"/>
              </a:lnSpc>
              <a:spcBef>
                <a:spcPts val="625"/>
              </a:spcBef>
              <a:buChar char="–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Unauthorized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redistribution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items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00" b="1" dirty="0">
                <a:latin typeface="Times New Roman"/>
                <a:cs typeface="Times New Roman"/>
              </a:rPr>
              <a:t>Electronic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payments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Issues: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55"/>
              </a:spcBef>
            </a:pP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 across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internet</a:t>
            </a:r>
            <a:endParaRPr sz="1200">
              <a:latin typeface="Times New Roman"/>
              <a:cs typeface="Times New Roman"/>
            </a:endParaRPr>
          </a:p>
          <a:p>
            <a:pPr marL="469900" marR="3154680">
              <a:lnSpc>
                <a:spcPct val="146800"/>
              </a:lnSpc>
              <a:spcBef>
                <a:spcPts val="70"/>
              </a:spcBef>
            </a:pP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reliability: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failure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point </a:t>
            </a:r>
            <a:r>
              <a:rPr sz="1200" dirty="0">
                <a:latin typeface="Times New Roman"/>
                <a:cs typeface="Times New Roman"/>
              </a:rPr>
              <a:t>Atomic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transactions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1200" spc="-10" dirty="0">
                <a:latin typeface="Times New Roman"/>
                <a:cs typeface="Times New Roman"/>
              </a:rPr>
              <a:t>Anonymity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buyer</a:t>
            </a:r>
            <a:endParaRPr sz="1200">
              <a:latin typeface="Times New Roman"/>
              <a:cs typeface="Times New Roman"/>
            </a:endParaRPr>
          </a:p>
          <a:p>
            <a:pPr marL="469900" marR="1675130" indent="-3175">
              <a:lnSpc>
                <a:spcPct val="1450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computational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efficiency: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 </a:t>
            </a:r>
            <a:r>
              <a:rPr sz="1200" spc="-10" dirty="0">
                <a:latin typeface="Times New Roman"/>
                <a:cs typeface="Times New Roman"/>
              </a:rPr>
              <a:t>micropayments </a:t>
            </a:r>
            <a:r>
              <a:rPr sz="1200" dirty="0">
                <a:latin typeface="Times New Roman"/>
                <a:cs typeface="Times New Roman"/>
              </a:rPr>
              <a:t>Flexibility: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1200" spc="-10" dirty="0">
                <a:latin typeface="Times New Roman"/>
                <a:cs typeface="Times New Roman"/>
              </a:rPr>
              <a:t>Scalability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users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Security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Requirements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Electronic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Payment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buFont typeface="Wingdings"/>
              <a:buChar char=""/>
              <a:tabLst>
                <a:tab pos="353060" algn="l"/>
              </a:tabLst>
            </a:pPr>
            <a:r>
              <a:rPr sz="1200" b="1" dirty="0">
                <a:latin typeface="Times New Roman"/>
                <a:cs typeface="Times New Roman"/>
              </a:rPr>
              <a:t>Integrity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authorization</a:t>
            </a:r>
            <a:endParaRPr sz="1200">
              <a:latin typeface="Times New Roman"/>
              <a:cs typeface="Times New Roman"/>
            </a:endParaRPr>
          </a:p>
          <a:p>
            <a:pPr marL="354330" algn="just">
              <a:lnSpc>
                <a:spcPct val="100000"/>
              </a:lnSpc>
              <a:spcBef>
                <a:spcPts val="57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 with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integrity allows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explicit</a:t>
            </a:r>
            <a:endParaRPr sz="1200">
              <a:latin typeface="Times New Roman"/>
              <a:cs typeface="Times New Roman"/>
            </a:endParaRPr>
          </a:p>
          <a:p>
            <a:pPr marL="354330" marR="10795" algn="just">
              <a:lnSpc>
                <a:spcPct val="1434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authorization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user.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disallow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receipt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explicit </a:t>
            </a:r>
            <a:r>
              <a:rPr sz="1200" dirty="0">
                <a:latin typeface="Times New Roman"/>
                <a:cs typeface="Times New Roman"/>
              </a:rPr>
              <a:t>consent,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occurrences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unsolicited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bribery.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Authorization</a:t>
            </a:r>
            <a:r>
              <a:rPr sz="1200" spc="-10" dirty="0">
                <a:latin typeface="Times New Roman"/>
                <a:cs typeface="Times New Roman"/>
              </a:rPr>
              <a:t> constitutes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authorized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three </a:t>
            </a:r>
            <a:r>
              <a:rPr sz="1200" dirty="0">
                <a:latin typeface="Times New Roman"/>
                <a:cs typeface="Times New Roman"/>
              </a:rPr>
              <a:t>ways: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out-band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authorization,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passwords,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signature.</a:t>
            </a:r>
            <a:endParaRPr sz="120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dirty="0">
                <a:latin typeface="Times New Roman"/>
                <a:cs typeface="Times New Roman"/>
              </a:rPr>
              <a:t>Out-band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authorization</a:t>
            </a:r>
            <a:endParaRPr sz="1200">
              <a:latin typeface="Times New Roman"/>
              <a:cs typeface="Times New Roman"/>
            </a:endParaRPr>
          </a:p>
          <a:p>
            <a:pPr marL="354330" marR="15240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verifying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(typically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bank)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notifies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(the </a:t>
            </a:r>
            <a:r>
              <a:rPr sz="1200" dirty="0">
                <a:latin typeface="Times New Roman"/>
                <a:cs typeface="Times New Roman"/>
              </a:rPr>
              <a:t>payer)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approve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deny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payment</a:t>
            </a:r>
            <a:endParaRPr sz="1200">
              <a:latin typeface="Times New Roman"/>
              <a:cs typeface="Times New Roman"/>
            </a:endParaRPr>
          </a:p>
          <a:p>
            <a:pPr marL="354330" algn="just">
              <a:lnSpc>
                <a:spcPct val="100000"/>
              </a:lnSpc>
              <a:spcBef>
                <a:spcPts val="459"/>
              </a:spcBef>
            </a:pP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out-band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(such 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surface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phone).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current</a:t>
            </a:r>
            <a:endParaRPr sz="1200">
              <a:latin typeface="Times New Roman"/>
              <a:cs typeface="Times New Roman"/>
            </a:endParaRPr>
          </a:p>
          <a:p>
            <a:pPr marL="354330" marR="5080" algn="just">
              <a:lnSpc>
                <a:spcPct val="1438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credit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telephone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orders: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Anyone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user‘s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credit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initiate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legitimate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statement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actively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complain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unauthorized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transactions.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complain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certain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(usually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90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days),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―approved‖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default.</a:t>
            </a:r>
            <a:endParaRPr sz="120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dirty="0">
                <a:latin typeface="Times New Roman"/>
                <a:cs typeface="Times New Roman"/>
              </a:rPr>
              <a:t>Password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authorization</a:t>
            </a:r>
            <a:endParaRPr sz="1200">
              <a:latin typeface="Times New Roman"/>
              <a:cs typeface="Times New Roman"/>
            </a:endParaRPr>
          </a:p>
          <a:p>
            <a:pPr marL="354330" marR="14604" algn="just">
              <a:lnSpc>
                <a:spcPts val="2039"/>
              </a:lnSpc>
              <a:spcBef>
                <a:spcPts val="8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protected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password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authorizing </a:t>
            </a:r>
            <a:r>
              <a:rPr sz="1200" dirty="0">
                <a:latin typeface="Times New Roman"/>
                <a:cs typeface="Times New Roman"/>
              </a:rPr>
              <a:t>party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value.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secret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019441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295031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563890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833077"/>
            <a:ext cx="55880" cy="5585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3108219"/>
            <a:ext cx="55880" cy="560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3377078"/>
            <a:ext cx="55880" cy="560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3644036"/>
            <a:ext cx="55880" cy="5394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780" y="694690"/>
            <a:ext cx="5858510" cy="65932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7620" algn="just">
              <a:lnSpc>
                <a:spcPct val="14340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authorizing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verifying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parties.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secret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personal </a:t>
            </a:r>
            <a:r>
              <a:rPr sz="1200" dirty="0">
                <a:latin typeface="Times New Roman"/>
                <a:cs typeface="Times New Roman"/>
              </a:rPr>
              <a:t>identification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password,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 of shared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secret.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shared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secrets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short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six-</a:t>
            </a:r>
            <a:r>
              <a:rPr sz="1200" dirty="0">
                <a:latin typeface="Times New Roman"/>
                <a:cs typeface="Times New Roman"/>
              </a:rPr>
              <a:t>digit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inherently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susceptible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kinds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attacks. </a:t>
            </a:r>
            <a:r>
              <a:rPr sz="1200" dirty="0">
                <a:latin typeface="Times New Roman"/>
                <a:cs typeface="Times New Roman"/>
              </a:rPr>
              <a:t>They cannot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themselves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degree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token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wallet)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actual </a:t>
            </a:r>
            <a:r>
              <a:rPr sz="1200" dirty="0">
                <a:latin typeface="Times New Roman"/>
                <a:cs typeface="Times New Roman"/>
              </a:rPr>
              <a:t>authorization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 mechanisms,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signatures.</a:t>
            </a:r>
            <a:endParaRPr sz="120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240665" algn="l"/>
              </a:tabLst>
            </a:pPr>
            <a:r>
              <a:rPr sz="1200" b="1" dirty="0">
                <a:latin typeface="Times New Roman"/>
                <a:cs typeface="Times New Roman"/>
              </a:rPr>
              <a:t>Signature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authorization</a:t>
            </a:r>
            <a:endParaRPr sz="1200">
              <a:latin typeface="Times New Roman"/>
              <a:cs typeface="Times New Roman"/>
            </a:endParaRPr>
          </a:p>
          <a:p>
            <a:pPr marL="241300" marR="20320" algn="just">
              <a:lnSpc>
                <a:spcPts val="209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verifying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authorizing </a:t>
            </a:r>
            <a:r>
              <a:rPr sz="1200" dirty="0">
                <a:latin typeface="Times New Roman"/>
                <a:cs typeface="Times New Roman"/>
              </a:rPr>
              <a:t>party. Digital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 non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repudiation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origin.</a:t>
            </a:r>
            <a:endParaRPr sz="120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00000"/>
              </a:lnSpc>
              <a:spcBef>
                <a:spcPts val="470"/>
              </a:spcBef>
              <a:buFont typeface="Wingdings"/>
              <a:buChar char=""/>
              <a:tabLst>
                <a:tab pos="2406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Confidentiality</a:t>
            </a:r>
            <a:endParaRPr sz="120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parties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wish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confidentiality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transactions.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Confidentiality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</a:t>
            </a:r>
            <a:endParaRPr sz="1200">
              <a:latin typeface="Times New Roman"/>
              <a:cs typeface="Times New Roman"/>
            </a:endParaRPr>
          </a:p>
          <a:p>
            <a:pPr marL="241300" marR="6350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context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restriction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pieces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related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transaction: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identity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payer/payee,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content,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amount,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on.</a:t>
            </a:r>
            <a:endParaRPr sz="1200">
              <a:latin typeface="Times New Roman"/>
              <a:cs typeface="Times New Roman"/>
            </a:endParaRPr>
          </a:p>
          <a:p>
            <a:pPr marL="241300" marR="14604" algn="just">
              <a:lnSpc>
                <a:spcPct val="1434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Typically, 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confidentiality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dictates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information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restricted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participants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anonymity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un-traceability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desired,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requirement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certain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subsets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participants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later.</a:t>
            </a:r>
            <a:endParaRPr sz="120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240665" algn="l"/>
              </a:tabLst>
            </a:pPr>
            <a:r>
              <a:rPr sz="1200" b="1" dirty="0">
                <a:latin typeface="Times New Roman"/>
                <a:cs typeface="Times New Roman"/>
              </a:rPr>
              <a:t>Availability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reliability</a:t>
            </a:r>
            <a:endParaRPr sz="1200">
              <a:latin typeface="Times New Roman"/>
              <a:cs typeface="Times New Roman"/>
            </a:endParaRPr>
          </a:p>
          <a:p>
            <a:pPr marL="241300" marR="12700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whenever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necessary.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Payment </a:t>
            </a:r>
            <a:r>
              <a:rPr sz="1200" dirty="0">
                <a:latin typeface="Times New Roman"/>
                <a:cs typeface="Times New Roman"/>
              </a:rPr>
              <a:t>transactions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atomic: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entirely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never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hang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</a:t>
            </a:r>
            <a:endParaRPr sz="1200">
              <a:latin typeface="Times New Roman"/>
              <a:cs typeface="Times New Roman"/>
            </a:endParaRPr>
          </a:p>
          <a:p>
            <a:pPr marL="241300" marR="15240" algn="just">
              <a:lnSpc>
                <a:spcPts val="206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unknown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inconsistent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payer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accept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loss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(not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significant </a:t>
            </a:r>
            <a:r>
              <a:rPr sz="1200" dirty="0">
                <a:latin typeface="Times New Roman"/>
                <a:cs typeface="Times New Roman"/>
              </a:rPr>
              <a:t>amount,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any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case)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crash.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Availability 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presume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underlying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networking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  <a:spcBef>
                <a:spcPts val="484"/>
              </a:spcBef>
            </a:pPr>
            <a:r>
              <a:rPr sz="1200" dirty="0">
                <a:latin typeface="Times New Roman"/>
                <a:cs typeface="Times New Roman"/>
              </a:rPr>
              <a:t>sufficiently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dependable.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Recovery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crash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failures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sort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stable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storage</a:t>
            </a:r>
            <a:endParaRPr sz="1200">
              <a:latin typeface="Times New Roman"/>
              <a:cs typeface="Times New Roman"/>
            </a:endParaRPr>
          </a:p>
          <a:p>
            <a:pPr marL="241300" marR="16510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resynchronization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protocols.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fault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tolerance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discussed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here, because most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explicitly.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816977"/>
            <a:ext cx="596011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Times New Roman"/>
                <a:cs typeface="Times New Roman"/>
              </a:rPr>
              <a:t>E-Marketing:</a:t>
            </a:r>
            <a:endParaRPr sz="1600">
              <a:latin typeface="Times New Roman"/>
              <a:cs typeface="Times New Roman"/>
            </a:endParaRPr>
          </a:p>
          <a:p>
            <a:pPr marL="469900" marR="5080" indent="73025" algn="just">
              <a:lnSpc>
                <a:spcPct val="141700"/>
              </a:lnSpc>
              <a:spcBef>
                <a:spcPts val="330"/>
              </a:spcBef>
            </a:pPr>
            <a:r>
              <a:rPr sz="1200" dirty="0">
                <a:latin typeface="Times New Roman"/>
                <a:cs typeface="Times New Roman"/>
              </a:rPr>
              <a:t>E-marketing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commercial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  <a:hlinkClick r:id="rId2"/>
              </a:rPr>
              <a:t>email.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broadest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sense,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10" dirty="0">
                <a:latin typeface="Times New Roman"/>
                <a:cs typeface="Times New Roman"/>
              </a:rPr>
              <a:t> marketing.</a:t>
            </a:r>
            <a:endParaRPr sz="1200">
              <a:latin typeface="Times New Roman"/>
              <a:cs typeface="Times New Roman"/>
            </a:endParaRPr>
          </a:p>
          <a:p>
            <a:pPr marL="476250" algn="just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latin typeface="Times New Roman"/>
                <a:cs typeface="Times New Roman"/>
              </a:rPr>
              <a:t>It usually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involves 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solicit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sales 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donations,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313" y="8276611"/>
            <a:ext cx="55880" cy="560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313" y="9070095"/>
            <a:ext cx="55880" cy="5602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33729"/>
            <a:ext cx="5976620" cy="851408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69900" algn="just">
              <a:lnSpc>
                <a:spcPct val="100000"/>
              </a:lnSpc>
              <a:spcBef>
                <a:spcPts val="819"/>
              </a:spcBef>
            </a:pP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loyalty,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brand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awareness.</a:t>
            </a:r>
            <a:endParaRPr sz="1200">
              <a:latin typeface="Times New Roman"/>
              <a:cs typeface="Times New Roman"/>
            </a:endParaRPr>
          </a:p>
          <a:p>
            <a:pPr marL="469900" marR="5080" indent="12065" algn="just">
              <a:lnSpc>
                <a:spcPct val="14270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either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Broadly,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enhancing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merchant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previous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customers,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encourage </a:t>
            </a:r>
            <a:r>
              <a:rPr sz="1200" dirty="0">
                <a:latin typeface="Times New Roman"/>
                <a:cs typeface="Times New Roman"/>
                <a:hlinkClick r:id="rId2"/>
              </a:rPr>
              <a:t>customer</a:t>
            </a:r>
            <a:r>
              <a:rPr sz="1200" spc="215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loyalty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repeat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business,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acquiring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convincing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current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something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immediately,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adding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advertisements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email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-10" dirty="0">
                <a:latin typeface="Times New Roman"/>
                <a:cs typeface="Times New Roman"/>
              </a:rPr>
              <a:t>customers.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350" b="1" spc="-10" dirty="0">
                <a:latin typeface="Times New Roman"/>
                <a:cs typeface="Times New Roman"/>
              </a:rPr>
              <a:t>Advantages:</a:t>
            </a:r>
            <a:endParaRPr sz="1350">
              <a:latin typeface="Times New Roman"/>
              <a:cs typeface="Times New Roman"/>
            </a:endParaRPr>
          </a:p>
          <a:p>
            <a:pPr marL="469900" marR="9525" indent="69850" algn="just">
              <a:lnSpc>
                <a:spcPct val="142500"/>
              </a:lnSpc>
              <a:spcBef>
                <a:spcPts val="775"/>
              </a:spcBef>
            </a:pP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exact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return</a:t>
            </a:r>
            <a:r>
              <a:rPr sz="1200" spc="130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on</a:t>
            </a:r>
            <a:r>
              <a:rPr sz="1200" spc="160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investment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tracked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proven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done </a:t>
            </a:r>
            <a:r>
              <a:rPr sz="1200" dirty="0">
                <a:latin typeface="Times New Roman"/>
                <a:cs typeface="Times New Roman"/>
              </a:rPr>
              <a:t>properly.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search</a:t>
            </a:r>
            <a:r>
              <a:rPr sz="1200" spc="160" dirty="0">
                <a:latin typeface="Times New Roman"/>
                <a:cs typeface="Times New Roman"/>
                <a:hlinkClick r:id="rId5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marketing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tactic.</a:t>
            </a:r>
            <a:endParaRPr sz="1200">
              <a:latin typeface="Times New Roman"/>
              <a:cs typeface="Times New Roman"/>
            </a:endParaRPr>
          </a:p>
          <a:p>
            <a:pPr marL="469900" marR="20320" indent="17780" algn="just">
              <a:lnSpc>
                <a:spcPct val="14080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significantly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cheaper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mail,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because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traditional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campaign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artwork, </a:t>
            </a:r>
            <a:r>
              <a:rPr sz="1200" dirty="0">
                <a:latin typeface="Times New Roman"/>
                <a:cs typeface="Times New Roman"/>
              </a:rPr>
              <a:t>printing,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mailing.</a:t>
            </a:r>
            <a:endParaRPr sz="1200">
              <a:latin typeface="Times New Roman"/>
              <a:cs typeface="Times New Roman"/>
            </a:endParaRPr>
          </a:p>
          <a:p>
            <a:pPr marL="469900" marR="17780" indent="36195" algn="just">
              <a:lnSpc>
                <a:spcPct val="140100"/>
              </a:lnSpc>
              <a:spcBef>
                <a:spcPts val="165"/>
              </a:spcBef>
            </a:pPr>
            <a:r>
              <a:rPr sz="1200" dirty="0">
                <a:latin typeface="Times New Roman"/>
                <a:cs typeface="Times New Roman"/>
              </a:rPr>
              <a:t>Advertisers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reach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substantial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subscribers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(i.e., </a:t>
            </a:r>
            <a:r>
              <a:rPr sz="1200" dirty="0">
                <a:latin typeface="Times New Roman"/>
                <a:cs typeface="Times New Roman"/>
              </a:rPr>
              <a:t>consented)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receive email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subjects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 to</a:t>
            </a:r>
            <a:r>
              <a:rPr sz="1200" spc="-10" dirty="0">
                <a:latin typeface="Times New Roman"/>
                <a:cs typeface="Times New Roman"/>
              </a:rPr>
              <a:t> them.</a:t>
            </a:r>
            <a:endParaRPr sz="1200">
              <a:latin typeface="Times New Roman"/>
              <a:cs typeface="Times New Roman"/>
            </a:endParaRPr>
          </a:p>
          <a:p>
            <a:pPr marL="469900" marR="8255" indent="24130" algn="just">
              <a:lnSpc>
                <a:spcPct val="141700"/>
              </a:lnSpc>
              <a:spcBef>
                <a:spcPts val="120"/>
              </a:spcBef>
            </a:pPr>
            <a:r>
              <a:rPr sz="1200" dirty="0">
                <a:latin typeface="Times New Roman"/>
                <a:cs typeface="Times New Roman"/>
              </a:rPr>
              <a:t>Almost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half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American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6"/>
              </a:rPr>
              <a:t>Internet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email </a:t>
            </a:r>
            <a:r>
              <a:rPr sz="1200" dirty="0">
                <a:latin typeface="Times New Roman"/>
                <a:cs typeface="Times New Roman"/>
              </a:rPr>
              <a:t>blasts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delivered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outperforming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click </a:t>
            </a:r>
            <a:r>
              <a:rPr sz="1200" spc="-10" dirty="0">
                <a:latin typeface="Times New Roman"/>
                <a:cs typeface="Times New Roman"/>
              </a:rPr>
              <a:t>rates.</a:t>
            </a:r>
            <a:endParaRPr sz="1200">
              <a:latin typeface="Times New Roman"/>
              <a:cs typeface="Times New Roman"/>
            </a:endParaRPr>
          </a:p>
          <a:p>
            <a:pPr marL="469900" marR="24130" indent="2540" algn="just">
              <a:lnSpc>
                <a:spcPct val="140000"/>
              </a:lnSpc>
              <a:spcBef>
                <a:spcPts val="170"/>
              </a:spcBef>
            </a:pP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 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marketers,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rising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 estimated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15%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2009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£292 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25" dirty="0">
                <a:latin typeface="Times New Roman"/>
                <a:cs typeface="Times New Roman"/>
              </a:rPr>
              <a:t>the UK.</a:t>
            </a:r>
            <a:endParaRPr sz="1200">
              <a:latin typeface="Times New Roman"/>
              <a:cs typeface="Times New Roman"/>
            </a:endParaRPr>
          </a:p>
          <a:p>
            <a:pPr marL="469900" marR="22225" indent="15240" algn="just">
              <a:lnSpc>
                <a:spcPct val="140000"/>
              </a:lnSpc>
              <a:spcBef>
                <a:spcPts val="170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7"/>
              </a:rPr>
              <a:t>e-commerce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businesses.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b="1" spc="-10" dirty="0">
                <a:latin typeface="Times New Roman"/>
                <a:cs typeface="Times New Roman"/>
              </a:rPr>
              <a:t>Disadvantages: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469900" marR="8255" indent="91440" algn="just">
              <a:lnSpc>
                <a:spcPct val="141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Return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Path,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mid-</a:t>
            </a:r>
            <a:r>
              <a:rPr sz="1200" dirty="0">
                <a:latin typeface="Times New Roman"/>
                <a:cs typeface="Times New Roman"/>
              </a:rPr>
              <a:t>2008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email </a:t>
            </a:r>
            <a:r>
              <a:rPr sz="1200" dirty="0">
                <a:latin typeface="Times New Roman"/>
                <a:cs typeface="Times New Roman"/>
              </a:rPr>
              <a:t>deliverability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still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legitimate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marketers.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According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legitimate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56%;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twenty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percent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were </a:t>
            </a:r>
            <a:r>
              <a:rPr sz="1200" dirty="0">
                <a:latin typeface="Times New Roman"/>
                <a:cs typeface="Times New Roman"/>
              </a:rPr>
              <a:t>rejected,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eight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percent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filtered.</a:t>
            </a:r>
            <a:endParaRPr sz="1200">
              <a:latin typeface="Times New Roman"/>
              <a:cs typeface="Times New Roman"/>
            </a:endParaRPr>
          </a:p>
          <a:p>
            <a:pPr marL="469900" marR="12700" indent="15240" algn="just">
              <a:lnSpc>
                <a:spcPct val="143500"/>
              </a:lnSpc>
              <a:spcBef>
                <a:spcPts val="140"/>
              </a:spcBef>
            </a:pP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violate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laws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States'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Controlling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Assault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2313" y="1095897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2313" y="3083447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2313" y="3878213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2313" y="4671709"/>
            <a:ext cx="55880" cy="56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2313" y="5203077"/>
            <a:ext cx="55880" cy="56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2313" y="5997843"/>
            <a:ext cx="55880" cy="560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2313" y="6529980"/>
            <a:ext cx="55880" cy="560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2313" y="7713493"/>
            <a:ext cx="55880" cy="5602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2313" y="8770591"/>
            <a:ext cx="55880" cy="5602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48969"/>
            <a:ext cx="5976620" cy="72967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8255" algn="just">
              <a:lnSpc>
                <a:spcPct val="142500"/>
              </a:lnSpc>
              <a:spcBef>
                <a:spcPts val="85"/>
              </a:spcBef>
            </a:pPr>
            <a:r>
              <a:rPr sz="1200" dirty="0">
                <a:latin typeface="Times New Roman"/>
                <a:cs typeface="Times New Roman"/>
              </a:rPr>
              <a:t>Non-Solicited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Pornography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spc="-10" dirty="0">
                <a:latin typeface="Times New Roman"/>
                <a:cs typeface="Times New Roman"/>
                <a:hlinkClick r:id="rId2"/>
              </a:rPr>
              <a:t>CAN-</a:t>
            </a:r>
            <a:r>
              <a:rPr sz="1200" dirty="0">
                <a:latin typeface="Times New Roman"/>
                <a:cs typeface="Times New Roman"/>
                <a:hlinkClick r:id="rId2"/>
              </a:rPr>
              <a:t>SPAM</a:t>
            </a:r>
            <a:r>
              <a:rPr sz="1200" dirty="0">
                <a:latin typeface="Times New Roman"/>
                <a:cs typeface="Times New Roman"/>
              </a:rPr>
              <a:t>),the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European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Privacy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Communications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Regulations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2003,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  <a:hlinkClick r:id="rId3"/>
              </a:rPr>
              <a:t>Internet</a:t>
            </a:r>
            <a:r>
              <a:rPr sz="1200" spc="120" dirty="0">
                <a:latin typeface="Times New Roman"/>
                <a:cs typeface="Times New Roman"/>
                <a:hlinkClick r:id="rId3"/>
              </a:rPr>
              <a:t>  </a:t>
            </a:r>
            <a:r>
              <a:rPr sz="1200" dirty="0">
                <a:latin typeface="Times New Roman"/>
                <a:cs typeface="Times New Roman"/>
                <a:hlinkClick r:id="rId3"/>
              </a:rPr>
              <a:t>service</a:t>
            </a:r>
            <a:r>
              <a:rPr sz="1200" spc="100" dirty="0">
                <a:latin typeface="Times New Roman"/>
                <a:cs typeface="Times New Roman"/>
                <a:hlinkClick r:id="rId3"/>
              </a:rPr>
              <a:t>  </a:t>
            </a:r>
            <a:r>
              <a:rPr sz="1200" spc="-10" dirty="0">
                <a:latin typeface="Times New Roman"/>
                <a:cs typeface="Times New Roman"/>
                <a:hlinkClick r:id="rId3"/>
              </a:rPr>
              <a:t>provider'</a:t>
            </a:r>
            <a:r>
              <a:rPr sz="1200" spc="-10" dirty="0">
                <a:latin typeface="Times New Roman"/>
                <a:cs typeface="Times New Roman"/>
              </a:rPr>
              <a:t>s </a:t>
            </a:r>
            <a:r>
              <a:rPr sz="1200" dirty="0">
                <a:latin typeface="Times New Roman"/>
                <a:cs typeface="Times New Roman"/>
                <a:hlinkClick r:id="rId4"/>
              </a:rPr>
              <a:t>acceptable</a:t>
            </a:r>
            <a:r>
              <a:rPr sz="1200" spc="-15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use</a:t>
            </a:r>
            <a:r>
              <a:rPr sz="1200" spc="-10" dirty="0">
                <a:latin typeface="Times New Roman"/>
                <a:cs typeface="Times New Roman"/>
                <a:hlinkClick r:id="rId4"/>
              </a:rPr>
              <a:t> policy.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600" b="1" dirty="0">
                <a:latin typeface="Times New Roman"/>
                <a:cs typeface="Times New Roman"/>
              </a:rPr>
              <a:t>Tele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Marketing:</a:t>
            </a:r>
            <a:endParaRPr sz="1600">
              <a:latin typeface="Times New Roman"/>
              <a:cs typeface="Times New Roman"/>
            </a:endParaRPr>
          </a:p>
          <a:p>
            <a:pPr marL="469900" marR="13970" indent="2540" algn="just">
              <a:lnSpc>
                <a:spcPct val="141700"/>
              </a:lnSpc>
              <a:spcBef>
                <a:spcPts val="595"/>
              </a:spcBef>
            </a:pPr>
            <a:r>
              <a:rPr sz="1200" dirty="0">
                <a:latin typeface="Times New Roman"/>
                <a:cs typeface="Times New Roman"/>
              </a:rPr>
              <a:t>Telemarketing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direct</a:t>
            </a:r>
            <a:r>
              <a:rPr sz="1200" spc="30" dirty="0">
                <a:latin typeface="Times New Roman"/>
                <a:cs typeface="Times New Roman"/>
                <a:hlinkClick r:id="rId5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marketing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which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6"/>
              </a:rPr>
              <a:t>salesperson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solicits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prospective </a:t>
            </a:r>
            <a:r>
              <a:rPr sz="1200" dirty="0">
                <a:latin typeface="Times New Roman"/>
                <a:cs typeface="Times New Roman"/>
                <a:hlinkClick r:id="rId7"/>
              </a:rPr>
              <a:t>customers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8"/>
              </a:rPr>
              <a:t>products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9"/>
              </a:rPr>
              <a:t>services,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either over 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phone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subsequent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face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0"/>
              </a:rPr>
              <a:t>Web</a:t>
            </a:r>
            <a:r>
              <a:rPr sz="1200" spc="-40" dirty="0">
                <a:latin typeface="Times New Roman"/>
                <a:cs typeface="Times New Roman"/>
                <a:hlinkClick r:id="rId10"/>
              </a:rPr>
              <a:t> </a:t>
            </a:r>
            <a:r>
              <a:rPr sz="1200" dirty="0">
                <a:latin typeface="Times New Roman"/>
                <a:cs typeface="Times New Roman"/>
                <a:hlinkClick r:id="rId10"/>
              </a:rPr>
              <a:t>conferencing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appointment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scheduled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 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call.</a:t>
            </a:r>
            <a:endParaRPr sz="1200">
              <a:latin typeface="Times New Roman"/>
              <a:cs typeface="Times New Roman"/>
            </a:endParaRPr>
          </a:p>
          <a:p>
            <a:pPr marL="469900" marR="17145" indent="12065" algn="just">
              <a:lnSpc>
                <a:spcPct val="140000"/>
              </a:lnSpc>
              <a:spcBef>
                <a:spcPts val="170"/>
              </a:spcBef>
            </a:pPr>
            <a:r>
              <a:rPr sz="1200" dirty="0">
                <a:latin typeface="Times New Roman"/>
                <a:cs typeface="Times New Roman"/>
              </a:rPr>
              <a:t>Telemarketing can also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recorded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pitches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played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phone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automatic</a:t>
            </a:r>
            <a:r>
              <a:rPr sz="1200" spc="-10" dirty="0">
                <a:latin typeface="Times New Roman"/>
                <a:cs typeface="Times New Roman"/>
              </a:rPr>
              <a:t> dialing.</a:t>
            </a:r>
            <a:endParaRPr sz="1200">
              <a:latin typeface="Times New Roman"/>
              <a:cs typeface="Times New Roman"/>
            </a:endParaRPr>
          </a:p>
          <a:p>
            <a:pPr marL="469900" marR="10795" indent="17780" algn="just">
              <a:lnSpc>
                <a:spcPct val="141800"/>
              </a:lnSpc>
              <a:spcBef>
                <a:spcPts val="114"/>
              </a:spcBef>
            </a:pPr>
            <a:r>
              <a:rPr sz="1200" dirty="0">
                <a:latin typeface="Times New Roman"/>
                <a:cs typeface="Times New Roman"/>
              </a:rPr>
              <a:t>Telemarketing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1"/>
              </a:rPr>
              <a:t>call</a:t>
            </a:r>
            <a:r>
              <a:rPr sz="1200" spc="30" dirty="0">
                <a:latin typeface="Times New Roman"/>
                <a:cs typeface="Times New Roman"/>
                <a:hlinkClick r:id="rId11"/>
              </a:rPr>
              <a:t> </a:t>
            </a:r>
            <a:r>
              <a:rPr sz="1200" dirty="0">
                <a:latin typeface="Times New Roman"/>
                <a:cs typeface="Times New Roman"/>
                <a:hlinkClick r:id="rId11"/>
              </a:rPr>
              <a:t>center,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2"/>
              </a:rPr>
              <a:t>home.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operator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voice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broadcasting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frequently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associated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political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messages.</a:t>
            </a:r>
            <a:endParaRPr sz="1200">
              <a:latin typeface="Times New Roman"/>
              <a:cs typeface="Times New Roman"/>
            </a:endParaRPr>
          </a:p>
          <a:p>
            <a:pPr marL="469900" marR="5080" indent="51435" algn="just">
              <a:lnSpc>
                <a:spcPct val="14270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telemarketing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calls.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(or </a:t>
            </a:r>
            <a:r>
              <a:rPr sz="1200" dirty="0">
                <a:latin typeface="Times New Roman"/>
                <a:cs typeface="Times New Roman"/>
              </a:rPr>
              <a:t>series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calls)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determines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customer‘s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needs.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series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calls) </a:t>
            </a:r>
            <a:r>
              <a:rPr sz="1200" dirty="0">
                <a:latin typeface="Times New Roman"/>
                <a:cs typeface="Times New Roman"/>
              </a:rPr>
              <a:t>motivates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purchase.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Prospective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identified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history,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previous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credit </a:t>
            </a:r>
            <a:r>
              <a:rPr sz="1200" dirty="0">
                <a:latin typeface="Times New Roman"/>
                <a:cs typeface="Times New Roman"/>
              </a:rPr>
              <a:t>limit,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competition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forms.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purchased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company's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3"/>
              </a:rPr>
              <a:t>database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obtained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4"/>
              </a:rPr>
              <a:t>telephone</a:t>
            </a:r>
            <a:r>
              <a:rPr sz="1200" spc="185" dirty="0">
                <a:latin typeface="Times New Roman"/>
                <a:cs typeface="Times New Roman"/>
                <a:hlinkClick r:id="rId14"/>
              </a:rPr>
              <a:t> </a:t>
            </a:r>
            <a:r>
              <a:rPr sz="1200" dirty="0">
                <a:latin typeface="Times New Roman"/>
                <a:cs typeface="Times New Roman"/>
                <a:hlinkClick r:id="rId14"/>
              </a:rPr>
              <a:t>directory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qualification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intended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customers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likely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service.</a:t>
            </a:r>
            <a:endParaRPr sz="1200">
              <a:latin typeface="Times New Roman"/>
              <a:cs typeface="Times New Roman"/>
            </a:endParaRPr>
          </a:p>
          <a:p>
            <a:pPr marL="469900" marR="8890" indent="137160" algn="just">
              <a:lnSpc>
                <a:spcPct val="14260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  <a:hlinkClick r:id="rId15"/>
              </a:rPr>
              <a:t>Charitable</a:t>
            </a:r>
            <a:r>
              <a:rPr sz="1200" spc="175" dirty="0">
                <a:latin typeface="Times New Roman"/>
                <a:cs typeface="Times New Roman"/>
                <a:hlinkClick r:id="rId15"/>
              </a:rPr>
              <a:t>  </a:t>
            </a:r>
            <a:r>
              <a:rPr sz="1200" dirty="0">
                <a:latin typeface="Times New Roman"/>
                <a:cs typeface="Times New Roman"/>
                <a:hlinkClick r:id="rId15"/>
              </a:rPr>
              <a:t>organizations,</a:t>
            </a:r>
            <a:r>
              <a:rPr sz="1200" spc="18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  <a:hlinkClick r:id="rId16"/>
              </a:rPr>
              <a:t>alumni</a:t>
            </a:r>
            <a:r>
              <a:rPr sz="1200" spc="170" dirty="0">
                <a:latin typeface="Times New Roman"/>
                <a:cs typeface="Times New Roman"/>
                <a:hlinkClick r:id="rId16"/>
              </a:rPr>
              <a:t>  </a:t>
            </a:r>
            <a:r>
              <a:rPr sz="1200" dirty="0">
                <a:latin typeface="Times New Roman"/>
                <a:cs typeface="Times New Roman"/>
                <a:hlinkClick r:id="rId16"/>
              </a:rPr>
              <a:t>associations,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  <a:hlinkClick r:id="rId17"/>
              </a:rPr>
              <a:t>political</a:t>
            </a:r>
            <a:r>
              <a:rPr sz="1200" spc="160" dirty="0">
                <a:latin typeface="Times New Roman"/>
                <a:cs typeface="Times New Roman"/>
                <a:hlinkClick r:id="rId17"/>
              </a:rPr>
              <a:t>  </a:t>
            </a:r>
            <a:r>
              <a:rPr sz="1200" dirty="0">
                <a:latin typeface="Times New Roman"/>
                <a:cs typeface="Times New Roman"/>
                <a:hlinkClick r:id="rId17"/>
              </a:rPr>
              <a:t>parties</a:t>
            </a:r>
            <a:r>
              <a:rPr sz="1200" spc="17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32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telemarketing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solicit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donations.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8"/>
              </a:rPr>
              <a:t>Marketing</a:t>
            </a:r>
            <a:r>
              <a:rPr sz="1200" spc="360" dirty="0">
                <a:latin typeface="Times New Roman"/>
                <a:cs typeface="Times New Roman"/>
                <a:hlinkClick r:id="rId18"/>
              </a:rPr>
              <a:t> </a:t>
            </a:r>
            <a:r>
              <a:rPr sz="1200" dirty="0">
                <a:latin typeface="Times New Roman"/>
                <a:cs typeface="Times New Roman"/>
                <a:hlinkClick r:id="rId18"/>
              </a:rPr>
              <a:t>research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telemarketing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prospective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client‘s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assess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acceptance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satisfaction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particular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brand,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company.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9"/>
              </a:rPr>
              <a:t>Public</a:t>
            </a:r>
            <a:r>
              <a:rPr sz="1200" spc="-5" dirty="0">
                <a:latin typeface="Times New Roman"/>
                <a:cs typeface="Times New Roman"/>
                <a:hlinkClick r:id="rId19"/>
              </a:rPr>
              <a:t> </a:t>
            </a:r>
            <a:r>
              <a:rPr sz="1200" dirty="0">
                <a:latin typeface="Times New Roman"/>
                <a:cs typeface="Times New Roman"/>
                <a:hlinkClick r:id="rId19"/>
              </a:rPr>
              <a:t>opinion</a:t>
            </a:r>
            <a:r>
              <a:rPr sz="1200" spc="-30" dirty="0">
                <a:latin typeface="Times New Roman"/>
                <a:cs typeface="Times New Roman"/>
                <a:hlinkClick r:id="rId19"/>
              </a:rPr>
              <a:t> </a:t>
            </a:r>
            <a:r>
              <a:rPr sz="1200" dirty="0">
                <a:latin typeface="Times New Roman"/>
                <a:cs typeface="Times New Roman"/>
                <a:hlinkClick r:id="rId19"/>
              </a:rPr>
              <a:t>polls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conducted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manner.</a:t>
            </a:r>
            <a:endParaRPr sz="1200">
              <a:latin typeface="Times New Roman"/>
              <a:cs typeface="Times New Roman"/>
            </a:endParaRPr>
          </a:p>
          <a:p>
            <a:pPr marL="469900" marR="10795" indent="2540" algn="just">
              <a:lnSpc>
                <a:spcPct val="138300"/>
              </a:lnSpc>
              <a:spcBef>
                <a:spcPts val="190"/>
              </a:spcBef>
            </a:pPr>
            <a:r>
              <a:rPr sz="1200" dirty="0">
                <a:latin typeface="Times New Roman"/>
                <a:cs typeface="Times New Roman"/>
              </a:rPr>
              <a:t>Telemarketing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also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 using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  <a:hlinkClick r:id="rId20"/>
              </a:rPr>
              <a:t>e-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0"/>
              </a:rPr>
              <a:t>mail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1"/>
              </a:rPr>
              <a:t>fax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frequently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2"/>
              </a:rPr>
              <a:t>spam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receivers.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52313" y="2033164"/>
            <a:ext cx="55880" cy="560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52313" y="2826653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52313" y="3358155"/>
            <a:ext cx="55880" cy="560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52313" y="4153549"/>
            <a:ext cx="55880" cy="56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52313" y="6259209"/>
            <a:ext cx="55880" cy="56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52313" y="7578492"/>
            <a:ext cx="55880" cy="560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694690"/>
            <a:ext cx="54292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Example: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 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tickets </a:t>
            </a:r>
            <a:r>
              <a:rPr sz="1200" dirty="0">
                <a:latin typeface="Times New Roman"/>
                <a:cs typeface="Times New Roman"/>
              </a:rPr>
              <a:t>that 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picked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event.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405121"/>
            <a:ext cx="5523865" cy="4601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9570" lvl="1" indent="-356870">
              <a:lnSpc>
                <a:spcPct val="100000"/>
              </a:lnSpc>
              <a:spcBef>
                <a:spcPts val="90"/>
              </a:spcBef>
              <a:buFont typeface="Times New Roman"/>
              <a:buAutoNum type="arabicPeriod" startAt="3"/>
              <a:tabLst>
                <a:tab pos="369570" algn="l"/>
              </a:tabLst>
            </a:pPr>
            <a:r>
              <a:rPr sz="1400" b="1" dirty="0">
                <a:latin typeface="Times New Roman"/>
                <a:cs typeface="Times New Roman"/>
              </a:rPr>
              <a:t>Advantages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E-commerce:</a:t>
            </a:r>
            <a:endParaRPr sz="1400" dirty="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116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Buying/selling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variety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one's home 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business</a:t>
            </a:r>
            <a:endParaRPr sz="1200" dirty="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62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Anywhere,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anytime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transaction</a:t>
            </a:r>
            <a:endParaRPr sz="1200" dirty="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lowest cost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service</a:t>
            </a:r>
            <a:endParaRPr sz="1200" dirty="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Businesses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worldwide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 business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partnerships</a:t>
            </a:r>
            <a:endParaRPr sz="1200" dirty="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reduced</a:t>
            </a:r>
            <a:endParaRPr sz="1200" dirty="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 </a:t>
            </a:r>
            <a:r>
              <a:rPr sz="1200" spc="-10" dirty="0">
                <a:latin typeface="Times New Roman"/>
                <a:cs typeface="Times New Roman"/>
              </a:rPr>
              <a:t>faster</a:t>
            </a:r>
            <a:endParaRPr sz="1200" dirty="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64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simpler,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cheaper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ecommerce</a:t>
            </a:r>
            <a:endParaRPr sz="1200" dirty="0">
              <a:latin typeface="Times New Roman"/>
              <a:cs typeface="Times New Roman"/>
            </a:endParaRPr>
          </a:p>
          <a:p>
            <a:pPr marL="927100" lvl="3" indent="-228600">
              <a:lnSpc>
                <a:spcPct val="100000"/>
              </a:lnSpc>
              <a:spcBef>
                <a:spcPts val="625"/>
              </a:spcBef>
              <a:buChar char="-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vendors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supplies.</a:t>
            </a:r>
            <a:endParaRPr sz="1200" dirty="0">
              <a:latin typeface="Times New Roman"/>
              <a:cs typeface="Times New Roman"/>
            </a:endParaRPr>
          </a:p>
          <a:p>
            <a:pPr marL="927100" marR="88265" lvl="3" indent="-228600">
              <a:lnSpc>
                <a:spcPct val="143300"/>
              </a:lnSpc>
              <a:spcBef>
                <a:spcPts val="5"/>
              </a:spcBef>
              <a:buChar char="-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Production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schedule 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inventory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inspected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cooperating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supplier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in-</a:t>
            </a:r>
            <a:r>
              <a:rPr sz="1200" dirty="0">
                <a:latin typeface="Times New Roman"/>
                <a:cs typeface="Times New Roman"/>
              </a:rPr>
              <a:t>turn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schedule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-20" dirty="0">
                <a:latin typeface="Times New Roman"/>
                <a:cs typeface="Times New Roman"/>
              </a:rPr>
              <a:t>work</a:t>
            </a:r>
            <a:endParaRPr sz="1200" dirty="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buFont typeface="Times New Roman"/>
              <a:buChar char="-"/>
            </a:pPr>
            <a:endParaRPr sz="1300" dirty="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40"/>
              </a:spcBef>
              <a:buFont typeface="Times New Roman"/>
              <a:buChar char="-"/>
            </a:pPr>
            <a:endParaRPr sz="1350" dirty="0">
              <a:latin typeface="Times New Roman"/>
              <a:cs typeface="Times New Roman"/>
            </a:endParaRPr>
          </a:p>
          <a:p>
            <a:pPr marL="369570" lvl="1" indent="-356870">
              <a:lnSpc>
                <a:spcPct val="100000"/>
              </a:lnSpc>
              <a:buFont typeface="Times New Roman"/>
              <a:buAutoNum type="arabicPeriod" startAt="3"/>
              <a:tabLst>
                <a:tab pos="36957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Disadvantages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E-commerce:</a:t>
            </a:r>
            <a:endParaRPr sz="1400" dirty="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70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interchange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expensive for small</a:t>
            </a:r>
            <a:r>
              <a:rPr sz="1200" spc="-10" dirty="0">
                <a:latin typeface="Times New Roman"/>
                <a:cs typeface="Times New Roman"/>
              </a:rPr>
              <a:t> businesses</a:t>
            </a:r>
            <a:endParaRPr sz="1200" dirty="0">
              <a:latin typeface="Times New Roman"/>
              <a:cs typeface="Times New Roman"/>
            </a:endParaRPr>
          </a:p>
          <a:p>
            <a:pPr marL="468630" marR="590550" lvl="2" indent="-227965">
              <a:lnSpc>
                <a:spcPct val="143300"/>
              </a:lnSpc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viruses,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hacker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attacks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paralise 	</a:t>
            </a:r>
            <a:r>
              <a:rPr sz="1200" dirty="0">
                <a:latin typeface="Times New Roman"/>
                <a:cs typeface="Times New Roman"/>
              </a:rPr>
              <a:t>e-</a:t>
            </a:r>
            <a:r>
              <a:rPr sz="1200" spc="-10" dirty="0">
                <a:latin typeface="Times New Roman"/>
                <a:cs typeface="Times New Roman"/>
              </a:rPr>
              <a:t>commerce</a:t>
            </a:r>
            <a:endParaRPr sz="1200" dirty="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Privacy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e-transactions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guaranteed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325880"/>
            <a:ext cx="4788535" cy="265480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25169"/>
            <a:ext cx="5974715" cy="253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Disadvantages:</a:t>
            </a:r>
            <a:endParaRPr sz="1200">
              <a:latin typeface="Times New Roman"/>
              <a:cs typeface="Times New Roman"/>
            </a:endParaRPr>
          </a:p>
          <a:p>
            <a:pPr marL="466725" algn="just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Telemarketing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negatively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associated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scams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frauds,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  <a:hlinkClick r:id="rId4"/>
              </a:rPr>
              <a:t>pyramid</a:t>
            </a:r>
            <a:r>
              <a:rPr sz="1200" spc="-15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schemes,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deceptively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overpriced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services</a:t>
            </a:r>
            <a:endParaRPr sz="1200">
              <a:latin typeface="Times New Roman"/>
              <a:cs typeface="Times New Roman"/>
            </a:endParaRPr>
          </a:p>
          <a:p>
            <a:pPr marL="469900" marR="24130" indent="-3175" algn="just">
              <a:lnSpc>
                <a:spcPct val="14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Telemarketing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criticized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unethical</a:t>
            </a:r>
            <a:r>
              <a:rPr sz="1200" spc="120" dirty="0">
                <a:latin typeface="Times New Roman"/>
                <a:cs typeface="Times New Roman"/>
                <a:hlinkClick r:id="rId5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business</a:t>
            </a:r>
            <a:r>
              <a:rPr sz="1200" spc="85" dirty="0">
                <a:latin typeface="Times New Roman"/>
                <a:cs typeface="Times New Roman"/>
                <a:hlinkClick r:id="rId5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practice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perception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high-</a:t>
            </a:r>
            <a:r>
              <a:rPr sz="1200" dirty="0">
                <a:latin typeface="Times New Roman"/>
                <a:cs typeface="Times New Roman"/>
              </a:rPr>
              <a:t>pressure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unsolicited </a:t>
            </a:r>
            <a:r>
              <a:rPr sz="1200" spc="-10" dirty="0">
                <a:latin typeface="Times New Roman"/>
                <a:cs typeface="Times New Roman"/>
              </a:rPr>
              <a:t>calls.</a:t>
            </a:r>
            <a:endParaRPr sz="1200">
              <a:latin typeface="Times New Roman"/>
              <a:cs typeface="Times New Roman"/>
            </a:endParaRPr>
          </a:p>
          <a:p>
            <a:pPr marL="469900" marR="5080" indent="42545" algn="just">
              <a:lnSpc>
                <a:spcPct val="141700"/>
              </a:lnSpc>
              <a:spcBef>
                <a:spcPts val="335"/>
              </a:spcBef>
            </a:pPr>
            <a:r>
              <a:rPr sz="1200" dirty="0">
                <a:latin typeface="Times New Roman"/>
                <a:cs typeface="Times New Roman"/>
              </a:rPr>
              <a:t>Telemarketers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telephone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participate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6"/>
              </a:rPr>
              <a:t>telephone</a:t>
            </a:r>
            <a:r>
              <a:rPr sz="1200" spc="100" dirty="0">
                <a:latin typeface="Times New Roman"/>
                <a:cs typeface="Times New Roman"/>
                <a:hlinkClick r:id="rId6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6"/>
              </a:rPr>
              <a:t>slamming,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practice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switching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customer's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telephone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authorization.</a:t>
            </a:r>
            <a:endParaRPr sz="1200">
              <a:latin typeface="Times New Roman"/>
              <a:cs typeface="Times New Roman"/>
            </a:endParaRPr>
          </a:p>
          <a:p>
            <a:pPr marL="469900" marR="12065" indent="81915" algn="just">
              <a:lnSpc>
                <a:spcPct val="13830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Telemarketing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annoyance,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especially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occur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dinner hour, early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morning, 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evening.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2313" y="1008648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2313" y="1540651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2313" y="2099966"/>
            <a:ext cx="55880" cy="560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2313" y="2895360"/>
            <a:ext cx="55880" cy="5603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19074"/>
            <a:ext cx="5953125" cy="5193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1015" algn="ctr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Times New Roman"/>
                <a:cs typeface="Times New Roman"/>
              </a:rPr>
              <a:t>UNIT-</a:t>
            </a:r>
            <a:r>
              <a:rPr sz="1600" b="1" spc="-5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41783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Times New Roman"/>
                <a:cs typeface="Times New Roman"/>
              </a:rPr>
              <a:t>Electronic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Data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Interchange(EDI):</a:t>
            </a:r>
            <a:endParaRPr sz="1600">
              <a:latin typeface="Times New Roman"/>
              <a:cs typeface="Times New Roman"/>
            </a:endParaRPr>
          </a:p>
          <a:p>
            <a:pPr marL="469900" marR="5080" indent="-3175">
              <a:lnSpc>
                <a:spcPct val="138300"/>
              </a:lnSpc>
              <a:spcBef>
                <a:spcPts val="1315"/>
              </a:spcBef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Interchange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(EDI)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 interposes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standardized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form.</a:t>
            </a:r>
            <a:endParaRPr sz="1200">
              <a:latin typeface="Times New Roman"/>
              <a:cs typeface="Times New Roman"/>
            </a:endParaRPr>
          </a:p>
          <a:p>
            <a:pPr marL="469900" marR="377190">
              <a:lnSpc>
                <a:spcPct val="140100"/>
              </a:lnSpc>
              <a:spcBef>
                <a:spcPts val="190"/>
              </a:spcBef>
            </a:pPr>
            <a:r>
              <a:rPr sz="1200" dirty="0">
                <a:latin typeface="Times New Roman"/>
                <a:cs typeface="Times New Roman"/>
              </a:rPr>
              <a:t>Prior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postal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phone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restricted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workday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overlap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zones.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200" b="1" dirty="0">
                <a:latin typeface="Times New Roman"/>
                <a:cs typeface="Times New Roman"/>
              </a:rPr>
              <a:t>Why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EDI?</a:t>
            </a:r>
            <a:endParaRPr sz="1200">
              <a:latin typeface="Times New Roman"/>
              <a:cs typeface="Times New Roman"/>
            </a:endParaRPr>
          </a:p>
          <a:p>
            <a:pPr marL="332740" indent="-91440">
              <a:lnSpc>
                <a:spcPct val="100000"/>
              </a:lnSpc>
              <a:spcBef>
                <a:spcPts val="57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Reduction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costs</a:t>
            </a:r>
            <a:endParaRPr sz="1200">
              <a:latin typeface="Times New Roman"/>
              <a:cs typeface="Times New Roman"/>
            </a:endParaRPr>
          </a:p>
          <a:p>
            <a:pPr marL="332740" indent="-91440">
              <a:lnSpc>
                <a:spcPct val="100000"/>
              </a:lnSpc>
              <a:spcBef>
                <a:spcPts val="62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Foster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closer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partners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00" b="1" dirty="0">
                <a:latin typeface="Times New Roman"/>
                <a:cs typeface="Times New Roman"/>
              </a:rPr>
              <a:t>EDI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&amp;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Electronic</a:t>
            </a:r>
            <a:r>
              <a:rPr sz="1200" b="1" spc="-10" dirty="0">
                <a:latin typeface="Times New Roman"/>
                <a:cs typeface="Times New Roman"/>
              </a:rPr>
              <a:t> Commerce</a:t>
            </a:r>
            <a:endParaRPr sz="1200">
              <a:latin typeface="Times New Roman"/>
              <a:cs typeface="Times New Roman"/>
            </a:endParaRPr>
          </a:p>
          <a:p>
            <a:pPr marL="332740" indent="-91440">
              <a:lnSpc>
                <a:spcPct val="100000"/>
              </a:lnSpc>
              <a:spcBef>
                <a:spcPts val="60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 &amp;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more</a:t>
            </a:r>
            <a:endParaRPr sz="1200">
              <a:latin typeface="Times New Roman"/>
              <a:cs typeface="Times New Roman"/>
            </a:endParaRPr>
          </a:p>
          <a:p>
            <a:pPr marL="241300" marR="172085" indent="91440">
              <a:lnSpc>
                <a:spcPct val="143300"/>
              </a:lnSpc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EDI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forges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boundary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interchange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trading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partners,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suppliers,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customers.</a:t>
            </a:r>
            <a:endParaRPr sz="1200">
              <a:latin typeface="Times New Roman"/>
              <a:cs typeface="Times New Roman"/>
            </a:endParaRPr>
          </a:p>
          <a:p>
            <a:pPr marL="369570" lvl="1" indent="-356870">
              <a:lnSpc>
                <a:spcPct val="100000"/>
              </a:lnSpc>
              <a:spcBef>
                <a:spcPts val="665"/>
              </a:spcBef>
              <a:buAutoNum type="arabicPeriod" startAt="6"/>
              <a:tabLst>
                <a:tab pos="369570" algn="l"/>
              </a:tabLst>
            </a:pPr>
            <a:r>
              <a:rPr sz="1400" b="1" dirty="0">
                <a:latin typeface="Times New Roman"/>
                <a:cs typeface="Times New Roman"/>
              </a:rPr>
              <a:t>EDI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layered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architecture:</a:t>
            </a:r>
            <a:endParaRPr sz="1400">
              <a:latin typeface="Times New Roman"/>
              <a:cs typeface="Times New Roman"/>
            </a:endParaRPr>
          </a:p>
          <a:p>
            <a:pPr marL="332740" lvl="2" indent="-91440">
              <a:lnSpc>
                <a:spcPct val="100000"/>
              </a:lnSpc>
              <a:spcBef>
                <a:spcPts val="73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Semantic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  <a:p>
            <a:pPr marL="332740" lvl="2" indent="-91440">
              <a:lnSpc>
                <a:spcPct val="100000"/>
              </a:lnSpc>
              <a:spcBef>
                <a:spcPts val="62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Standards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translation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  <a:p>
            <a:pPr marL="332740" lvl="2" indent="-91440">
              <a:lnSpc>
                <a:spcPct val="100000"/>
              </a:lnSpc>
              <a:spcBef>
                <a:spcPts val="62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Packing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transport)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  <a:p>
            <a:pPr marL="332740" lvl="2" indent="-91440">
              <a:lnSpc>
                <a:spcPct val="100000"/>
              </a:lnSpc>
              <a:spcBef>
                <a:spcPts val="62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infrastructure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4092" y="8185784"/>
            <a:ext cx="2375535" cy="10687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latin typeface="Times New Roman"/>
                <a:cs typeface="Times New Roman"/>
              </a:rPr>
              <a:t>EDI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semantic</a:t>
            </a:r>
            <a:r>
              <a:rPr sz="1200" b="1" spc="-10" dirty="0">
                <a:latin typeface="Times New Roman"/>
                <a:cs typeface="Times New Roman"/>
              </a:rPr>
              <a:t> layer:</a:t>
            </a:r>
            <a:endParaRPr sz="1200">
              <a:latin typeface="Times New Roman"/>
              <a:cs typeface="Times New Roman"/>
            </a:endParaRPr>
          </a:p>
          <a:p>
            <a:pPr marL="273685" indent="-90805">
              <a:lnSpc>
                <a:spcPct val="100000"/>
              </a:lnSpc>
              <a:spcBef>
                <a:spcPts val="600"/>
              </a:spcBef>
              <a:buChar char="•"/>
              <a:tabLst>
                <a:tab pos="273685" algn="l"/>
              </a:tabLst>
            </a:pPr>
            <a:r>
              <a:rPr sz="1200" dirty="0">
                <a:latin typeface="Times New Roman"/>
                <a:cs typeface="Times New Roman"/>
              </a:rPr>
              <a:t>Describes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</a:t>
            </a:r>
            <a:endParaRPr sz="1200">
              <a:latin typeface="Times New Roman"/>
              <a:cs typeface="Times New Roman"/>
            </a:endParaRPr>
          </a:p>
          <a:p>
            <a:pPr marL="280670" marR="746760" indent="-268605">
              <a:lnSpc>
                <a:spcPts val="2070"/>
              </a:lnSpc>
              <a:spcBef>
                <a:spcPts val="90"/>
              </a:spcBef>
              <a:buChar char="•"/>
              <a:tabLst>
                <a:tab pos="301625" algn="l"/>
              </a:tabLst>
            </a:pPr>
            <a:r>
              <a:rPr sz="1200" dirty="0">
                <a:latin typeface="Times New Roman"/>
                <a:cs typeface="Times New Roman"/>
              </a:rPr>
              <a:t>Procurement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example 	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quotes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1773442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305699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2050" y="5995034"/>
            <a:ext cx="4109085" cy="194995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42873"/>
            <a:ext cx="2510790" cy="18700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4330" indent="-113030">
              <a:lnSpc>
                <a:spcPct val="100000"/>
              </a:lnSpc>
              <a:spcBef>
                <a:spcPts val="725"/>
              </a:spcBef>
              <a:buChar char="–"/>
              <a:tabLst>
                <a:tab pos="354330" algn="l"/>
              </a:tabLst>
            </a:pP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quotes</a:t>
            </a:r>
            <a:endParaRPr sz="1200">
              <a:latin typeface="Times New Roman"/>
              <a:cs typeface="Times New Roman"/>
            </a:endParaRPr>
          </a:p>
          <a:p>
            <a:pPr marL="354330" indent="-113030">
              <a:lnSpc>
                <a:spcPct val="100000"/>
              </a:lnSpc>
              <a:spcBef>
                <a:spcPts val="620"/>
              </a:spcBef>
              <a:buChar char="–"/>
              <a:tabLst>
                <a:tab pos="354330" algn="l"/>
              </a:tabLst>
            </a:pP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orders</a:t>
            </a:r>
            <a:endParaRPr sz="1200">
              <a:latin typeface="Times New Roman"/>
              <a:cs typeface="Times New Roman"/>
            </a:endParaRPr>
          </a:p>
          <a:p>
            <a:pPr marL="354330" indent="-113030">
              <a:lnSpc>
                <a:spcPct val="100000"/>
              </a:lnSpc>
              <a:spcBef>
                <a:spcPts val="625"/>
              </a:spcBef>
              <a:buChar char="–"/>
              <a:tabLst>
                <a:tab pos="354330" algn="l"/>
              </a:tabLst>
            </a:pPr>
            <a:r>
              <a:rPr sz="1200" spc="-10" dirty="0">
                <a:latin typeface="Times New Roman"/>
                <a:cs typeface="Times New Roman"/>
              </a:rPr>
              <a:t>Acknowledgments</a:t>
            </a:r>
            <a:endParaRPr sz="1200">
              <a:latin typeface="Times New Roman"/>
              <a:cs typeface="Times New Roman"/>
            </a:endParaRPr>
          </a:p>
          <a:p>
            <a:pPr marL="356870" indent="-115570">
              <a:lnSpc>
                <a:spcPct val="100000"/>
              </a:lnSpc>
              <a:spcBef>
                <a:spcPts val="650"/>
              </a:spcBef>
              <a:buChar char="–"/>
              <a:tabLst>
                <a:tab pos="35687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Invoices</a:t>
            </a:r>
            <a:endParaRPr sz="1200">
              <a:latin typeface="Times New Roman"/>
              <a:cs typeface="Times New Roman"/>
            </a:endParaRPr>
          </a:p>
          <a:p>
            <a:pPr marL="215900" indent="-90805">
              <a:lnSpc>
                <a:spcPct val="100000"/>
              </a:lnSpc>
              <a:spcBef>
                <a:spcPts val="625"/>
              </a:spcBef>
              <a:buChar char="•"/>
              <a:tabLst>
                <a:tab pos="215900" algn="l"/>
              </a:tabLst>
            </a:pP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20" dirty="0">
                <a:latin typeface="Times New Roman"/>
                <a:cs typeface="Times New Roman"/>
              </a:rPr>
              <a:t> used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Standards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translation: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1641"/>
            <a:ext cx="4766310" cy="38265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15900" indent="-90805">
              <a:lnSpc>
                <a:spcPct val="100000"/>
              </a:lnSpc>
              <a:spcBef>
                <a:spcPts val="725"/>
              </a:spcBef>
              <a:buChar char="•"/>
              <a:tabLst>
                <a:tab pos="215900" algn="l"/>
              </a:tabLst>
            </a:pPr>
            <a:r>
              <a:rPr sz="1200" dirty="0">
                <a:latin typeface="Times New Roman"/>
                <a:cs typeface="Times New Roman"/>
              </a:rPr>
              <a:t>Specifies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exchanged</a:t>
            </a:r>
            <a:endParaRPr sz="1200">
              <a:latin typeface="Times New Roman"/>
              <a:cs typeface="Times New Roman"/>
            </a:endParaRPr>
          </a:p>
          <a:p>
            <a:pPr marL="215900" indent="-90805">
              <a:lnSpc>
                <a:spcPct val="100000"/>
              </a:lnSpc>
              <a:spcBef>
                <a:spcPts val="620"/>
              </a:spcBef>
              <a:buChar char="•"/>
              <a:tabLst>
                <a:tab pos="215900" algn="l"/>
              </a:tabLst>
            </a:pP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competing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standards</a:t>
            </a:r>
            <a:endParaRPr sz="1200">
              <a:latin typeface="Times New Roman"/>
              <a:cs typeface="Times New Roman"/>
            </a:endParaRPr>
          </a:p>
          <a:p>
            <a:pPr marL="354330" lvl="1" indent="-113030">
              <a:lnSpc>
                <a:spcPct val="100000"/>
              </a:lnSpc>
              <a:spcBef>
                <a:spcPts val="625"/>
              </a:spcBef>
              <a:buChar char="–"/>
              <a:tabLst>
                <a:tab pos="354330" algn="l"/>
              </a:tabLst>
            </a:pPr>
            <a:r>
              <a:rPr sz="1200" dirty="0">
                <a:latin typeface="Times New Roman"/>
                <a:cs typeface="Times New Roman"/>
              </a:rPr>
              <a:t>American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National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Standards </a:t>
            </a:r>
            <a:r>
              <a:rPr sz="1200" spc="-10" dirty="0">
                <a:latin typeface="Times New Roman"/>
                <a:cs typeface="Times New Roman"/>
              </a:rPr>
              <a:t>Institute(ANSI)X12</a:t>
            </a:r>
            <a:endParaRPr sz="1200">
              <a:latin typeface="Times New Roman"/>
              <a:cs typeface="Times New Roman"/>
            </a:endParaRPr>
          </a:p>
          <a:p>
            <a:pPr marL="241300" marR="5080" lvl="1" indent="115570">
              <a:lnSpc>
                <a:spcPct val="143300"/>
              </a:lnSpc>
              <a:spcBef>
                <a:spcPts val="5"/>
              </a:spcBef>
              <a:buChar char="–"/>
              <a:tabLst>
                <a:tab pos="356870" algn="l"/>
              </a:tabLst>
            </a:pPr>
            <a:r>
              <a:rPr sz="1200" dirty="0">
                <a:latin typeface="Times New Roman"/>
                <a:cs typeface="Times New Roman"/>
              </a:rPr>
              <a:t>EDIFACT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UN/ECE, Working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International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Procedures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b="1" dirty="0">
                <a:latin typeface="Times New Roman"/>
                <a:cs typeface="Times New Roman"/>
              </a:rPr>
              <a:t>EDI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transport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  <a:p>
            <a:pPr marL="215900" indent="-90805">
              <a:lnSpc>
                <a:spcPct val="100000"/>
              </a:lnSpc>
              <a:spcBef>
                <a:spcPts val="575"/>
              </a:spcBef>
              <a:buChar char="•"/>
              <a:tabLst>
                <a:tab pos="215900" algn="l"/>
              </a:tabLst>
            </a:pP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e.g.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fax</a:t>
            </a:r>
            <a:endParaRPr sz="1200">
              <a:latin typeface="Times New Roman"/>
              <a:cs typeface="Times New Roman"/>
            </a:endParaRPr>
          </a:p>
          <a:p>
            <a:pPr marL="219075" indent="-93980">
              <a:lnSpc>
                <a:spcPct val="100000"/>
              </a:lnSpc>
              <a:spcBef>
                <a:spcPts val="625"/>
              </a:spcBef>
              <a:buChar char="•"/>
              <a:tabLst>
                <a:tab pos="219075" algn="l"/>
              </a:tabLst>
            </a:pPr>
            <a:r>
              <a:rPr sz="1200" dirty="0">
                <a:latin typeface="Times New Roman"/>
                <a:cs typeface="Times New Roman"/>
              </a:rPr>
              <a:t>Increasingly,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e-mail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carrier</a:t>
            </a:r>
            <a:endParaRPr sz="1200">
              <a:latin typeface="Times New Roman"/>
              <a:cs typeface="Times New Roman"/>
            </a:endParaRPr>
          </a:p>
          <a:p>
            <a:pPr marL="215900" indent="-90805">
              <a:lnSpc>
                <a:spcPct val="100000"/>
              </a:lnSpc>
              <a:spcBef>
                <a:spcPts val="650"/>
              </a:spcBef>
              <a:buChar char="•"/>
              <a:tabLst>
                <a:tab pos="215900" algn="l"/>
              </a:tabLst>
            </a:pPr>
            <a:r>
              <a:rPr sz="1200" dirty="0">
                <a:latin typeface="Times New Roman"/>
                <a:cs typeface="Times New Roman"/>
              </a:rPr>
              <a:t>Differentiating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</a:t>
            </a:r>
            <a:r>
              <a:rPr sz="1200" spc="-20" dirty="0">
                <a:latin typeface="Times New Roman"/>
                <a:cs typeface="Times New Roman"/>
              </a:rPr>
              <a:t>mail</a:t>
            </a:r>
            <a:endParaRPr sz="1200">
              <a:latin typeface="Times New Roman"/>
              <a:cs typeface="Times New Roman"/>
            </a:endParaRPr>
          </a:p>
          <a:p>
            <a:pPr marL="354330" lvl="1" indent="-113030">
              <a:lnSpc>
                <a:spcPct val="100000"/>
              </a:lnSpc>
              <a:spcBef>
                <a:spcPts val="625"/>
              </a:spcBef>
              <a:buChar char="–"/>
              <a:tabLst>
                <a:tab pos="354330" algn="l"/>
              </a:tabLst>
            </a:pPr>
            <a:r>
              <a:rPr sz="1200" dirty="0">
                <a:latin typeface="Times New Roman"/>
                <a:cs typeface="Times New Roman"/>
              </a:rPr>
              <a:t>Emphasis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automation</a:t>
            </a:r>
            <a:endParaRPr sz="1200">
              <a:latin typeface="Times New Roman"/>
              <a:cs typeface="Times New Roman"/>
            </a:endParaRPr>
          </a:p>
          <a:p>
            <a:pPr marL="354330" lvl="1" indent="-113030">
              <a:lnSpc>
                <a:spcPct val="100000"/>
              </a:lnSpc>
              <a:spcBef>
                <a:spcPts val="625"/>
              </a:spcBef>
              <a:buChar char="–"/>
              <a:tabLst>
                <a:tab pos="354330" algn="l"/>
              </a:tabLst>
            </a:pPr>
            <a:r>
              <a:rPr sz="1200" dirty="0">
                <a:latin typeface="Times New Roman"/>
                <a:cs typeface="Times New Roman"/>
              </a:rPr>
              <a:t>EDI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certain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status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Char char="–"/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Physical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network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infrastructure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  <a:p>
            <a:pPr marL="215900" indent="-90805">
              <a:lnSpc>
                <a:spcPts val="1405"/>
              </a:lnSpc>
              <a:buChar char="•"/>
              <a:tabLst>
                <a:tab pos="215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Dial-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value-</a:t>
            </a:r>
            <a:r>
              <a:rPr sz="1200" dirty="0">
                <a:latin typeface="Times New Roman"/>
                <a:cs typeface="Times New Roman"/>
              </a:rPr>
              <a:t>added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400" b="1" spc="-10" dirty="0">
                <a:latin typeface="Times New Roman"/>
                <a:cs typeface="Times New Roman"/>
              </a:rPr>
              <a:t>Information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flow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with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EDI: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4780" y="7027291"/>
            <a:ext cx="3622040" cy="18637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Buyer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seller </a:t>
            </a:r>
            <a:r>
              <a:rPr sz="1200" spc="-10" dirty="0">
                <a:latin typeface="Times New Roman"/>
                <a:cs typeface="Times New Roman"/>
              </a:rPr>
              <a:t>computer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Seller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buyer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Seller sends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transport </a:t>
            </a:r>
            <a:r>
              <a:rPr sz="1200" spc="-10" dirty="0">
                <a:latin typeface="Times New Roman"/>
                <a:cs typeface="Times New Roman"/>
              </a:rPr>
              <a:t>company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Transport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company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seller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Seller sends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ship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notice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buyer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Transport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status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seller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Buyer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Receipt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seller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264" y="4612004"/>
            <a:ext cx="4378960" cy="217868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1641"/>
            <a:ext cx="5928995" cy="830960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77495" indent="-152400">
              <a:lnSpc>
                <a:spcPct val="100000"/>
              </a:lnSpc>
              <a:spcBef>
                <a:spcPts val="725"/>
              </a:spcBef>
              <a:buAutoNum type="arabicPeriod" startAt="8"/>
              <a:tabLst>
                <a:tab pos="277495" algn="l"/>
              </a:tabLst>
            </a:pPr>
            <a:r>
              <a:rPr sz="1200" dirty="0">
                <a:latin typeface="Times New Roman"/>
                <a:cs typeface="Times New Roman"/>
              </a:rPr>
              <a:t>Seller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sends invoice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buyer</a:t>
            </a:r>
            <a:endParaRPr sz="1200">
              <a:latin typeface="Times New Roman"/>
              <a:cs typeface="Times New Roman"/>
            </a:endParaRPr>
          </a:p>
          <a:p>
            <a:pPr marL="277495" indent="-152400">
              <a:lnSpc>
                <a:spcPct val="100000"/>
              </a:lnSpc>
              <a:spcBef>
                <a:spcPts val="620"/>
              </a:spcBef>
              <a:buAutoNum type="arabicPeriod" startAt="8"/>
              <a:tabLst>
                <a:tab pos="277495" algn="l"/>
              </a:tabLst>
            </a:pPr>
            <a:r>
              <a:rPr sz="1200" dirty="0">
                <a:latin typeface="Times New Roman"/>
                <a:cs typeface="Times New Roman"/>
              </a:rPr>
              <a:t>Buyer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seller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8795" algn="l"/>
              </a:tabLst>
            </a:pPr>
            <a:r>
              <a:rPr sz="1600" b="1" spc="-25" dirty="0">
                <a:latin typeface="Times New Roman"/>
                <a:cs typeface="Times New Roman"/>
              </a:rPr>
              <a:t>3.7</a:t>
            </a:r>
            <a:r>
              <a:rPr sz="1600" b="1" dirty="0">
                <a:latin typeface="Times New Roman"/>
                <a:cs typeface="Times New Roman"/>
              </a:rPr>
              <a:t>	Applications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EDI:</a:t>
            </a:r>
            <a:endParaRPr sz="16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880"/>
              </a:spcBef>
              <a:buFont typeface="Times New Roman"/>
              <a:buAutoNum type="arabicPeriod"/>
              <a:tabLst>
                <a:tab pos="165100" algn="l"/>
              </a:tabLst>
            </a:pPr>
            <a:r>
              <a:rPr sz="1200" b="1" dirty="0">
                <a:latin typeface="Times New Roman"/>
                <a:cs typeface="Times New Roman"/>
              </a:rPr>
              <a:t>Role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EDI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 international</a:t>
            </a:r>
            <a:r>
              <a:rPr sz="1200" b="1" spc="-10" dirty="0">
                <a:latin typeface="Times New Roman"/>
                <a:cs typeface="Times New Roman"/>
              </a:rPr>
              <a:t> trade: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latin typeface="Times New Roman"/>
                <a:cs typeface="Times New Roman"/>
              </a:rPr>
              <a:t>Reduced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expenditures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1200" dirty="0">
                <a:latin typeface="Times New Roman"/>
                <a:cs typeface="Times New Roman"/>
              </a:rPr>
              <a:t>Quicker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movement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exported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goods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latin typeface="Times New Roman"/>
                <a:cs typeface="Times New Roman"/>
              </a:rPr>
              <a:t>Improved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25" dirty="0">
                <a:latin typeface="Times New Roman"/>
                <a:cs typeface="Times New Roman"/>
              </a:rPr>
              <a:t>―track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trace‖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Faster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opportunities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corruption, 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trade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Font typeface="Times New Roman"/>
              <a:buAutoNum type="arabicPeriod" startAt="2"/>
              <a:tabLst>
                <a:tab pos="165100" algn="l"/>
              </a:tabLst>
            </a:pPr>
            <a:r>
              <a:rPr sz="1200" b="1" dirty="0">
                <a:latin typeface="Times New Roman"/>
                <a:cs typeface="Times New Roman"/>
              </a:rPr>
              <a:t>Interbank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Electronic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Funds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Transfer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(EFT)</a:t>
            </a:r>
            <a:endParaRPr sz="1200">
              <a:latin typeface="Times New Roman"/>
              <a:cs typeface="Times New Roman"/>
            </a:endParaRPr>
          </a:p>
          <a:p>
            <a:pPr marL="241300" marR="230504" lvl="1" indent="91440">
              <a:lnSpc>
                <a:spcPts val="2060"/>
              </a:lnSpc>
              <a:spcBef>
                <a:spcPts val="12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EFTS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credit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payer‘s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bank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payee‘s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bank.</a:t>
            </a:r>
            <a:endParaRPr sz="1200">
              <a:latin typeface="Times New Roman"/>
              <a:cs typeface="Times New Roman"/>
            </a:endParaRPr>
          </a:p>
          <a:p>
            <a:pPr marL="332740" lvl="1" indent="-91440">
              <a:lnSpc>
                <a:spcPct val="100000"/>
              </a:lnSpc>
              <a:spcBef>
                <a:spcPts val="459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biggest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 services 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Federal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Reserve‘s</a:t>
            </a:r>
            <a:endParaRPr sz="1200">
              <a:latin typeface="Times New Roman"/>
              <a:cs typeface="Times New Roman"/>
            </a:endParaRPr>
          </a:p>
          <a:p>
            <a:pPr marL="241300" marR="217804">
              <a:lnSpc>
                <a:spcPct val="1433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system,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wire,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Interbank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(CHIPS)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New </a:t>
            </a:r>
            <a:r>
              <a:rPr sz="1200" dirty="0">
                <a:latin typeface="Times New Roman"/>
                <a:cs typeface="Times New Roman"/>
              </a:rPr>
              <a:t>York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house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70"/>
              </a:spcBef>
              <a:buFont typeface="Times New Roman"/>
              <a:buAutoNum type="arabicPeriod" startAt="3"/>
              <a:tabLst>
                <a:tab pos="165100" algn="l"/>
              </a:tabLst>
            </a:pPr>
            <a:r>
              <a:rPr sz="1200" b="1" dirty="0">
                <a:latin typeface="Times New Roman"/>
                <a:cs typeface="Times New Roman"/>
              </a:rPr>
              <a:t>Health care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EDI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insurance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EDI</a:t>
            </a:r>
            <a:endParaRPr sz="1200">
              <a:latin typeface="Times New Roman"/>
              <a:cs typeface="Times New Roman"/>
            </a:endParaRPr>
          </a:p>
          <a:p>
            <a:pPr marL="332740" lvl="1" indent="-91440">
              <a:lnSpc>
                <a:spcPct val="100000"/>
              </a:lnSpc>
              <a:spcBef>
                <a:spcPts val="58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Providing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affordable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universal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problem</a:t>
            </a:r>
            <a:endParaRPr sz="1200">
              <a:latin typeface="Times New Roman"/>
              <a:cs typeface="Times New Roman"/>
            </a:endParaRPr>
          </a:p>
          <a:p>
            <a:pPr marL="241300" marR="583565" lvl="1" indent="91440">
              <a:lnSpc>
                <a:spcPts val="2090"/>
              </a:lnSpc>
              <a:spcBef>
                <a:spcPts val="15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EDI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permanent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fixture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insurance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industries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medical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provider, patients,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10" dirty="0">
                <a:latin typeface="Times New Roman"/>
                <a:cs typeface="Times New Roman"/>
              </a:rPr>
              <a:t> payers</a:t>
            </a:r>
            <a:endParaRPr sz="1200">
              <a:latin typeface="Times New Roman"/>
              <a:cs typeface="Times New Roman"/>
            </a:endParaRPr>
          </a:p>
          <a:p>
            <a:pPr marL="332740" lvl="1" indent="-91440">
              <a:lnSpc>
                <a:spcPct val="100000"/>
              </a:lnSpc>
              <a:spcBef>
                <a:spcPts val="47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claim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 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administrative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care.</a:t>
            </a:r>
            <a:endParaRPr sz="1200">
              <a:latin typeface="Times New Roman"/>
              <a:cs typeface="Times New Roman"/>
            </a:endParaRPr>
          </a:p>
          <a:p>
            <a:pPr marL="241300" marR="882650" lvl="1" indent="91440">
              <a:lnSpc>
                <a:spcPts val="2090"/>
              </a:lnSpc>
              <a:spcBef>
                <a:spcPts val="15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prepare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submit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claims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via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value-</a:t>
            </a:r>
            <a:r>
              <a:rPr sz="1200" dirty="0">
                <a:latin typeface="Times New Roman"/>
                <a:cs typeface="Times New Roman"/>
              </a:rPr>
              <a:t>added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 service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provider</a:t>
            </a:r>
            <a:endParaRPr sz="1200">
              <a:latin typeface="Times New Roman"/>
              <a:cs typeface="Times New Roman"/>
            </a:endParaRPr>
          </a:p>
          <a:p>
            <a:pPr marL="332740" lvl="1" indent="-91440">
              <a:lnSpc>
                <a:spcPct val="100000"/>
              </a:lnSpc>
              <a:spcBef>
                <a:spcPts val="42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sorts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payer.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necessary,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insurance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electronically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route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third-</a:t>
            </a:r>
            <a:r>
              <a:rPr sz="1200" dirty="0">
                <a:latin typeface="Times New Roman"/>
                <a:cs typeface="Times New Roman"/>
              </a:rPr>
              <a:t>party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evaluation</a:t>
            </a:r>
            <a:endParaRPr sz="1200">
              <a:latin typeface="Times New Roman"/>
              <a:cs typeface="Times New Roman"/>
            </a:endParaRPr>
          </a:p>
          <a:p>
            <a:pPr marL="241300" marR="269240" lvl="1" indent="91440">
              <a:lnSpc>
                <a:spcPct val="143300"/>
              </a:lnSpc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Claims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submission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regarding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claim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status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additional Information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50"/>
              </a:spcBef>
              <a:buFont typeface="Times New Roman"/>
              <a:buAutoNum type="arabicPeriod" startAt="3"/>
              <a:tabLst>
                <a:tab pos="165100" algn="l"/>
              </a:tabLst>
            </a:pPr>
            <a:r>
              <a:rPr sz="1200" b="1" dirty="0">
                <a:latin typeface="Times New Roman"/>
                <a:cs typeface="Times New Roman"/>
              </a:rPr>
              <a:t>Manufacturing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&amp;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retail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procurement using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EDI</a:t>
            </a:r>
            <a:endParaRPr sz="1200">
              <a:latin typeface="Times New Roman"/>
              <a:cs typeface="Times New Roman"/>
            </a:endParaRPr>
          </a:p>
          <a:p>
            <a:pPr marL="332740" lvl="1" indent="-91440">
              <a:lnSpc>
                <a:spcPct val="100000"/>
              </a:lnSpc>
              <a:spcBef>
                <a:spcPts val="60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heavy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EDI</a:t>
            </a:r>
            <a:endParaRPr sz="1200">
              <a:latin typeface="Times New Roman"/>
              <a:cs typeface="Times New Roman"/>
            </a:endParaRPr>
          </a:p>
          <a:p>
            <a:pPr marL="332740" lvl="1" indent="-91440">
              <a:lnSpc>
                <a:spcPct val="100000"/>
              </a:lnSpc>
              <a:spcBef>
                <a:spcPts val="620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manufacturing,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just-</a:t>
            </a:r>
            <a:r>
              <a:rPr sz="1200" spc="-15" dirty="0">
                <a:latin typeface="Times New Roman"/>
                <a:cs typeface="Times New Roman"/>
              </a:rPr>
              <a:t>in-</a:t>
            </a:r>
            <a:r>
              <a:rPr sz="1200" spc="-10" dirty="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marL="332740" lvl="1" indent="-91440">
              <a:lnSpc>
                <a:spcPct val="100000"/>
              </a:lnSpc>
              <a:spcBef>
                <a:spcPts val="625"/>
              </a:spcBef>
              <a:buChar char="•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retailing,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</a:t>
            </a:r>
            <a:r>
              <a:rPr sz="1200" spc="-10" dirty="0">
                <a:latin typeface="Times New Roman"/>
                <a:cs typeface="Times New Roman"/>
              </a:rPr>
              <a:t> response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282966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558556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832749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3108339"/>
            <a:ext cx="55880" cy="5603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59628"/>
            <a:ext cx="5959475" cy="346646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518795" lvl="1" indent="-506095">
              <a:lnSpc>
                <a:spcPct val="100000"/>
              </a:lnSpc>
              <a:spcBef>
                <a:spcPts val="985"/>
              </a:spcBef>
              <a:buFont typeface="Times New Roman"/>
              <a:buAutoNum type="arabicPeriod" startAt="8"/>
              <a:tabLst>
                <a:tab pos="518795" algn="l"/>
              </a:tabLst>
            </a:pPr>
            <a:r>
              <a:rPr sz="1600" b="1" dirty="0">
                <a:latin typeface="Times New Roman"/>
                <a:cs typeface="Times New Roman"/>
              </a:rPr>
              <a:t>EDI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Protocols:</a:t>
            </a:r>
            <a:endParaRPr sz="16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1000"/>
              </a:spcBef>
              <a:buSzPct val="121739"/>
              <a:buFont typeface="Wingdings"/>
              <a:buChar char=""/>
              <a:tabLst>
                <a:tab pos="469900" algn="l"/>
              </a:tabLst>
            </a:pPr>
            <a:r>
              <a:rPr sz="1150" dirty="0">
                <a:latin typeface="Times New Roman"/>
                <a:cs typeface="Times New Roman"/>
              </a:rPr>
              <a:t>ANSI</a:t>
            </a:r>
            <a:r>
              <a:rPr sz="1150" spc="-60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X12</a:t>
            </a:r>
            <a:endParaRPr sz="1150">
              <a:latin typeface="Times New Roman"/>
              <a:cs typeface="Times New Roman"/>
            </a:endParaRPr>
          </a:p>
          <a:p>
            <a:pPr marL="469265" lvl="2" indent="-227965">
              <a:lnSpc>
                <a:spcPct val="100000"/>
              </a:lnSpc>
              <a:spcBef>
                <a:spcPts val="565"/>
              </a:spcBef>
              <a:buSzPct val="104347"/>
              <a:buFont typeface="Wingdings"/>
              <a:buChar char=""/>
              <a:tabLst>
                <a:tab pos="469265" algn="l"/>
              </a:tabLst>
            </a:pPr>
            <a:r>
              <a:rPr sz="1150" spc="-10" dirty="0">
                <a:latin typeface="Times New Roman"/>
                <a:cs typeface="Times New Roman"/>
              </a:rPr>
              <a:t>EDIFACT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400" b="1" dirty="0">
                <a:latin typeface="Times New Roman"/>
                <a:cs typeface="Times New Roman"/>
              </a:rPr>
              <a:t>Comparison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EDIFACT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X.12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Standards: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57975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comprised 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strings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elements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segments.</a:t>
            </a:r>
            <a:endParaRPr sz="1200">
              <a:latin typeface="Times New Roman"/>
              <a:cs typeface="Times New Roman"/>
            </a:endParaRPr>
          </a:p>
          <a:p>
            <a:pPr marL="58293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segments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specified by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standard.</a:t>
            </a:r>
            <a:endParaRPr sz="1200">
              <a:latin typeface="Times New Roman"/>
              <a:cs typeface="Times New Roman"/>
            </a:endParaRPr>
          </a:p>
          <a:p>
            <a:pPr marL="582930" marR="5080">
              <a:lnSpc>
                <a:spcPct val="13830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ANSI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element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date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invoice</a:t>
            </a:r>
            <a:r>
              <a:rPr sz="1200" spc="-10" dirty="0">
                <a:latin typeface="Times New Roman"/>
                <a:cs typeface="Times New Roman"/>
              </a:rPr>
              <a:t> date.</a:t>
            </a:r>
            <a:endParaRPr sz="1200">
              <a:latin typeface="Times New Roman"/>
              <a:cs typeface="Times New Roman"/>
            </a:endParaRPr>
          </a:p>
          <a:p>
            <a:pPr marL="579755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EDIFACT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segments,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elements,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date.</a:t>
            </a:r>
            <a:endParaRPr sz="1200">
              <a:latin typeface="Times New Roman"/>
              <a:cs typeface="Times New Roman"/>
            </a:endParaRPr>
          </a:p>
          <a:p>
            <a:pPr marL="582930" marR="429895" indent="-3175">
              <a:lnSpc>
                <a:spcPct val="140200"/>
              </a:lnSpc>
              <a:spcBef>
                <a:spcPts val="165"/>
              </a:spcBef>
            </a:pPr>
            <a:r>
              <a:rPr sz="1200" dirty="0">
                <a:latin typeface="Times New Roman"/>
                <a:cs typeface="Times New Roman"/>
              </a:rPr>
              <a:t>EDIFACT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elements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segments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beginning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segment </a:t>
            </a:r>
            <a:r>
              <a:rPr sz="1200" dirty="0">
                <a:latin typeface="Times New Roman"/>
                <a:cs typeface="Times New Roman"/>
              </a:rPr>
              <a:t>(header),but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composites.</a:t>
            </a:r>
            <a:endParaRPr sz="1200">
              <a:latin typeface="Times New Roman"/>
              <a:cs typeface="Times New Roman"/>
            </a:endParaRPr>
          </a:p>
          <a:p>
            <a:pPr marL="58293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ever-evolving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platform.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758944"/>
            <a:ext cx="5972175" cy="4418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/>
                <a:cs typeface="Times New Roman"/>
              </a:rPr>
              <a:t>Security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Threats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to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E-commerce: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1595"/>
              </a:spcBef>
            </a:pP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studied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examining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beginning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logical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assets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client </a:t>
            </a:r>
            <a:r>
              <a:rPr sz="1200" dirty="0">
                <a:latin typeface="Times New Roman"/>
                <a:cs typeface="Times New Roman"/>
              </a:rPr>
              <a:t>computers,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travelling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commerce </a:t>
            </a:r>
            <a:r>
              <a:rPr sz="1200" dirty="0">
                <a:latin typeface="Times New Roman"/>
                <a:cs typeface="Times New Roman"/>
              </a:rPr>
              <a:t>servers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attached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telecommunications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certainly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assets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protected,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telecommunications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 concern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security.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instance,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telecommunications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made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either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web-</a:t>
            </a:r>
            <a:r>
              <a:rPr sz="1200" dirty="0">
                <a:latin typeface="Times New Roman"/>
                <a:cs typeface="Times New Roman"/>
              </a:rPr>
              <a:t>servers,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all.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95"/>
              </a:spcBef>
            </a:pPr>
            <a:r>
              <a:rPr sz="1200" b="1" dirty="0">
                <a:latin typeface="Times New Roman"/>
                <a:cs typeface="Times New Roman"/>
              </a:rPr>
              <a:t>Client </a:t>
            </a:r>
            <a:r>
              <a:rPr sz="1200" b="1" spc="-10" dirty="0">
                <a:latin typeface="Times New Roman"/>
                <a:cs typeface="Times New Roman"/>
              </a:rPr>
              <a:t>threats</a:t>
            </a:r>
            <a:endParaRPr sz="1200">
              <a:latin typeface="Times New Roman"/>
              <a:cs typeface="Times New Roman"/>
            </a:endParaRPr>
          </a:p>
          <a:p>
            <a:pPr marL="12700" marR="10160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Until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introduction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executable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content,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mainly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static.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HTML,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little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pages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information. However,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widespread use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changed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perception.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latin typeface="Times New Roman"/>
                <a:cs typeface="Times New Roman"/>
              </a:rPr>
              <a:t>Active content: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embedded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transparently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pages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613" y="2126128"/>
            <a:ext cx="55880" cy="560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613" y="2399806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613" y="2675269"/>
            <a:ext cx="55880" cy="56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613" y="3206764"/>
            <a:ext cx="55880" cy="56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613" y="3482234"/>
            <a:ext cx="55880" cy="560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613" y="4013595"/>
            <a:ext cx="55880" cy="5603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55065"/>
            <a:ext cx="5973445" cy="2129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  <a:spcBef>
                <a:spcPts val="90"/>
              </a:spcBef>
            </a:pP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moving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graphics,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download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play </a:t>
            </a:r>
            <a:r>
              <a:rPr sz="1200" dirty="0">
                <a:latin typeface="Times New Roman"/>
                <a:cs typeface="Times New Roman"/>
              </a:rPr>
              <a:t>audio,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spreadsheet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place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items 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wishes 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shopping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invoice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amount,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tax,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handling,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shipping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best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Java </a:t>
            </a:r>
            <a:r>
              <a:rPr sz="1200" dirty="0">
                <a:latin typeface="Times New Roman"/>
                <a:cs typeface="Times New Roman"/>
              </a:rPr>
              <a:t>applets,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ActiveX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JavaScript,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VBScript.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b="1" dirty="0">
                <a:latin typeface="Times New Roman"/>
                <a:cs typeface="Times New Roman"/>
              </a:rPr>
              <a:t>Malicious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codes: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viruses,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worms 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trojan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horses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examples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malicious code.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2700" marR="13335" algn="just">
              <a:lnSpc>
                <a:spcPct val="1435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trojan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horse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useful function,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unexpected action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well.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Virus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segment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replicates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attaching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copies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executables.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4080" cy="817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 algn="just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worm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replicates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itself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execution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copy.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havoc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side.</a:t>
            </a:r>
            <a:endParaRPr sz="1200">
              <a:latin typeface="Times New Roman"/>
              <a:cs typeface="Times New Roman"/>
            </a:endParaRPr>
          </a:p>
          <a:p>
            <a:pPr marL="12700" marR="5080" indent="36195" algn="just">
              <a:lnSpc>
                <a:spcPct val="143800"/>
              </a:lnSpc>
              <a:spcBef>
                <a:spcPts val="15"/>
              </a:spcBef>
            </a:pPr>
            <a:r>
              <a:rPr sz="1200" b="1" spc="-10" dirty="0">
                <a:latin typeface="Times New Roman"/>
                <a:cs typeface="Times New Roman"/>
              </a:rPr>
              <a:t>Server-</a:t>
            </a:r>
            <a:r>
              <a:rPr sz="1200" b="1" dirty="0">
                <a:latin typeface="Times New Roman"/>
                <a:cs typeface="Times New Roman"/>
              </a:rPr>
              <a:t>side</a:t>
            </a:r>
            <a:r>
              <a:rPr sz="1200" b="1" spc="1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masquerading</a:t>
            </a:r>
            <a:r>
              <a:rPr sz="1200" i="1" dirty="0">
                <a:latin typeface="Times New Roman"/>
                <a:cs typeface="Times New Roman"/>
              </a:rPr>
              <a:t>:</a:t>
            </a:r>
            <a:r>
              <a:rPr sz="1200" i="1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Masquerading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lures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victim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believing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different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user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tries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computer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instead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reaches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claims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desired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spoofed.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passive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attack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(in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attempt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authenticate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recipient,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merely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accesses it),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attack.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1200" b="1" dirty="0">
                <a:latin typeface="Times New Roman"/>
                <a:cs typeface="Times New Roman"/>
              </a:rPr>
              <a:t>Communication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channel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threats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chain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linking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(client)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4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e-</a:t>
            </a:r>
            <a:r>
              <a:rPr sz="1200" spc="-10" dirty="0">
                <a:latin typeface="Times New Roman"/>
                <a:cs typeface="Times New Roman"/>
              </a:rPr>
              <a:t>commerce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4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resource.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travel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node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destination </a:t>
            </a:r>
            <a:r>
              <a:rPr sz="1200" dirty="0">
                <a:latin typeface="Times New Roman"/>
                <a:cs typeface="Times New Roman"/>
              </a:rPr>
              <a:t>node.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intermediate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before </a:t>
            </a:r>
            <a:r>
              <a:rPr sz="1200" dirty="0">
                <a:latin typeface="Times New Roman"/>
                <a:cs typeface="Times New Roman"/>
              </a:rPr>
              <a:t>reaching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destination.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impossible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guarantee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internet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 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safe, secure,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non-</a:t>
            </a:r>
            <a:r>
              <a:rPr sz="1200" spc="-10" dirty="0">
                <a:latin typeface="Times New Roman"/>
                <a:cs typeface="Times New Roman"/>
              </a:rPr>
              <a:t>hostile.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15"/>
              </a:spcBef>
            </a:pPr>
            <a:r>
              <a:rPr sz="1200" b="1" dirty="0">
                <a:latin typeface="Times New Roman"/>
                <a:cs typeface="Times New Roman"/>
              </a:rPr>
              <a:t>Confidentiality</a:t>
            </a:r>
            <a:r>
              <a:rPr sz="1200" b="1" spc="165" dirty="0">
                <a:latin typeface="Times New Roman"/>
                <a:cs typeface="Times New Roman"/>
              </a:rPr>
              <a:t>  </a:t>
            </a:r>
            <a:r>
              <a:rPr sz="1200" b="1" dirty="0">
                <a:latin typeface="Times New Roman"/>
                <a:cs typeface="Times New Roman"/>
              </a:rPr>
              <a:t>threats:</a:t>
            </a:r>
            <a:r>
              <a:rPr sz="1200" b="1" spc="17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Confidentiality</a:t>
            </a:r>
            <a:r>
              <a:rPr sz="1200" spc="16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6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prevention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unauthorized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disclosure.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Breaching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confidentiality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difficult.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Suppose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onto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say </a:t>
            </a:r>
            <a:r>
              <a:rPr sz="1200" dirty="0">
                <a:latin typeface="Times New Roman"/>
                <a:cs typeface="Times New Roman"/>
                <a:hlinkClick r:id="rId2"/>
              </a:rPr>
              <a:t>www.anybiz.com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 with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boxes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e- </a:t>
            </a:r>
            <a:r>
              <a:rPr sz="1200" dirty="0">
                <a:latin typeface="Times New Roman"/>
                <a:cs typeface="Times New Roman"/>
              </a:rPr>
              <a:t>mail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fills out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boxes 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clicks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submit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button,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web-server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 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transmitting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web-server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box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server‘s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URL.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captured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HTTP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suppose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mind,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wait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anybiz.com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jumps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instead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www.somecompany.com.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somecompany.com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demographics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URL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came </a:t>
            </a:r>
            <a:r>
              <a:rPr sz="1200" dirty="0">
                <a:latin typeface="Times New Roman"/>
                <a:cs typeface="Times New Roman"/>
              </a:rPr>
              <a:t>(www.anybiz.com).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somecompany.com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breached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confidentiality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recording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secret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 just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entered.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3700"/>
              </a:lnSpc>
              <a:spcBef>
                <a:spcPts val="20"/>
              </a:spcBef>
            </a:pPr>
            <a:r>
              <a:rPr sz="1200" b="1" dirty="0">
                <a:latin typeface="Times New Roman"/>
                <a:cs typeface="Times New Roman"/>
              </a:rPr>
              <a:t>Integrity</a:t>
            </a:r>
            <a:r>
              <a:rPr sz="1200" b="1" spc="1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threats:</a:t>
            </a:r>
            <a:r>
              <a:rPr sz="1200" b="1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integrity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threat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unauthorized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message </a:t>
            </a:r>
            <a:r>
              <a:rPr sz="1200" dirty="0">
                <a:latin typeface="Times New Roman"/>
                <a:cs typeface="Times New Roman"/>
              </a:rPr>
              <a:t>stream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information.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Unprotected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banking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subject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integrity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violations. </a:t>
            </a:r>
            <a:r>
              <a:rPr sz="1200" dirty="0">
                <a:latin typeface="Times New Roman"/>
                <a:cs typeface="Times New Roman"/>
              </a:rPr>
              <a:t>Cyber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vandalism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integrity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violation.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Cyber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vandalism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electronic </a:t>
            </a:r>
            <a:r>
              <a:rPr sz="1200" dirty="0">
                <a:latin typeface="Times New Roman"/>
                <a:cs typeface="Times New Roman"/>
              </a:rPr>
              <a:t>defacing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Masquerading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spoofing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pretending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someone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representing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fake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creating </a:t>
            </a:r>
            <a:r>
              <a:rPr sz="1200" dirty="0">
                <a:latin typeface="Times New Roman"/>
                <a:cs typeface="Times New Roman"/>
              </a:rPr>
              <a:t>havoc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websites.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domain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(DNS),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perpetrators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9795" cy="8172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8255" algn="just">
              <a:lnSpc>
                <a:spcPct val="14330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substitute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spoof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visitors.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Integrity </a:t>
            </a:r>
            <a:r>
              <a:rPr sz="1200" dirty="0">
                <a:latin typeface="Times New Roman"/>
                <a:cs typeface="Times New Roman"/>
              </a:rPr>
              <a:t>threats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vital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financial,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medical,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military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information.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serious </a:t>
            </a:r>
            <a:r>
              <a:rPr sz="1200" dirty="0">
                <a:latin typeface="Times New Roman"/>
                <a:cs typeface="Times New Roman"/>
              </a:rPr>
              <a:t>consequences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people.</a:t>
            </a:r>
            <a:endParaRPr sz="1200">
              <a:latin typeface="Times New Roman"/>
              <a:cs typeface="Times New Roman"/>
            </a:endParaRPr>
          </a:p>
          <a:p>
            <a:pPr marL="12700" marR="12700" algn="just">
              <a:lnSpc>
                <a:spcPct val="1433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Availability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threats: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threats,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delay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denial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threats,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disrupt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deny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entirely.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example,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processing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speed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ATM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slows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5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seconds,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abandon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machines entirely.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Similarly,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slowing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drive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competitors‘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-10" dirty="0">
                <a:latin typeface="Times New Roman"/>
                <a:cs typeface="Times New Roman"/>
              </a:rPr>
              <a:t> sites.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95"/>
              </a:spcBef>
            </a:pPr>
            <a:r>
              <a:rPr sz="1200" b="1" dirty="0">
                <a:latin typeface="Times New Roman"/>
                <a:cs typeface="Times New Roman"/>
              </a:rPr>
              <a:t>Server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threats</a:t>
            </a: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third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client-</a:t>
            </a:r>
            <a:r>
              <a:rPr sz="1200" spc="-10" dirty="0">
                <a:latin typeface="Times New Roman"/>
                <a:cs typeface="Times New Roman"/>
              </a:rPr>
              <a:t>internet-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trio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embodying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path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vulnerabilities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exploited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59"/>
              </a:spcBef>
            </a:pPr>
            <a:r>
              <a:rPr sz="1200" dirty="0">
                <a:latin typeface="Times New Roman"/>
                <a:cs typeface="Times New Roman"/>
              </a:rPr>
              <a:t>anyone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 destruction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illegally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acquire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0"/>
              </a:spcBef>
            </a:pPr>
            <a:r>
              <a:rPr sz="1200" b="1" dirty="0">
                <a:latin typeface="Times New Roman"/>
                <a:cs typeface="Times New Roman"/>
              </a:rPr>
              <a:t>Web-server</a:t>
            </a:r>
            <a:r>
              <a:rPr sz="1200" b="1" spc="1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threats:</a:t>
            </a:r>
            <a:r>
              <a:rPr sz="1200" b="1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Web-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responding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34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HTTP requests.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web-server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inherently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high-risk,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convenience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goal.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probability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coding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(bugs)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holes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 </a:t>
            </a:r>
            <a:r>
              <a:rPr sz="1200" dirty="0">
                <a:latin typeface="Times New Roman"/>
                <a:cs typeface="Times New Roman"/>
              </a:rPr>
              <a:t>weaknesses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 openings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evildoers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enter.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15"/>
              </a:spcBef>
            </a:pPr>
            <a:r>
              <a:rPr sz="1200" b="1" dirty="0">
                <a:latin typeface="Times New Roman"/>
                <a:cs typeface="Times New Roman"/>
              </a:rPr>
              <a:t>Commerce</a:t>
            </a:r>
            <a:r>
              <a:rPr sz="1200" b="1" spc="3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server</a:t>
            </a:r>
            <a:r>
              <a:rPr sz="1200" b="1" spc="2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threats:</a:t>
            </a:r>
            <a:r>
              <a:rPr sz="1200" b="1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server,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along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web-</a:t>
            </a:r>
            <a:r>
              <a:rPr sz="1200" dirty="0">
                <a:latin typeface="Times New Roman"/>
                <a:cs typeface="Times New Roman"/>
              </a:rPr>
              <a:t>server,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responds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requests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browsers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HTTP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CGI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scripts.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pieces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comprise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suite,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FTP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remote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operating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machines.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bugs.</a:t>
            </a:r>
            <a:endParaRPr sz="12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3400"/>
              </a:lnSpc>
              <a:spcBef>
                <a:spcPts val="25"/>
              </a:spcBef>
            </a:pPr>
            <a:r>
              <a:rPr sz="1200" b="1" dirty="0">
                <a:latin typeface="Times New Roman"/>
                <a:cs typeface="Times New Roman"/>
              </a:rPr>
              <a:t>Database</a:t>
            </a:r>
            <a:r>
              <a:rPr sz="1200" b="1" spc="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threats:</a:t>
            </a:r>
            <a:r>
              <a:rPr sz="1200" b="1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retrieve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databases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web-</a:t>
            </a:r>
            <a:r>
              <a:rPr sz="1200" dirty="0">
                <a:latin typeface="Times New Roman"/>
                <a:cs typeface="Times New Roman"/>
              </a:rPr>
              <a:t>server.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Besides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irreparably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damage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were </a:t>
            </a:r>
            <a:r>
              <a:rPr sz="1200" dirty="0">
                <a:latin typeface="Times New Roman"/>
                <a:cs typeface="Times New Roman"/>
              </a:rPr>
              <a:t>disclosed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altered.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username/password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pairs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non-secure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someone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authentication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masquerade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legitimate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 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 marL="12700" marR="12700" algn="just">
              <a:lnSpc>
                <a:spcPct val="143300"/>
              </a:lnSpc>
              <a:spcBef>
                <a:spcPts val="25"/>
              </a:spcBef>
            </a:pPr>
            <a:r>
              <a:rPr sz="1200" b="1" dirty="0">
                <a:latin typeface="Times New Roman"/>
                <a:cs typeface="Times New Roman"/>
              </a:rPr>
              <a:t>Common</a:t>
            </a:r>
            <a:r>
              <a:rPr sz="1200" b="1" spc="3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gateway</a:t>
            </a:r>
            <a:r>
              <a:rPr sz="1200" b="1" spc="3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interface</a:t>
            </a:r>
            <a:r>
              <a:rPr sz="1200" b="1" spc="3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threats:</a:t>
            </a:r>
            <a:r>
              <a:rPr sz="1200" b="1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gateway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(CGI)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implements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web-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CGI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CGIs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80430" cy="83489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5240" algn="just">
              <a:lnSpc>
                <a:spcPct val="14340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misused.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web-servers,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CGI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scripts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privileges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unconstrained.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Defective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malicious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CGIs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free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capable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disabling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system,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calling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privileged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(and </a:t>
            </a:r>
            <a:r>
              <a:rPr sz="1200" dirty="0">
                <a:latin typeface="Times New Roman"/>
                <a:cs typeface="Times New Roman"/>
              </a:rPr>
              <a:t>dangerous)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 that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delete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confidential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information,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usernames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passwords.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b="1" dirty="0">
                <a:latin typeface="Times New Roman"/>
                <a:cs typeface="Times New Roman"/>
              </a:rPr>
              <a:t>Password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hacking: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simplest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attack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against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password-based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guess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passwords.</a:t>
            </a:r>
            <a:endParaRPr sz="1200">
              <a:latin typeface="Times New Roman"/>
              <a:cs typeface="Times New Roman"/>
            </a:endParaRPr>
          </a:p>
          <a:p>
            <a:pPr marL="12700" marR="21590" algn="just">
              <a:lnSpc>
                <a:spcPct val="1434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Guessing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passwords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complement,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complementation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functions,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authentication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obtained.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password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guessed,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attacker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password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518795" algn="l"/>
              </a:tabLst>
            </a:pPr>
            <a:r>
              <a:rPr sz="1600" b="1" spc="-25" dirty="0">
                <a:latin typeface="Times New Roman"/>
                <a:cs typeface="Times New Roman"/>
              </a:rPr>
              <a:t>3.9</a:t>
            </a:r>
            <a:r>
              <a:rPr sz="1600" b="1" dirty="0">
                <a:latin typeface="Times New Roman"/>
                <a:cs typeface="Times New Roman"/>
              </a:rPr>
              <a:t>	Security</a:t>
            </a:r>
            <a:r>
              <a:rPr sz="1600" b="1" spc="-10" dirty="0">
                <a:latin typeface="Times New Roman"/>
                <a:cs typeface="Times New Roman"/>
              </a:rPr>
              <a:t> Requirements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E-Commerce: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b="1" spc="-10" dirty="0">
                <a:latin typeface="Times New Roman"/>
                <a:cs typeface="Times New Roman"/>
              </a:rPr>
              <a:t>Authentication:</a:t>
            </a:r>
            <a:endParaRPr sz="1200">
              <a:latin typeface="Times New Roman"/>
              <a:cs typeface="Times New Roman"/>
            </a:endParaRPr>
          </a:p>
          <a:p>
            <a:pPr marL="12700" marR="15875" algn="just">
              <a:lnSpc>
                <a:spcPct val="143300"/>
              </a:lnSpc>
              <a:spcBef>
                <a:spcPts val="65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(whether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web)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does </a:t>
            </a:r>
            <a:r>
              <a:rPr sz="1200" dirty="0">
                <a:latin typeface="Times New Roman"/>
                <a:cs typeface="Times New Roman"/>
              </a:rPr>
              <a:t>genuinely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purports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to.Without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face-</a:t>
            </a:r>
            <a:r>
              <a:rPr sz="1200" dirty="0">
                <a:latin typeface="Times New Roman"/>
                <a:cs typeface="Times New Roman"/>
              </a:rPr>
              <a:t>to-face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contact,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passing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oneself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someone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internet.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best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defence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against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misled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imposter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provided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38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unforgeable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(such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VeriSign).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Although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anyone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generate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themselves,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trusted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authority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demands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real-</a:t>
            </a:r>
            <a:r>
              <a:rPr sz="1200" dirty="0">
                <a:latin typeface="Times New Roman"/>
                <a:cs typeface="Times New Roman"/>
              </a:rPr>
              <a:t>world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proof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identity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validity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trusted </a:t>
            </a:r>
            <a:r>
              <a:rPr sz="1200" dirty="0">
                <a:latin typeface="Times New Roman"/>
                <a:cs typeface="Times New Roman"/>
              </a:rPr>
              <a:t>authorities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automatically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recognized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trusted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browser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email </a:t>
            </a:r>
            <a:r>
              <a:rPr sz="1200" dirty="0">
                <a:latin typeface="Times New Roman"/>
                <a:cs typeface="Times New Roman"/>
              </a:rPr>
              <a:t>client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software.</a:t>
            </a:r>
            <a:endParaRPr sz="1200">
              <a:latin typeface="Times New Roman"/>
              <a:cs typeface="Times New Roman"/>
            </a:endParaRPr>
          </a:p>
          <a:p>
            <a:pPr marL="12700" marR="17780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Authentication 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situations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tokens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(such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license),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piece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(eg.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PIN),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physical</a:t>
            </a:r>
            <a:endParaRPr sz="1200">
              <a:latin typeface="Times New Roman"/>
              <a:cs typeface="Times New Roman"/>
            </a:endParaRPr>
          </a:p>
          <a:p>
            <a:pPr marL="12700" marR="16510" algn="just">
              <a:lnSpc>
                <a:spcPct val="143300"/>
              </a:lnSpc>
              <a:spcBef>
                <a:spcPts val="30"/>
              </a:spcBef>
            </a:pPr>
            <a:r>
              <a:rPr sz="1200" dirty="0">
                <a:latin typeface="Times New Roman"/>
                <a:cs typeface="Times New Roman"/>
              </a:rPr>
              <a:t>property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(fingerprints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retina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scans).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these.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authentication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unique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token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password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usage.</a:t>
            </a:r>
            <a:endParaRPr sz="12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spcBef>
                <a:spcPts val="670"/>
              </a:spcBef>
            </a:pPr>
            <a:r>
              <a:rPr sz="1200" b="1" spc="-10" dirty="0">
                <a:latin typeface="Times New Roman"/>
                <a:cs typeface="Times New Roman"/>
              </a:rPr>
              <a:t>Privacy:</a:t>
            </a:r>
            <a:endParaRPr sz="1200">
              <a:latin typeface="Times New Roman"/>
              <a:cs typeface="Times New Roman"/>
            </a:endParaRPr>
          </a:p>
          <a:p>
            <a:pPr marL="12700" marR="12065" algn="just">
              <a:lnSpc>
                <a:spcPts val="206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privacy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changed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parties.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Typically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encryption.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Sensitive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(such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credit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details,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records,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figures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etc.)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encrypted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transmitted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128-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90"/>
              </a:spcBef>
            </a:pP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intercepted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hackers,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cannot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decrypted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short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0890"/>
            <a:ext cx="5974080" cy="805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E-</a:t>
            </a:r>
            <a:r>
              <a:rPr sz="1200" spc="-10" dirty="0">
                <a:latin typeface="Times New Roman"/>
                <a:cs typeface="Times New Roman"/>
              </a:rPr>
              <a:t>commerce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de-personalises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shopping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368935" lvl="1" indent="-356235" algn="just">
              <a:lnSpc>
                <a:spcPct val="100000"/>
              </a:lnSpc>
              <a:buFont typeface="Times New Roman"/>
              <a:buAutoNum type="arabicPeriod" startAt="5"/>
              <a:tabLst>
                <a:tab pos="368935" algn="l"/>
              </a:tabLst>
            </a:pPr>
            <a:r>
              <a:rPr sz="1400" b="1" dirty="0">
                <a:latin typeface="Times New Roman"/>
                <a:cs typeface="Times New Roman"/>
              </a:rPr>
              <a:t>Threats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E-commerce:</a:t>
            </a:r>
            <a:endParaRPr sz="1400">
              <a:latin typeface="Times New Roman"/>
              <a:cs typeface="Times New Roman"/>
            </a:endParaRPr>
          </a:p>
          <a:p>
            <a:pPr marL="354330" marR="1492250" indent="2540" algn="just">
              <a:lnSpc>
                <a:spcPct val="146700"/>
              </a:lnSpc>
              <a:spcBef>
                <a:spcPts val="994"/>
              </a:spcBef>
            </a:pPr>
            <a:r>
              <a:rPr sz="1200" dirty="0">
                <a:latin typeface="Times New Roman"/>
                <a:cs typeface="Times New Roman"/>
              </a:rPr>
              <a:t>Hackers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attempting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disrupt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site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stolen.</a:t>
            </a:r>
            <a:endParaRPr sz="1200">
              <a:latin typeface="Times New Roman"/>
              <a:cs typeface="Times New Roman"/>
            </a:endParaRPr>
          </a:p>
          <a:p>
            <a:pPr marL="354330" algn="just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latin typeface="Times New Roman"/>
                <a:cs typeface="Times New Roman"/>
              </a:rPr>
              <a:t>Imposters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mirror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ecommerce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money</a:t>
            </a:r>
            <a:endParaRPr sz="1200">
              <a:latin typeface="Times New Roman"/>
              <a:cs typeface="Times New Roman"/>
            </a:endParaRPr>
          </a:p>
          <a:p>
            <a:pPr marL="354330" marR="13335" indent="100330" algn="just">
              <a:lnSpc>
                <a:spcPct val="140000"/>
              </a:lnSpc>
              <a:spcBef>
                <a:spcPts val="170"/>
              </a:spcBef>
            </a:pPr>
            <a:r>
              <a:rPr sz="1200" dirty="0">
                <a:latin typeface="Times New Roman"/>
                <a:cs typeface="Times New Roman"/>
              </a:rPr>
              <a:t>Authorised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administrators/users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ecommerce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downloading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active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attacks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ecommerce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354330" algn="just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disaffected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disrupting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ecommerce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354330" marR="10795" indent="54610" algn="just">
              <a:lnSpc>
                <a:spcPct val="138500"/>
              </a:lnSpc>
              <a:spcBef>
                <a:spcPts val="165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worth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considering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threats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ecommerce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might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come </a:t>
            </a:r>
            <a:r>
              <a:rPr sz="1200" dirty="0">
                <a:latin typeface="Times New Roman"/>
                <a:cs typeface="Times New Roman"/>
              </a:rPr>
              <a:t>from, 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identifying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site.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Consider:</a:t>
            </a:r>
            <a:endParaRPr sz="1200">
              <a:latin typeface="Times New Roman"/>
              <a:cs typeface="Times New Roman"/>
            </a:endParaRPr>
          </a:p>
          <a:p>
            <a:pPr marL="354330" marR="18415" algn="just">
              <a:lnSpc>
                <a:spcPct val="140000"/>
              </a:lnSpc>
              <a:spcBef>
                <a:spcPts val="219"/>
              </a:spcBef>
            </a:pP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ecommerce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disruption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example </a:t>
            </a:r>
            <a:r>
              <a:rPr sz="1200" dirty="0">
                <a:latin typeface="Times New Roman"/>
                <a:cs typeface="Times New Roman"/>
              </a:rPr>
              <a:t>competitors,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ex-</a:t>
            </a:r>
            <a:r>
              <a:rPr sz="1200" dirty="0">
                <a:latin typeface="Times New Roman"/>
                <a:cs typeface="Times New Roman"/>
              </a:rPr>
              <a:t>employees,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354330" marR="13335" indent="45720" algn="just">
              <a:lnSpc>
                <a:spcPct val="14260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expertise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hacker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possess;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small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likely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hackers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expensive,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needed.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368935" lvl="1" indent="-356235" algn="just">
              <a:lnSpc>
                <a:spcPct val="100000"/>
              </a:lnSpc>
              <a:buFont typeface="Times New Roman"/>
              <a:buAutoNum type="arabicPeriod" startAt="6"/>
              <a:tabLst>
                <a:tab pos="368935" algn="l"/>
              </a:tabLst>
            </a:pPr>
            <a:r>
              <a:rPr sz="1400" b="1" dirty="0">
                <a:latin typeface="Times New Roman"/>
                <a:cs typeface="Times New Roman"/>
              </a:rPr>
              <a:t>Features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E-Commerce:</a:t>
            </a:r>
            <a:endParaRPr sz="1400">
              <a:latin typeface="Times New Roman"/>
              <a:cs typeface="Times New Roman"/>
            </a:endParaRPr>
          </a:p>
          <a:p>
            <a:pPr marL="353060" lvl="2" indent="-227965">
              <a:lnSpc>
                <a:spcPct val="100000"/>
              </a:lnSpc>
              <a:spcBef>
                <a:spcPts val="1210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Ubiquity</a:t>
            </a:r>
            <a:endParaRPr sz="1200">
              <a:latin typeface="Times New Roman"/>
              <a:cs typeface="Times New Roman"/>
            </a:endParaRPr>
          </a:p>
          <a:p>
            <a:pPr marL="354330" marR="7620">
              <a:lnSpc>
                <a:spcPts val="2039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Internet/Web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marketplace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extended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beyond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traditional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available </a:t>
            </a:r>
            <a:r>
              <a:rPr sz="1200" dirty="0">
                <a:latin typeface="Times New Roman"/>
                <a:cs typeface="Times New Roman"/>
              </a:rPr>
              <a:t>everywhere: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home,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boundaries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removed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temporal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354330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latin typeface="Times New Roman"/>
                <a:cs typeface="Times New Roman"/>
              </a:rPr>
              <a:t>elsewhere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devices,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anytime.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geographic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location.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―Marketspace‖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created;</a:t>
            </a:r>
            <a:endParaRPr sz="1200">
              <a:latin typeface="Times New Roman"/>
              <a:cs typeface="Times New Roman"/>
            </a:endParaRPr>
          </a:p>
          <a:p>
            <a:pPr marL="354330" marR="6350">
              <a:lnSpc>
                <a:spcPct val="1433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shopping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 take place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anywhere.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convenience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enhanced,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shopping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costs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reduced.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353060" lvl="2" indent="-227965">
              <a:lnSpc>
                <a:spcPct val="100000"/>
              </a:lnSpc>
              <a:buFont typeface="Wingdings"/>
              <a:buChar char=""/>
              <a:tabLst>
                <a:tab pos="353060" algn="l"/>
              </a:tabLst>
            </a:pPr>
            <a:r>
              <a:rPr sz="1200" b="1" dirty="0">
                <a:latin typeface="Times New Roman"/>
                <a:cs typeface="Times New Roman"/>
              </a:rPr>
              <a:t>Global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reach</a:t>
            </a:r>
            <a:endParaRPr sz="1200">
              <a:latin typeface="Times New Roman"/>
              <a:cs typeface="Times New Roman"/>
            </a:endParaRPr>
          </a:p>
          <a:p>
            <a:pPr marL="354330" marR="19050">
              <a:lnSpc>
                <a:spcPts val="209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reaches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cultural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national </a:t>
            </a:r>
            <a:r>
              <a:rPr sz="1200" dirty="0">
                <a:latin typeface="Times New Roman"/>
                <a:cs typeface="Times New Roman"/>
              </a:rPr>
              <a:t>boundaries,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around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earth.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national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boundaries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seamlessly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modification.</a:t>
            </a:r>
            <a:endParaRPr sz="1200">
              <a:latin typeface="Times New Roman"/>
              <a:cs typeface="Times New Roman"/>
            </a:endParaRPr>
          </a:p>
          <a:p>
            <a:pPr marL="354330">
              <a:lnSpc>
                <a:spcPct val="100000"/>
              </a:lnSpc>
              <a:spcBef>
                <a:spcPts val="445"/>
              </a:spcBef>
            </a:pPr>
            <a:r>
              <a:rPr sz="1200" spc="-30" dirty="0">
                <a:latin typeface="Times New Roman"/>
                <a:cs typeface="Times New Roman"/>
              </a:rPr>
              <a:t>―Marketspace‖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potentially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billions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millions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businesses</a:t>
            </a:r>
            <a:endParaRPr sz="1200">
              <a:latin typeface="Times New Roman"/>
              <a:cs typeface="Times New Roman"/>
            </a:endParaRPr>
          </a:p>
          <a:p>
            <a:pPr marL="354330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Times New Roman"/>
                <a:cs typeface="Times New Roman"/>
              </a:rPr>
              <a:t>worldwide.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1820798"/>
            <a:ext cx="55880" cy="556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2088910"/>
            <a:ext cx="55880" cy="56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2355246"/>
            <a:ext cx="55880" cy="542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2632096"/>
            <a:ext cx="55880" cy="560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3163457"/>
            <a:ext cx="55880" cy="56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3439054"/>
            <a:ext cx="55880" cy="560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3971304"/>
            <a:ext cx="55880" cy="560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13" y="4502164"/>
            <a:ext cx="55880" cy="5603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6620" cy="8172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4330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time.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HTTPS </a:t>
            </a:r>
            <a:r>
              <a:rPr sz="1200" dirty="0">
                <a:latin typeface="Times New Roman"/>
                <a:cs typeface="Times New Roman"/>
              </a:rPr>
              <a:t>connection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web-</a:t>
            </a:r>
            <a:r>
              <a:rPr sz="1200" dirty="0">
                <a:latin typeface="Times New Roman"/>
                <a:cs typeface="Times New Roman"/>
              </a:rPr>
              <a:t>server.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extra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security,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stored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long-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encrypted </a:t>
            </a:r>
            <a:r>
              <a:rPr sz="1200" spc="-10" dirty="0">
                <a:latin typeface="Times New Roman"/>
                <a:cs typeface="Times New Roman"/>
              </a:rPr>
              <a:t>format.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Authorization:</a:t>
            </a:r>
            <a:endParaRPr sz="1200">
              <a:latin typeface="Times New Roman"/>
              <a:cs typeface="Times New Roman"/>
            </a:endParaRPr>
          </a:p>
          <a:p>
            <a:pPr marL="12700" marR="128905" indent="36195">
              <a:lnSpc>
                <a:spcPts val="206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Authorization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computer system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someone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information.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usually </a:t>
            </a:r>
            <a:r>
              <a:rPr sz="1200" dirty="0">
                <a:latin typeface="Times New Roman"/>
                <a:cs typeface="Times New Roman"/>
              </a:rPr>
              <a:t>achieved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locks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-10" dirty="0">
                <a:latin typeface="Times New Roman"/>
                <a:cs typeface="Times New Roman"/>
              </a:rPr>
              <a:t>keys.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Authorization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tied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authentication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securely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verify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  <a:p>
            <a:pPr marL="12700" marR="17780" algn="just">
              <a:lnSpc>
                <a:spcPct val="1434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(such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page)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(such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requisition)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against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sufficient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proceed.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manager sending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signed </a:t>
            </a:r>
            <a:r>
              <a:rPr sz="1200" spc="-10" dirty="0">
                <a:latin typeface="Times New Roman"/>
                <a:cs typeface="Times New Roman"/>
              </a:rPr>
              <a:t>email.</a:t>
            </a: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4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email,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once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checked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verified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recipient,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legally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binding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service.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Similarly,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web-server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restricted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digital </a:t>
            </a:r>
            <a:r>
              <a:rPr sz="1200" dirty="0">
                <a:latin typeface="Times New Roman"/>
                <a:cs typeface="Times New Roman"/>
              </a:rPr>
              <a:t>certificate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user‘s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browser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then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given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according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server‘s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permission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rules.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Integrity:</a:t>
            </a:r>
            <a:endParaRPr sz="1200">
              <a:latin typeface="Times New Roman"/>
              <a:cs typeface="Times New Roman"/>
            </a:endParaRPr>
          </a:p>
          <a:p>
            <a:pPr marL="12700" marR="9525" indent="39370" algn="just">
              <a:lnSpc>
                <a:spcPts val="206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Integrity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tampered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with.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Traditionally,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dealt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tight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over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requiring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authorized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officers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initial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2700" marR="15875" algn="just">
              <a:lnSpc>
                <a:spcPts val="206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obvious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drawbacks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limitations.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someone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receiving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sensitive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online,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coming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expects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(authentication),</a:t>
            </a: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ts val="2060"/>
              </a:lnSpc>
              <a:spcBef>
                <a:spcPts val="30"/>
              </a:spcBef>
            </a:pP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hasn‘t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intercepted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hacker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transit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altered.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speed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distances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 requires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afforded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95" dirty="0">
                <a:latin typeface="Times New Roman"/>
                <a:cs typeface="Times New Roman"/>
              </a:rPr>
              <a:t>―sign‖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messages. 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travelling</a:t>
            </a:r>
            <a:endParaRPr sz="1200">
              <a:latin typeface="Times New Roman"/>
              <a:cs typeface="Times New Roman"/>
            </a:endParaRPr>
          </a:p>
          <a:p>
            <a:pPr marL="12700" marR="17780">
              <a:lnSpc>
                <a:spcPct val="1433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employee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production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integrity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digital </a:t>
            </a:r>
            <a:r>
              <a:rPr sz="1200" dirty="0">
                <a:latin typeface="Times New Roman"/>
                <a:cs typeface="Times New Roman"/>
              </a:rPr>
              <a:t>certificate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email.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hash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brief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9795" cy="8049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0160" algn="just">
              <a:lnSpc>
                <a:spcPct val="14340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numerical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representation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content.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recipient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message,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his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automatically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hash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against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message,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hashes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alert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recipient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been </a:t>
            </a:r>
            <a:r>
              <a:rPr sz="1200" dirty="0">
                <a:latin typeface="Times New Roman"/>
                <a:cs typeface="Times New Roman"/>
              </a:rPr>
              <a:t>tampered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transit.</a:t>
            </a:r>
            <a:endParaRPr sz="12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spcBef>
                <a:spcPts val="670"/>
              </a:spcBef>
            </a:pPr>
            <a:r>
              <a:rPr sz="1200" b="1" dirty="0">
                <a:latin typeface="Times New Roman"/>
                <a:cs typeface="Times New Roman"/>
              </a:rPr>
              <a:t>Non-</a:t>
            </a:r>
            <a:r>
              <a:rPr sz="1200" b="1" spc="-10" dirty="0">
                <a:latin typeface="Times New Roman"/>
                <a:cs typeface="Times New Roman"/>
              </a:rPr>
              <a:t>repudiation: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06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Non-repudiation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guarantee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once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someone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requested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approved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 action.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Non-repudiation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specific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approval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website.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Traditionally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non-repudiation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been</a:t>
            </a:r>
            <a:endParaRPr sz="1200">
              <a:latin typeface="Times New Roman"/>
              <a:cs typeface="Times New Roman"/>
            </a:endParaRPr>
          </a:p>
          <a:p>
            <a:pPr marL="12700" marR="14604" algn="just">
              <a:lnSpc>
                <a:spcPts val="2060"/>
              </a:lnSpc>
              <a:spcBef>
                <a:spcPts val="35"/>
              </a:spcBef>
            </a:pPr>
            <a:r>
              <a:rPr sz="1200" dirty="0">
                <a:latin typeface="Times New Roman"/>
                <a:cs typeface="Times New Roman"/>
              </a:rPr>
              <a:t>achieved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contracts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contracts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notarized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third </a:t>
            </a:r>
            <a:r>
              <a:rPr sz="1200" dirty="0">
                <a:latin typeface="Times New Roman"/>
                <a:cs typeface="Times New Roman"/>
              </a:rPr>
              <a:t>parties.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registered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mail,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postmarks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 marR="12065" algn="just">
              <a:lnSpc>
                <a:spcPts val="206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date-stamp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record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transmission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acceptance.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</a:t>
            </a:r>
            <a:r>
              <a:rPr sz="1200" spc="-10" dirty="0">
                <a:latin typeface="Times New Roman"/>
                <a:cs typeface="Times New Roman"/>
              </a:rPr>
              <a:t>commerce, </a:t>
            </a:r>
            <a:r>
              <a:rPr sz="1200" dirty="0">
                <a:latin typeface="Times New Roman"/>
                <a:cs typeface="Times New Roman"/>
              </a:rPr>
              <a:t>non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repudiation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signatures.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signatures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been</a:t>
            </a:r>
            <a:endParaRPr sz="1200">
              <a:latin typeface="Times New Roman"/>
              <a:cs typeface="Times New Roman"/>
            </a:endParaRPr>
          </a:p>
          <a:p>
            <a:pPr marL="12700" marR="12700" algn="just">
              <a:lnSpc>
                <a:spcPts val="2060"/>
              </a:lnSpc>
              <a:spcBef>
                <a:spcPts val="35"/>
              </a:spcBef>
            </a:pPr>
            <a:r>
              <a:rPr sz="1200" dirty="0">
                <a:latin typeface="Times New Roman"/>
                <a:cs typeface="Times New Roman"/>
              </a:rPr>
              <a:t>issued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trusted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authority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(such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VeriSign)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cannot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forged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validity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checked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browser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installed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marL="12700" marR="14604" algn="just">
              <a:lnSpc>
                <a:spcPts val="206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 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owner,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password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digitally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ts val="2060"/>
              </a:lnSpc>
              <a:spcBef>
                <a:spcPts val="30"/>
              </a:spcBef>
            </a:pPr>
            <a:r>
              <a:rPr sz="1200" dirty="0">
                <a:latin typeface="Times New Roman"/>
                <a:cs typeface="Times New Roman"/>
              </a:rPr>
              <a:t>purchase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digitally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signed,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assurances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receipt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signed </a:t>
            </a:r>
            <a:r>
              <a:rPr sz="1200" spc="-10" dirty="0">
                <a:latin typeface="Times New Roman"/>
                <a:cs typeface="Times New Roman"/>
              </a:rPr>
              <a:t>contract.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b="1" dirty="0">
                <a:latin typeface="Times New Roman"/>
                <a:cs typeface="Times New Roman"/>
              </a:rPr>
              <a:t>Security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policy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E-</a:t>
            </a:r>
            <a:r>
              <a:rPr sz="1600" b="1" spc="-10" dirty="0">
                <a:latin typeface="Times New Roman"/>
                <a:cs typeface="Times New Roman"/>
              </a:rPr>
              <a:t>commerce: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like: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65"/>
              </a:spcBef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 web,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FTP,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SMTP)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to?</a:t>
            </a:r>
            <a:endParaRPr sz="1200">
              <a:latin typeface="Times New Roman"/>
              <a:cs typeface="Times New Roman"/>
            </a:endParaRPr>
          </a:p>
          <a:p>
            <a:pPr marL="469900" marR="86360">
              <a:lnSpc>
                <a:spcPct val="1402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encrypted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transmitted?</a:t>
            </a:r>
            <a:endParaRPr sz="1200">
              <a:latin typeface="Times New Roman"/>
              <a:cs typeface="Times New Roman"/>
            </a:endParaRPr>
          </a:p>
          <a:p>
            <a:pPr marL="469900" marR="591820">
              <a:lnSpc>
                <a:spcPct val="138300"/>
              </a:lnSpc>
              <a:spcBef>
                <a:spcPts val="190"/>
              </a:spcBef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hold.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sensitive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it?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spc="-10" dirty="0">
                <a:latin typeface="Times New Roman"/>
                <a:cs typeface="Times New Roman"/>
              </a:rPr>
              <a:t>protected?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corporate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network?</a:t>
            </a:r>
            <a:endParaRPr sz="1200">
              <a:latin typeface="Times New Roman"/>
              <a:cs typeface="Times New Roman"/>
            </a:endParaRPr>
          </a:p>
          <a:p>
            <a:pPr marL="469900" marR="367030">
              <a:lnSpc>
                <a:spcPct val="14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Roles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responsibilities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implementing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 policy.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breaches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be responded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to?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6490095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6764422"/>
            <a:ext cx="55880" cy="560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7295790"/>
            <a:ext cx="55880" cy="560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7828428"/>
            <a:ext cx="55880" cy="560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8102748"/>
            <a:ext cx="55880" cy="560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8639316"/>
            <a:ext cx="55880" cy="5603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79450"/>
            <a:ext cx="5976620" cy="800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71475" indent="-457834" algn="just">
              <a:lnSpc>
                <a:spcPct val="15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 also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example,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corporate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server?</a:t>
            </a: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locked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kept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office?</a:t>
            </a:r>
            <a:endParaRPr sz="1200">
              <a:latin typeface="Times New Roman"/>
              <a:cs typeface="Times New Roman"/>
            </a:endParaRPr>
          </a:p>
          <a:p>
            <a:pPr marL="469900" marR="5080" indent="27305" algn="just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procedure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access?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policy </a:t>
            </a:r>
            <a:r>
              <a:rPr sz="1200" dirty="0">
                <a:latin typeface="Times New Roman"/>
                <a:cs typeface="Times New Roman"/>
              </a:rPr>
              <a:t>regulates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activities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infrastructure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configured.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enforced</a:t>
            </a: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responsibilities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determined?</a:t>
            </a:r>
            <a:endParaRPr sz="12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434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regular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judge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measures.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practices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influence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Lastly,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itself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regarded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living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intervals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reflect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evolving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business, customers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interact.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85"/>
              </a:spcBef>
            </a:pPr>
            <a:r>
              <a:rPr sz="1400" b="1" dirty="0">
                <a:latin typeface="Times New Roman"/>
                <a:cs typeface="Times New Roman"/>
              </a:rPr>
              <a:t>Security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Standards: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latin typeface="Times New Roman"/>
                <a:cs typeface="Times New Roman"/>
              </a:rPr>
              <a:t>There 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pertaining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enterprises.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  <a:p>
            <a:pPr marL="468630" marR="641350" indent="-227965" algn="just">
              <a:lnSpc>
                <a:spcPts val="2090"/>
              </a:lnSpc>
              <a:spcBef>
                <a:spcPts val="150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17799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(Information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 Code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practice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 	management).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45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(ISO/IEC </a:t>
            </a:r>
            <a:r>
              <a:rPr sz="1200" spc="-10" dirty="0">
                <a:latin typeface="Times New Roman"/>
                <a:cs typeface="Times New Roman"/>
              </a:rPr>
              <a:t>2000).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SSE-CMM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(Systems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 Capability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maturity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model).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4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(SSE-CMM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2003).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COBIT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(Control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technology).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(COBIT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2000).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8255" indent="39370" algn="just">
              <a:lnSpc>
                <a:spcPct val="143900"/>
              </a:lnSpc>
            </a:pPr>
            <a:r>
              <a:rPr sz="1200" dirty="0">
                <a:latin typeface="Times New Roman"/>
                <a:cs typeface="Times New Roman"/>
              </a:rPr>
              <a:t>ISO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17799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detailed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guidelines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framework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7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enterprise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implemented.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conceives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 security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domains.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domain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certain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fulfilled.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attained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 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controls.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prescribe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guidelines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procedures,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some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infrastructure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followed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enterprises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talks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policies,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infrastructure,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continuous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manner 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detailed</a:t>
            </a:r>
            <a:r>
              <a:rPr sz="1200" spc="-10" dirty="0">
                <a:latin typeface="Times New Roman"/>
                <a:cs typeface="Times New Roman"/>
              </a:rPr>
              <a:t> above.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1143141"/>
            <a:ext cx="55880" cy="56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1411640"/>
            <a:ext cx="55880" cy="540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1686701"/>
            <a:ext cx="55880" cy="56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313" y="2480204"/>
            <a:ext cx="55880" cy="56029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1540" cy="8336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4340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COBIT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policies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practices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worldwide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endorsement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commercial,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governmental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professional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SSE-CMM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reference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requirements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series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domain.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b="1" spc="-10" dirty="0">
                <a:latin typeface="Times New Roman"/>
                <a:cs typeface="Times New Roman"/>
              </a:rPr>
              <a:t>Firewall: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network</a:t>
            </a:r>
            <a:r>
              <a:rPr sz="1200" spc="45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security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incoming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outgoing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traffic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barrier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trusted,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internal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Internet)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assumed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trusted.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 purpose hardware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 </a:t>
            </a:r>
            <a:r>
              <a:rPr sz="1200" spc="-10" dirty="0">
                <a:latin typeface="Times New Roman"/>
                <a:cs typeface="Times New Roman"/>
              </a:rPr>
              <a:t>appliance.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hardware-based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functionality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protect,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DHCP</a:t>
            </a:r>
            <a:r>
              <a:rPr sz="1200" dirty="0">
                <a:latin typeface="Times New Roman"/>
                <a:cs typeface="Times New Roman"/>
              </a:rPr>
              <a:t> server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network.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3400"/>
              </a:lnSpc>
            </a:pP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operating</a:t>
            </a:r>
            <a:r>
              <a:rPr sz="1200" spc="140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systems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against </a:t>
            </a:r>
            <a:r>
              <a:rPr sz="1200" dirty="0">
                <a:latin typeface="Times New Roman"/>
                <a:cs typeface="Times New Roman"/>
              </a:rPr>
              <a:t>threats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routers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firewall </a:t>
            </a:r>
            <a:r>
              <a:rPr sz="1200" dirty="0">
                <a:latin typeface="Times New Roman"/>
                <a:cs typeface="Times New Roman"/>
              </a:rPr>
              <a:t>components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and, conversely,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routing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Types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Firewall: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283845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place,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intercepted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traced.</a:t>
            </a:r>
            <a:endParaRPr sz="1200">
              <a:latin typeface="Times New Roman"/>
              <a:cs typeface="Times New Roman"/>
            </a:endParaRPr>
          </a:p>
          <a:p>
            <a:pPr marL="469900" marR="3935729">
              <a:lnSpc>
                <a:spcPct val="147600"/>
              </a:lnSpc>
              <a:spcBef>
                <a:spcPts val="590"/>
              </a:spcBef>
            </a:pP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Firewall </a:t>
            </a:r>
            <a:r>
              <a:rPr sz="1200" spc="-10" dirty="0">
                <a:latin typeface="Times New Roman"/>
                <a:cs typeface="Times New Roman"/>
                <a:hlinkClick r:id="rId6"/>
              </a:rPr>
              <a:t>Application</a:t>
            </a:r>
            <a:r>
              <a:rPr sz="1200" spc="-35" dirty="0">
                <a:latin typeface="Times New Roman"/>
                <a:cs typeface="Times New Roman"/>
                <a:hlinkClick r:id="rId6"/>
              </a:rPr>
              <a:t> </a:t>
            </a:r>
            <a:r>
              <a:rPr sz="1200" dirty="0">
                <a:latin typeface="Times New Roman"/>
                <a:cs typeface="Times New Roman"/>
                <a:hlinkClick r:id="rId6"/>
              </a:rPr>
              <a:t>layer</a:t>
            </a:r>
            <a:r>
              <a:rPr sz="1200" spc="-10" dirty="0">
                <a:latin typeface="Times New Roman"/>
                <a:cs typeface="Times New Roman"/>
                <a:hlinkClick r:id="rId6"/>
              </a:rPr>
              <a:t> firewall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7"/>
              </a:rPr>
              <a:t>Proxy</a:t>
            </a:r>
            <a:r>
              <a:rPr sz="1200" spc="-40" dirty="0">
                <a:latin typeface="Times New Roman"/>
                <a:cs typeface="Times New Roman"/>
                <a:hlinkClick r:id="rId7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7"/>
              </a:rPr>
              <a:t>server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latin typeface="Times New Roman"/>
                <a:cs typeface="Times New Roman"/>
                <a:hlinkClick r:id="rId8"/>
              </a:rPr>
              <a:t>Network</a:t>
            </a:r>
            <a:r>
              <a:rPr sz="1200" spc="-30" dirty="0">
                <a:latin typeface="Times New Roman"/>
                <a:cs typeface="Times New Roman"/>
                <a:hlinkClick r:id="rId8"/>
              </a:rPr>
              <a:t> </a:t>
            </a:r>
            <a:r>
              <a:rPr sz="1200" dirty="0">
                <a:latin typeface="Times New Roman"/>
                <a:cs typeface="Times New Roman"/>
                <a:hlinkClick r:id="rId8"/>
              </a:rPr>
              <a:t>address</a:t>
            </a:r>
            <a:r>
              <a:rPr sz="1200" spc="-35" dirty="0">
                <a:latin typeface="Times New Roman"/>
                <a:cs typeface="Times New Roman"/>
                <a:hlinkClick r:id="rId8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8"/>
              </a:rPr>
              <a:t>translation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469265" indent="-227965" algn="just">
              <a:lnSpc>
                <a:spcPct val="100000"/>
              </a:lnSpc>
              <a:buFont typeface="Wingdings"/>
              <a:buChar char="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Network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layer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Firewall:</a:t>
            </a:r>
            <a:endParaRPr sz="1200">
              <a:latin typeface="Times New Roman"/>
              <a:cs typeface="Times New Roman"/>
            </a:endParaRPr>
          </a:p>
          <a:p>
            <a:pPr marL="354330" marR="10795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filters,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relatively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  <a:hlinkClick r:id="rId9"/>
              </a:rPr>
              <a:t>TCP/IP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9"/>
              </a:rPr>
              <a:t>protocol stack,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unless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match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established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set.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administrator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rules;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default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rules</a:t>
            </a:r>
            <a:endParaRPr sz="1200">
              <a:latin typeface="Times New Roman"/>
              <a:cs typeface="Times New Roman"/>
            </a:endParaRPr>
          </a:p>
          <a:p>
            <a:pPr marL="354330" algn="just">
              <a:lnSpc>
                <a:spcPct val="100000"/>
              </a:lnSpc>
              <a:spcBef>
                <a:spcPts val="484"/>
              </a:spcBef>
            </a:pP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apply.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52313" y="6534425"/>
            <a:ext cx="55880" cy="560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52313" y="6803284"/>
            <a:ext cx="55880" cy="560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52313" y="7072143"/>
            <a:ext cx="55880" cy="560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52313" y="7341637"/>
            <a:ext cx="55880" cy="5602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679450"/>
            <a:ext cx="5742305" cy="821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1829435" indent="-375285">
              <a:lnSpc>
                <a:spcPct val="15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 generally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sub-categories, </a:t>
            </a:r>
            <a:r>
              <a:rPr sz="1200" dirty="0">
                <a:latin typeface="Times New Roman"/>
                <a:cs typeface="Times New Roman"/>
                <a:hlinkClick r:id="rId2"/>
              </a:rPr>
              <a:t>Stateful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Firewalls</a:t>
            </a:r>
            <a:endParaRPr sz="1200">
              <a:latin typeface="Times New Roman"/>
              <a:cs typeface="Times New Roman"/>
            </a:endParaRPr>
          </a:p>
          <a:p>
            <a:pPr marL="50673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latin typeface="Times New Roman"/>
                <a:cs typeface="Times New Roman"/>
                <a:hlinkClick r:id="rId3"/>
              </a:rPr>
              <a:t>Stateless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Firewalls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5730" marR="5080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Stateful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maintain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 active sessions,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"state information"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speed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processing.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described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several </a:t>
            </a:r>
            <a:r>
              <a:rPr sz="1200" dirty="0">
                <a:latin typeface="Times New Roman"/>
                <a:cs typeface="Times New Roman"/>
              </a:rPr>
              <a:t>properties,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destination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IP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UDP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TCP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ports,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current </a:t>
            </a:r>
            <a:r>
              <a:rPr sz="1200" dirty="0">
                <a:latin typeface="Times New Roman"/>
                <a:cs typeface="Times New Roman"/>
              </a:rPr>
              <a:t>stage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connection's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lifetime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(including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session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initiation,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handshaking,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data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transfer,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connection).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match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evaluated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according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connections.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matches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existing </a:t>
            </a:r>
            <a:r>
              <a:rPr sz="1200" dirty="0">
                <a:latin typeface="Times New Roman"/>
                <a:cs typeface="Times New Roman"/>
              </a:rPr>
              <a:t>connection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comparison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firewall's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pass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 </a:t>
            </a:r>
            <a:r>
              <a:rPr sz="1200" spc="-10" dirty="0">
                <a:latin typeface="Times New Roman"/>
                <a:cs typeface="Times New Roman"/>
              </a:rPr>
              <a:t>processing.</a:t>
            </a:r>
            <a:endParaRPr sz="1200">
              <a:latin typeface="Times New Roman"/>
              <a:cs typeface="Times New Roman"/>
            </a:endParaRPr>
          </a:p>
          <a:p>
            <a:pPr marL="125730" marR="7620" algn="just">
              <a:lnSpc>
                <a:spcPct val="1439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Stateless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filters that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less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session.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necessary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stateless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concept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session.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cannot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reached.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Wingdings"/>
              <a:buChar char=""/>
              <a:tabLst>
                <a:tab pos="240665" algn="l"/>
              </a:tabLst>
            </a:pPr>
            <a:r>
              <a:rPr sz="1200" b="1" dirty="0">
                <a:latin typeface="Times New Roman"/>
                <a:cs typeface="Times New Roman"/>
                <a:hlinkClick r:id="rId5"/>
              </a:rPr>
              <a:t>Application</a:t>
            </a:r>
            <a:r>
              <a:rPr sz="1200" b="1" spc="-5" dirty="0">
                <a:latin typeface="Times New Roman"/>
                <a:cs typeface="Times New Roman"/>
                <a:hlinkClick r:id="rId5"/>
              </a:rPr>
              <a:t> </a:t>
            </a:r>
            <a:r>
              <a:rPr sz="1200" b="1" dirty="0">
                <a:latin typeface="Times New Roman"/>
                <a:cs typeface="Times New Roman"/>
                <a:hlinkClick r:id="rId5"/>
              </a:rPr>
              <a:t>Layer</a:t>
            </a:r>
            <a:r>
              <a:rPr sz="1200" b="1" spc="-25" dirty="0">
                <a:latin typeface="Times New Roman"/>
                <a:cs typeface="Times New Roman"/>
                <a:hlinkClick r:id="rId5"/>
              </a:rPr>
              <a:t> </a:t>
            </a:r>
            <a:r>
              <a:rPr sz="1200" b="1" spc="-10" dirty="0">
                <a:latin typeface="Times New Roman"/>
                <a:cs typeface="Times New Roman"/>
                <a:hlinkClick r:id="rId5"/>
              </a:rPr>
              <a:t>Firewall</a:t>
            </a:r>
            <a:r>
              <a:rPr sz="1200" b="1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marR="5080" algn="just">
              <a:lnSpc>
                <a:spcPct val="143900"/>
              </a:lnSpc>
            </a:pPr>
            <a:r>
              <a:rPr sz="1200" spc="-10" dirty="0">
                <a:latin typeface="Times New Roman"/>
                <a:cs typeface="Times New Roman"/>
              </a:rPr>
              <a:t>Application-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TCP/IP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stack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(i.e.,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browser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6"/>
              </a:rPr>
              <a:t>telnet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7"/>
              </a:rPr>
              <a:t>ftp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traffic),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intercept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traveling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9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application.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packets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(usually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dropping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without </a:t>
            </a:r>
            <a:r>
              <a:rPr sz="1200" dirty="0">
                <a:latin typeface="Times New Roman"/>
                <a:cs typeface="Times New Roman"/>
              </a:rPr>
              <a:t>acknowledgment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sender).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9525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inspecting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improper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restrict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prevent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outright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spread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8"/>
              </a:rPr>
              <a:t>computer</a:t>
            </a:r>
            <a:r>
              <a:rPr sz="1200" spc="95" dirty="0">
                <a:latin typeface="Times New Roman"/>
                <a:cs typeface="Times New Roman"/>
                <a:hlinkClick r:id="rId8"/>
              </a:rPr>
              <a:t> </a:t>
            </a:r>
            <a:r>
              <a:rPr sz="1200" dirty="0">
                <a:latin typeface="Times New Roman"/>
                <a:cs typeface="Times New Roman"/>
                <a:hlinkClick r:id="rId8"/>
              </a:rPr>
              <a:t>worms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9"/>
              </a:rPr>
              <a:t>trojans.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additional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inspection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criteria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latency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forwarding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destination.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10160" algn="just">
              <a:lnSpc>
                <a:spcPct val="143900"/>
              </a:lnSpc>
            </a:pPr>
            <a:r>
              <a:rPr sz="1200" dirty="0">
                <a:latin typeface="Times New Roman"/>
                <a:cs typeface="Times New Roman"/>
              </a:rPr>
              <a:t>Application firewalls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whether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accept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10" dirty="0">
                <a:latin typeface="Times New Roman"/>
                <a:cs typeface="Times New Roman"/>
              </a:rPr>
              <a:t>given </a:t>
            </a:r>
            <a:r>
              <a:rPr sz="1200" dirty="0">
                <a:latin typeface="Times New Roman"/>
                <a:cs typeface="Times New Roman"/>
              </a:rPr>
              <a:t>connection.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accomplish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hooking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socket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calls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lower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OSI </a:t>
            </a:r>
            <a:r>
              <a:rPr sz="1200" dirty="0">
                <a:latin typeface="Times New Roman"/>
                <a:cs typeface="Times New Roman"/>
              </a:rPr>
              <a:t>model.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hook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socket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referred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socket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80913" y="1143148"/>
            <a:ext cx="55880" cy="560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80913" y="1411640"/>
            <a:ext cx="55880" cy="54082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694690"/>
            <a:ext cx="5748655" cy="70408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6985" algn="just">
              <a:lnSpc>
                <a:spcPct val="14340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filters.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apply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(allow/block)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instead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basis.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Generally,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prompts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yet </a:t>
            </a:r>
            <a:r>
              <a:rPr sz="1200" dirty="0">
                <a:latin typeface="Times New Roman"/>
                <a:cs typeface="Times New Roman"/>
              </a:rPr>
              <a:t>received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connection.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rare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combined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conjunction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filter.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10160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0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packets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against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ruleset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transmission.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extent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ruleset.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variety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exists,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rulesets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services,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sharing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services.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rulesets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limited </a:t>
            </a:r>
            <a:r>
              <a:rPr sz="1200" dirty="0">
                <a:latin typeface="Times New Roman"/>
                <a:cs typeface="Times New Roman"/>
              </a:rPr>
              <a:t>efficacy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filtering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association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10" dirty="0">
                <a:latin typeface="Times New Roman"/>
                <a:cs typeface="Times New Roman"/>
              </a:rPr>
              <a:t>processes.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Wingdings"/>
              <a:buChar char=""/>
              <a:tabLst>
                <a:tab pos="240665" algn="l"/>
              </a:tabLst>
            </a:pPr>
            <a:r>
              <a:rPr sz="1200" b="1" dirty="0">
                <a:latin typeface="Times New Roman"/>
                <a:cs typeface="Times New Roman"/>
                <a:hlinkClick r:id="rId2"/>
              </a:rPr>
              <a:t>Proxy</a:t>
            </a:r>
            <a:r>
              <a:rPr sz="1200" b="1" spc="-20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b="1" spc="-10" dirty="0">
                <a:latin typeface="Times New Roman"/>
                <a:cs typeface="Times New Roman"/>
                <a:hlinkClick r:id="rId2"/>
              </a:rPr>
              <a:t>server</a:t>
            </a:r>
            <a:r>
              <a:rPr sz="1200" b="1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marR="1016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proxy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running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either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dedicated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general-purpose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responding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(connection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requests,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example)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manner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blocking 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proxy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gateway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sense </a:t>
            </a:r>
            <a:r>
              <a:rPr sz="1200" dirty="0">
                <a:latin typeface="Times New Roman"/>
                <a:cs typeface="Times New Roman"/>
              </a:rPr>
              <a:t>that it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 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proxy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behalf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network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5080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Proxies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tampering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external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difficult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misuse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internal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necessarily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breach </a:t>
            </a:r>
            <a:r>
              <a:rPr sz="1200" dirty="0">
                <a:latin typeface="Times New Roman"/>
                <a:cs typeface="Times New Roman"/>
              </a:rPr>
              <a:t>exploitable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outside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firewall.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Conversely,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intruders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hijack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publicly </a:t>
            </a:r>
            <a:r>
              <a:rPr sz="1200" dirty="0">
                <a:latin typeface="Times New Roman"/>
                <a:cs typeface="Times New Roman"/>
              </a:rPr>
              <a:t>reachable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proxy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purposes;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proxy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  <a:hlinkClick r:id="rId4"/>
              </a:rPr>
              <a:t>masquerades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internal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machines.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internal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address </a:t>
            </a:r>
            <a:r>
              <a:rPr sz="1200" dirty="0">
                <a:latin typeface="Times New Roman"/>
                <a:cs typeface="Times New Roman"/>
              </a:rPr>
              <a:t>spaces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enhances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security,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crackers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still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6"/>
              </a:rPr>
              <a:t>IP</a:t>
            </a:r>
            <a:r>
              <a:rPr sz="1200" spc="254" dirty="0">
                <a:latin typeface="Times New Roman"/>
                <a:cs typeface="Times New Roman"/>
                <a:hlinkClick r:id="rId6"/>
              </a:rPr>
              <a:t> </a:t>
            </a:r>
            <a:r>
              <a:rPr sz="1200" dirty="0">
                <a:latin typeface="Times New Roman"/>
                <a:cs typeface="Times New Roman"/>
                <a:hlinkClick r:id="rId6"/>
              </a:rPr>
              <a:t>spoofing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attempt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packets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network.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39114"/>
            <a:ext cx="5975350" cy="789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  <a:hlinkClick r:id="rId2"/>
              </a:rPr>
              <a:t>Network</a:t>
            </a:r>
            <a:r>
              <a:rPr sz="1200" b="1" spc="-30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b="1" dirty="0">
                <a:latin typeface="Times New Roman"/>
                <a:cs typeface="Times New Roman"/>
                <a:hlinkClick r:id="rId2"/>
              </a:rPr>
              <a:t>Address</a:t>
            </a:r>
            <a:r>
              <a:rPr sz="1200" b="1" spc="-15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b="1" spc="-10" dirty="0">
                <a:latin typeface="Times New Roman"/>
                <a:cs typeface="Times New Roman"/>
                <a:hlinkClick r:id="rId2"/>
              </a:rPr>
              <a:t>Translation</a:t>
            </a:r>
            <a:r>
              <a:rPr sz="1200" b="1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marR="7620" algn="just">
              <a:lnSpc>
                <a:spcPct val="144200"/>
              </a:lnSpc>
            </a:pP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network</a:t>
            </a:r>
            <a:r>
              <a:rPr sz="1200" spc="290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address</a:t>
            </a:r>
            <a:r>
              <a:rPr sz="1200" spc="275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translation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(NAT)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functionality,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hosts </a:t>
            </a:r>
            <a:r>
              <a:rPr sz="1200" dirty="0">
                <a:latin typeface="Times New Roman"/>
                <a:cs typeface="Times New Roman"/>
              </a:rPr>
              <a:t>protected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behind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firewall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commonly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addresses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"private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range",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RFC</a:t>
            </a:r>
            <a:r>
              <a:rPr sz="1200" spc="-20" dirty="0">
                <a:latin typeface="Times New Roman"/>
                <a:cs typeface="Times New Roman"/>
                <a:hlinkClick r:id="rId3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3"/>
              </a:rPr>
              <a:t>1918.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69900" marR="7620" algn="just">
              <a:lnSpc>
                <a:spcPct val="144100"/>
              </a:lnSpc>
            </a:pPr>
            <a:r>
              <a:rPr sz="1200" dirty="0">
                <a:latin typeface="Times New Roman"/>
                <a:cs typeface="Times New Roman"/>
              </a:rPr>
              <a:t>Firewalls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functionality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hide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true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protected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hosts. </a:t>
            </a:r>
            <a:r>
              <a:rPr sz="1200" dirty="0">
                <a:latin typeface="Times New Roman"/>
                <a:cs typeface="Times New Roman"/>
              </a:rPr>
              <a:t>Originally,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limited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IPv4 </a:t>
            </a:r>
            <a:r>
              <a:rPr sz="1200" dirty="0">
                <a:latin typeface="Times New Roman"/>
                <a:cs typeface="Times New Roman"/>
              </a:rPr>
              <a:t>routable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assigned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reduce both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enough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every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addresses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increasingly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defense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against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network</a:t>
            </a:r>
            <a:r>
              <a:rPr sz="1200" spc="-35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4"/>
              </a:rPr>
              <a:t>reconnaissance.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Digital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Signatures:</a:t>
            </a:r>
            <a:endParaRPr sz="1600">
              <a:latin typeface="Times New Roman"/>
              <a:cs typeface="Times New Roman"/>
            </a:endParaRPr>
          </a:p>
          <a:p>
            <a:pPr marL="12700" marR="19050" algn="just">
              <a:lnSpc>
                <a:spcPct val="143700"/>
              </a:lnSpc>
              <a:spcBef>
                <a:spcPts val="66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mathematical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scheme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demonstrating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authenticity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digital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document.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recipient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believe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created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sender,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sender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cannot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deny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  <a:hlinkClick r:id="rId5"/>
              </a:rPr>
              <a:t>authentication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6"/>
              </a:rPr>
              <a:t>non-</a:t>
            </a:r>
            <a:r>
              <a:rPr sz="1200" dirty="0">
                <a:latin typeface="Times New Roman"/>
                <a:cs typeface="Times New Roman"/>
                <a:hlinkClick r:id="rId6"/>
              </a:rPr>
              <a:t>repudiation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transit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  <a:hlinkClick r:id="rId7"/>
              </a:rPr>
              <a:t>integrity</a:t>
            </a:r>
            <a:r>
              <a:rPr sz="1200" dirty="0">
                <a:latin typeface="Times New Roman"/>
                <a:cs typeface="Times New Roman"/>
              </a:rPr>
              <a:t>).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distribution, financial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transactions,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forgery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tampering.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8"/>
              </a:rPr>
              <a:t>electronic</a:t>
            </a:r>
            <a:r>
              <a:rPr sz="1200" spc="15" dirty="0">
                <a:latin typeface="Times New Roman"/>
                <a:cs typeface="Times New Roman"/>
                <a:hlinkClick r:id="rId8"/>
              </a:rPr>
              <a:t> </a:t>
            </a:r>
            <a:r>
              <a:rPr sz="1200" dirty="0">
                <a:latin typeface="Times New Roman"/>
                <a:cs typeface="Times New Roman"/>
                <a:hlinkClick r:id="rId8"/>
              </a:rPr>
              <a:t>signatures,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broader term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 marR="13335" algn="just">
              <a:lnSpc>
                <a:spcPct val="1434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carries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intent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signature,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countries,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India,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Brazil,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9"/>
              </a:rPr>
              <a:t>European</a:t>
            </a:r>
            <a:r>
              <a:rPr sz="1200" spc="-25" dirty="0">
                <a:latin typeface="Times New Roman"/>
                <a:cs typeface="Times New Roman"/>
                <a:hlinkClick r:id="rId9"/>
              </a:rPr>
              <a:t> </a:t>
            </a:r>
            <a:r>
              <a:rPr sz="1200" dirty="0">
                <a:latin typeface="Times New Roman"/>
                <a:cs typeface="Times New Roman"/>
                <a:hlinkClick r:id="rId9"/>
              </a:rPr>
              <a:t>Union,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significance.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 scheme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 </a:t>
            </a:r>
            <a:r>
              <a:rPr sz="1200" spc="-10" dirty="0">
                <a:latin typeface="Times New Roman"/>
                <a:cs typeface="Times New Roman"/>
              </a:rPr>
              <a:t>algorithms;</a:t>
            </a:r>
            <a:endParaRPr sz="1200">
              <a:latin typeface="Times New Roman"/>
              <a:cs typeface="Times New Roman"/>
            </a:endParaRPr>
          </a:p>
          <a:p>
            <a:pPr marL="469900" marR="5080" indent="33020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0"/>
              </a:rPr>
              <a:t>key</a:t>
            </a:r>
            <a:r>
              <a:rPr sz="1200" spc="25" dirty="0">
                <a:latin typeface="Times New Roman"/>
                <a:cs typeface="Times New Roman"/>
                <a:hlinkClick r:id="rId10"/>
              </a:rPr>
              <a:t> </a:t>
            </a:r>
            <a:r>
              <a:rPr sz="1200" dirty="0">
                <a:latin typeface="Times New Roman"/>
                <a:cs typeface="Times New Roman"/>
                <a:hlinkClick r:id="rId10"/>
              </a:rPr>
              <a:t>generation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private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1"/>
              </a:rPr>
              <a:t>uniformly</a:t>
            </a:r>
            <a:r>
              <a:rPr sz="1200" spc="20" dirty="0">
                <a:latin typeface="Times New Roman"/>
                <a:cs typeface="Times New Roman"/>
                <a:hlinkClick r:id="rId11"/>
              </a:rPr>
              <a:t> </a:t>
            </a:r>
            <a:r>
              <a:rPr sz="1200" dirty="0">
                <a:latin typeface="Times New Roman"/>
                <a:cs typeface="Times New Roman"/>
                <a:hlinkClick r:id="rId11"/>
              </a:rPr>
              <a:t>at</a:t>
            </a:r>
            <a:r>
              <a:rPr sz="1200" spc="100" dirty="0">
                <a:latin typeface="Times New Roman"/>
                <a:cs typeface="Times New Roman"/>
                <a:hlinkClick r:id="rId11"/>
              </a:rPr>
              <a:t> </a:t>
            </a:r>
            <a:r>
              <a:rPr sz="1200" dirty="0">
                <a:latin typeface="Times New Roman"/>
                <a:cs typeface="Times New Roman"/>
                <a:hlinkClick r:id="rId11"/>
              </a:rPr>
              <a:t>random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private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keys.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private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corresponding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public </a:t>
            </a:r>
            <a:r>
              <a:rPr sz="1200" spc="-20" dirty="0">
                <a:latin typeface="Times New Roman"/>
                <a:cs typeface="Times New Roman"/>
              </a:rPr>
              <a:t>key.</a:t>
            </a: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message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signature.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47617" y="8038538"/>
            <a:ext cx="50795" cy="469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47617" y="8828465"/>
            <a:ext cx="50796" cy="46951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94690"/>
            <a:ext cx="5973445" cy="760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6034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verifying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either </a:t>
            </a:r>
            <a:r>
              <a:rPr sz="1200" dirty="0">
                <a:latin typeface="Times New Roman"/>
                <a:cs typeface="Times New Roman"/>
              </a:rPr>
              <a:t>accepts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rejects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message's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claim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authenticity.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400" b="1" dirty="0">
                <a:latin typeface="Times New Roman"/>
                <a:cs typeface="Times New Roman"/>
              </a:rPr>
              <a:t>Applications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digital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signatures: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200" b="1" spc="-10" dirty="0">
                <a:latin typeface="Times New Roman"/>
                <a:cs typeface="Times New Roman"/>
              </a:rPr>
              <a:t>Authentication: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600"/>
              </a:lnSpc>
              <a:spcBef>
                <a:spcPts val="670"/>
              </a:spcBef>
            </a:pPr>
            <a:r>
              <a:rPr sz="1200" dirty="0">
                <a:latin typeface="Times New Roman"/>
                <a:cs typeface="Times New Roman"/>
              </a:rPr>
              <a:t>Although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sending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message,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accurate.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authenticate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messages.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ownership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secret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bound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valid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confidence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sender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authenticity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especially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obvious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suppose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bank's </a:t>
            </a:r>
            <a:r>
              <a:rPr sz="1200" dirty="0">
                <a:latin typeface="Times New Roman"/>
                <a:cs typeface="Times New Roman"/>
              </a:rPr>
              <a:t>branch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instructions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requesting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balance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account.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convinced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truly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authorized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mistake.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Integrity:</a:t>
            </a:r>
            <a:endParaRPr sz="12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43800"/>
              </a:lnSpc>
              <a:spcBef>
                <a:spcPts val="645"/>
              </a:spcBef>
            </a:pPr>
            <a:r>
              <a:rPr sz="1200" dirty="0">
                <a:latin typeface="Times New Roman"/>
                <a:cs typeface="Times New Roman"/>
              </a:rPr>
              <a:t>In many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scenarios,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confidence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transmission.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Although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message,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understanding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(Some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algorithms, known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nonmalleable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ones, prevent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not.)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digitally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signed,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invalidates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signature. </a:t>
            </a:r>
            <a:r>
              <a:rPr sz="1200" dirty="0">
                <a:latin typeface="Times New Roman"/>
                <a:cs typeface="Times New Roman"/>
              </a:rPr>
              <a:t>Furthermore,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modify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new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still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computationally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infeasible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(see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collision</a:t>
            </a:r>
            <a:r>
              <a:rPr sz="1200" spc="-35" dirty="0">
                <a:latin typeface="Times New Roman"/>
                <a:cs typeface="Times New Roman"/>
                <a:hlinkClick r:id="rId3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3"/>
              </a:rPr>
              <a:t>resistance</a:t>
            </a:r>
            <a:r>
              <a:rPr sz="1200" spc="-10" dirty="0">
                <a:latin typeface="Times New Roman"/>
                <a:cs typeface="Times New Roman"/>
              </a:rPr>
              <a:t>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Non-</a:t>
            </a:r>
            <a:r>
              <a:rPr sz="1200" b="1" spc="-10" dirty="0">
                <a:latin typeface="Times New Roman"/>
                <a:cs typeface="Times New Roman"/>
              </a:rPr>
              <a:t>repudiation: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900"/>
              </a:lnSpc>
              <a:spcBef>
                <a:spcPts val="690"/>
              </a:spcBef>
            </a:pPr>
            <a:r>
              <a:rPr sz="1200" dirty="0">
                <a:latin typeface="Times New Roman"/>
                <a:cs typeface="Times New Roman"/>
                <a:hlinkClick r:id="rId4"/>
              </a:rPr>
              <a:t>Non-repudiation,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specifically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repudiation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digital </a:t>
            </a:r>
            <a:r>
              <a:rPr sz="1200" dirty="0">
                <a:latin typeface="Times New Roman"/>
                <a:cs typeface="Times New Roman"/>
              </a:rPr>
              <a:t>signatures.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property,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cannot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later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deny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Similarly,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 does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fraudulent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party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fake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signature.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7617" y="874722"/>
            <a:ext cx="50795" cy="46951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3937"/>
            <a:ext cx="5976620" cy="82302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Some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digital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signature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algorithms:</a:t>
            </a:r>
            <a:endParaRPr sz="1400">
              <a:latin typeface="Times New Roman"/>
              <a:cs typeface="Times New Roman"/>
            </a:endParaRPr>
          </a:p>
          <a:p>
            <a:pPr marL="463550" marR="2501265" indent="5715">
              <a:lnSpc>
                <a:spcPct val="143500"/>
              </a:lnSpc>
              <a:spcBef>
                <a:spcPts val="680"/>
              </a:spcBef>
            </a:pPr>
            <a:r>
              <a:rPr sz="1200" spc="-10" dirty="0">
                <a:latin typeface="Times New Roman"/>
                <a:cs typeface="Times New Roman"/>
                <a:hlinkClick r:id="rId2"/>
              </a:rPr>
              <a:t>RSA</a:t>
            </a:r>
            <a:r>
              <a:rPr sz="1200" spc="-10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schemes,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3"/>
              </a:rPr>
              <a:t>RSA-</a:t>
            </a:r>
            <a:r>
              <a:rPr sz="1200" spc="-25" dirty="0">
                <a:latin typeface="Times New Roman"/>
                <a:cs typeface="Times New Roman"/>
                <a:hlinkClick r:id="rId3"/>
              </a:rPr>
              <a:t>PSS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DSA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elliptic</a:t>
            </a:r>
            <a:r>
              <a:rPr sz="1200" spc="-20" dirty="0">
                <a:latin typeface="Times New Roman"/>
                <a:cs typeface="Times New Roman"/>
                <a:hlinkClick r:id="rId5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curve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  <a:hlinkClick r:id="rId6"/>
              </a:rPr>
              <a:t>ECDSA</a:t>
            </a:r>
            <a:endParaRPr sz="1200">
              <a:latin typeface="Times New Roman"/>
              <a:cs typeface="Times New Roman"/>
            </a:endParaRPr>
          </a:p>
          <a:p>
            <a:pPr marL="469900" marR="22225" indent="-3175">
              <a:lnSpc>
                <a:spcPts val="2090"/>
              </a:lnSpc>
              <a:spcBef>
                <a:spcPts val="150"/>
              </a:spcBef>
            </a:pPr>
            <a:r>
              <a:rPr sz="1200" dirty="0">
                <a:latin typeface="Times New Roman"/>
                <a:cs typeface="Times New Roman"/>
                <a:hlinkClick r:id="rId7"/>
              </a:rPr>
              <a:t>ElGamal</a:t>
            </a:r>
            <a:r>
              <a:rPr sz="1200" spc="-40" dirty="0">
                <a:latin typeface="Times New Roman"/>
                <a:cs typeface="Times New Roman"/>
                <a:hlinkClick r:id="rId7"/>
              </a:rPr>
              <a:t> </a:t>
            </a:r>
            <a:r>
              <a:rPr sz="1200" dirty="0">
                <a:latin typeface="Times New Roman"/>
                <a:cs typeface="Times New Roman"/>
                <a:hlinkClick r:id="rId7"/>
              </a:rPr>
              <a:t>signature</a:t>
            </a:r>
            <a:r>
              <a:rPr sz="1200" spc="-10" dirty="0">
                <a:latin typeface="Times New Roman"/>
                <a:cs typeface="Times New Roman"/>
                <a:hlinkClick r:id="rId7"/>
              </a:rPr>
              <a:t> </a:t>
            </a:r>
            <a:r>
              <a:rPr sz="1200" dirty="0">
                <a:latin typeface="Times New Roman"/>
                <a:cs typeface="Times New Roman"/>
                <a:hlinkClick r:id="rId7"/>
              </a:rPr>
              <a:t>scheme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predecessor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DSA,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variants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8"/>
              </a:rPr>
              <a:t>Schnorr</a:t>
            </a:r>
            <a:r>
              <a:rPr sz="1200" spc="5" dirty="0">
                <a:latin typeface="Times New Roman"/>
                <a:cs typeface="Times New Roman"/>
                <a:hlinkClick r:id="rId8"/>
              </a:rPr>
              <a:t> </a:t>
            </a:r>
            <a:r>
              <a:rPr sz="1200" dirty="0">
                <a:latin typeface="Times New Roman"/>
                <a:cs typeface="Times New Roman"/>
                <a:hlinkClick r:id="rId8"/>
              </a:rPr>
              <a:t>signature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  <a:hlinkClick r:id="rId9"/>
              </a:rPr>
              <a:t>Pointcheval–Stern</a:t>
            </a:r>
            <a:r>
              <a:rPr sz="1200" spc="-30" dirty="0">
                <a:latin typeface="Times New Roman"/>
                <a:cs typeface="Times New Roman"/>
                <a:hlinkClick r:id="rId9"/>
              </a:rPr>
              <a:t> </a:t>
            </a:r>
            <a:r>
              <a:rPr sz="1200" dirty="0">
                <a:latin typeface="Times New Roman"/>
                <a:cs typeface="Times New Roman"/>
                <a:hlinkClick r:id="rId9"/>
              </a:rPr>
              <a:t>signature</a:t>
            </a:r>
            <a:r>
              <a:rPr sz="1200" spc="-5" dirty="0">
                <a:latin typeface="Times New Roman"/>
                <a:cs typeface="Times New Roman"/>
                <a:hlinkClick r:id="rId9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9"/>
              </a:rPr>
              <a:t>algorithm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45"/>
              </a:spcBef>
            </a:pPr>
            <a:r>
              <a:rPr sz="1200" spc="-10" dirty="0">
                <a:latin typeface="Times New Roman"/>
                <a:cs typeface="Times New Roman"/>
                <a:hlinkClick r:id="rId10"/>
              </a:rPr>
              <a:t>Rabin</a:t>
            </a:r>
            <a:r>
              <a:rPr sz="1200" spc="-35" dirty="0">
                <a:latin typeface="Times New Roman"/>
                <a:cs typeface="Times New Roman"/>
                <a:hlinkClick r:id="rId10"/>
              </a:rPr>
              <a:t> </a:t>
            </a:r>
            <a:r>
              <a:rPr sz="1200" dirty="0">
                <a:latin typeface="Times New Roman"/>
                <a:cs typeface="Times New Roman"/>
                <a:hlinkClick r:id="rId10"/>
              </a:rPr>
              <a:t>signature </a:t>
            </a:r>
            <a:r>
              <a:rPr sz="1200" spc="-10" dirty="0">
                <a:latin typeface="Times New Roman"/>
                <a:cs typeface="Times New Roman"/>
                <a:hlinkClick r:id="rId10"/>
              </a:rPr>
              <a:t>algorithm</a:t>
            </a:r>
            <a:endParaRPr sz="1200">
              <a:latin typeface="Times New Roman"/>
              <a:cs typeface="Times New Roman"/>
            </a:endParaRPr>
          </a:p>
          <a:p>
            <a:pPr marL="463550" marR="3324860" indent="5715">
              <a:lnSpc>
                <a:spcPts val="2110"/>
              </a:lnSpc>
              <a:spcBef>
                <a:spcPts val="135"/>
              </a:spcBef>
            </a:pPr>
            <a:r>
              <a:rPr sz="1200" spc="-10" dirty="0">
                <a:latin typeface="Times New Roman"/>
                <a:cs typeface="Times New Roman"/>
                <a:hlinkClick r:id="rId11"/>
              </a:rPr>
              <a:t>Pairing</a:t>
            </a:r>
            <a:r>
              <a:rPr sz="1200" spc="-10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schemes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  <a:hlinkClick r:id="rId12"/>
              </a:rPr>
              <a:t>BLS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3"/>
              </a:rPr>
              <a:t>Undeniable</a:t>
            </a:r>
            <a:r>
              <a:rPr sz="1200" spc="-15" dirty="0">
                <a:latin typeface="Times New Roman"/>
                <a:cs typeface="Times New Roman"/>
                <a:hlinkClick r:id="rId13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13"/>
              </a:rPr>
              <a:t>signatures</a:t>
            </a:r>
            <a:endParaRPr sz="1200">
              <a:latin typeface="Times New Roman"/>
              <a:cs typeface="Times New Roman"/>
            </a:endParaRPr>
          </a:p>
          <a:p>
            <a:pPr marL="473075">
              <a:lnSpc>
                <a:spcPct val="100000"/>
              </a:lnSpc>
              <a:spcBef>
                <a:spcPts val="420"/>
              </a:spcBef>
            </a:pPr>
            <a:r>
              <a:rPr sz="1200" dirty="0">
                <a:latin typeface="Times New Roman"/>
                <a:cs typeface="Times New Roman"/>
                <a:hlinkClick r:id="rId14"/>
              </a:rPr>
              <a:t>Aggregate</a:t>
            </a:r>
            <a:r>
              <a:rPr sz="1200" spc="80" dirty="0">
                <a:latin typeface="Times New Roman"/>
                <a:cs typeface="Times New Roman"/>
                <a:hlinkClick r:id="rId14"/>
              </a:rPr>
              <a:t> </a:t>
            </a:r>
            <a:r>
              <a:rPr sz="1200" dirty="0">
                <a:latin typeface="Times New Roman"/>
                <a:cs typeface="Times New Roman"/>
                <a:hlinkClick r:id="rId14"/>
              </a:rPr>
              <a:t>signature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scheme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aggregation: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signatures</a:t>
            </a:r>
            <a:endParaRPr sz="1200">
              <a:latin typeface="Times New Roman"/>
              <a:cs typeface="Times New Roman"/>
            </a:endParaRPr>
          </a:p>
          <a:p>
            <a:pPr marL="469900" marR="13970" algn="just">
              <a:lnSpc>
                <a:spcPct val="1434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aggregate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single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whose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constant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users.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convince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verifier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messages.</a:t>
            </a:r>
            <a:endParaRPr sz="1200">
              <a:latin typeface="Times New Roman"/>
              <a:cs typeface="Times New Roman"/>
            </a:endParaRPr>
          </a:p>
          <a:p>
            <a:pPr marL="469900" marR="17145" indent="149225" algn="just">
              <a:lnSpc>
                <a:spcPts val="2090"/>
              </a:lnSpc>
              <a:spcBef>
                <a:spcPts val="150"/>
              </a:spcBef>
            </a:pPr>
            <a:r>
              <a:rPr sz="1200" dirty="0">
                <a:latin typeface="Times New Roman"/>
                <a:cs typeface="Times New Roman"/>
                <a:hlinkClick r:id="rId15"/>
              </a:rPr>
              <a:t>Signatures</a:t>
            </a:r>
            <a:r>
              <a:rPr sz="1200" spc="270" dirty="0">
                <a:latin typeface="Times New Roman"/>
                <a:cs typeface="Times New Roman"/>
                <a:hlinkClick r:id="rId15"/>
              </a:rPr>
              <a:t> </a:t>
            </a:r>
            <a:r>
              <a:rPr sz="1200" dirty="0">
                <a:latin typeface="Times New Roman"/>
                <a:cs typeface="Times New Roman"/>
                <a:hlinkClick r:id="rId15"/>
              </a:rPr>
              <a:t>with</a:t>
            </a:r>
            <a:r>
              <a:rPr sz="1200" spc="260" dirty="0">
                <a:latin typeface="Times New Roman"/>
                <a:cs typeface="Times New Roman"/>
                <a:hlinkClick r:id="rId15"/>
              </a:rPr>
              <a:t> </a:t>
            </a:r>
            <a:r>
              <a:rPr sz="1200" dirty="0">
                <a:latin typeface="Times New Roman"/>
                <a:cs typeface="Times New Roman"/>
                <a:hlinkClick r:id="rId15"/>
              </a:rPr>
              <a:t>efficient</a:t>
            </a:r>
            <a:r>
              <a:rPr sz="1200" spc="320" dirty="0">
                <a:latin typeface="Times New Roman"/>
                <a:cs typeface="Times New Roman"/>
                <a:hlinkClick r:id="rId15"/>
              </a:rPr>
              <a:t> </a:t>
            </a:r>
            <a:r>
              <a:rPr sz="1200" dirty="0">
                <a:latin typeface="Times New Roman"/>
                <a:cs typeface="Times New Roman"/>
                <a:hlinkClick r:id="rId15"/>
              </a:rPr>
              <a:t>protocols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schemes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facilitate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efficient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6"/>
              </a:rPr>
              <a:t>zero-knowledge</a:t>
            </a:r>
            <a:r>
              <a:rPr sz="1200" spc="-5" dirty="0">
                <a:latin typeface="Times New Roman"/>
                <a:cs typeface="Times New Roman"/>
                <a:hlinkClick r:id="rId16"/>
              </a:rPr>
              <a:t> </a:t>
            </a:r>
            <a:r>
              <a:rPr sz="1200" dirty="0">
                <a:latin typeface="Times New Roman"/>
                <a:cs typeface="Times New Roman"/>
                <a:hlinkClick r:id="rId16"/>
              </a:rPr>
              <a:t>proofs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7"/>
              </a:rPr>
              <a:t>secure </a:t>
            </a:r>
            <a:r>
              <a:rPr sz="1200" spc="-10" dirty="0">
                <a:latin typeface="Times New Roman"/>
                <a:cs typeface="Times New Roman"/>
                <a:hlinkClick r:id="rId17"/>
              </a:rPr>
              <a:t>computation.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Digital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Certificate:</a:t>
            </a:r>
            <a:endParaRPr sz="1600">
              <a:latin typeface="Times New Roman"/>
              <a:cs typeface="Times New Roman"/>
            </a:endParaRPr>
          </a:p>
          <a:p>
            <a:pPr marL="469900" marR="5080" indent="60960" algn="just">
              <a:lnSpc>
                <a:spcPct val="142500"/>
              </a:lnSpc>
              <a:spcBef>
                <a:spcPts val="1040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ownership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8"/>
              </a:rPr>
              <a:t>public</a:t>
            </a:r>
            <a:r>
              <a:rPr sz="1200" spc="155" dirty="0">
                <a:latin typeface="Times New Roman"/>
                <a:cs typeface="Times New Roman"/>
                <a:hlinkClick r:id="rId18"/>
              </a:rPr>
              <a:t> </a:t>
            </a:r>
            <a:r>
              <a:rPr sz="1200" dirty="0">
                <a:latin typeface="Times New Roman"/>
                <a:cs typeface="Times New Roman"/>
                <a:hlinkClick r:id="rId18"/>
              </a:rPr>
              <a:t>key.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certificate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 owner's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identity,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19"/>
              </a:rPr>
              <a:t>digital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19"/>
              </a:rPr>
              <a:t>signature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verified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certificate's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contents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correct.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examining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signer,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know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 that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communicate with its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owner.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69900" marR="5080" indent="12065" algn="just">
              <a:lnSpc>
                <a:spcPct val="1428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 use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claims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encode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reply.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wishing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Authority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(CA).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encrypted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containing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applicant's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variety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identification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information.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CA </a:t>
            </a:r>
            <a:r>
              <a:rPr sz="1200" dirty="0">
                <a:latin typeface="Times New Roman"/>
                <a:cs typeface="Times New Roman"/>
              </a:rPr>
              <a:t>makes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readily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publicity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perhaps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Internet.</a:t>
            </a:r>
            <a:endParaRPr sz="1200">
              <a:latin typeface="Times New Roman"/>
              <a:cs typeface="Times New Roman"/>
            </a:endParaRPr>
          </a:p>
          <a:p>
            <a:pPr marL="469900" marR="15875" indent="54610" algn="just">
              <a:lnSpc>
                <a:spcPct val="140000"/>
              </a:lnSpc>
              <a:spcBef>
                <a:spcPts val="16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recipient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encrypted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CA's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decode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digital </a:t>
            </a:r>
            <a:r>
              <a:rPr sz="1200" dirty="0">
                <a:latin typeface="Times New Roman"/>
                <a:cs typeface="Times New Roman"/>
              </a:rPr>
              <a:t>certificate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attached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verifies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47617" y="1257627"/>
            <a:ext cx="50795" cy="469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47617" y="1520517"/>
            <a:ext cx="50795" cy="469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47617" y="1783407"/>
            <a:ext cx="50795" cy="469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47617" y="2309060"/>
            <a:ext cx="50795" cy="469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47617" y="2571315"/>
            <a:ext cx="50795" cy="469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47617" y="2835729"/>
            <a:ext cx="50795" cy="469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47617" y="3100016"/>
            <a:ext cx="50795" cy="469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47617" y="4151449"/>
            <a:ext cx="50795" cy="469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52313" y="5296168"/>
            <a:ext cx="55880" cy="5603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52313" y="6790958"/>
            <a:ext cx="55880" cy="5603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52313" y="8633474"/>
            <a:ext cx="55880" cy="56033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535" y="694690"/>
            <a:ext cx="5499735" cy="82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sender's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identification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certificate.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information,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recipient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encrypted</a:t>
            </a:r>
            <a:r>
              <a:rPr sz="1200" spc="-10" dirty="0">
                <a:latin typeface="Times New Roman"/>
                <a:cs typeface="Times New Roman"/>
              </a:rPr>
              <a:t> reply.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 widely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X.509.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63622"/>
            <a:ext cx="5827395" cy="3772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Contents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Typical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Digital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Certificate:</a:t>
            </a:r>
            <a:endParaRPr sz="1400">
              <a:latin typeface="Times New Roman"/>
              <a:cs typeface="Times New Roman"/>
            </a:endParaRPr>
          </a:p>
          <a:p>
            <a:pPr marL="469900" marR="1930400">
              <a:lnSpc>
                <a:spcPct val="143300"/>
              </a:lnSpc>
              <a:spcBef>
                <a:spcPts val="925"/>
              </a:spcBef>
            </a:pPr>
            <a:r>
              <a:rPr sz="1200" dirty="0">
                <a:latin typeface="Times New Roman"/>
                <a:cs typeface="Times New Roman"/>
              </a:rPr>
              <a:t>Serial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uniquely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certificate. </a:t>
            </a:r>
            <a:r>
              <a:rPr sz="1200" dirty="0">
                <a:latin typeface="Times New Roman"/>
                <a:cs typeface="Times New Roman"/>
              </a:rPr>
              <a:t>Subject: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identified.</a:t>
            </a:r>
            <a:endParaRPr sz="1200">
              <a:latin typeface="Times New Roman"/>
              <a:cs typeface="Times New Roman"/>
            </a:endParaRPr>
          </a:p>
          <a:p>
            <a:pPr marL="469900" marR="945515">
              <a:lnSpc>
                <a:spcPct val="1434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signature. </a:t>
            </a:r>
            <a:r>
              <a:rPr sz="1200" dirty="0">
                <a:latin typeface="Times New Roman"/>
                <a:cs typeface="Times New Roman"/>
              </a:rPr>
              <a:t>Signature: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verify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issuer. </a:t>
            </a:r>
            <a:r>
              <a:rPr sz="1200" dirty="0">
                <a:latin typeface="Times New Roman"/>
                <a:cs typeface="Times New Roman"/>
              </a:rPr>
              <a:t>Issuer: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verified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certificate. Valid-</a:t>
            </a:r>
            <a:r>
              <a:rPr sz="1200" dirty="0">
                <a:latin typeface="Times New Roman"/>
                <a:cs typeface="Times New Roman"/>
              </a:rPr>
              <a:t>From: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</a:t>
            </a:r>
            <a:r>
              <a:rPr sz="1200" spc="-10" dirty="0">
                <a:latin typeface="Times New Roman"/>
                <a:cs typeface="Times New Roman"/>
              </a:rPr>
              <a:t> from.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sz="1200" spc="-10" dirty="0">
                <a:latin typeface="Times New Roman"/>
                <a:cs typeface="Times New Roman"/>
              </a:rPr>
              <a:t>Valid-</a:t>
            </a:r>
            <a:r>
              <a:rPr sz="1200" dirty="0">
                <a:latin typeface="Times New Roman"/>
                <a:cs typeface="Times New Roman"/>
              </a:rPr>
              <a:t>To: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expiration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date.</a:t>
            </a:r>
            <a:endParaRPr sz="1200">
              <a:latin typeface="Times New Roman"/>
              <a:cs typeface="Times New Roman"/>
            </a:endParaRPr>
          </a:p>
          <a:p>
            <a:pPr marL="469900" marR="534035">
              <a:lnSpc>
                <a:spcPct val="143300"/>
              </a:lnSpc>
            </a:pPr>
            <a:r>
              <a:rPr sz="1200" spc="-15" dirty="0">
                <a:latin typeface="Times New Roman"/>
                <a:cs typeface="Times New Roman"/>
              </a:rPr>
              <a:t>Key-</a:t>
            </a:r>
            <a:r>
              <a:rPr sz="1200" dirty="0">
                <a:latin typeface="Times New Roman"/>
                <a:cs typeface="Times New Roman"/>
              </a:rPr>
              <a:t>Usage: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encipherment,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certificate signing...).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key.</a:t>
            </a:r>
            <a:endParaRPr sz="1200">
              <a:latin typeface="Times New Roman"/>
              <a:cs typeface="Times New Roman"/>
            </a:endParaRPr>
          </a:p>
          <a:p>
            <a:pPr marL="466725" marR="5080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Thumbprint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hash</a:t>
            </a:r>
            <a:r>
              <a:rPr sz="1200" spc="-30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certificate. </a:t>
            </a:r>
            <a:r>
              <a:rPr sz="1200" dirty="0">
                <a:latin typeface="Times New Roman"/>
                <a:cs typeface="Times New Roman"/>
              </a:rPr>
              <a:t>Thumbprint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(also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fingerprint</a:t>
            </a:r>
            <a:r>
              <a:rPr sz="1200" dirty="0">
                <a:latin typeface="Times New Roman"/>
                <a:cs typeface="Times New Roman"/>
              </a:rPr>
              <a:t>):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itself, used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abbreviated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certificate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2577030"/>
            <a:ext cx="50795" cy="469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2839920"/>
            <a:ext cx="50795" cy="469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3099762"/>
            <a:ext cx="50795" cy="469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3365699"/>
            <a:ext cx="50795" cy="469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3627320"/>
            <a:ext cx="50795" cy="469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3890210"/>
            <a:ext cx="50795" cy="469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4153735"/>
            <a:ext cx="50795" cy="469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4417133"/>
            <a:ext cx="50795" cy="4695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4942913"/>
            <a:ext cx="50795" cy="4695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5205167"/>
            <a:ext cx="50795" cy="4695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617" y="5468692"/>
            <a:ext cx="50795" cy="4695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2313" y="1406793"/>
            <a:ext cx="55880" cy="560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03833"/>
            <a:ext cx="5973445" cy="66478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3060" indent="-227965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dirty="0">
                <a:latin typeface="Times New Roman"/>
                <a:cs typeface="Times New Roman"/>
              </a:rPr>
              <a:t>Universal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standards</a:t>
            </a:r>
            <a:endParaRPr sz="1200" dirty="0">
              <a:latin typeface="Times New Roman"/>
              <a:cs typeface="Times New Roman"/>
            </a:endParaRPr>
          </a:p>
          <a:p>
            <a:pPr marL="354330" marR="19050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technical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standards, </a:t>
            </a:r>
            <a:r>
              <a:rPr sz="1200" dirty="0">
                <a:latin typeface="Times New Roman"/>
                <a:cs typeface="Times New Roman"/>
              </a:rPr>
              <a:t>namely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globe.</a:t>
            </a:r>
            <a:endParaRPr sz="1200" dirty="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Richness</a:t>
            </a:r>
            <a:endParaRPr sz="1200" dirty="0">
              <a:latin typeface="Times New Roman"/>
              <a:cs typeface="Times New Roman"/>
            </a:endParaRPr>
          </a:p>
          <a:p>
            <a:pPr marL="354330" marR="9525" algn="just">
              <a:lnSpc>
                <a:spcPts val="209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Video,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audio,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Video,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audio,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possible.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consuming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experience.</a:t>
            </a:r>
            <a:endParaRPr sz="1200" dirty="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490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Interactivity</a:t>
            </a:r>
            <a:endParaRPr sz="1200" dirty="0">
              <a:latin typeface="Times New Roman"/>
              <a:cs typeface="Times New Roman"/>
            </a:endParaRPr>
          </a:p>
          <a:p>
            <a:pPr marL="354330" marR="5080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 works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engaged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dialog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interaction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user.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dynamically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adjusts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experience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co- </a:t>
            </a:r>
            <a:r>
              <a:rPr sz="1200" dirty="0">
                <a:latin typeface="Times New Roman"/>
                <a:cs typeface="Times New Roman"/>
              </a:rPr>
              <a:t>participant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process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market.</a:t>
            </a:r>
            <a:endParaRPr sz="1200" dirty="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535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dirty="0">
                <a:latin typeface="Times New Roman"/>
                <a:cs typeface="Times New Roman"/>
              </a:rPr>
              <a:t>Information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density</a:t>
            </a:r>
            <a:endParaRPr sz="1200" dirty="0">
              <a:latin typeface="Times New Roman"/>
              <a:cs typeface="Times New Roman"/>
            </a:endParaRPr>
          </a:p>
          <a:p>
            <a:pPr marL="354330" marR="8890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storage,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raises </a:t>
            </a:r>
            <a:r>
              <a:rPr sz="1200" dirty="0">
                <a:latin typeface="Times New Roman"/>
                <a:cs typeface="Times New Roman"/>
              </a:rPr>
              <a:t>quality.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dramatically,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currency,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timeliness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greatly.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plentiful,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cheap,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accurate.</a:t>
            </a:r>
            <a:endParaRPr sz="1200" dirty="0">
              <a:latin typeface="Times New Roman"/>
              <a:cs typeface="Times New Roman"/>
            </a:endParaRPr>
          </a:p>
          <a:p>
            <a:pPr marL="353060" indent="-227965" algn="just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5306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Personalization/Customization</a:t>
            </a:r>
            <a:endParaRPr sz="1200" dirty="0">
              <a:latin typeface="Times New Roman"/>
              <a:cs typeface="Times New Roman"/>
            </a:endParaRPr>
          </a:p>
          <a:p>
            <a:pPr marL="354330" marR="10795" algn="just">
              <a:lnSpc>
                <a:spcPts val="206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Personalization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personalized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messages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customization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groups.</a:t>
            </a:r>
            <a:endParaRPr sz="1200" dirty="0">
              <a:latin typeface="Times New Roman"/>
              <a:cs typeface="Times New Roman"/>
            </a:endParaRPr>
          </a:p>
          <a:p>
            <a:pPr marL="354330" algn="just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characteristics.</a:t>
            </a: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65"/>
              </a:spcBef>
            </a:pPr>
            <a:r>
              <a:rPr sz="1400" b="1" dirty="0">
                <a:latin typeface="Times New Roman"/>
                <a:cs typeface="Times New Roman"/>
              </a:rPr>
              <a:t>1.7</a:t>
            </a:r>
            <a:r>
              <a:rPr sz="1400" b="1" spc="130" dirty="0">
                <a:latin typeface="Times New Roman"/>
                <a:cs typeface="Times New Roman"/>
              </a:rPr>
              <a:t>  </a:t>
            </a:r>
            <a:r>
              <a:rPr sz="1400" b="1" dirty="0">
                <a:latin typeface="Times New Roman"/>
                <a:cs typeface="Times New Roman"/>
              </a:rPr>
              <a:t>Business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models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e-commerce: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10" dirty="0">
                <a:latin typeface="Times New Roman"/>
                <a:cs typeface="Times New Roman"/>
              </a:rPr>
              <a:t>mainly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-10" dirty="0">
                <a:latin typeface="Times New Roman"/>
                <a:cs typeface="Times New Roman"/>
              </a:rPr>
              <a:t> party.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spc="-10" dirty="0">
                <a:latin typeface="Times New Roman"/>
                <a:cs typeface="Times New Roman"/>
              </a:rPr>
              <a:t>Business-to-</a:t>
            </a:r>
            <a:r>
              <a:rPr sz="1350" b="1" dirty="0">
                <a:latin typeface="Times New Roman"/>
                <a:cs typeface="Times New Roman"/>
              </a:rPr>
              <a:t>Consumer</a:t>
            </a:r>
            <a:r>
              <a:rPr sz="1350" b="1" spc="25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Times New Roman"/>
                <a:cs typeface="Times New Roman"/>
              </a:rPr>
              <a:t>(B2C)</a:t>
            </a:r>
            <a:endParaRPr sz="135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95600"/>
              </a:lnSpc>
              <a:spcBef>
                <a:spcPts val="133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Business-</a:t>
            </a:r>
            <a:r>
              <a:rPr sz="1200" dirty="0">
                <a:latin typeface="Times New Roman"/>
                <a:cs typeface="Times New Roman"/>
              </a:rPr>
              <a:t>to-Consumer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environment,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sell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consumers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B2C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web </a:t>
            </a:r>
            <a:r>
              <a:rPr sz="1200" dirty="0">
                <a:latin typeface="Times New Roman"/>
                <a:cs typeface="Times New Roman"/>
              </a:rPr>
              <a:t>shops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visitor,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 </a:t>
            </a:r>
            <a:r>
              <a:rPr sz="1200" spc="-10" dirty="0">
                <a:latin typeface="Times New Roman"/>
                <a:cs typeface="Times New Roman"/>
              </a:rPr>
              <a:t>inquiry.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560826"/>
            <a:ext cx="5971540" cy="1101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350" b="1" spc="-10" dirty="0">
                <a:latin typeface="Times New Roman"/>
                <a:cs typeface="Times New Roman"/>
              </a:rPr>
              <a:t>Business-</a:t>
            </a:r>
            <a:r>
              <a:rPr sz="1350" b="1" spc="-20" dirty="0">
                <a:latin typeface="Times New Roman"/>
                <a:cs typeface="Times New Roman"/>
              </a:rPr>
              <a:t>to-</a:t>
            </a:r>
            <a:r>
              <a:rPr sz="1350" b="1" dirty="0">
                <a:latin typeface="Times New Roman"/>
                <a:cs typeface="Times New Roman"/>
              </a:rPr>
              <a:t>Business</a:t>
            </a:r>
            <a:r>
              <a:rPr sz="1350" b="1" spc="50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Times New Roman"/>
                <a:cs typeface="Times New Roman"/>
              </a:rPr>
              <a:t>(B2B)</a:t>
            </a:r>
            <a:endParaRPr sz="13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6100"/>
              </a:lnSpc>
              <a:spcBef>
                <a:spcPts val="132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Business-</a:t>
            </a:r>
            <a:r>
              <a:rPr sz="1200" dirty="0">
                <a:latin typeface="Times New Roman"/>
                <a:cs typeface="Times New Roman"/>
              </a:rPr>
              <a:t>to-Business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engaged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sales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consumers.</a:t>
            </a:r>
            <a:r>
              <a:rPr sz="1200" spc="14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B2B</a:t>
            </a:r>
            <a:r>
              <a:rPr sz="1200" spc="28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E-</a:t>
            </a:r>
            <a:r>
              <a:rPr sz="1200" spc="-10" dirty="0">
                <a:latin typeface="Times New Roman"/>
                <a:cs typeface="Times New Roman"/>
              </a:rPr>
              <a:t>commerce </a:t>
            </a:r>
            <a:r>
              <a:rPr sz="1200" dirty="0">
                <a:latin typeface="Times New Roman"/>
                <a:cs typeface="Times New Roman"/>
              </a:rPr>
              <a:t>environments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entering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in.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B2B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contains customer-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pricing,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customer-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assortments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customer-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discounts.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755763"/>
            <a:ext cx="5970270" cy="9251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350" b="1" spc="-10" dirty="0">
                <a:latin typeface="Times New Roman"/>
                <a:cs typeface="Times New Roman"/>
              </a:rPr>
              <a:t>Consumer-to-</a:t>
            </a:r>
            <a:r>
              <a:rPr sz="1350" b="1" dirty="0">
                <a:latin typeface="Times New Roman"/>
                <a:cs typeface="Times New Roman"/>
              </a:rPr>
              <a:t>Business</a:t>
            </a:r>
            <a:r>
              <a:rPr sz="1350" b="1" spc="25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Times New Roman"/>
                <a:cs typeface="Times New Roman"/>
              </a:rPr>
              <a:t>(C2B)</a:t>
            </a:r>
            <a:endParaRPr sz="13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800"/>
              </a:lnSpc>
              <a:spcBef>
                <a:spcPts val="133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Consumer-</a:t>
            </a:r>
            <a:r>
              <a:rPr sz="1200" dirty="0">
                <a:latin typeface="Times New Roman"/>
                <a:cs typeface="Times New Roman"/>
              </a:rPr>
              <a:t>to-Business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 companies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post their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bids.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selects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expectations.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54024"/>
            <a:ext cx="4585970" cy="2446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4489" y="4838065"/>
            <a:ext cx="4504309" cy="27857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191636"/>
            <a:ext cx="5621020" cy="751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Times New Roman"/>
                <a:cs typeface="Times New Roman"/>
              </a:rPr>
              <a:t>Consumer-to-Consumer</a:t>
            </a:r>
            <a:r>
              <a:rPr sz="1350" b="1" spc="60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Times New Roman"/>
                <a:cs typeface="Times New Roman"/>
              </a:rPr>
              <a:t>(C2C)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Consumer-</a:t>
            </a:r>
            <a:r>
              <a:rPr sz="1200" dirty="0">
                <a:latin typeface="Times New Roman"/>
                <a:cs typeface="Times New Roman"/>
              </a:rPr>
              <a:t>to-Consumer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consumers.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well-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eBay.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018146"/>
            <a:ext cx="5972175" cy="1903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9570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1.8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Times New Roman"/>
                <a:cs typeface="Times New Roman"/>
              </a:rPr>
              <a:t>E-Governance: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500"/>
              </a:lnSpc>
              <a:spcBef>
                <a:spcPts val="985"/>
              </a:spcBef>
            </a:pPr>
            <a:r>
              <a:rPr sz="1200" dirty="0">
                <a:latin typeface="Times New Roman"/>
                <a:cs typeface="Times New Roman"/>
              </a:rPr>
              <a:t>E-governance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(ICT)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delivering</a:t>
            </a:r>
            <a:r>
              <a:rPr sz="1200" spc="19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2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services,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exchange</a:t>
            </a:r>
            <a:r>
              <a:rPr sz="1200" spc="19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34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transactions, </a:t>
            </a:r>
            <a:r>
              <a:rPr sz="1200" dirty="0">
                <a:latin typeface="Times New Roman"/>
                <a:cs typeface="Times New Roman"/>
              </a:rPr>
              <a:t>integration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stand-alone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 government-to-customer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(G2C), government-</a:t>
            </a:r>
            <a:r>
              <a:rPr sz="1200" dirty="0">
                <a:latin typeface="Times New Roman"/>
                <a:cs typeface="Times New Roman"/>
              </a:rPr>
              <a:t>to-business</a:t>
            </a:r>
            <a:r>
              <a:rPr sz="1200" spc="9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(G2B),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government-</a:t>
            </a:r>
            <a:r>
              <a:rPr sz="1200" dirty="0">
                <a:latin typeface="Times New Roman"/>
                <a:cs typeface="Times New Roman"/>
              </a:rPr>
              <a:t>to-government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(G2G)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4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back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office </a:t>
            </a:r>
            <a:r>
              <a:rPr sz="1200" dirty="0">
                <a:latin typeface="Times New Roman"/>
                <a:cs typeface="Times New Roman"/>
              </a:rPr>
              <a:t>processes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interactions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framework.</a:t>
            </a:r>
            <a:endParaRPr sz="1200">
              <a:latin typeface="Times New Roman"/>
              <a:cs typeface="Times New Roman"/>
            </a:endParaRPr>
          </a:p>
          <a:p>
            <a:pPr marL="12700" marR="14604" algn="just">
              <a:lnSpc>
                <a:spcPct val="11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e-governance,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citizens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convenient,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transparent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manner.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distinguished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244" y="927100"/>
            <a:ext cx="4697983" cy="20873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7639" y="4117975"/>
            <a:ext cx="4802886" cy="23660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55650"/>
            <a:ext cx="5956300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governance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concepts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citizens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businesses/interest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</a:t>
            </a:r>
            <a:r>
              <a:rPr sz="1200" spc="-10" dirty="0">
                <a:latin typeface="Times New Roman"/>
                <a:cs typeface="Times New Roman"/>
              </a:rPr>
              <a:t>governance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distinct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boundaries.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Business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Government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(B2G)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8580">
              <a:lnSpc>
                <a:spcPct val="958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B2G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variant 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B2B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 by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 to trade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exchange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 business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organizations. Such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accredited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medium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submit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government.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411092"/>
            <a:ext cx="5935980" cy="760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Government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Business</a:t>
            </a:r>
            <a:r>
              <a:rPr sz="1400" b="1" spc="-10" dirty="0">
                <a:latin typeface="Times New Roman"/>
                <a:cs typeface="Times New Roman"/>
              </a:rPr>
              <a:t> (G2B)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ts val="1390"/>
              </a:lnSpc>
            </a:pPr>
            <a:r>
              <a:rPr sz="1200" dirty="0">
                <a:latin typeface="Times New Roman"/>
                <a:cs typeface="Times New Roman"/>
              </a:rPr>
              <a:t>Government uses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B2G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organizations. Such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support </a:t>
            </a:r>
            <a:r>
              <a:rPr sz="1200" dirty="0">
                <a:latin typeface="Times New Roman"/>
                <a:cs typeface="Times New Roman"/>
              </a:rPr>
              <a:t>auctions,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tenders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submission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functionalities.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258815"/>
            <a:ext cx="5782945" cy="110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Government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Citizen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(G2C)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96200"/>
              </a:lnSpc>
            </a:pP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G2C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citizen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general. Such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support </a:t>
            </a:r>
            <a:r>
              <a:rPr sz="1200" dirty="0">
                <a:latin typeface="Times New Roman"/>
                <a:cs typeface="Times New Roman"/>
              </a:rPr>
              <a:t>auctions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vehicles,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machinery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material.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 also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like </a:t>
            </a:r>
            <a:r>
              <a:rPr sz="1200" dirty="0">
                <a:latin typeface="Times New Roman"/>
                <a:cs typeface="Times New Roman"/>
              </a:rPr>
              <a:t>registration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birth, marriage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certificates. Main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G2C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for fulfilling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requests 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services.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2467025"/>
            <a:ext cx="4926330" cy="7714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4347159"/>
            <a:ext cx="4998085" cy="8000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450" y="6537959"/>
            <a:ext cx="4487672" cy="916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16336</Words>
  <Application>Microsoft Office PowerPoint</Application>
  <PresentationFormat>Custom</PresentationFormat>
  <Paragraphs>877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MOHINI</dc:creator>
  <cp:lastModifiedBy>Chakrapani Sampath</cp:lastModifiedBy>
  <cp:revision>5</cp:revision>
  <dcterms:created xsi:type="dcterms:W3CDTF">2023-07-29T18:09:18Z</dcterms:created>
  <dcterms:modified xsi:type="dcterms:W3CDTF">2023-09-08T13:54:15Z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2023-07-29T00:00:00Z</vt:filetime>
  </property>
  <property fmtid="{D5CDD505-2E9C-101B-9397-08002B2CF9AE}" pid="5" name="Producer">
    <vt:lpwstr>www.ilovepdf.com</vt:lpwstr>
  </property>
</Properties>
</file>