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80" r:id="rId11"/>
    <p:sldId id="265" r:id="rId12"/>
    <p:sldId id="281" r:id="rId13"/>
    <p:sldId id="282" r:id="rId14"/>
    <p:sldId id="283" r:id="rId15"/>
    <p:sldId id="273" r:id="rId16"/>
    <p:sldId id="276" r:id="rId17"/>
    <p:sldId id="277" r:id="rId18"/>
    <p:sldId id="278" r:id="rId19"/>
    <p:sldId id="279" r:id="rId20"/>
    <p:sldId id="274" r:id="rId21"/>
    <p:sldId id="275" r:id="rId22"/>
    <p:sldId id="28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Accurate</c:v>
                </c:pt>
                <c:pt idx="1">
                  <c:v>Inaccurate</c:v>
                </c:pt>
              </c:strCache>
            </c:strRef>
          </c:cat>
          <c:val>
            <c:numRef>
              <c:f>Sheet1!$B$2:$B$3</c:f>
              <c:numCache>
                <c:formatCode>General</c:formatCode>
                <c:ptCount val="2"/>
                <c:pt idx="0">
                  <c:v>9.6</c:v>
                </c:pt>
                <c:pt idx="1">
                  <c:v>0.4</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Sheet1!$C$2:$C$5</c:f>
              <c:numCache>
                <c:formatCode>General</c:formatCode>
                <c:ptCount val="4"/>
                <c:pt idx="0" formatCode="0.00">
                  <c:v>1</c:v>
                </c:pt>
                <c:pt idx="1">
                  <c:v>1</c:v>
                </c:pt>
                <c:pt idx="2">
                  <c:v>2</c:v>
                </c:pt>
                <c:pt idx="3">
                  <c:v>3</c:v>
                </c:pt>
              </c:numCache>
            </c:numRef>
          </c:val>
          <c:extLst>
            <c:ext xmlns:c16="http://schemas.microsoft.com/office/drawing/2014/chart" uri="{C3380CC4-5D6E-409C-BE32-E72D297353CC}">
              <c16:uniqueId val="{00000001-CC61-4D44-869A-69804E83BA2D}"/>
            </c:ext>
          </c:extLst>
        </c:ser>
        <c:dLbls>
          <c:dLblPos val="outEnd"/>
          <c:showLegendKey val="0"/>
          <c:showVal val="1"/>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16-04-2024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16-04-2024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238760" y="785298"/>
            <a:ext cx="11714480" cy="1015663"/>
          </a:xfrm>
          <a:prstGeom prst="rect">
            <a:avLst/>
          </a:prstGeom>
          <a:noFill/>
        </p:spPr>
        <p:txBody>
          <a:bodyPr wrap="square">
            <a:spAutoFit/>
          </a:bodyPr>
          <a:lstStyle/>
          <a:p>
            <a:pPr algn="ctr"/>
            <a:r>
              <a:rPr lang="en-IN" sz="6000" b="1" i="0" dirty="0">
                <a:solidFill>
                  <a:srgbClr val="DCD9D4"/>
                </a:solidFill>
                <a:effectLst/>
                <a:latin typeface="Times New Roman" panose="02020603050405020304" pitchFamily="18" charset="0"/>
                <a:cs typeface="Times New Roman" panose="02020603050405020304" pitchFamily="18" charset="0"/>
              </a:rPr>
              <a:t>Precision Object Counting System</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81588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a:t>
            </a:r>
            <a:r>
              <a:rPr lang="en-IN" sz="2400" b="1">
                <a:solidFill>
                  <a:schemeClr val="bg1"/>
                </a:solidFill>
                <a:latin typeface="Times New Roman" panose="02020603050405020304" pitchFamily="18" charset="0"/>
                <a:cs typeface="Times New Roman" panose="02020603050405020304" pitchFamily="18" charset="0"/>
              </a:rPr>
              <a:t>OF CSE-ARTIFICIAL </a:t>
            </a:r>
            <a:r>
              <a:rPr lang="en-IN" sz="2400" b="1" dirty="0">
                <a:solidFill>
                  <a:schemeClr val="bg1"/>
                </a:solidFill>
                <a:latin typeface="Times New Roman" panose="02020603050405020304" pitchFamily="18" charset="0"/>
                <a:cs typeface="Times New Roman" panose="02020603050405020304" pitchFamily="18" charset="0"/>
              </a:rPr>
              <a:t>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40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1200329"/>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Mrs. Sandhya </a:t>
            </a:r>
            <a:r>
              <a:rPr lang="en-IN" sz="2400" b="1" dirty="0" err="1">
                <a:solidFill>
                  <a:srgbClr val="FF0000"/>
                </a:solidFill>
                <a:latin typeface="Times New Roman" panose="02020603050405020304" pitchFamily="18" charset="0"/>
                <a:cs typeface="Times New Roman" panose="02020603050405020304" pitchFamily="18" charset="0"/>
              </a:rPr>
              <a:t>Bolla</a:t>
            </a:r>
            <a:endParaRPr lang="en-IN" sz="24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5DBE4-7B9A-5297-7895-0D45F717D7C6}"/>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System Architecture</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Graphic 3" descr="Images">
            <a:extLst>
              <a:ext uri="{FF2B5EF4-FFF2-40B4-BE49-F238E27FC236}">
                <a16:creationId xmlns:a16="http://schemas.microsoft.com/office/drawing/2014/main" id="{0535916E-D339-A09A-D538-ACF5EE93F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4353" y="1707777"/>
            <a:ext cx="914400" cy="914400"/>
          </a:xfrm>
          <a:prstGeom prst="rect">
            <a:avLst/>
          </a:prstGeom>
        </p:spPr>
      </p:pic>
      <p:pic>
        <p:nvPicPr>
          <p:cNvPr id="6" name="Graphic 5" descr="Processor">
            <a:extLst>
              <a:ext uri="{FF2B5EF4-FFF2-40B4-BE49-F238E27FC236}">
                <a16:creationId xmlns:a16="http://schemas.microsoft.com/office/drawing/2014/main" id="{0D536B06-AD66-2AEE-F401-F76E2DD9A5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05083" y="1707777"/>
            <a:ext cx="914400" cy="914400"/>
          </a:xfrm>
          <a:prstGeom prst="rect">
            <a:avLst/>
          </a:prstGeom>
        </p:spPr>
      </p:pic>
      <p:pic>
        <p:nvPicPr>
          <p:cNvPr id="10" name="Graphic 9" descr="Target Audience">
            <a:extLst>
              <a:ext uri="{FF2B5EF4-FFF2-40B4-BE49-F238E27FC236}">
                <a16:creationId xmlns:a16="http://schemas.microsoft.com/office/drawing/2014/main" id="{04222FD8-33F5-9D3E-BF5C-02FE340071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5530" y="4693023"/>
            <a:ext cx="914400" cy="914400"/>
          </a:xfrm>
          <a:prstGeom prst="rect">
            <a:avLst/>
          </a:prstGeom>
        </p:spPr>
      </p:pic>
      <p:pic>
        <p:nvPicPr>
          <p:cNvPr id="12" name="Graphic 11" descr="Network diagram">
            <a:extLst>
              <a:ext uri="{FF2B5EF4-FFF2-40B4-BE49-F238E27FC236}">
                <a16:creationId xmlns:a16="http://schemas.microsoft.com/office/drawing/2014/main" id="{170B0ADF-1532-A4E3-1A41-36826C01D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75813" y="1707777"/>
            <a:ext cx="914400" cy="914400"/>
          </a:xfrm>
          <a:prstGeom prst="rect">
            <a:avLst/>
          </a:prstGeom>
        </p:spPr>
      </p:pic>
      <p:pic>
        <p:nvPicPr>
          <p:cNvPr id="14" name="Graphic 13" descr="Tag">
            <a:extLst>
              <a:ext uri="{FF2B5EF4-FFF2-40B4-BE49-F238E27FC236}">
                <a16:creationId xmlns:a16="http://schemas.microsoft.com/office/drawing/2014/main" id="{E79FB831-D07E-5899-E3B6-2F39DE6A03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2377" y="4854294"/>
            <a:ext cx="914400" cy="914400"/>
          </a:xfrm>
          <a:prstGeom prst="rect">
            <a:avLst/>
          </a:prstGeom>
        </p:spPr>
      </p:pic>
      <p:pic>
        <p:nvPicPr>
          <p:cNvPr id="16" name="Graphic 15" descr="Presentation with pie chart">
            <a:extLst>
              <a:ext uri="{FF2B5EF4-FFF2-40B4-BE49-F238E27FC236}">
                <a16:creationId xmlns:a16="http://schemas.microsoft.com/office/drawing/2014/main" id="{98C18B0E-D15F-88FD-ACFD-2C319ACEC4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61247" y="4693023"/>
            <a:ext cx="914400" cy="914400"/>
          </a:xfrm>
          <a:prstGeom prst="rect">
            <a:avLst/>
          </a:prstGeom>
        </p:spPr>
      </p:pic>
      <p:cxnSp>
        <p:nvCxnSpPr>
          <p:cNvPr id="18" name="Straight Arrow Connector 17">
            <a:extLst>
              <a:ext uri="{FF2B5EF4-FFF2-40B4-BE49-F238E27FC236}">
                <a16:creationId xmlns:a16="http://schemas.microsoft.com/office/drawing/2014/main" id="{C87A62CD-66D3-8839-B3D0-472BE2CA955E}"/>
              </a:ext>
            </a:extLst>
          </p:cNvPr>
          <p:cNvCxnSpPr>
            <a:cxnSpLocks/>
          </p:cNvCxnSpPr>
          <p:nvPr/>
        </p:nvCxnSpPr>
        <p:spPr>
          <a:xfrm>
            <a:off x="2106706" y="2164977"/>
            <a:ext cx="2599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F5B7A7E-AA91-93D4-F23D-A5E6B8279370}"/>
              </a:ext>
            </a:extLst>
          </p:cNvPr>
          <p:cNvCxnSpPr>
            <a:cxnSpLocks/>
          </p:cNvCxnSpPr>
          <p:nvPr/>
        </p:nvCxnSpPr>
        <p:spPr>
          <a:xfrm>
            <a:off x="5432612" y="2133601"/>
            <a:ext cx="2599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38463E1-2651-2803-FB03-C6E971A856C3}"/>
              </a:ext>
            </a:extLst>
          </p:cNvPr>
          <p:cNvCxnSpPr>
            <a:cxnSpLocks/>
            <a:stCxn id="10" idx="1"/>
          </p:cNvCxnSpPr>
          <p:nvPr/>
        </p:nvCxnSpPr>
        <p:spPr>
          <a:xfrm flipH="1">
            <a:off x="2629647" y="5150223"/>
            <a:ext cx="2315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CA1B2E1-C68A-14FE-FBBE-C473BBBC9A54}"/>
              </a:ext>
            </a:extLst>
          </p:cNvPr>
          <p:cNvCxnSpPr>
            <a:cxnSpLocks/>
          </p:cNvCxnSpPr>
          <p:nvPr/>
        </p:nvCxnSpPr>
        <p:spPr>
          <a:xfrm flipH="1">
            <a:off x="5940613" y="5150223"/>
            <a:ext cx="2315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2C184D-732C-67D6-7454-AC20E60E2B23}"/>
              </a:ext>
            </a:extLst>
          </p:cNvPr>
          <p:cNvCxnSpPr>
            <a:cxnSpLocks/>
          </p:cNvCxnSpPr>
          <p:nvPr/>
        </p:nvCxnSpPr>
        <p:spPr>
          <a:xfrm>
            <a:off x="8480613" y="2362200"/>
            <a:ext cx="8964" cy="2330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A837A8B-CB22-D203-86D0-0A2A65E5E7A2}"/>
              </a:ext>
            </a:extLst>
          </p:cNvPr>
          <p:cNvSpPr txBox="1"/>
          <p:nvPr/>
        </p:nvSpPr>
        <p:spPr>
          <a:xfrm>
            <a:off x="1326776" y="2985247"/>
            <a:ext cx="1407461" cy="584775"/>
          </a:xfrm>
          <a:prstGeom prst="rect">
            <a:avLst/>
          </a:prstGeom>
          <a:noFill/>
        </p:spPr>
        <p:txBody>
          <a:bodyPr wrap="square" rtlCol="0">
            <a:spAutoFit/>
          </a:bodyPr>
          <a:lstStyle/>
          <a:p>
            <a:r>
              <a:rPr lang="en-US" sz="1600" dirty="0"/>
              <a:t>Image Upload &amp; Processing</a:t>
            </a:r>
            <a:endParaRPr lang="en-IN" sz="1600" dirty="0"/>
          </a:p>
        </p:txBody>
      </p:sp>
      <p:sp>
        <p:nvSpPr>
          <p:cNvPr id="31" name="TextBox 30">
            <a:extLst>
              <a:ext uri="{FF2B5EF4-FFF2-40B4-BE49-F238E27FC236}">
                <a16:creationId xmlns:a16="http://schemas.microsoft.com/office/drawing/2014/main" id="{3D4AC092-166F-68E7-5D61-026F9A871193}"/>
              </a:ext>
            </a:extLst>
          </p:cNvPr>
          <p:cNvSpPr txBox="1"/>
          <p:nvPr/>
        </p:nvSpPr>
        <p:spPr>
          <a:xfrm>
            <a:off x="4312022" y="2969730"/>
            <a:ext cx="1407461" cy="338554"/>
          </a:xfrm>
          <a:prstGeom prst="rect">
            <a:avLst/>
          </a:prstGeom>
          <a:noFill/>
        </p:spPr>
        <p:txBody>
          <a:bodyPr wrap="square" rtlCol="0">
            <a:spAutoFit/>
          </a:bodyPr>
          <a:lstStyle/>
          <a:p>
            <a:r>
              <a:rPr lang="en-US" sz="1600" dirty="0"/>
              <a:t>Preprocessing</a:t>
            </a:r>
            <a:endParaRPr lang="en-IN" sz="1600" dirty="0"/>
          </a:p>
        </p:txBody>
      </p:sp>
      <p:sp>
        <p:nvSpPr>
          <p:cNvPr id="32" name="TextBox 31">
            <a:extLst>
              <a:ext uri="{FF2B5EF4-FFF2-40B4-BE49-F238E27FC236}">
                <a16:creationId xmlns:a16="http://schemas.microsoft.com/office/drawing/2014/main" id="{36FA43A3-D02F-6A3D-018A-1B0AB8C84B93}"/>
              </a:ext>
            </a:extLst>
          </p:cNvPr>
          <p:cNvSpPr txBox="1"/>
          <p:nvPr/>
        </p:nvSpPr>
        <p:spPr>
          <a:xfrm>
            <a:off x="8561297" y="2889988"/>
            <a:ext cx="1407461" cy="584775"/>
          </a:xfrm>
          <a:prstGeom prst="rect">
            <a:avLst/>
          </a:prstGeom>
          <a:noFill/>
        </p:spPr>
        <p:txBody>
          <a:bodyPr wrap="square" rtlCol="0">
            <a:spAutoFit/>
          </a:bodyPr>
          <a:lstStyle/>
          <a:p>
            <a:r>
              <a:rPr lang="en-US" sz="1600" dirty="0"/>
              <a:t>Apply Process Methods</a:t>
            </a:r>
            <a:endParaRPr lang="en-IN" sz="1600" dirty="0"/>
          </a:p>
        </p:txBody>
      </p:sp>
      <p:sp>
        <p:nvSpPr>
          <p:cNvPr id="33" name="TextBox 32">
            <a:extLst>
              <a:ext uri="{FF2B5EF4-FFF2-40B4-BE49-F238E27FC236}">
                <a16:creationId xmlns:a16="http://schemas.microsoft.com/office/drawing/2014/main" id="{83956F67-EE22-02EE-F856-60EB67D483B7}"/>
              </a:ext>
            </a:extLst>
          </p:cNvPr>
          <p:cNvSpPr txBox="1"/>
          <p:nvPr/>
        </p:nvSpPr>
        <p:spPr>
          <a:xfrm>
            <a:off x="7718613" y="5785541"/>
            <a:ext cx="1721226" cy="584775"/>
          </a:xfrm>
          <a:prstGeom prst="rect">
            <a:avLst/>
          </a:prstGeom>
          <a:noFill/>
        </p:spPr>
        <p:txBody>
          <a:bodyPr wrap="square" rtlCol="0">
            <a:spAutoFit/>
          </a:bodyPr>
          <a:lstStyle/>
          <a:p>
            <a:r>
              <a:rPr lang="en-US" sz="1600" dirty="0"/>
              <a:t>Tag Labels to objects &amp; People</a:t>
            </a:r>
            <a:endParaRPr lang="en-IN" sz="1600" dirty="0"/>
          </a:p>
        </p:txBody>
      </p:sp>
      <p:sp>
        <p:nvSpPr>
          <p:cNvPr id="34" name="TextBox 33">
            <a:extLst>
              <a:ext uri="{FF2B5EF4-FFF2-40B4-BE49-F238E27FC236}">
                <a16:creationId xmlns:a16="http://schemas.microsoft.com/office/drawing/2014/main" id="{FF61A425-2BF5-890D-386F-FC87098B6508}"/>
              </a:ext>
            </a:extLst>
          </p:cNvPr>
          <p:cNvSpPr txBox="1"/>
          <p:nvPr/>
        </p:nvSpPr>
        <p:spPr>
          <a:xfrm>
            <a:off x="4688539" y="5632694"/>
            <a:ext cx="1864661" cy="584775"/>
          </a:xfrm>
          <a:prstGeom prst="rect">
            <a:avLst/>
          </a:prstGeom>
          <a:noFill/>
        </p:spPr>
        <p:txBody>
          <a:bodyPr wrap="square" rtlCol="0">
            <a:spAutoFit/>
          </a:bodyPr>
          <a:lstStyle/>
          <a:p>
            <a:r>
              <a:rPr lang="en-US" sz="1600" dirty="0"/>
              <a:t>Count the Labels (People)</a:t>
            </a:r>
            <a:endParaRPr lang="en-IN" sz="1600" dirty="0"/>
          </a:p>
        </p:txBody>
      </p:sp>
      <p:sp>
        <p:nvSpPr>
          <p:cNvPr id="35" name="TextBox 34">
            <a:extLst>
              <a:ext uri="{FF2B5EF4-FFF2-40B4-BE49-F238E27FC236}">
                <a16:creationId xmlns:a16="http://schemas.microsoft.com/office/drawing/2014/main" id="{125B0B67-9B5C-AEF8-1C55-74361800D614}"/>
              </a:ext>
            </a:extLst>
          </p:cNvPr>
          <p:cNvSpPr txBox="1"/>
          <p:nvPr/>
        </p:nvSpPr>
        <p:spPr>
          <a:xfrm>
            <a:off x="1364125" y="5606388"/>
            <a:ext cx="1407461" cy="338554"/>
          </a:xfrm>
          <a:prstGeom prst="rect">
            <a:avLst/>
          </a:prstGeom>
          <a:noFill/>
        </p:spPr>
        <p:txBody>
          <a:bodyPr wrap="square" rtlCol="0">
            <a:spAutoFit/>
          </a:bodyPr>
          <a:lstStyle/>
          <a:p>
            <a:r>
              <a:rPr lang="en-US" sz="1600" dirty="0"/>
              <a:t>Show Results</a:t>
            </a:r>
            <a:endParaRPr lang="en-IN" sz="1600" dirty="0"/>
          </a:p>
        </p:txBody>
      </p:sp>
    </p:spTree>
    <p:extLst>
      <p:ext uri="{BB962C8B-B14F-4D97-AF65-F5344CB8AC3E}">
        <p14:creationId xmlns:p14="http://schemas.microsoft.com/office/powerpoint/2010/main" val="379532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5FC5AB-C3AC-F55C-59C7-8EDD7FF24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161" y="-175906"/>
            <a:ext cx="6521949" cy="7209811"/>
          </a:xfrm>
          <a:prstGeom prst="rect">
            <a:avLst/>
          </a:prstGeom>
        </p:spPr>
      </p:pic>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Use Case</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85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73D60B0-4AB3-08F5-4A03-F5D05131BA61}"/>
              </a:ext>
            </a:extLst>
          </p:cNvPr>
          <p:cNvGrpSpPr/>
          <p:nvPr/>
        </p:nvGrpSpPr>
        <p:grpSpPr>
          <a:xfrm>
            <a:off x="7649497" y="0"/>
            <a:ext cx="4542503" cy="6858000"/>
            <a:chOff x="0" y="0"/>
            <a:chExt cx="4542503" cy="685800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Activity</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F3C20ECC-A247-F7C1-DD0A-0661EE0A5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232" y="0"/>
            <a:ext cx="2647283" cy="6858000"/>
          </a:xfrm>
          <a:prstGeom prst="rect">
            <a:avLst/>
          </a:prstGeom>
        </p:spPr>
      </p:pic>
    </p:spTree>
    <p:extLst>
      <p:ext uri="{BB962C8B-B14F-4D97-AF65-F5344CB8AC3E}">
        <p14:creationId xmlns:p14="http://schemas.microsoft.com/office/powerpoint/2010/main" val="178566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Sequence</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0E8B63-74FC-0E23-319D-32914A77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493" y="199663"/>
            <a:ext cx="6287135" cy="6458673"/>
          </a:xfrm>
          <a:prstGeom prst="rect">
            <a:avLst/>
          </a:prstGeom>
        </p:spPr>
      </p:pic>
    </p:spTree>
    <p:extLst>
      <p:ext uri="{BB962C8B-B14F-4D97-AF65-F5344CB8AC3E}">
        <p14:creationId xmlns:p14="http://schemas.microsoft.com/office/powerpoint/2010/main" val="21273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E344E79-5C32-49B8-0CC8-063E87520CDA}"/>
              </a:ext>
            </a:extLst>
          </p:cNvPr>
          <p:cNvGrpSpPr/>
          <p:nvPr/>
        </p:nvGrpSpPr>
        <p:grpSpPr>
          <a:xfrm>
            <a:off x="7649497" y="0"/>
            <a:ext cx="4542503" cy="6858000"/>
            <a:chOff x="0" y="0"/>
            <a:chExt cx="4542503" cy="685800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Class</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02A4986F-E36F-2362-7709-79275187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13" y="690987"/>
            <a:ext cx="7269659" cy="5476026"/>
          </a:xfrm>
          <a:prstGeom prst="rect">
            <a:avLst/>
          </a:prstGeom>
        </p:spPr>
      </p:pic>
    </p:spTree>
    <p:extLst>
      <p:ext uri="{BB962C8B-B14F-4D97-AF65-F5344CB8AC3E}">
        <p14:creationId xmlns:p14="http://schemas.microsoft.com/office/powerpoint/2010/main" val="348236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3B096-31E2-2B58-ED8B-E69A3C796EB8}"/>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Input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266DDD-91E0-D456-6568-568D93A96759}"/>
              </a:ext>
            </a:extLst>
          </p:cNvPr>
          <p:cNvPicPr>
            <a:picLocks noChangeAspect="1"/>
          </p:cNvPicPr>
          <p:nvPr/>
        </p:nvPicPr>
        <p:blipFill rotWithShape="1">
          <a:blip r:embed="rId2">
            <a:extLst>
              <a:ext uri="{28A0092B-C50C-407E-A947-70E740481C1C}">
                <a14:useLocalDpi xmlns:a14="http://schemas.microsoft.com/office/drawing/2010/main" val="0"/>
              </a:ext>
            </a:extLst>
          </a:blip>
          <a:srcRect t="3817"/>
          <a:stretch/>
        </p:blipFill>
        <p:spPr>
          <a:xfrm>
            <a:off x="2145300" y="1200523"/>
            <a:ext cx="7403814" cy="5340896"/>
          </a:xfrm>
          <a:prstGeom prst="rect">
            <a:avLst/>
          </a:prstGeom>
        </p:spPr>
      </p:pic>
    </p:spTree>
    <p:extLst>
      <p:ext uri="{BB962C8B-B14F-4D97-AF65-F5344CB8AC3E}">
        <p14:creationId xmlns:p14="http://schemas.microsoft.com/office/powerpoint/2010/main" val="213578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7F2CAF-7D33-1F0D-F31C-FAB79D26E83B}"/>
              </a:ext>
            </a:extLst>
          </p:cNvPr>
          <p:cNvSpPr txBox="1"/>
          <p:nvPr/>
        </p:nvSpPr>
        <p:spPr>
          <a:xfrm>
            <a:off x="999849" y="671691"/>
            <a:ext cx="11057681" cy="6186309"/>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import cv2</a:t>
            </a: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matplotlib.pyplot</a:t>
            </a:r>
            <a:r>
              <a:rPr lang="en-IN" b="0" dirty="0">
                <a:effectLst/>
                <a:latin typeface="Times New Roman" panose="02020603050405020304" pitchFamily="18" charset="0"/>
                <a:cs typeface="Times New Roman" panose="02020603050405020304" pitchFamily="18" charset="0"/>
              </a:rPr>
              <a:t> as </a:t>
            </a:r>
            <a:r>
              <a:rPr lang="en-IN" b="0" dirty="0" err="1">
                <a:effectLst/>
                <a:latin typeface="Times New Roman" panose="02020603050405020304" pitchFamily="18" charset="0"/>
                <a:cs typeface="Times New Roman" panose="02020603050405020304" pitchFamily="18" charset="0"/>
              </a:rPr>
              <a:t>plt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numpy</a:t>
            </a:r>
            <a:r>
              <a:rPr lang="en-IN" b="0" dirty="0">
                <a:effectLst/>
                <a:latin typeface="Times New Roman" panose="02020603050405020304" pitchFamily="18" charset="0"/>
                <a:cs typeface="Times New Roman" panose="02020603050405020304" pitchFamily="18" charset="0"/>
              </a:rPr>
              <a:t> as np</a:t>
            </a: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(images, titles, 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fig, axes = </a:t>
            </a:r>
            <a:r>
              <a:rPr lang="en-IN" b="0" dirty="0" err="1">
                <a:effectLst/>
                <a:latin typeface="Times New Roman" panose="02020603050405020304" pitchFamily="18" charset="0"/>
                <a:cs typeface="Times New Roman" panose="02020603050405020304" pitchFamily="18" charset="0"/>
              </a:rPr>
              <a:t>plt.subplots</a:t>
            </a:r>
            <a:r>
              <a:rPr lang="en-IN" b="0" dirty="0">
                <a:effectLst/>
                <a:latin typeface="Times New Roman" panose="02020603050405020304" pitchFamily="18" charset="0"/>
                <a:cs typeface="Times New Roman" panose="02020603050405020304" pitchFamily="18" charset="0"/>
              </a:rPr>
              <a:t>(rows,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axes.flat</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ax.imshow</a:t>
            </a:r>
            <a:r>
              <a:rPr lang="en-IN" b="0" dirty="0">
                <a:effectLst/>
                <a:latin typeface="Times New Roman" panose="02020603050405020304" pitchFamily="18" charset="0"/>
                <a:cs typeface="Times New Roman" panose="02020603050405020304" pitchFamily="18" charset="0"/>
              </a:rPr>
              <a:t>(images[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vmin</a:t>
            </a:r>
            <a:r>
              <a:rPr lang="en-IN" b="0" dirty="0">
                <a:effectLst/>
                <a:latin typeface="Times New Roman" panose="02020603050405020304" pitchFamily="18" charset="0"/>
                <a:cs typeface="Times New Roman" panose="02020603050405020304" pitchFamily="18" charset="0"/>
              </a:rPr>
              <a:t>=0, </a:t>
            </a:r>
            <a:r>
              <a:rPr lang="en-IN" b="0" dirty="0" err="1">
                <a:effectLst/>
                <a:latin typeface="Times New Roman" panose="02020603050405020304" pitchFamily="18" charset="0"/>
                <a:cs typeface="Times New Roman" panose="02020603050405020304" pitchFamily="18" charset="0"/>
              </a:rPr>
              <a:t>vmax</a:t>
            </a:r>
            <a:r>
              <a:rPr lang="en-IN" b="0" dirty="0">
                <a:effectLst/>
                <a:latin typeface="Times New Roman" panose="02020603050405020304" pitchFamily="18" charset="0"/>
                <a:cs typeface="Times New Roman" panose="02020603050405020304" pitchFamily="18" charset="0"/>
              </a:rPr>
              <a:t>=255, interpolation='none')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ax.set_title</a:t>
            </a:r>
            <a:r>
              <a:rPr lang="en-IN" b="0" dirty="0">
                <a:effectLst/>
                <a:latin typeface="Times New Roman" panose="02020603050405020304" pitchFamily="18" charset="0"/>
                <a:cs typeface="Times New Roman" panose="02020603050405020304" pitchFamily="18" charset="0"/>
              </a:rPr>
              <a:t>(titles[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ax.set_xticks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ax.set_yticks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def crop(image,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img_cropped</a:t>
            </a:r>
            <a:r>
              <a:rPr lang="en-IN" b="0" dirty="0">
                <a:effectLst/>
                <a:latin typeface="Times New Roman" panose="02020603050405020304" pitchFamily="18" charset="0"/>
                <a:cs typeface="Times New Roman" panose="02020603050405020304" pitchFamily="18" charset="0"/>
              </a:rPr>
              <a:t> = image[</a:t>
            </a:r>
            <a:r>
              <a:rPr lang="en-IN" b="0" dirty="0" err="1">
                <a:effectLst/>
                <a:latin typeface="Times New Roman" panose="02020603050405020304" pitchFamily="18" charset="0"/>
                <a:cs typeface="Times New Roman" panose="02020603050405020304" pitchFamily="18" charset="0"/>
              </a:rPr>
              <a:t>start_y:end_y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img_cropped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resize(image, width, height):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img_resized</a:t>
            </a:r>
            <a:r>
              <a:rPr lang="en-IN" b="0" dirty="0">
                <a:effectLst/>
                <a:latin typeface="Times New Roman" panose="02020603050405020304" pitchFamily="18" charset="0"/>
                <a:cs typeface="Times New Roman" panose="02020603050405020304" pitchFamily="18" charset="0"/>
              </a:rPr>
              <a:t> = cv2.resize(image, (width, height))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img_resized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(image, y):</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np.array</a:t>
            </a:r>
            <a:r>
              <a:rPr lang="en-IN" b="0" dirty="0">
                <a:effectLst/>
                <a:latin typeface="Times New Roman" panose="02020603050405020304" pitchFamily="18" charset="0"/>
                <a:cs typeface="Times New Roman" panose="02020603050405020304" pitchFamily="18" charset="0"/>
              </a:rPr>
              <a:t>(255 * (image / 255) ** y, </a:t>
            </a:r>
            <a:r>
              <a:rPr lang="en-IN" b="0" dirty="0" err="1">
                <a:effectLst/>
                <a:latin typeface="Times New Roman" panose="02020603050405020304" pitchFamily="18" charset="0"/>
                <a:cs typeface="Times New Roman" panose="02020603050405020304" pitchFamily="18" charset="0"/>
              </a:rPr>
              <a:t>dtype</a:t>
            </a:r>
            <a:r>
              <a:rPr lang="en-IN" b="0" dirty="0">
                <a:effectLst/>
                <a:latin typeface="Times New Roman" panose="02020603050405020304" pitchFamily="18" charset="0"/>
                <a:cs typeface="Times New Roman" panose="02020603050405020304" pitchFamily="18" charset="0"/>
              </a:rPr>
              <a:t>='uint8')</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gamma_correct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clahe</a:t>
            </a:r>
            <a:r>
              <a:rPr lang="en-IN" b="0" dirty="0">
                <a:effectLst/>
                <a:latin typeface="Times New Roman" panose="02020603050405020304" pitchFamily="18" charset="0"/>
                <a:cs typeface="Times New Roman" panose="02020603050405020304" pitchFamily="18" charset="0"/>
              </a:rPr>
              <a:t> = cv2.createCLAHE(</a:t>
            </a:r>
            <a:r>
              <a:rPr lang="en-IN" b="0" dirty="0" err="1">
                <a:effectLst/>
                <a:latin typeface="Times New Roman" panose="02020603050405020304" pitchFamily="18" charset="0"/>
                <a:cs typeface="Times New Roman" panose="02020603050405020304" pitchFamily="18" charset="0"/>
              </a:rPr>
              <a:t>clipLimit</a:t>
            </a:r>
            <a:r>
              <a:rPr lang="en-IN" b="0" dirty="0">
                <a:effectLst/>
                <a:latin typeface="Times New Roman" panose="02020603050405020304" pitchFamily="18" charset="0"/>
                <a:cs typeface="Times New Roman" panose="02020603050405020304" pitchFamily="18" charset="0"/>
              </a:rPr>
              <a:t>=2.0, </a:t>
            </a:r>
            <a:r>
              <a:rPr lang="en-IN" b="0" dirty="0" err="1">
                <a:effectLst/>
                <a:latin typeface="Times New Roman" panose="02020603050405020304" pitchFamily="18" charset="0"/>
                <a:cs typeface="Times New Roman" panose="02020603050405020304" pitchFamily="18" charset="0"/>
              </a:rPr>
              <a:t>tileGridSize</a:t>
            </a:r>
            <a:r>
              <a:rPr lang="en-IN" b="0" dirty="0">
                <a:effectLst/>
                <a:latin typeface="Times New Roman" panose="02020603050405020304" pitchFamily="18" charset="0"/>
                <a:cs typeface="Times New Roman" panose="02020603050405020304" pitchFamily="18" charset="0"/>
              </a:rPr>
              <a:t>=(8, 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img_equalized</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clahe.apply</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img_equalized</a:t>
            </a:r>
            <a:endParaRPr lang="en-IN" b="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F7A834-90AE-0E93-2AA4-03B914A57C3B}"/>
              </a:ext>
            </a:extLst>
          </p:cNvPr>
          <p:cNvSpPr txBox="1"/>
          <p:nvPr/>
        </p:nvSpPr>
        <p:spPr>
          <a:xfrm>
            <a:off x="2856753" y="0"/>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Code</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21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3B8FE-AE29-2A29-9CB8-9E113A56A776}"/>
              </a:ext>
            </a:extLst>
          </p:cNvPr>
          <p:cNvSpPr txBox="1"/>
          <p:nvPr/>
        </p:nvSpPr>
        <p:spPr>
          <a:xfrm>
            <a:off x="405115" y="783010"/>
            <a:ext cx="11424212" cy="5632311"/>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_, </a:t>
            </a:r>
            <a:r>
              <a:rPr lang="en-IN" b="0" dirty="0" err="1">
                <a:effectLst/>
                <a:latin typeface="Times New Roman" panose="02020603050405020304" pitchFamily="18" charset="0"/>
                <a:cs typeface="Times New Roman" panose="02020603050405020304" pitchFamily="18" charset="0"/>
              </a:rPr>
              <a:t>img_thresh</a:t>
            </a:r>
            <a:r>
              <a:rPr lang="en-IN" b="0" dirty="0">
                <a:effectLst/>
                <a:latin typeface="Times New Roman" panose="02020603050405020304" pitchFamily="18" charset="0"/>
                <a:cs typeface="Times New Roman" panose="02020603050405020304" pitchFamily="18" charset="0"/>
              </a:rPr>
              <a:t> = cv2.threshold(image, 0, 255, cv2.THRESH_BINARY + cv2.THRESH_OTSU)</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img_thresh</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kernel = </a:t>
            </a:r>
            <a:r>
              <a:rPr lang="en-IN" b="0" dirty="0" err="1">
                <a:effectLst/>
                <a:latin typeface="Times New Roman" panose="02020603050405020304" pitchFamily="18" charset="0"/>
                <a:cs typeface="Times New Roman" panose="02020603050405020304" pitchFamily="18" charset="0"/>
              </a:rPr>
              <a:t>np.ones</a:t>
            </a:r>
            <a:r>
              <a:rPr lang="en-IN" b="0" dirty="0">
                <a:effectLst/>
                <a:latin typeface="Times New Roman" panose="02020603050405020304" pitchFamily="18" charset="0"/>
                <a:cs typeface="Times New Roman" panose="02020603050405020304" pitchFamily="18" charset="0"/>
              </a:rPr>
              <a:t>((15, 15), np.uint8)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 cv2.dilate(image,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cv2.erode(</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cv2.medianBlur(</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7)</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img_erode</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contours, _ = cv2.findContours(image, cv2.RETR_EXTERNAL, cv2.CHAIN_APPROX_SIMPLE)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 cv2.drawContours(</a:t>
            </a:r>
            <a:r>
              <a:rPr lang="en-IN" b="0" dirty="0" err="1">
                <a:effectLst/>
                <a:latin typeface="Times New Roman" panose="02020603050405020304" pitchFamily="18" charset="0"/>
                <a:cs typeface="Times New Roman" panose="02020603050405020304" pitchFamily="18" charset="0"/>
              </a:rPr>
              <a:t>np.zeros_like</a:t>
            </a:r>
            <a:r>
              <a:rPr lang="en-IN" b="0" dirty="0">
                <a:effectLst/>
                <a:latin typeface="Times New Roman" panose="02020603050405020304" pitchFamily="18" charset="0"/>
                <a:cs typeface="Times New Roman" panose="02020603050405020304" pitchFamily="18" charset="0"/>
              </a:rPr>
              <a:t>(image), contours, -1, (255), thickness=cv2.FILLED)</a:t>
            </a:r>
          </a:p>
          <a:p>
            <a:r>
              <a:rPr lang="en-IN" b="0" dirty="0">
                <a:effectLst/>
                <a:latin typeface="Times New Roman" panose="02020603050405020304" pitchFamily="18" charset="0"/>
                <a:cs typeface="Times New Roman" panose="02020603050405020304" pitchFamily="18" charset="0"/>
              </a:rPr>
              <a:t>    count =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(contours)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plt.title</a:t>
            </a:r>
            <a:r>
              <a:rPr lang="en-IN" b="0" dirty="0">
                <a:effectLst/>
                <a:latin typeface="Times New Roman" panose="02020603050405020304" pitchFamily="18" charset="0"/>
                <a:cs typeface="Times New Roman" panose="02020603050405020304" pitchFamily="18" charset="0"/>
              </a:rPr>
              <a:t>('People counted in this image: ' + str(count))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plt.imshow</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plt.show</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count</a:t>
            </a:r>
          </a:p>
          <a:p>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 = [ '/content/drive/</a:t>
            </a:r>
            <a:r>
              <a:rPr lang="en-IN" b="0" dirty="0" err="1">
                <a:effectLst/>
                <a:latin typeface="Times New Roman" panose="02020603050405020304" pitchFamily="18" charset="0"/>
                <a:cs typeface="Times New Roman" panose="02020603050405020304" pitchFamily="18" charset="0"/>
              </a:rPr>
              <a:t>MyDrive</a:t>
            </a:r>
            <a:r>
              <a:rPr lang="en-IN" b="0" dirty="0">
                <a:effectLst/>
                <a:latin typeface="Times New Roman" panose="02020603050405020304" pitchFamily="18" charset="0"/>
                <a:cs typeface="Times New Roman" panose="02020603050405020304" pitchFamily="18" charset="0"/>
              </a:rPr>
              <a:t>/object count in  images/code/frames/frames/seq_000001.jpg']</a:t>
            </a:r>
          </a:p>
          <a:p>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0</a:t>
            </a:r>
          </a:p>
          <a:p>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6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A41B1-2826-5357-8378-D21843F492E4}"/>
              </a:ext>
            </a:extLst>
          </p:cNvPr>
          <p:cNvSpPr txBox="1"/>
          <p:nvPr/>
        </p:nvSpPr>
        <p:spPr>
          <a:xfrm>
            <a:off x="243068" y="590885"/>
            <a:ext cx="12192000" cy="5355312"/>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cv2.imread(</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cv2.IMREAD_GRAYSCALE)</a:t>
            </a:r>
          </a:p>
          <a:p>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is None:</a:t>
            </a:r>
          </a:p>
          <a:p>
            <a:r>
              <a:rPr lang="en-IN" b="0" dirty="0">
                <a:effectLst/>
                <a:latin typeface="Times New Roman" panose="02020603050405020304" pitchFamily="18" charset="0"/>
                <a:cs typeface="Times New Roman" panose="02020603050405020304" pitchFamily="18" charset="0"/>
              </a:rPr>
              <a:t>        print(</a:t>
            </a:r>
            <a:r>
              <a:rPr lang="en-IN" b="0" dirty="0" err="1">
                <a:effectLst/>
                <a:latin typeface="Times New Roman" panose="02020603050405020304" pitchFamily="18" charset="0"/>
                <a:cs typeface="Times New Roman" panose="02020603050405020304" pitchFamily="18" charset="0"/>
              </a:rPr>
              <a:t>f"Error</a:t>
            </a:r>
            <a:r>
              <a:rPr lang="en-IN" b="0" dirty="0">
                <a:effectLst/>
                <a:latin typeface="Times New Roman" panose="02020603050405020304" pitchFamily="18" charset="0"/>
                <a:cs typeface="Times New Roman" panose="02020603050405020304" pitchFamily="18" charset="0"/>
              </a:rPr>
              <a:t>: Unable to load image at path: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continue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 in enumerate([(100, 380, 380, 600), (20, 220, 100, 300), (200, 500, 0, 300)]):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 crop(</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 (Cropped)')</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cropped_images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 + </a:t>
            </a:r>
            <a:r>
              <a:rPr lang="en-IN" b="0" dirty="0" err="1">
                <a:effectLst/>
                <a:latin typeface="Times New Roman" panose="02020603050405020304" pitchFamily="18" charset="0"/>
                <a:cs typeface="Times New Roman" panose="02020603050405020304" pitchFamily="18" charset="0"/>
              </a:rPr>
              <a:t>cropped_titles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1,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multiplier = 2</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 resize(</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[1] * multiplier,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[0] * multiplier)</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 = [1.2, 0.5, 2.5][j]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508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F6F70-3B13-98DD-7BAD-2B4396343B31}"/>
              </a:ext>
            </a:extLst>
          </p:cNvPr>
          <p:cNvSpPr txBox="1"/>
          <p:nvPr/>
        </p:nvSpPr>
        <p:spPr>
          <a:xfrm>
            <a:off x="0" y="1166842"/>
            <a:ext cx="12192000" cy="4524315"/>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 cv2.GaussianBlur(</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(5, 5), 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a:t>
            </a:r>
          </a:p>
          <a:p>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processed_images.extend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processed_titles.extend</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f'Resized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f'Gamma</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f'Blurred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f'Equalized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f'Thresholded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f'Dilatation</a:t>
            </a:r>
            <a:r>
              <a:rPr lang="en-IN" b="0" dirty="0">
                <a:effectLst/>
                <a:latin typeface="Times New Roman" panose="02020603050405020304" pitchFamily="18" charset="0"/>
                <a:cs typeface="Times New Roman" panose="02020603050405020304" pitchFamily="18" charset="0"/>
              </a:rPr>
              <a:t> and Erosion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6,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print(</a:t>
            </a:r>
            <a:r>
              <a:rPr lang="en-IN" b="0" dirty="0" err="1">
                <a:effectLst/>
                <a:latin typeface="Times New Roman" panose="02020603050405020304" pitchFamily="18" charset="0"/>
                <a:cs typeface="Times New Roman" panose="02020603050405020304" pitchFamily="18" charset="0"/>
              </a:rPr>
              <a:t>f'Total</a:t>
            </a:r>
            <a:r>
              <a:rPr lang="en-IN" b="0" dirty="0">
                <a:effectLst/>
                <a:latin typeface="Times New Roman" panose="02020603050405020304" pitchFamily="18" charset="0"/>
                <a:cs typeface="Times New Roman" panose="02020603050405020304" pitchFamily="18" charset="0"/>
              </a:rPr>
              <a:t> people counted across all images: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92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7305368" y="0"/>
            <a:ext cx="4886632"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2672852824"/>
              </p:ext>
            </p:extLst>
          </p:nvPr>
        </p:nvGraphicFramePr>
        <p:xfrm>
          <a:off x="1126881" y="369295"/>
          <a:ext cx="5437893" cy="6119407"/>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19541">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63587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598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573894">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5991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590309">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5324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System Architecture &amp; Diagrams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r h="6134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Input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6146050"/>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Output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314352"/>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8160772" y="2905346"/>
            <a:ext cx="3333135" cy="830997"/>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Contents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2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2DD62-00AA-5D14-40D9-351169A8551A}"/>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Output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2B01BB-3AF1-C0F8-F156-C18C5F1489FC}"/>
              </a:ext>
            </a:extLst>
          </p:cNvPr>
          <p:cNvPicPr>
            <a:picLocks noChangeAspect="1"/>
          </p:cNvPicPr>
          <p:nvPr/>
        </p:nvPicPr>
        <p:blipFill rotWithShape="1">
          <a:blip r:embed="rId2">
            <a:extLst>
              <a:ext uri="{28A0092B-C50C-407E-A947-70E740481C1C}">
                <a14:useLocalDpi xmlns:a14="http://schemas.microsoft.com/office/drawing/2010/main" val="0"/>
              </a:ext>
            </a:extLst>
          </a:blip>
          <a:srcRect b="73358"/>
          <a:stretch/>
        </p:blipFill>
        <p:spPr>
          <a:xfrm>
            <a:off x="300912" y="4157034"/>
            <a:ext cx="11678885" cy="2659036"/>
          </a:xfrm>
          <a:prstGeom prst="rect">
            <a:avLst/>
          </a:prstGeom>
        </p:spPr>
      </p:pic>
      <p:pic>
        <p:nvPicPr>
          <p:cNvPr id="6" name="Picture 5">
            <a:extLst>
              <a:ext uri="{FF2B5EF4-FFF2-40B4-BE49-F238E27FC236}">
                <a16:creationId xmlns:a16="http://schemas.microsoft.com/office/drawing/2014/main" id="{A2A416E6-AF0E-BA5B-399C-25871CA0E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990" y="1147578"/>
            <a:ext cx="9618563" cy="2909360"/>
          </a:xfrm>
          <a:prstGeom prst="rect">
            <a:avLst/>
          </a:prstGeom>
        </p:spPr>
      </p:pic>
    </p:spTree>
    <p:extLst>
      <p:ext uri="{BB962C8B-B14F-4D97-AF65-F5344CB8AC3E}">
        <p14:creationId xmlns:p14="http://schemas.microsoft.com/office/powerpoint/2010/main" val="119188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65609-EFD1-82A5-CF0C-5A3E7A177F82}"/>
              </a:ext>
            </a:extLst>
          </p:cNvPr>
          <p:cNvPicPr>
            <a:picLocks noChangeAspect="1"/>
          </p:cNvPicPr>
          <p:nvPr/>
        </p:nvPicPr>
        <p:blipFill rotWithShape="1">
          <a:blip r:embed="rId2">
            <a:extLst>
              <a:ext uri="{28A0092B-C50C-407E-A947-70E740481C1C}">
                <a14:useLocalDpi xmlns:a14="http://schemas.microsoft.com/office/drawing/2010/main" val="0"/>
              </a:ext>
            </a:extLst>
          </a:blip>
          <a:srcRect t="39156" b="37905"/>
          <a:stretch/>
        </p:blipFill>
        <p:spPr>
          <a:xfrm>
            <a:off x="221921" y="861311"/>
            <a:ext cx="11808561" cy="2314937"/>
          </a:xfrm>
          <a:prstGeom prst="rect">
            <a:avLst/>
          </a:prstGeom>
        </p:spPr>
      </p:pic>
      <p:pic>
        <p:nvPicPr>
          <p:cNvPr id="4" name="Picture 3">
            <a:extLst>
              <a:ext uri="{FF2B5EF4-FFF2-40B4-BE49-F238E27FC236}">
                <a16:creationId xmlns:a16="http://schemas.microsoft.com/office/drawing/2014/main" id="{C21A7BBC-10BF-1BAD-BA0A-713D989EE1A0}"/>
              </a:ext>
            </a:extLst>
          </p:cNvPr>
          <p:cNvPicPr>
            <a:picLocks noChangeAspect="1"/>
          </p:cNvPicPr>
          <p:nvPr/>
        </p:nvPicPr>
        <p:blipFill rotWithShape="1">
          <a:blip r:embed="rId2">
            <a:extLst>
              <a:ext uri="{28A0092B-C50C-407E-A947-70E740481C1C}">
                <a14:useLocalDpi xmlns:a14="http://schemas.microsoft.com/office/drawing/2010/main" val="0"/>
              </a:ext>
            </a:extLst>
          </a:blip>
          <a:srcRect t="80195"/>
          <a:stretch/>
        </p:blipFill>
        <p:spPr>
          <a:xfrm>
            <a:off x="228636" y="3429000"/>
            <a:ext cx="11734727" cy="1986061"/>
          </a:xfrm>
          <a:prstGeom prst="rect">
            <a:avLst/>
          </a:prstGeom>
        </p:spPr>
      </p:pic>
      <p:sp>
        <p:nvSpPr>
          <p:cNvPr id="5" name="TextBox 4">
            <a:extLst>
              <a:ext uri="{FF2B5EF4-FFF2-40B4-BE49-F238E27FC236}">
                <a16:creationId xmlns:a16="http://schemas.microsoft.com/office/drawing/2014/main" id="{24B213E2-90FB-85E5-CB31-498A54EC1B9F}"/>
              </a:ext>
            </a:extLst>
          </p:cNvPr>
          <p:cNvSpPr txBox="1"/>
          <p:nvPr/>
        </p:nvSpPr>
        <p:spPr>
          <a:xfrm>
            <a:off x="347241" y="5833641"/>
            <a:ext cx="7569843" cy="461665"/>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Total people counted across all images: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2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B920D-6880-7DCA-6BA9-344861832A18}"/>
              </a:ext>
            </a:extLst>
          </p:cNvPr>
          <p:cNvSpPr txBox="1"/>
          <p:nvPr/>
        </p:nvSpPr>
        <p:spPr>
          <a:xfrm>
            <a:off x="974106" y="546133"/>
            <a:ext cx="6096000" cy="830997"/>
          </a:xfrm>
          <a:prstGeom prst="rect">
            <a:avLst/>
          </a:prstGeom>
          <a:noFill/>
        </p:spPr>
        <p:txBody>
          <a:bodyPr wrap="square">
            <a:spAutoFit/>
          </a:bodyPr>
          <a:lstStyle/>
          <a:p>
            <a:r>
              <a:rPr lang="en-US" sz="48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7AB8E-1CA5-681C-D124-BDF29089850A}"/>
              </a:ext>
            </a:extLst>
          </p:cNvPr>
          <p:cNvSpPr txBox="1"/>
          <p:nvPr/>
        </p:nvSpPr>
        <p:spPr>
          <a:xfrm>
            <a:off x="974106" y="1862105"/>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conclusion, the Precision Object Counting System project leverages image processing techniques to accurately detect and count objects in uploaded images. By implementing algorithms such as cropping, gamma correction, adaptive histogram equalization, Otsu's thresholding, dilation, and erosion, the application effectively preprocesses images for object detection. Despite encountering technical challenges such as index errors, continuous improvement and error handling ensure robustness. Through this project, valuable insights into image processing methodologies and their application in real-world scenarios are gained, paving the way for further advancements in computer vision and object detection technologies.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63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3707010" y="2573212"/>
            <a:ext cx="5613972" cy="1323439"/>
          </a:xfrm>
          <a:prstGeom prst="rect">
            <a:avLst/>
          </a:prstGeom>
          <a:noFill/>
        </p:spPr>
        <p:txBody>
          <a:bodyPr wrap="square" rtlCol="0">
            <a:spAutoFit/>
          </a:bodyPr>
          <a:lstStyle/>
          <a:p>
            <a:r>
              <a:rPr lang="en-US" sz="8000" dirty="0">
                <a:solidFill>
                  <a:schemeClr val="bg1"/>
                </a:solidFill>
                <a:latin typeface="Bauhaus 93" panose="04030905020B02020C02" pitchFamily="82" charset="0"/>
              </a:rPr>
              <a:t>THANK YOU</a:t>
            </a:r>
            <a:endParaRPr lang="en-IN" sz="8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DE290946-32DF-625A-DDDE-46F4A0E9E085}"/>
              </a:ext>
            </a:extLst>
          </p:cNvPr>
          <p:cNvSpPr txBox="1"/>
          <p:nvPr/>
        </p:nvSpPr>
        <p:spPr>
          <a:xfrm>
            <a:off x="1230873" y="1737646"/>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State of the Art</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237C7-8F5B-B6C9-2D9E-F02DF875C308}"/>
              </a:ext>
            </a:extLst>
          </p:cNvPr>
          <p:cNvSpPr txBox="1"/>
          <p:nvPr/>
        </p:nvSpPr>
        <p:spPr>
          <a:xfrm>
            <a:off x="1230873" y="173764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Existing System</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6AE521-6DC8-2FCB-BE30-8C4FB16B907E}"/>
              </a:ext>
            </a:extLst>
          </p:cNvPr>
          <p:cNvSpPr txBox="1"/>
          <p:nvPr/>
        </p:nvSpPr>
        <p:spPr>
          <a:xfrm>
            <a:off x="885616" y="192172"/>
            <a:ext cx="6096000" cy="830997"/>
          </a:xfrm>
          <a:prstGeom prst="rect">
            <a:avLst/>
          </a:prstGeom>
          <a:noFill/>
        </p:spPr>
        <p:txBody>
          <a:bodyPr wrap="square">
            <a:spAutoFit/>
          </a:bodyPr>
          <a:lstStyle/>
          <a:p>
            <a:r>
              <a:rPr lang="en-US" sz="48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351100" y="1154182"/>
            <a:ext cx="996174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Combining sophisticated image processing techniques including Otsu's thresholding and adaptive histogram equalization.</a:t>
            </a:r>
            <a:endParaRPr lang="en-US" sz="16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553809"/>
            <a:ext cx="3559404" cy="2404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Robust performance in diverse environments with varying lighting conditions and background complexities, ensuring reliable object detection and counting.</a:t>
            </a:r>
            <a:endParaRPr lang="en-US" sz="16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Robustness to Varied Conditions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Modular design, our system offers flexibility for customization, allowing users to adapt processing steps and parameters according to specific application requirements.</a:t>
            </a:r>
            <a:endParaRPr lang="en-US" sz="1600"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36B4897-DF2D-76EA-87DD-790DE252A2F8}"/>
              </a:ext>
            </a:extLst>
          </p:cNvPr>
          <p:cNvSpPr/>
          <p:nvPr/>
        </p:nvSpPr>
        <p:spPr>
          <a:xfrm>
            <a:off x="8363519" y="2099305"/>
            <a:ext cx="3370073" cy="307777"/>
          </a:xfrm>
          <a:prstGeom prst="rect">
            <a:avLst/>
          </a:prstGeom>
        </p:spPr>
        <p:txBody>
          <a:bodyPr wrap="square" lIns="0" tIns="0" rIns="0" bIns="0" anchor="t" anchorCtr="0">
            <a:spAutoFit/>
          </a:bodyPr>
          <a:lstStyle/>
          <a:p>
            <a:r>
              <a:rPr lang="en-US" sz="2000" b="1" dirty="0">
                <a:solidFill>
                  <a:srgbClr val="0062FF"/>
                </a:solidFill>
                <a:latin typeface="Times New Roman" panose="02020603050405020304" pitchFamily="18" charset="0"/>
                <a:cs typeface="Times New Roman" panose="02020603050405020304" pitchFamily="18" charset="0"/>
              </a:rPr>
              <a:t>Flexibility and Customizability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000317"/>
            <a:ext cx="3559404" cy="2450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 provides a comprehensive analysis of images, including preprocessing, segmentation, and contour analysis, leading to thorough and accurate object counting results.</a:t>
            </a:r>
            <a:endParaRPr lang="en-US" sz="1600"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Comprehensive Analysis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086996"/>
            <a:ext cx="3559404" cy="2363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Our system offers ease of integration with existing workflows or systems, facilitating seamless adoption and integration into various applications.</a:t>
            </a:r>
            <a:endParaRPr lang="en-US" sz="16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Ease of Integration</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019042"/>
            <a:ext cx="3559404" cy="2431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system's architecture allows for scalability, enabling it to handle large volumes of data and adapt to evolving requirements, ensuring longevity and sustainability in deployment scenarios.</a:t>
            </a:r>
            <a:endParaRPr lang="en-US" sz="1600" dirty="0">
              <a:latin typeface="Times New Roman" panose="02020603050405020304" pitchFamily="18" charset="0"/>
              <a:cs typeface="Times New Roman" panose="02020603050405020304" pitchFamily="18" charset="0"/>
            </a:endParaRPr>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Scalability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6</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4513839" y="4171765"/>
            <a:ext cx="7678161"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695146" y="3337653"/>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147404" y="4255641"/>
            <a:ext cx="2732869"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a:p>
            <a:r>
              <a:rPr lang="en-IN" sz="2000" dirty="0">
                <a:latin typeface="Times New Roman" panose="02020603050405020304" pitchFamily="18" charset="0"/>
                <a:cs typeface="Times New Roman" panose="02020603050405020304" pitchFamily="18" charset="0"/>
              </a:rPr>
              <a:t>(Gamma Correction, Histogram Equalization)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13799" y="1039541"/>
            <a:ext cx="2605721"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a:p>
            <a:r>
              <a:rPr lang="en-IN" sz="2000" dirty="0">
                <a:latin typeface="Times New Roman" panose="02020603050405020304" pitchFamily="18" charset="0"/>
                <a:cs typeface="Times New Roman" panose="02020603050405020304" pitchFamily="18" charset="0"/>
              </a:rPr>
              <a:t>(Otsu’s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5889174" y="3167554"/>
            <a:ext cx="3481154"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a:p>
            <a:r>
              <a:rPr lang="en-IN" sz="2000" dirty="0">
                <a:latin typeface="Times New Roman" panose="02020603050405020304" pitchFamily="18" charset="0"/>
                <a:cs typeface="Times New Roman" panose="02020603050405020304" pitchFamily="18" charset="0"/>
              </a:rPr>
              <a:t>(Dilation, Erosion, Median Filtering)</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7690779" y="1064939"/>
            <a:ext cx="3473154"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a:p>
            <a:r>
              <a:rPr lang="en-IN" sz="2000" dirty="0">
                <a:latin typeface="Times New Roman" panose="02020603050405020304" pitchFamily="18" charset="0"/>
                <a:cs typeface="Times New Roman" panose="02020603050405020304" pitchFamily="18" charset="0"/>
              </a:rPr>
              <a:t>(Contour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Analysis</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100826816"/>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22672043"/>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161</TotalTime>
  <Words>2049</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Bauhaus 93</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32</cp:revision>
  <dcterms:created xsi:type="dcterms:W3CDTF">2024-03-17T15:09:37Z</dcterms:created>
  <dcterms:modified xsi:type="dcterms:W3CDTF">2024-04-16T05:06:01Z</dcterms:modified>
</cp:coreProperties>
</file>