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72" r:id="rId5"/>
    <p:sldId id="273" r:id="rId6"/>
    <p:sldId id="259" r:id="rId7"/>
    <p:sldId id="278" r:id="rId8"/>
    <p:sldId id="263" r:id="rId9"/>
    <p:sldId id="266" r:id="rId10"/>
    <p:sldId id="280"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78" d="100"/>
          <a:sy n="78" d="100"/>
        </p:scale>
        <p:origin x="878" y="43"/>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2/27/2024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2/27/2024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648929" y="266213"/>
            <a:ext cx="10510684" cy="2426109"/>
          </a:xfrm>
        </p:spPr>
        <p:txBody>
          <a:bodyPr/>
          <a:lstStyle/>
          <a:p>
            <a:r>
              <a:rPr lang="en-US" sz="4000" dirty="0">
                <a:solidFill>
                  <a:schemeClr val="tx1">
                    <a:lumMod val="50000"/>
                  </a:schemeClr>
                </a:solidFill>
                <a:latin typeface="Sagona Book (Headings)"/>
              </a:rPr>
              <a:t>Continuous People Crowd Monitoring defined as </a:t>
            </a:r>
            <a:br>
              <a:rPr lang="en-US" sz="4000" dirty="0">
                <a:solidFill>
                  <a:schemeClr val="tx1">
                    <a:lumMod val="50000"/>
                  </a:schemeClr>
                </a:solidFill>
                <a:latin typeface="Sagona Book (Headings)"/>
              </a:rPr>
            </a:br>
            <a:r>
              <a:rPr lang="en-US" sz="4000" dirty="0">
                <a:solidFill>
                  <a:schemeClr val="tx1">
                    <a:lumMod val="50000"/>
                  </a:schemeClr>
                </a:solidFill>
                <a:latin typeface="Sagona Book (Headings)"/>
              </a:rPr>
              <a:t>a Regression Problem using Radar Networks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462116" y="4246015"/>
            <a:ext cx="7275871" cy="2437913"/>
          </a:xfrm>
        </p:spPr>
        <p:txBody>
          <a:bodyPr>
            <a:noAutofit/>
          </a:bodyPr>
          <a:lstStyle/>
          <a:p>
            <a:pPr algn="l"/>
            <a:r>
              <a:rPr lang="en-US" sz="2000" dirty="0">
                <a:solidFill>
                  <a:srgbClr val="FF0000"/>
                </a:solidFill>
                <a:latin typeface="Sagona Book (Headings)"/>
              </a:rPr>
              <a:t>Team Members </a:t>
            </a:r>
            <a:r>
              <a:rPr lang="en-US" sz="2000" dirty="0">
                <a:solidFill>
                  <a:srgbClr val="000000"/>
                </a:solidFill>
                <a:latin typeface="Sagona Book (Headings)"/>
              </a:rPr>
              <a:t>:</a:t>
            </a:r>
          </a:p>
          <a:p>
            <a:pPr algn="l"/>
            <a:r>
              <a:rPr lang="en-US" sz="2000" dirty="0">
                <a:solidFill>
                  <a:srgbClr val="000000"/>
                </a:solidFill>
                <a:latin typeface="Sagona Book (Headings)"/>
              </a:rPr>
              <a:t>G. Chakrapani (20D41A6620)</a:t>
            </a:r>
          </a:p>
          <a:p>
            <a:pPr algn="l"/>
            <a:r>
              <a:rPr lang="en-US" sz="2000" dirty="0">
                <a:solidFill>
                  <a:srgbClr val="000000"/>
                </a:solidFill>
                <a:latin typeface="Sagona Book (Headings)"/>
              </a:rPr>
              <a:t>B. Divya (20D41A6609)</a:t>
            </a:r>
          </a:p>
          <a:p>
            <a:pPr algn="l"/>
            <a:r>
              <a:rPr lang="en-US" sz="2000" dirty="0">
                <a:solidFill>
                  <a:srgbClr val="000000"/>
                </a:solidFill>
                <a:latin typeface="Sagona Book (Headings)"/>
              </a:rPr>
              <a:t>V. </a:t>
            </a:r>
            <a:r>
              <a:rPr lang="en-US" sz="2000" dirty="0" err="1">
                <a:solidFill>
                  <a:srgbClr val="000000"/>
                </a:solidFill>
                <a:latin typeface="Sagona Book (Headings)"/>
              </a:rPr>
              <a:t>Likitha</a:t>
            </a:r>
            <a:r>
              <a:rPr lang="en-US" sz="2000" dirty="0">
                <a:solidFill>
                  <a:srgbClr val="000000"/>
                </a:solidFill>
                <a:latin typeface="Sagona Book (Headings)"/>
              </a:rPr>
              <a:t> (20D41A6660)</a:t>
            </a:r>
          </a:p>
          <a:p>
            <a:pPr algn="l"/>
            <a:r>
              <a:rPr lang="en-US" sz="2000" dirty="0">
                <a:solidFill>
                  <a:srgbClr val="000000"/>
                </a:solidFill>
                <a:latin typeface="Sagona Book (Headings)"/>
              </a:rPr>
              <a:t>A. Rishikesh </a:t>
            </a:r>
            <a:r>
              <a:rPr lang="en-US" sz="2000" dirty="0" err="1">
                <a:solidFill>
                  <a:srgbClr val="000000"/>
                </a:solidFill>
                <a:latin typeface="Sagona Book (Headings)"/>
              </a:rPr>
              <a:t>Shivadhar</a:t>
            </a:r>
            <a:r>
              <a:rPr lang="en-US" sz="2000" dirty="0">
                <a:solidFill>
                  <a:srgbClr val="000000"/>
                </a:solidFill>
                <a:latin typeface="Sagona Book (Headings)"/>
              </a:rPr>
              <a:t> Reddy (20D41A6604)</a:t>
            </a:r>
          </a:p>
        </p:txBody>
      </p:sp>
      <p:sp>
        <p:nvSpPr>
          <p:cNvPr id="6" name="TextBox 5">
            <a:extLst>
              <a:ext uri="{FF2B5EF4-FFF2-40B4-BE49-F238E27FC236}">
                <a16:creationId xmlns:a16="http://schemas.microsoft.com/office/drawing/2014/main" id="{297B2E40-A4A3-DB6E-1353-C1E96CC85BA3}"/>
              </a:ext>
            </a:extLst>
          </p:cNvPr>
          <p:cNvSpPr txBox="1"/>
          <p:nvPr/>
        </p:nvSpPr>
        <p:spPr>
          <a:xfrm>
            <a:off x="1081548" y="2842240"/>
            <a:ext cx="10028903" cy="1323439"/>
          </a:xfrm>
          <a:prstGeom prst="rect">
            <a:avLst/>
          </a:prstGeom>
          <a:noFill/>
        </p:spPr>
        <p:txBody>
          <a:bodyPr wrap="square">
            <a:spAutoFit/>
          </a:bodyPr>
          <a:lstStyle/>
          <a:p>
            <a:pPr algn="ctr"/>
            <a:r>
              <a:rPr lang="en-IN" sz="1800" dirty="0">
                <a:solidFill>
                  <a:schemeClr val="tx1">
                    <a:lumMod val="50000"/>
                  </a:schemeClr>
                </a:solidFill>
                <a:latin typeface="Sagona Book (Headings)"/>
                <a:cs typeface="Times New Roman" panose="02020603050405020304" pitchFamily="18" charset="0"/>
              </a:rPr>
              <a:t>DEPARTMENT OF ARTIFICIAL INTELLIGENCE AND MACHINE LEARNING</a:t>
            </a:r>
          </a:p>
          <a:p>
            <a:pPr algn="ctr"/>
            <a:r>
              <a:rPr lang="en-IN" sz="1800" dirty="0">
                <a:solidFill>
                  <a:schemeClr val="tx1">
                    <a:lumMod val="50000"/>
                  </a:schemeClr>
                </a:solidFill>
                <a:latin typeface="Sagona Book (Headings)"/>
                <a:cs typeface="Times New Roman" panose="02020603050405020304" pitchFamily="18" charset="0"/>
              </a:rPr>
              <a:t>BATCH : 2020-2024</a:t>
            </a:r>
          </a:p>
          <a:p>
            <a:pPr algn="ctr"/>
            <a:endParaRPr lang="en-IN" sz="1200" dirty="0">
              <a:latin typeface="Sagona Book (Headings)"/>
            </a:endParaRPr>
          </a:p>
          <a:p>
            <a:pPr algn="ctr"/>
            <a:r>
              <a:rPr lang="en-IN" sz="3200" dirty="0">
                <a:solidFill>
                  <a:srgbClr val="FF0000"/>
                </a:solidFill>
                <a:latin typeface="Sagona Book (Headings)"/>
                <a:cs typeface="Times New Roman" panose="02020603050405020304" pitchFamily="18" charset="0"/>
              </a:rPr>
              <a:t>MAJOR PROJECT</a:t>
            </a:r>
          </a:p>
        </p:txBody>
      </p:sp>
      <p:sp>
        <p:nvSpPr>
          <p:cNvPr id="8" name="TextBox 7">
            <a:extLst>
              <a:ext uri="{FF2B5EF4-FFF2-40B4-BE49-F238E27FC236}">
                <a16:creationId xmlns:a16="http://schemas.microsoft.com/office/drawing/2014/main" id="{7608E1A8-A63E-3722-2EF2-9CA19E998D05}"/>
              </a:ext>
            </a:extLst>
          </p:cNvPr>
          <p:cNvSpPr txBox="1"/>
          <p:nvPr/>
        </p:nvSpPr>
        <p:spPr>
          <a:xfrm>
            <a:off x="5338917" y="4633975"/>
            <a:ext cx="4001729" cy="830997"/>
          </a:xfrm>
          <a:prstGeom prst="rect">
            <a:avLst/>
          </a:prstGeom>
          <a:noFill/>
        </p:spPr>
        <p:txBody>
          <a:bodyPr wrap="square">
            <a:spAutoFit/>
          </a:bodyPr>
          <a:lstStyle/>
          <a:p>
            <a:pPr marL="0" indent="0" algn="ctr">
              <a:buNone/>
            </a:pPr>
            <a:r>
              <a:rPr lang="en-IN" sz="2400" dirty="0">
                <a:solidFill>
                  <a:srgbClr val="FF0000"/>
                </a:solidFill>
                <a:latin typeface="Sagona Book (Headings)"/>
              </a:rPr>
              <a:t> Under the Guidance of:</a:t>
            </a:r>
          </a:p>
          <a:p>
            <a:pPr marL="0" indent="0" algn="ctr">
              <a:buNone/>
            </a:pPr>
            <a:r>
              <a:rPr lang="en-IN" sz="2400" dirty="0">
                <a:solidFill>
                  <a:schemeClr val="tx1">
                    <a:lumMod val="50000"/>
                  </a:schemeClr>
                </a:solidFill>
                <a:latin typeface="Sagona Book (Headings)"/>
              </a:rPr>
              <a:t>   Deepa D</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232435" y="2103437"/>
            <a:ext cx="6229530" cy="1325563"/>
          </a:xfrm>
        </p:spPr>
        <p:txBody>
          <a:bodyPr/>
          <a:lstStyle/>
          <a:p>
            <a:r>
              <a:rPr lang="en-US" sz="8000" dirty="0">
                <a:latin typeface="Sagona Book (Headings)"/>
              </a:rPr>
              <a:t>Contents</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406535433"/>
              </p:ext>
            </p:extLst>
          </p:nvPr>
        </p:nvGraphicFramePr>
        <p:xfrm>
          <a:off x="7152354" y="8651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solidFill>
                            <a:schemeClr val="tx1">
                              <a:lumMod val="50000"/>
                            </a:schemeClr>
                          </a:solidFill>
                          <a:latin typeface="+mn-lt"/>
                          <a:cs typeface="Gill Sans Light" panose="020B0302020104020203" pitchFamily="34" charset="-79"/>
                        </a:rPr>
                        <a:t>INTRODUCTION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solidFill>
                            <a:schemeClr val="tx1">
                              <a:lumMod val="50000"/>
                            </a:schemeClr>
                          </a:solidFill>
                          <a:latin typeface="+mn-lt"/>
                          <a:cs typeface="Gill Sans Light" panose="020B0302020104020203" pitchFamily="34" charset="-79"/>
                        </a:rPr>
                        <a:t>ABSTRACT</a:t>
                      </a:r>
                    </a:p>
                    <a:p>
                      <a:pPr marL="0" algn="r" defTabSz="914400" rtl="0" eaLnBrk="1" latinLnBrk="0" hangingPunct="1"/>
                      <a:endParaRPr lang="en-US" sz="1800" kern="1200" dirty="0">
                        <a:solidFill>
                          <a:schemeClr val="tx1">
                            <a:lumMod val="50000"/>
                          </a:schemeClr>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solidFill>
                            <a:schemeClr val="tx1">
                              <a:lumMod val="50000"/>
                            </a:schemeClr>
                          </a:solidFill>
                          <a:latin typeface="+mn-lt"/>
                          <a:cs typeface="Gill Sans Light" panose="020B0302020104020203" pitchFamily="34" charset="-79"/>
                        </a:rPr>
                        <a:t>EXISTING SYSTEM</a:t>
                      </a:r>
                    </a:p>
                    <a:p>
                      <a:pPr marL="0" algn="r" defTabSz="914400" rtl="0" eaLnBrk="1" latinLnBrk="0" hangingPunct="1"/>
                      <a:endParaRPr lang="en-US" sz="1800" kern="1200" dirty="0">
                        <a:solidFill>
                          <a:schemeClr val="tx1">
                            <a:lumMod val="50000"/>
                          </a:schemeClr>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solidFill>
                            <a:schemeClr val="tx1">
                              <a:lumMod val="50000"/>
                            </a:schemeClr>
                          </a:solidFill>
                          <a:latin typeface="+mn-lt"/>
                          <a:cs typeface="Gill Sans Light" panose="020B0302020104020203" pitchFamily="34" charset="-79"/>
                        </a:rPr>
                        <a:t>PROPOSED SYSTEM</a:t>
                      </a:r>
                    </a:p>
                    <a:p>
                      <a:pPr marL="0" algn="r" defTabSz="914400" rtl="0" eaLnBrk="1" latinLnBrk="0" hangingPunct="1"/>
                      <a:endParaRPr lang="en-US" sz="1800" kern="1200" dirty="0">
                        <a:solidFill>
                          <a:schemeClr val="tx1">
                            <a:lumMod val="50000"/>
                          </a:schemeClr>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solidFill>
                            <a:schemeClr val="tx1">
                              <a:lumMod val="50000"/>
                            </a:schemeClr>
                          </a:solidFill>
                          <a:latin typeface="+mn-lt"/>
                          <a:cs typeface="Gill Sans Light" panose="020B0302020104020203" pitchFamily="34" charset="-79"/>
                        </a:rPr>
                        <a:t>SYSTEM REQUIREMENTS</a:t>
                      </a:r>
                    </a:p>
                    <a:p>
                      <a:pPr marL="0" algn="r" defTabSz="914400" rtl="0" eaLnBrk="1" latinLnBrk="0" hangingPunct="1"/>
                      <a:endParaRPr lang="en-US" sz="1800" kern="1200" dirty="0">
                        <a:solidFill>
                          <a:schemeClr val="tx1">
                            <a:lumMod val="50000"/>
                          </a:schemeClr>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664561" y="186813"/>
            <a:ext cx="6502620" cy="1194617"/>
          </a:xfrm>
        </p:spPr>
        <p:txBody>
          <a:bodyPr/>
          <a:lstStyle/>
          <a:p>
            <a:r>
              <a:rPr lang="en-US" sz="8000" dirty="0">
                <a:latin typeface="Sagona Book (Headings)"/>
              </a:rPr>
              <a:t>Introduction</a:t>
            </a:r>
          </a:p>
        </p:txBody>
      </p:sp>
      <p:sp>
        <p:nvSpPr>
          <p:cNvPr id="6" name="Rectangle 2">
            <a:extLst>
              <a:ext uri="{FF2B5EF4-FFF2-40B4-BE49-F238E27FC236}">
                <a16:creationId xmlns:a16="http://schemas.microsoft.com/office/drawing/2014/main" id="{0B6817E3-B761-9050-9AD6-EAE436DD9B2D}"/>
              </a:ext>
            </a:extLst>
          </p:cNvPr>
          <p:cNvSpPr>
            <a:spLocks noGrp="1" noChangeArrowheads="1"/>
          </p:cNvSpPr>
          <p:nvPr>
            <p:ph type="body" sz="half" idx="2"/>
          </p:nvPr>
        </p:nvSpPr>
        <p:spPr bwMode="auto">
          <a:xfrm>
            <a:off x="397915" y="1822592"/>
            <a:ext cx="1093867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0" i="0" dirty="0">
                <a:solidFill>
                  <a:schemeClr val="tx1">
                    <a:lumMod val="50000"/>
                  </a:schemeClr>
                </a:solidFill>
                <a:effectLst/>
                <a:latin typeface="Sagona Book (Headings)"/>
              </a:rPr>
              <a:t>Ever wondered how computers can "see" and count objects in images? This project delves into the world of image processing, presenting a system designed for just that - automatic object detection and counting. We'll explore how the system works, step-by-step, from preparing the images to isolating and counting the objects within them. By utilizing clever techniques like image pre-processing, adaptive thresholding, and connected component labeling, this project offers a robust and accurate solution for various applications where counting objects in images is crucial.</a:t>
            </a:r>
            <a:endParaRPr kumimoji="0" lang="en-US" altLang="en-US" sz="2400" b="0" i="0" u="none" strike="noStrike" cap="none" normalizeH="0" baseline="0" dirty="0">
              <a:ln>
                <a:noFill/>
              </a:ln>
              <a:solidFill>
                <a:schemeClr val="tx1">
                  <a:lumMod val="50000"/>
                </a:schemeClr>
              </a:solidFill>
              <a:effectLst/>
              <a:latin typeface="Sagona Book (Headings)"/>
            </a:endParaRPr>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alpha val="28000"/>
          </a:srgb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ctrTitle"/>
          </p:nvPr>
        </p:nvSpPr>
        <p:spPr>
          <a:xfrm>
            <a:off x="1042220" y="265470"/>
            <a:ext cx="9144000" cy="1198291"/>
          </a:xfrm>
        </p:spPr>
        <p:txBody>
          <a:bodyPr/>
          <a:lstStyle/>
          <a:p>
            <a:r>
              <a:rPr lang="en-US" sz="8000" dirty="0">
                <a:solidFill>
                  <a:srgbClr val="000000"/>
                </a:solidFill>
                <a:latin typeface="Sagona Book (Headings)"/>
              </a:rPr>
              <a:t>Abstract</a:t>
            </a:r>
          </a:p>
        </p:txBody>
      </p:sp>
      <p:sp>
        <p:nvSpPr>
          <p:cNvPr id="5" name="Rectangle 2">
            <a:extLst>
              <a:ext uri="{FF2B5EF4-FFF2-40B4-BE49-F238E27FC236}">
                <a16:creationId xmlns:a16="http://schemas.microsoft.com/office/drawing/2014/main" id="{C2D5D595-E899-ADF2-EB94-35F421FA3D2D}"/>
              </a:ext>
            </a:extLst>
          </p:cNvPr>
          <p:cNvSpPr>
            <a:spLocks noChangeArrowheads="1"/>
          </p:cNvSpPr>
          <p:nvPr/>
        </p:nvSpPr>
        <p:spPr bwMode="auto">
          <a:xfrm>
            <a:off x="848905" y="1650574"/>
            <a:ext cx="1049418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sz="2200" dirty="0">
                <a:solidFill>
                  <a:schemeClr val="tx1">
                    <a:lumMod val="50000"/>
                  </a:schemeClr>
                </a:solidFill>
                <a:latin typeface="Sagona Book (Headings)"/>
              </a:rPr>
              <a:t>Continuous People Crowd Monitoring defined as a Regression Problem using Radar Networks </a:t>
            </a:r>
            <a:r>
              <a:rPr kumimoji="0" lang="en-US" altLang="en-US" sz="2200" b="0" i="0" u="none" strike="noStrike" cap="none" normalizeH="0" baseline="0" dirty="0">
                <a:ln>
                  <a:noFill/>
                </a:ln>
                <a:solidFill>
                  <a:schemeClr val="tx1">
                    <a:lumMod val="50000"/>
                  </a:schemeClr>
                </a:solidFill>
                <a:effectLst/>
                <a:latin typeface="Sagona Book (Headings)"/>
              </a:rPr>
              <a:t>tackles object detection and counting using a clever image processing system. Imagine a system that can automatically find and count objects in pictures! It works in several steps.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lumMod val="50000"/>
                  </a:schemeClr>
                </a:solidFill>
                <a:effectLst/>
                <a:latin typeface="Sagona Book (Headings)"/>
              </a:rPr>
              <a:t>First, it cleans up the images like we might adjust a photo. This involves cropping, resizing, and adjusting the brightness to make the objects stand out better.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lumMod val="50000"/>
                  </a:schemeClr>
                </a:solidFill>
                <a:effectLst/>
                <a:latin typeface="Sagona Book (Headings)"/>
              </a:rPr>
              <a:t>Next, it separates the objects from the background, like picking out people from a busy street scene. It does this using a special technique that adapts to different lighting conditions, making it more reliable than simpler methods. Finally, the system counts the objects like we would, but much faster and more accurately!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lumMod val="50000"/>
                  </a:schemeClr>
                </a:solidFill>
                <a:effectLst/>
                <a:latin typeface="Sagona Book (Headings)"/>
              </a:rPr>
              <a:t>Overall, this system provides a powerful and reliable way to find and count objects in images, making it useful for various applications.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4630993" y="521011"/>
            <a:ext cx="6685936" cy="686980"/>
          </a:xfrm>
        </p:spPr>
        <p:txBody>
          <a:bodyPr/>
          <a:lstStyle/>
          <a:p>
            <a:pPr algn="l"/>
            <a:r>
              <a:rPr lang="en-US" sz="5400" dirty="0">
                <a:latin typeface="Sagona Book (Headings)"/>
              </a:rPr>
              <a:t>Existing System</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999547" y="2158279"/>
            <a:ext cx="10569678" cy="4178710"/>
          </a:xfrm>
        </p:spPr>
        <p:txBody>
          <a:bodyPr>
            <a:noAutofit/>
          </a:bodyPr>
          <a:lstStyle/>
          <a:p>
            <a:pPr algn="l"/>
            <a:r>
              <a:rPr lang="en-US" sz="2200" b="0" i="0" dirty="0">
                <a:solidFill>
                  <a:schemeClr val="tx1">
                    <a:lumMod val="50000"/>
                  </a:schemeClr>
                </a:solidFill>
                <a:effectLst/>
                <a:latin typeface="Sagona Book (Headings)"/>
              </a:rPr>
              <a:t>While similar systems for object detection and counting exist, they often lack the </a:t>
            </a:r>
            <a:r>
              <a:rPr lang="en-US" sz="2200" b="0" i="0" dirty="0">
                <a:solidFill>
                  <a:srgbClr val="FF0000"/>
                </a:solidFill>
                <a:effectLst/>
                <a:latin typeface="Sagona Book (Headings)"/>
              </a:rPr>
              <a:t>comprehensiveness</a:t>
            </a:r>
            <a:r>
              <a:rPr lang="en-US" sz="2200" b="0" i="0" dirty="0">
                <a:solidFill>
                  <a:schemeClr val="tx1">
                    <a:lumMod val="75000"/>
                  </a:schemeClr>
                </a:solidFill>
                <a:effectLst/>
                <a:latin typeface="Sagona Book (Headings)"/>
              </a:rPr>
              <a:t> </a:t>
            </a:r>
            <a:r>
              <a:rPr lang="en-US" sz="2200" b="0" i="0" dirty="0">
                <a:solidFill>
                  <a:schemeClr val="tx1">
                    <a:lumMod val="50000"/>
                  </a:schemeClr>
                </a:solidFill>
                <a:effectLst/>
                <a:latin typeface="Sagona Book (Headings)"/>
              </a:rPr>
              <a:t>and </a:t>
            </a:r>
            <a:r>
              <a:rPr lang="en-US" sz="2200" b="0" i="0" dirty="0">
                <a:solidFill>
                  <a:srgbClr val="FF0000"/>
                </a:solidFill>
                <a:effectLst/>
                <a:latin typeface="Sagona Book (Headings)"/>
              </a:rPr>
              <a:t>accuracy</a:t>
            </a:r>
            <a:r>
              <a:rPr lang="en-US" sz="2200" b="0" i="0" dirty="0">
                <a:solidFill>
                  <a:schemeClr val="tx1">
                    <a:lumMod val="75000"/>
                  </a:schemeClr>
                </a:solidFill>
                <a:effectLst/>
                <a:latin typeface="Sagona Book (Headings)"/>
              </a:rPr>
              <a:t> </a:t>
            </a:r>
            <a:r>
              <a:rPr lang="en-US" sz="2200" b="0" i="0" dirty="0">
                <a:solidFill>
                  <a:schemeClr val="tx1">
                    <a:lumMod val="50000"/>
                  </a:schemeClr>
                </a:solidFill>
                <a:effectLst/>
                <a:latin typeface="Sagona Book (Headings)"/>
              </a:rPr>
              <a:t>of the proposed system. These earlier systems might employ </a:t>
            </a:r>
            <a:r>
              <a:rPr lang="en-US" sz="2200" b="0" i="0" dirty="0">
                <a:solidFill>
                  <a:srgbClr val="FF0000"/>
                </a:solidFill>
                <a:effectLst/>
                <a:latin typeface="Sagona Book (Headings)"/>
              </a:rPr>
              <a:t>simpler approaches</a:t>
            </a:r>
            <a:r>
              <a:rPr lang="en-US" sz="2200" b="0" i="0" dirty="0">
                <a:solidFill>
                  <a:schemeClr val="tx1">
                    <a:lumMod val="75000"/>
                  </a:schemeClr>
                </a:solidFill>
                <a:effectLst/>
                <a:latin typeface="Sagona Book (Headings)"/>
              </a:rPr>
              <a:t> </a:t>
            </a:r>
            <a:r>
              <a:rPr lang="en-US" sz="2200" b="0" i="0" dirty="0">
                <a:solidFill>
                  <a:schemeClr val="tx1">
                    <a:lumMod val="50000"/>
                  </a:schemeClr>
                </a:solidFill>
                <a:effectLst/>
                <a:latin typeface="Sagona Book (Headings)"/>
              </a:rPr>
              <a:t>that can limit their effectiveness.</a:t>
            </a:r>
          </a:p>
          <a:p>
            <a:pPr algn="l"/>
            <a:r>
              <a:rPr lang="en-US" sz="2200" b="0" i="0" dirty="0">
                <a:solidFill>
                  <a:schemeClr val="tx1">
                    <a:lumMod val="50000"/>
                  </a:schemeClr>
                </a:solidFill>
                <a:effectLst/>
                <a:latin typeface="Sagona Book (Headings)"/>
              </a:rPr>
              <a:t>For instance, they might rely on fewer pre-processing steps, potentially neglecting techniques like gamma correction for improved </a:t>
            </a:r>
            <a:r>
              <a:rPr lang="en-US" sz="2200" b="0" i="0" dirty="0">
                <a:solidFill>
                  <a:srgbClr val="FF0000"/>
                </a:solidFill>
                <a:effectLst/>
                <a:latin typeface="Sagona Book (Headings)"/>
              </a:rPr>
              <a:t>image clarity</a:t>
            </a:r>
            <a:r>
              <a:rPr lang="en-US" sz="2200" b="0" i="0" dirty="0">
                <a:solidFill>
                  <a:schemeClr val="tx1">
                    <a:lumMod val="75000"/>
                  </a:schemeClr>
                </a:solidFill>
                <a:effectLst/>
                <a:latin typeface="Sagona Book (Headings)"/>
              </a:rPr>
              <a:t>. </a:t>
            </a:r>
            <a:r>
              <a:rPr lang="en-US" sz="2200" b="0" i="0" dirty="0">
                <a:solidFill>
                  <a:schemeClr val="tx1">
                    <a:lumMod val="50000"/>
                  </a:schemeClr>
                </a:solidFill>
                <a:effectLst/>
                <a:latin typeface="Sagona Book (Headings)"/>
              </a:rPr>
              <a:t>Additionally, they might utilize less sophisticated </a:t>
            </a:r>
            <a:r>
              <a:rPr lang="en-US" sz="2200" b="0" i="0" dirty="0">
                <a:solidFill>
                  <a:srgbClr val="FF0000"/>
                </a:solidFill>
                <a:effectLst/>
                <a:latin typeface="Sagona Book (Headings)"/>
              </a:rPr>
              <a:t>segmentation methods</a:t>
            </a:r>
            <a:r>
              <a:rPr lang="en-US" sz="2200" b="0" i="0" dirty="0">
                <a:solidFill>
                  <a:schemeClr val="tx1">
                    <a:lumMod val="75000"/>
                  </a:schemeClr>
                </a:solidFill>
                <a:effectLst/>
                <a:latin typeface="Sagona Book (Headings)"/>
              </a:rPr>
              <a:t>, </a:t>
            </a:r>
            <a:r>
              <a:rPr lang="en-US" sz="2200" b="0" i="0" dirty="0">
                <a:solidFill>
                  <a:schemeClr val="tx1">
                    <a:lumMod val="50000"/>
                  </a:schemeClr>
                </a:solidFill>
                <a:effectLst/>
                <a:latin typeface="Sagona Book (Headings)"/>
              </a:rPr>
              <a:t>leading to lower accuracy in scenarios with complex lighting or </a:t>
            </a:r>
            <a:r>
              <a:rPr lang="en-US" sz="2200" b="0" i="0" dirty="0">
                <a:solidFill>
                  <a:srgbClr val="FF0000"/>
                </a:solidFill>
                <a:effectLst/>
                <a:latin typeface="Sagona Book (Headings)"/>
              </a:rPr>
              <a:t>overlapping</a:t>
            </a:r>
            <a:r>
              <a:rPr lang="en-US" sz="2200" b="0" i="0" dirty="0">
                <a:solidFill>
                  <a:schemeClr val="tx1">
                    <a:lumMod val="75000"/>
                  </a:schemeClr>
                </a:solidFill>
                <a:effectLst/>
                <a:latin typeface="Sagona Book (Headings)"/>
              </a:rPr>
              <a:t> </a:t>
            </a:r>
            <a:r>
              <a:rPr lang="en-US" sz="2200" b="0" i="0" dirty="0">
                <a:solidFill>
                  <a:schemeClr val="tx1">
                    <a:lumMod val="50000"/>
                  </a:schemeClr>
                </a:solidFill>
                <a:effectLst/>
                <a:latin typeface="Sagona Book (Headings)"/>
              </a:rPr>
              <a:t>objects. Furthermore, their counting algorithms are be less robust, struggling with scenarios where objects touch or partially obscure each other. These limitations can hinder the overall accuracy and reliability of these previous systems.</a:t>
            </a: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sz="5400" dirty="0">
                <a:latin typeface="Sagona Book (Headings)"/>
              </a:rPr>
              <a:t>Proposed System</a:t>
            </a:r>
          </a:p>
        </p:txBody>
      </p:sp>
      <p:sp>
        <p:nvSpPr>
          <p:cNvPr id="5" name="Content Placeholder 4">
            <a:extLst>
              <a:ext uri="{FF2B5EF4-FFF2-40B4-BE49-F238E27FC236}">
                <a16:creationId xmlns:a16="http://schemas.microsoft.com/office/drawing/2014/main" id="{29018127-65F2-1A0B-1CAB-C2B91BFB78CA}"/>
              </a:ext>
            </a:extLst>
          </p:cNvPr>
          <p:cNvSpPr>
            <a:spLocks noGrp="1"/>
          </p:cNvSpPr>
          <p:nvPr>
            <p:ph idx="1"/>
          </p:nvPr>
        </p:nvSpPr>
        <p:spPr>
          <a:xfrm>
            <a:off x="576072" y="1685641"/>
            <a:ext cx="10957167" cy="4538177"/>
          </a:xfrm>
        </p:spPr>
        <p:txBody>
          <a:bodyPr>
            <a:noAutofit/>
          </a:bodyPr>
          <a:lstStyle/>
          <a:p>
            <a:pPr algn="l"/>
            <a:r>
              <a:rPr lang="en-US" sz="2000" b="0" i="0" dirty="0">
                <a:solidFill>
                  <a:schemeClr val="tx1">
                    <a:lumMod val="50000"/>
                  </a:schemeClr>
                </a:solidFill>
                <a:effectLst/>
                <a:latin typeface="Sagona Book (Headings)"/>
              </a:rPr>
              <a:t>This project introduces a powerful image processing system for object detection and counting, surpassing the limitations of simpler systems. It incorporates a </a:t>
            </a:r>
            <a:r>
              <a:rPr lang="en-US" sz="2000" b="0" i="0" dirty="0">
                <a:solidFill>
                  <a:srgbClr val="FF0000"/>
                </a:solidFill>
                <a:effectLst/>
                <a:latin typeface="Sagona Book (Headings)"/>
              </a:rPr>
              <a:t>multi-step approach</a:t>
            </a:r>
            <a:r>
              <a:rPr lang="en-US" sz="2000" b="0" i="0" dirty="0">
                <a:solidFill>
                  <a:schemeClr val="tx1">
                    <a:lumMod val="75000"/>
                  </a:schemeClr>
                </a:solidFill>
                <a:effectLst/>
                <a:latin typeface="Sagona Book (Headings)"/>
              </a:rPr>
              <a:t> </a:t>
            </a:r>
            <a:r>
              <a:rPr lang="en-US" sz="2000" b="0" i="0" dirty="0">
                <a:solidFill>
                  <a:schemeClr val="tx1">
                    <a:lumMod val="50000"/>
                  </a:schemeClr>
                </a:solidFill>
                <a:effectLst/>
                <a:latin typeface="Sagona Book (Headings)"/>
              </a:rPr>
              <a:t>to ensure accurate results.</a:t>
            </a:r>
          </a:p>
          <a:p>
            <a:pPr algn="l"/>
            <a:r>
              <a:rPr lang="en-US" sz="2000" b="0" i="0" dirty="0">
                <a:solidFill>
                  <a:schemeClr val="tx1">
                    <a:lumMod val="50000"/>
                  </a:schemeClr>
                </a:solidFill>
                <a:effectLst/>
                <a:latin typeface="Sagona Book (Headings)"/>
              </a:rPr>
              <a:t>Firstly, it meticulously prepares the images through </a:t>
            </a:r>
            <a:r>
              <a:rPr lang="en-US" sz="2000" b="0" i="0" dirty="0">
                <a:solidFill>
                  <a:srgbClr val="FF0000"/>
                </a:solidFill>
                <a:effectLst/>
                <a:latin typeface="Sagona Book (Headings)"/>
              </a:rPr>
              <a:t>cropping</a:t>
            </a:r>
            <a:r>
              <a:rPr lang="en-US" sz="2000" b="0" i="0" dirty="0">
                <a:solidFill>
                  <a:schemeClr val="tx1">
                    <a:lumMod val="75000"/>
                  </a:schemeClr>
                </a:solidFill>
                <a:effectLst/>
                <a:latin typeface="Sagona Book (Headings)"/>
              </a:rPr>
              <a:t>, </a:t>
            </a:r>
            <a:r>
              <a:rPr lang="en-US" sz="2000" b="0" i="0" dirty="0">
                <a:solidFill>
                  <a:srgbClr val="FF0000"/>
                </a:solidFill>
                <a:effectLst/>
                <a:latin typeface="Sagona Book (Headings)"/>
              </a:rPr>
              <a:t>resizing</a:t>
            </a:r>
            <a:r>
              <a:rPr lang="en-US" sz="2000" b="0" i="0" dirty="0">
                <a:solidFill>
                  <a:schemeClr val="tx1">
                    <a:lumMod val="75000"/>
                  </a:schemeClr>
                </a:solidFill>
                <a:effectLst/>
                <a:latin typeface="Sagona Book (Headings)"/>
              </a:rPr>
              <a:t>, </a:t>
            </a:r>
            <a:r>
              <a:rPr lang="en-US" sz="2000" b="0" i="0" dirty="0">
                <a:solidFill>
                  <a:schemeClr val="tx1">
                    <a:lumMod val="50000"/>
                  </a:schemeClr>
                </a:solidFill>
                <a:effectLst/>
                <a:latin typeface="Sagona Book (Headings)"/>
              </a:rPr>
              <a:t>and </a:t>
            </a:r>
            <a:r>
              <a:rPr lang="en-US" sz="2000" b="0" i="0" dirty="0">
                <a:solidFill>
                  <a:srgbClr val="FF0000"/>
                </a:solidFill>
                <a:effectLst/>
                <a:latin typeface="Sagona Book (Headings)"/>
              </a:rPr>
              <a:t>gamma correction</a:t>
            </a:r>
            <a:r>
              <a:rPr lang="en-US" sz="2000" b="0" i="0" dirty="0">
                <a:solidFill>
                  <a:schemeClr val="tx1">
                    <a:lumMod val="50000"/>
                  </a:schemeClr>
                </a:solidFill>
                <a:effectLst/>
                <a:latin typeface="Sagona Book (Headings)"/>
              </a:rPr>
              <a:t>, enhancing their </a:t>
            </a:r>
            <a:r>
              <a:rPr lang="en-US" sz="2000" b="0" i="0" dirty="0">
                <a:solidFill>
                  <a:srgbClr val="FF0000"/>
                </a:solidFill>
                <a:effectLst/>
                <a:latin typeface="Sagona Book (Headings)"/>
              </a:rPr>
              <a:t>quality</a:t>
            </a:r>
            <a:r>
              <a:rPr lang="en-US" sz="2000" b="0" i="0" dirty="0">
                <a:solidFill>
                  <a:schemeClr val="tx1">
                    <a:lumMod val="75000"/>
                  </a:schemeClr>
                </a:solidFill>
                <a:effectLst/>
                <a:latin typeface="Sagona Book (Headings)"/>
              </a:rPr>
              <a:t> </a:t>
            </a:r>
            <a:r>
              <a:rPr lang="en-US" sz="2000" b="0" i="0" dirty="0">
                <a:solidFill>
                  <a:schemeClr val="tx1">
                    <a:lumMod val="50000"/>
                  </a:schemeClr>
                </a:solidFill>
                <a:effectLst/>
                <a:latin typeface="Sagona Book (Headings)"/>
              </a:rPr>
              <a:t>for better object identification. This initial step refines the image and improves the visibility of the objects of interest.</a:t>
            </a:r>
          </a:p>
          <a:p>
            <a:pPr algn="l"/>
            <a:r>
              <a:rPr lang="en-US" sz="2000" b="0" i="0" dirty="0">
                <a:solidFill>
                  <a:schemeClr val="tx1">
                    <a:lumMod val="50000"/>
                  </a:schemeClr>
                </a:solidFill>
                <a:effectLst/>
                <a:latin typeface="Sagona Book (Headings)"/>
              </a:rPr>
              <a:t>Secondly, the system utilizes </a:t>
            </a:r>
            <a:r>
              <a:rPr lang="en-US" sz="2000" b="0" i="0" dirty="0">
                <a:solidFill>
                  <a:srgbClr val="FF0000"/>
                </a:solidFill>
                <a:effectLst/>
                <a:latin typeface="Sagona Book (Headings)"/>
              </a:rPr>
              <a:t>advanced segmentation techniques </a:t>
            </a:r>
            <a:r>
              <a:rPr lang="en-US" sz="2000" b="0" i="0" dirty="0">
                <a:solidFill>
                  <a:schemeClr val="tx1">
                    <a:lumMod val="50000"/>
                  </a:schemeClr>
                </a:solidFill>
                <a:effectLst/>
                <a:latin typeface="Sagona Book (Headings)"/>
              </a:rPr>
              <a:t>to isolate the objects from the background. It leverages adaptive thresholding, a robust method that adapts to varying lighting conditions, leading to more precise segmentation compared to simpler methods. Additionally, it employs morphological operations to refine the shapes of the objects and reduce noise, further enhancing the segmentation process.</a:t>
            </a:r>
          </a:p>
          <a:p>
            <a:pPr algn="l"/>
            <a:r>
              <a:rPr lang="en-US" sz="2000" b="0" i="0" dirty="0">
                <a:solidFill>
                  <a:schemeClr val="tx1">
                    <a:lumMod val="50000"/>
                  </a:schemeClr>
                </a:solidFill>
                <a:effectLst/>
                <a:latin typeface="Sagona Book (Headings)"/>
              </a:rPr>
              <a:t>Finally, the system leverages </a:t>
            </a:r>
            <a:r>
              <a:rPr lang="en-US" sz="2000" b="0" i="0" dirty="0">
                <a:solidFill>
                  <a:srgbClr val="FF0000"/>
                </a:solidFill>
                <a:effectLst/>
                <a:latin typeface="Sagona Book (Headings)"/>
              </a:rPr>
              <a:t>connected component labeling</a:t>
            </a:r>
            <a:r>
              <a:rPr lang="en-US" sz="2000" b="0" i="0" dirty="0">
                <a:solidFill>
                  <a:schemeClr val="tx1">
                    <a:lumMod val="50000"/>
                  </a:schemeClr>
                </a:solidFill>
                <a:effectLst/>
                <a:latin typeface="Sagona Book (Headings)"/>
              </a:rPr>
              <a:t>, a reliable technique for identifying and counting distinct objects within an image. This step allows the system to accurately determine the number of objects present in each image.</a:t>
            </a:r>
          </a:p>
        </p:txBody>
      </p:sp>
    </p:spTree>
    <p:extLst>
      <p:ext uri="{BB962C8B-B14F-4D97-AF65-F5344CB8AC3E}">
        <p14:creationId xmlns:p14="http://schemas.microsoft.com/office/powerpoint/2010/main" val="123413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97086DAE-795A-5133-EEC6-36875ECF79E4}"/>
              </a:ext>
            </a:extLst>
          </p:cNvPr>
          <p:cNvSpPr>
            <a:spLocks noGrp="1"/>
          </p:cNvSpPr>
          <p:nvPr>
            <p:ph type="title"/>
          </p:nvPr>
        </p:nvSpPr>
        <p:spPr>
          <a:xfrm>
            <a:off x="2378619" y="345064"/>
            <a:ext cx="9813381" cy="815985"/>
          </a:xfrm>
        </p:spPr>
        <p:txBody>
          <a:bodyPr/>
          <a:lstStyle/>
          <a:p>
            <a:r>
              <a:rPr lang="en-US" sz="5400" dirty="0">
                <a:solidFill>
                  <a:schemeClr val="tx1">
                    <a:lumMod val="75000"/>
                  </a:schemeClr>
                </a:solidFill>
                <a:latin typeface="Sagona Book (Headings)"/>
              </a:rPr>
              <a:t>System requirements</a:t>
            </a:r>
          </a:p>
        </p:txBody>
      </p:sp>
      <p:sp>
        <p:nvSpPr>
          <p:cNvPr id="32" name="Content Placeholder 3">
            <a:extLst>
              <a:ext uri="{FF2B5EF4-FFF2-40B4-BE49-F238E27FC236}">
                <a16:creationId xmlns:a16="http://schemas.microsoft.com/office/drawing/2014/main" id="{11A800BA-EE04-C769-A425-D08B13CDF145}"/>
              </a:ext>
            </a:extLst>
          </p:cNvPr>
          <p:cNvSpPr txBox="1">
            <a:spLocks/>
          </p:cNvSpPr>
          <p:nvPr/>
        </p:nvSpPr>
        <p:spPr>
          <a:xfrm>
            <a:off x="664563" y="1894726"/>
            <a:ext cx="10451592" cy="109728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solidFill>
                  <a:schemeClr val="tx1">
                    <a:lumMod val="50000"/>
                  </a:schemeClr>
                </a:solidFill>
                <a:latin typeface="Sagona Book (Headings)"/>
              </a:rPr>
              <a:t>A standard computer system with sufficient processing power and memory is all that's required. No specific hardware beyond a functional computer is necessary.</a:t>
            </a:r>
          </a:p>
          <a:p>
            <a:endParaRPr lang="en-US" sz="2000" dirty="0">
              <a:solidFill>
                <a:schemeClr val="tx1">
                  <a:lumMod val="50000"/>
                </a:schemeClr>
              </a:solidFill>
              <a:latin typeface="Sagona Book (Headings)"/>
            </a:endParaRPr>
          </a:p>
          <a:p>
            <a:endParaRPr lang="en-US" sz="2000" dirty="0">
              <a:solidFill>
                <a:schemeClr val="tx1">
                  <a:lumMod val="50000"/>
                </a:schemeClr>
              </a:solidFill>
              <a:latin typeface="Sagona Book (Headings)"/>
            </a:endParaRPr>
          </a:p>
        </p:txBody>
      </p:sp>
      <p:sp>
        <p:nvSpPr>
          <p:cNvPr id="33" name="Text Placeholder 4">
            <a:extLst>
              <a:ext uri="{FF2B5EF4-FFF2-40B4-BE49-F238E27FC236}">
                <a16:creationId xmlns:a16="http://schemas.microsoft.com/office/drawing/2014/main" id="{C4A2F776-EA42-4BB3-B0DD-BE9EDEEE6F7C}"/>
              </a:ext>
            </a:extLst>
          </p:cNvPr>
          <p:cNvSpPr txBox="1">
            <a:spLocks/>
          </p:cNvSpPr>
          <p:nvPr/>
        </p:nvSpPr>
        <p:spPr>
          <a:xfrm>
            <a:off x="248265" y="2843783"/>
            <a:ext cx="6464808" cy="40233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schemeClr>
                </a:solidFill>
                <a:latin typeface="Sagona Book (Headings)"/>
              </a:rPr>
              <a:t>Software</a:t>
            </a:r>
          </a:p>
        </p:txBody>
      </p:sp>
      <p:sp>
        <p:nvSpPr>
          <p:cNvPr id="34" name="Content Placeholder 6">
            <a:extLst>
              <a:ext uri="{FF2B5EF4-FFF2-40B4-BE49-F238E27FC236}">
                <a16:creationId xmlns:a16="http://schemas.microsoft.com/office/drawing/2014/main" id="{045288EA-685C-C9E4-E643-E32BE30FFD99}"/>
              </a:ext>
            </a:extLst>
          </p:cNvPr>
          <p:cNvSpPr txBox="1">
            <a:spLocks/>
          </p:cNvSpPr>
          <p:nvPr/>
        </p:nvSpPr>
        <p:spPr>
          <a:xfrm>
            <a:off x="455185" y="3412605"/>
            <a:ext cx="11281630" cy="26316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solidFill>
                  <a:schemeClr val="tx1">
                    <a:lumMod val="50000"/>
                  </a:schemeClr>
                </a:solidFill>
                <a:latin typeface="Sagona Book (Headings)"/>
              </a:rPr>
              <a:t>The system relies on the Python programming language for its core functionality.</a:t>
            </a:r>
          </a:p>
          <a:p>
            <a:r>
              <a:rPr lang="en-IN" sz="2000" dirty="0">
                <a:solidFill>
                  <a:schemeClr val="tx1">
                    <a:lumMod val="50000"/>
                  </a:schemeClr>
                </a:solidFill>
                <a:latin typeface="Sagona Book (Headings)"/>
              </a:rPr>
              <a:t>Additionally, it utilizes essential libraries readily available within the Python ecosystem:</a:t>
            </a:r>
          </a:p>
          <a:p>
            <a:pPr marL="742950" lvl="1" indent="-285750"/>
            <a:r>
              <a:rPr lang="en-IN" sz="2000" dirty="0">
                <a:solidFill>
                  <a:schemeClr val="tx1">
                    <a:lumMod val="50000"/>
                  </a:schemeClr>
                </a:solidFill>
                <a:latin typeface="Sagona Book (Headings)"/>
              </a:rPr>
              <a:t>OpenCV (cv2) for image processing tasks.</a:t>
            </a:r>
          </a:p>
          <a:p>
            <a:pPr marL="742950" lvl="1" indent="-285750"/>
            <a:r>
              <a:rPr lang="en-IN" sz="2000" dirty="0">
                <a:solidFill>
                  <a:schemeClr val="tx1">
                    <a:lumMod val="50000"/>
                  </a:schemeClr>
                </a:solidFill>
                <a:latin typeface="Sagona Book (Headings)"/>
              </a:rPr>
              <a:t>NumPy for numerical computations.</a:t>
            </a:r>
          </a:p>
          <a:p>
            <a:pPr marL="742950" lvl="1" indent="-285750"/>
            <a:r>
              <a:rPr lang="en-IN" sz="2000" dirty="0">
                <a:solidFill>
                  <a:schemeClr val="tx1">
                    <a:lumMod val="50000"/>
                  </a:schemeClr>
                </a:solidFill>
                <a:latin typeface="Sagona Book (Headings)"/>
              </a:rPr>
              <a:t>Scikit-image for image processing algorithms.</a:t>
            </a:r>
          </a:p>
          <a:p>
            <a:pPr marL="742950" lvl="1" indent="-285750"/>
            <a:r>
              <a:rPr lang="en-IN" sz="2000" dirty="0">
                <a:solidFill>
                  <a:schemeClr val="tx1">
                    <a:lumMod val="50000"/>
                  </a:schemeClr>
                </a:solidFill>
                <a:latin typeface="Sagona Book (Headings)"/>
              </a:rPr>
              <a:t>Matplotlib for data visualization.</a:t>
            </a:r>
          </a:p>
          <a:p>
            <a:pPr marL="742950" lvl="1" indent="-285750"/>
            <a:r>
              <a:rPr lang="en-IN" sz="2000" dirty="0">
                <a:solidFill>
                  <a:schemeClr val="tx1">
                    <a:lumMod val="50000"/>
                  </a:schemeClr>
                </a:solidFill>
                <a:latin typeface="Sagona Book (Headings)"/>
              </a:rPr>
              <a:t>Pillow (PIL Fork) for image manipulation.</a:t>
            </a:r>
          </a:p>
          <a:p>
            <a:endParaRPr lang="en-US" sz="2000" dirty="0">
              <a:solidFill>
                <a:schemeClr val="tx1">
                  <a:lumMod val="50000"/>
                </a:schemeClr>
              </a:solidFill>
              <a:latin typeface="Sagona Book (Headings)"/>
            </a:endParaRPr>
          </a:p>
          <a:p>
            <a:endParaRPr lang="en-US" sz="2000" dirty="0">
              <a:solidFill>
                <a:schemeClr val="tx1">
                  <a:lumMod val="50000"/>
                </a:schemeClr>
              </a:solidFill>
              <a:latin typeface="Sagona Book (Headings)"/>
            </a:endParaRPr>
          </a:p>
        </p:txBody>
      </p:sp>
      <p:sp>
        <p:nvSpPr>
          <p:cNvPr id="36" name="Text Placeholder 4">
            <a:extLst>
              <a:ext uri="{FF2B5EF4-FFF2-40B4-BE49-F238E27FC236}">
                <a16:creationId xmlns:a16="http://schemas.microsoft.com/office/drawing/2014/main" id="{0A9218EC-C69E-D5C5-19D1-B0389BE19F71}"/>
              </a:ext>
            </a:extLst>
          </p:cNvPr>
          <p:cNvSpPr txBox="1">
            <a:spLocks/>
          </p:cNvSpPr>
          <p:nvPr/>
        </p:nvSpPr>
        <p:spPr>
          <a:xfrm>
            <a:off x="418757" y="1371349"/>
            <a:ext cx="6464808" cy="40233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schemeClr>
                </a:solidFill>
                <a:latin typeface="Sagona Book (Headings)"/>
              </a:rPr>
              <a:t>Hardware</a:t>
            </a:r>
          </a:p>
        </p:txBody>
      </p:sp>
    </p:spTree>
    <p:extLst>
      <p:ext uri="{BB962C8B-B14F-4D97-AF65-F5344CB8AC3E}">
        <p14:creationId xmlns:p14="http://schemas.microsoft.com/office/powerpoint/2010/main" val="341820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E26AC2-BC04-45BA-BD7C-5CDF09AA94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{4D14F778-D85D-46F8-B6DD-57BF35AF6AC1}tf11964407_win32</Template>
  <TotalTime>60</TotalTime>
  <Words>716</Words>
  <Application>Microsoft Office PowerPoint</Application>
  <PresentationFormat>Widescreen</PresentationFormat>
  <Paragraphs>47</Paragraphs>
  <Slides>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Courier New</vt:lpstr>
      <vt:lpstr>Gill Sans Nova</vt:lpstr>
      <vt:lpstr>Gill Sans Nova Light</vt:lpstr>
      <vt:lpstr>Sagona Book</vt:lpstr>
      <vt:lpstr>Sagona Book (Headings)</vt:lpstr>
      <vt:lpstr>Office Theme</vt:lpstr>
      <vt:lpstr>Continuous People Crowd Monitoring defined as  a Regression Problem using Radar Networks</vt:lpstr>
      <vt:lpstr>Contents</vt:lpstr>
      <vt:lpstr>Introduction</vt:lpstr>
      <vt:lpstr>Abstract</vt:lpstr>
      <vt:lpstr>Existing System</vt:lpstr>
      <vt:lpstr>Proposed System</vt:lpstr>
      <vt:lpstr>System requirements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People Crowd Monitoring defined as  a Regression Problem using Radar Networks</dc:title>
  <dc:creator>Chakrapani Sampath</dc:creator>
  <cp:lastModifiedBy>Chakrapani Sampath</cp:lastModifiedBy>
  <cp:revision>5</cp:revision>
  <dcterms:created xsi:type="dcterms:W3CDTF">2024-02-26T16:18:10Z</dcterms:created>
  <dcterms:modified xsi:type="dcterms:W3CDTF">2024-02-27T08:15:42Z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