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cat>
            <c:strRef>
              <c:f>Sheet1!$A$2:$A$3</c:f>
              <c:strCache>
                <c:ptCount val="2"/>
                <c:pt idx="0">
                  <c:v>Accurate</c:v>
                </c:pt>
                <c:pt idx="1">
                  <c:v>Inaccurate</c:v>
                </c:pt>
              </c:strCache>
            </c:strRef>
          </c:cat>
          <c:val>
            <c:numRef>
              <c:f>Sheet1!$B$2:$B$3</c:f>
              <c:numCache>
                <c:formatCode>General</c:formatCode>
                <c:ptCount val="2"/>
                <c:pt idx="0">
                  <c:v>9.6</c:v>
                </c:pt>
                <c:pt idx="1">
                  <c:v>0.8</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Accuracy &amp;</a:t>
            </a:r>
            <a:r>
              <a:rPr lang="en-IN" baseline="0" dirty="0"/>
              <a:t> </a:t>
            </a:r>
            <a:r>
              <a:rPr lang="en-IN" dirty="0"/>
              <a:t>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cat>
            <c:strRef>
              <c:f>Sheet1!$A$2:$A$5</c:f>
              <c:strCache>
                <c:ptCount val="4"/>
                <c:pt idx="0">
                  <c:v>Normal</c:v>
                </c:pt>
                <c:pt idx="1">
                  <c:v>Cloudy</c:v>
                </c:pt>
                <c:pt idx="2">
                  <c:v>Fog</c:v>
                </c:pt>
                <c:pt idx="3">
                  <c:v>Rain</c:v>
                </c:pt>
              </c:strCache>
            </c:strRef>
          </c:cat>
          <c:val>
            <c:numRef>
              <c:f>Sheet1!$C$2:$C$5</c:f>
              <c:numCache>
                <c:formatCode>General</c:formatCode>
                <c:ptCount val="4"/>
                <c:pt idx="0" formatCode="d\-mmm">
                  <c:v>1</c:v>
                </c:pt>
                <c:pt idx="1">
                  <c:v>1</c:v>
                </c:pt>
                <c:pt idx="2">
                  <c:v>2</c:v>
                </c:pt>
                <c:pt idx="3">
                  <c:v>2.8</c:v>
                </c:pt>
              </c:numCache>
            </c:numRef>
          </c:val>
          <c:extLst>
            <c:ext xmlns:c16="http://schemas.microsoft.com/office/drawing/2014/chart" uri="{C3380CC4-5D6E-409C-BE32-E72D297353CC}">
              <c16:uniqueId val="{00000001-CC61-4D44-869A-69804E83BA2D}"/>
            </c:ext>
          </c:extLst>
        </c:ser>
        <c:dLbls>
          <c:showLegendKey val="0"/>
          <c:showVal val="0"/>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18-03-2024</a:t>
            </a:fld>
            <a:endParaRPr lang="en-IN"/>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18-03-2024</a:t>
            </a:fld>
            <a:endParaRPr lang="en-IN"/>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445236" y="679120"/>
            <a:ext cx="11714480" cy="1446550"/>
          </a:xfrm>
          <a:prstGeom prst="rect">
            <a:avLst/>
          </a:prstGeom>
          <a:noFill/>
        </p:spPr>
        <p:txBody>
          <a:bodyPr wrap="square">
            <a:spAutoFit/>
          </a:bodyPr>
          <a:lstStyle/>
          <a:p>
            <a:r>
              <a:rPr lang="en-US" sz="4400" b="1" dirty="0">
                <a:solidFill>
                  <a:schemeClr val="bg1"/>
                </a:solidFill>
                <a:latin typeface="Times New Roman" panose="02020603050405020304" pitchFamily="18" charset="0"/>
                <a:cs typeface="Times New Roman" panose="02020603050405020304" pitchFamily="18" charset="0"/>
              </a:rPr>
              <a:t>Continuous People Crowd Monitoring defined as a Regression Problem using Radar Networks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569660"/>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OF ARTIFICIAL 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24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830997"/>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Deepa D</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A206420-3C0C-F51D-1B39-CDF99A6B76F9}"/>
              </a:ext>
            </a:extLst>
          </p:cNvPr>
          <p:cNvCxnSpPr>
            <a:cxnSpLocks/>
            <a:stCxn id="12" idx="6"/>
          </p:cNvCxnSpPr>
          <p:nvPr/>
        </p:nvCxnSpPr>
        <p:spPr>
          <a:xfrm>
            <a:off x="7138622" y="5900661"/>
            <a:ext cx="24384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08A67F6-6B76-632D-F87E-BE5F8AC4EC2C}"/>
              </a:ext>
            </a:extLst>
          </p:cNvPr>
          <p:cNvCxnSpPr>
            <a:cxnSpLocks/>
            <a:stCxn id="11" idx="6"/>
          </p:cNvCxnSpPr>
          <p:nvPr/>
        </p:nvCxnSpPr>
        <p:spPr>
          <a:xfrm>
            <a:off x="3299095" y="5832511"/>
            <a:ext cx="2684846" cy="65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BEB79E3-C1CA-B10E-735A-E4D57BF90694}"/>
              </a:ext>
            </a:extLst>
          </p:cNvPr>
          <p:cNvCxnSpPr>
            <a:cxnSpLocks/>
          </p:cNvCxnSpPr>
          <p:nvPr/>
        </p:nvCxnSpPr>
        <p:spPr>
          <a:xfrm flipV="1">
            <a:off x="2588384" y="1729807"/>
            <a:ext cx="2054736" cy="4143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FD9CB4D-C550-7FC8-1D43-5CF465EC7784}"/>
              </a:ext>
            </a:extLst>
          </p:cNvPr>
          <p:cNvCxnSpPr>
            <a:cxnSpLocks/>
          </p:cNvCxnSpPr>
          <p:nvPr/>
        </p:nvCxnSpPr>
        <p:spPr>
          <a:xfrm>
            <a:off x="2120654" y="4507770"/>
            <a:ext cx="0" cy="72022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80E6400-6E94-8A7C-2A8B-6EBD16B8B0C3}"/>
              </a:ext>
            </a:extLst>
          </p:cNvPr>
          <p:cNvCxnSpPr>
            <a:cxnSpLocks/>
          </p:cNvCxnSpPr>
          <p:nvPr/>
        </p:nvCxnSpPr>
        <p:spPr>
          <a:xfrm flipV="1">
            <a:off x="3388729" y="3826421"/>
            <a:ext cx="1504533" cy="65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00BB72-5E37-26F1-9082-88A5DBC8A623}"/>
              </a:ext>
            </a:extLst>
          </p:cNvPr>
          <p:cNvCxnSpPr>
            <a:cxnSpLocks/>
          </p:cNvCxnSpPr>
          <p:nvPr/>
        </p:nvCxnSpPr>
        <p:spPr>
          <a:xfrm>
            <a:off x="6802119" y="3878693"/>
            <a:ext cx="231140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FE8C25A-B2CE-FFA1-5737-BD33FF5B806F}"/>
              </a:ext>
            </a:extLst>
          </p:cNvPr>
          <p:cNvCxnSpPr>
            <a:cxnSpLocks/>
          </p:cNvCxnSpPr>
          <p:nvPr/>
        </p:nvCxnSpPr>
        <p:spPr>
          <a:xfrm flipV="1">
            <a:off x="6370320" y="1761878"/>
            <a:ext cx="2128520" cy="936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0D9040F-CC49-0CC4-A5D8-59F9BE32958A}"/>
              </a:ext>
            </a:extLst>
          </p:cNvPr>
          <p:cNvCxnSpPr>
            <a:cxnSpLocks/>
          </p:cNvCxnSpPr>
          <p:nvPr/>
        </p:nvCxnSpPr>
        <p:spPr>
          <a:xfrm>
            <a:off x="9908785" y="2289323"/>
            <a:ext cx="0" cy="1141128"/>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5BC7DB3-61A5-B3C5-CF61-F03D456740E3}"/>
              </a:ext>
            </a:extLst>
          </p:cNvPr>
          <p:cNvSpPr txBox="1"/>
          <p:nvPr/>
        </p:nvSpPr>
        <p:spPr>
          <a:xfrm>
            <a:off x="2120654" y="177843"/>
            <a:ext cx="7950691" cy="523220"/>
          </a:xfrm>
          <a:prstGeom prst="rect">
            <a:avLst/>
          </a:prstGeom>
          <a:noFill/>
        </p:spPr>
        <p:txBody>
          <a:bodyPr wrap="square">
            <a:spAutoFit/>
          </a:bodyPr>
          <a:lstStyle/>
          <a:p>
            <a:r>
              <a:rPr lang="en-US" sz="2800" dirty="0">
                <a:latin typeface="Sagona Book (Headings)"/>
              </a:rPr>
              <a:t>System Architecture &amp; UML Diagrams</a:t>
            </a:r>
            <a:endParaRPr lang="en-IN" sz="2800" dirty="0"/>
          </a:p>
        </p:txBody>
      </p:sp>
      <p:sp>
        <p:nvSpPr>
          <p:cNvPr id="6" name="Rectangle: Rounded Corners 5">
            <a:extLst>
              <a:ext uri="{FF2B5EF4-FFF2-40B4-BE49-F238E27FC236}">
                <a16:creationId xmlns:a16="http://schemas.microsoft.com/office/drawing/2014/main" id="{3706CDA3-2BC8-770E-A608-EEFB1E574EE6}"/>
              </a:ext>
            </a:extLst>
          </p:cNvPr>
          <p:cNvSpPr/>
          <p:nvPr/>
        </p:nvSpPr>
        <p:spPr>
          <a:xfrm>
            <a:off x="1099823" y="1176991"/>
            <a:ext cx="1808480" cy="1169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7" name="Oval 6">
            <a:extLst>
              <a:ext uri="{FF2B5EF4-FFF2-40B4-BE49-F238E27FC236}">
                <a16:creationId xmlns:a16="http://schemas.microsoft.com/office/drawing/2014/main" id="{0D850279-19EE-5536-AA79-BE1B2C78D09C}"/>
              </a:ext>
            </a:extLst>
          </p:cNvPr>
          <p:cNvSpPr/>
          <p:nvPr/>
        </p:nvSpPr>
        <p:spPr>
          <a:xfrm>
            <a:off x="4290061" y="1055404"/>
            <a:ext cx="2512058" cy="1233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Loading and Preprocessing</a:t>
            </a:r>
            <a:endParaRPr lang="en-IN" dirty="0"/>
          </a:p>
        </p:txBody>
      </p:sp>
      <p:sp>
        <p:nvSpPr>
          <p:cNvPr id="8" name="Oval 7">
            <a:extLst>
              <a:ext uri="{FF2B5EF4-FFF2-40B4-BE49-F238E27FC236}">
                <a16:creationId xmlns:a16="http://schemas.microsoft.com/office/drawing/2014/main" id="{32CE76C0-E29D-424F-E92E-331BB6F5B0F1}"/>
              </a:ext>
            </a:extLst>
          </p:cNvPr>
          <p:cNvSpPr/>
          <p:nvPr/>
        </p:nvSpPr>
        <p:spPr>
          <a:xfrm>
            <a:off x="8498840" y="959707"/>
            <a:ext cx="2438400" cy="12989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Region Cropping &amp; Correction</a:t>
            </a:r>
            <a:endParaRPr lang="en-IN" dirty="0"/>
          </a:p>
        </p:txBody>
      </p:sp>
      <p:sp>
        <p:nvSpPr>
          <p:cNvPr id="9" name="Oval 8">
            <a:extLst>
              <a:ext uri="{FF2B5EF4-FFF2-40B4-BE49-F238E27FC236}">
                <a16:creationId xmlns:a16="http://schemas.microsoft.com/office/drawing/2014/main" id="{41F7DC09-DCEF-3570-64E1-34042E872B0F}"/>
              </a:ext>
            </a:extLst>
          </p:cNvPr>
          <p:cNvSpPr/>
          <p:nvPr/>
        </p:nvSpPr>
        <p:spPr>
          <a:xfrm>
            <a:off x="8852145" y="3090323"/>
            <a:ext cx="243840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Enhancement and Correction</a:t>
            </a:r>
            <a:endParaRPr lang="en-IN" dirty="0"/>
          </a:p>
        </p:txBody>
      </p:sp>
      <p:sp>
        <p:nvSpPr>
          <p:cNvPr id="10" name="Oval 9">
            <a:extLst>
              <a:ext uri="{FF2B5EF4-FFF2-40B4-BE49-F238E27FC236}">
                <a16:creationId xmlns:a16="http://schemas.microsoft.com/office/drawing/2014/main" id="{192D9C87-79D8-BCDD-18B7-21020EDEEC2B}"/>
              </a:ext>
            </a:extLst>
          </p:cNvPr>
          <p:cNvSpPr/>
          <p:nvPr/>
        </p:nvSpPr>
        <p:spPr>
          <a:xfrm>
            <a:off x="1099824" y="3186580"/>
            <a:ext cx="2288906"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Morphological Operations</a:t>
            </a:r>
            <a:endParaRPr lang="en-IN" dirty="0"/>
          </a:p>
        </p:txBody>
      </p:sp>
      <p:sp>
        <p:nvSpPr>
          <p:cNvPr id="11" name="Oval 10">
            <a:extLst>
              <a:ext uri="{FF2B5EF4-FFF2-40B4-BE49-F238E27FC236}">
                <a16:creationId xmlns:a16="http://schemas.microsoft.com/office/drawing/2014/main" id="{6843C2F0-4891-7805-5311-028C8562F651}"/>
              </a:ext>
            </a:extLst>
          </p:cNvPr>
          <p:cNvSpPr/>
          <p:nvPr/>
        </p:nvSpPr>
        <p:spPr>
          <a:xfrm>
            <a:off x="1033415" y="5227991"/>
            <a:ext cx="226568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 Counting and Labeling</a:t>
            </a:r>
            <a:endParaRPr lang="en-IN" dirty="0"/>
          </a:p>
        </p:txBody>
      </p:sp>
      <p:sp>
        <p:nvSpPr>
          <p:cNvPr id="12" name="Oval 11">
            <a:extLst>
              <a:ext uri="{FF2B5EF4-FFF2-40B4-BE49-F238E27FC236}">
                <a16:creationId xmlns:a16="http://schemas.microsoft.com/office/drawing/2014/main" id="{14E11C88-CC0E-576D-2CAA-EC9090247F94}"/>
              </a:ext>
            </a:extLst>
          </p:cNvPr>
          <p:cNvSpPr/>
          <p:nvPr/>
        </p:nvSpPr>
        <p:spPr>
          <a:xfrm>
            <a:off x="4893262" y="5296141"/>
            <a:ext cx="224536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endParaRPr lang="en-IN" dirty="0"/>
          </a:p>
        </p:txBody>
      </p:sp>
      <p:sp>
        <p:nvSpPr>
          <p:cNvPr id="13" name="Rectangle: Rounded Corners 12">
            <a:extLst>
              <a:ext uri="{FF2B5EF4-FFF2-40B4-BE49-F238E27FC236}">
                <a16:creationId xmlns:a16="http://schemas.microsoft.com/office/drawing/2014/main" id="{DEE49D06-5D6E-80DD-80D2-355DA2CD288D}"/>
              </a:ext>
            </a:extLst>
          </p:cNvPr>
          <p:cNvSpPr/>
          <p:nvPr/>
        </p:nvSpPr>
        <p:spPr>
          <a:xfrm>
            <a:off x="9502385" y="5283357"/>
            <a:ext cx="2001520" cy="1029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sp>
        <p:nvSpPr>
          <p:cNvPr id="14" name="Oval 13">
            <a:extLst>
              <a:ext uri="{FF2B5EF4-FFF2-40B4-BE49-F238E27FC236}">
                <a16:creationId xmlns:a16="http://schemas.microsoft.com/office/drawing/2014/main" id="{79CC32BE-076D-F29A-B846-81E0763DC89A}"/>
              </a:ext>
            </a:extLst>
          </p:cNvPr>
          <p:cNvSpPr/>
          <p:nvPr/>
        </p:nvSpPr>
        <p:spPr>
          <a:xfrm>
            <a:off x="4697928" y="3146390"/>
            <a:ext cx="224536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Segmentation and Thresholding</a:t>
            </a:r>
            <a:endParaRPr lang="en-IN" dirty="0"/>
          </a:p>
        </p:txBody>
      </p:sp>
    </p:spTree>
    <p:extLst>
      <p:ext uri="{BB962C8B-B14F-4D97-AF65-F5344CB8AC3E}">
        <p14:creationId xmlns:p14="http://schemas.microsoft.com/office/powerpoint/2010/main" val="4368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91FC14-29D9-9AFD-02A7-DA136F6C41D3}"/>
              </a:ext>
            </a:extLst>
          </p:cNvPr>
          <p:cNvSpPr txBox="1"/>
          <p:nvPr/>
        </p:nvSpPr>
        <p:spPr>
          <a:xfrm>
            <a:off x="1612738" y="2150425"/>
            <a:ext cx="10123991" cy="2215991"/>
          </a:xfrm>
          <a:prstGeom prst="rect">
            <a:avLst/>
          </a:prstGeom>
          <a:noFill/>
        </p:spPr>
        <p:txBody>
          <a:bodyPr wrap="square" rtlCol="0">
            <a:spAutoFit/>
          </a:bodyPr>
          <a:lstStyle/>
          <a:p>
            <a:r>
              <a:rPr lang="en-US" sz="13800" dirty="0">
                <a:solidFill>
                  <a:schemeClr val="bg1"/>
                </a:solidFill>
                <a:latin typeface="Bauhaus 93" panose="04030905020B02020C02" pitchFamily="82" charset="0"/>
              </a:rPr>
              <a:t>THANK YOU</a:t>
            </a:r>
            <a:endParaRPr lang="en-IN" sz="138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5810865" y="0"/>
            <a:ext cx="6381135" cy="6858000"/>
          </a:xfrm>
          <a:prstGeom prst="rect">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1197045532"/>
              </p:ext>
            </p:extLst>
          </p:nvPr>
        </p:nvGraphicFramePr>
        <p:xfrm>
          <a:off x="132080" y="561254"/>
          <a:ext cx="5437893" cy="5735491"/>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66574">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7201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8118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676527">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766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Bahnschrift Light SemiCondensed" panose="020B0502040204020203" pitchFamily="34" charset="0"/>
                          <a:ea typeface="+mn-ea"/>
                          <a:cs typeface="+mn-cs"/>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737393">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Bahnschrift Light SemiCondensed" panose="020B0502040204020203" pitchFamily="34" charset="0"/>
                          <a:ea typeface="+mn-ea"/>
                          <a:cs typeface="+mn-cs"/>
                        </a:rPr>
                        <a:t>System Architecture &amp; UML Diagrams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6096000" y="2590967"/>
            <a:ext cx="5456902" cy="1200329"/>
          </a:xfrm>
          <a:prstGeom prst="rect">
            <a:avLst/>
          </a:prstGeom>
          <a:noFill/>
        </p:spPr>
        <p:txBody>
          <a:bodyPr wrap="square">
            <a:spAutoFit/>
          </a:bodyPr>
          <a:lstStyle/>
          <a:p>
            <a:pPr algn="ctr"/>
            <a:r>
              <a:rPr lang="en-US" sz="7200" dirty="0">
                <a:solidFill>
                  <a:schemeClr val="bg1"/>
                </a:solidFill>
                <a:latin typeface="Sagona Book (Headings)"/>
              </a:rPr>
              <a:t>Contents</a:t>
            </a:r>
            <a:endParaRPr lang="en-IN" sz="7200" dirty="0">
              <a:solidFill>
                <a:schemeClr val="bg1"/>
              </a:solidFill>
            </a:endParaRPr>
          </a:p>
        </p:txBody>
      </p:sp>
    </p:spTree>
    <p:extLst>
      <p:ext uri="{BB962C8B-B14F-4D97-AF65-F5344CB8AC3E}">
        <p14:creationId xmlns:p14="http://schemas.microsoft.com/office/powerpoint/2010/main" val="39564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Abstract</a:t>
            </a:r>
          </a:p>
        </p:txBody>
      </p:sp>
      <p:grpSp>
        <p:nvGrpSpPr>
          <p:cNvPr id="6" name="Group 5">
            <a:extLst>
              <a:ext uri="{FF2B5EF4-FFF2-40B4-BE49-F238E27FC236}">
                <a16:creationId xmlns:a16="http://schemas.microsoft.com/office/drawing/2014/main" id="{D6F1083B-18C0-72F4-7892-6CF4AB441516}"/>
              </a:ext>
            </a:extLst>
          </p:cNvPr>
          <p:cNvGrpSpPr/>
          <p:nvPr/>
        </p:nvGrpSpPr>
        <p:grpSpPr>
          <a:xfrm>
            <a:off x="777433" y="1277813"/>
            <a:ext cx="10868628" cy="5146136"/>
            <a:chOff x="661686" y="1104193"/>
            <a:chExt cx="10868628" cy="5146136"/>
          </a:xfrm>
        </p:grpSpPr>
        <p:sp>
          <p:nvSpPr>
            <p:cNvPr id="7" name="Rectangle 6">
              <a:extLst>
                <a:ext uri="{FF2B5EF4-FFF2-40B4-BE49-F238E27FC236}">
                  <a16:creationId xmlns:a16="http://schemas.microsoft.com/office/drawing/2014/main" id="{395407E0-264B-9B45-6E1E-B8FDC506FDB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290946-32DF-625A-DDDE-46F4A0E9E085}"/>
                </a:ext>
              </a:extLst>
            </p:cNvPr>
            <p:cNvSpPr txBox="1"/>
            <p:nvPr/>
          </p:nvSpPr>
          <p:spPr>
            <a:xfrm>
              <a:off x="1115126" y="1564026"/>
              <a:ext cx="9961747" cy="3785652"/>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State of the Art</a:t>
            </a:r>
            <a:endParaRPr lang="en-IN" sz="4400" dirty="0"/>
          </a:p>
        </p:txBody>
      </p:sp>
      <p:grpSp>
        <p:nvGrpSpPr>
          <p:cNvPr id="6" name="Group 5">
            <a:extLst>
              <a:ext uri="{FF2B5EF4-FFF2-40B4-BE49-F238E27FC236}">
                <a16:creationId xmlns:a16="http://schemas.microsoft.com/office/drawing/2014/main" id="{AC635293-34C2-2254-ACCB-CDBA7F9A2473}"/>
              </a:ext>
            </a:extLst>
          </p:cNvPr>
          <p:cNvGrpSpPr/>
          <p:nvPr/>
        </p:nvGrpSpPr>
        <p:grpSpPr>
          <a:xfrm>
            <a:off x="777433" y="1277813"/>
            <a:ext cx="10868628" cy="5146136"/>
            <a:chOff x="661686" y="1104193"/>
            <a:chExt cx="10868628" cy="5146136"/>
          </a:xfrm>
        </p:grpSpPr>
        <p:sp>
          <p:nvSpPr>
            <p:cNvPr id="7" name="Rectangle 6">
              <a:extLst>
                <a:ext uri="{FF2B5EF4-FFF2-40B4-BE49-F238E27FC236}">
                  <a16:creationId xmlns:a16="http://schemas.microsoft.com/office/drawing/2014/main" id="{413E2365-1E5E-8165-43D3-00FBD81AC653}"/>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7237C7-8F5B-B6C9-2D9E-F02DF875C308}"/>
                </a:ext>
              </a:extLst>
            </p:cNvPr>
            <p:cNvSpPr txBox="1"/>
            <p:nvPr/>
          </p:nvSpPr>
          <p:spPr>
            <a:xfrm>
              <a:off x="1115126" y="1564026"/>
              <a:ext cx="9961747" cy="4154984"/>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gr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Existing System</a:t>
            </a:r>
            <a:endParaRPr lang="en-IN" sz="4400" dirty="0"/>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924945" y="334752"/>
            <a:ext cx="6096000" cy="769441"/>
          </a:xfrm>
          <a:prstGeom prst="rect">
            <a:avLst/>
          </a:prstGeom>
          <a:noFill/>
        </p:spPr>
        <p:txBody>
          <a:bodyPr wrap="square">
            <a:spAutoFit/>
          </a:bodyPr>
          <a:lstStyle/>
          <a:p>
            <a:r>
              <a:rPr lang="en-US" sz="4400" dirty="0">
                <a:latin typeface="Sagona Book (Headings)"/>
              </a:rPr>
              <a:t>Proposed System</a:t>
            </a:r>
            <a:endParaRPr lang="en-IN" sz="4400" dirty="0"/>
          </a:p>
        </p:txBody>
      </p:sp>
      <p:grpSp>
        <p:nvGrpSpPr>
          <p:cNvPr id="15" name="Group 14">
            <a:extLst>
              <a:ext uri="{FF2B5EF4-FFF2-40B4-BE49-F238E27FC236}">
                <a16:creationId xmlns:a16="http://schemas.microsoft.com/office/drawing/2014/main" id="{92BE6BE5-5E6B-14AB-11BC-5A21BE996C2A}"/>
              </a:ext>
            </a:extLst>
          </p:cNvPr>
          <p:cNvGrpSpPr/>
          <p:nvPr/>
        </p:nvGrpSpPr>
        <p:grpSpPr>
          <a:xfrm>
            <a:off x="661686" y="110419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230437"/>
              <a:ext cx="9961747" cy="4893647"/>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gr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A73395-3A4D-40D7-AA54-5990654FBE6D}" type="slidenum">
              <a:rPr lang="en-US" smtClean="0"/>
              <a:pPr/>
              <a:t>7</a:t>
            </a:fld>
            <a:endParaRPr lang="en-US"/>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Our system achieves improved accuracy in object counting tasks by combining sophisticated image processing techniques including Otsu's thresholding and adaptive histogram equalization.</a:t>
            </a:r>
            <a:endParaRPr lang="en-US" sz="1400" dirty="0"/>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Robust performance in diverse environments with varying lighting conditions and background complexities, ensuring reliable object detection and counting.</a:t>
            </a:r>
            <a:endParaRPr lang="en-US" sz="1400" dirty="0"/>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Robustness to Varied Conditions</a:t>
            </a:r>
            <a:endParaRPr lang="en-US" sz="2000" b="1" i="1" dirty="0">
              <a:solidFill>
                <a:srgbClr val="0062FF"/>
              </a:solidFill>
              <a:latin typeface="+mj-lt"/>
              <a:cs typeface="Segoe UI" panose="020B0502040204020203" pitchFamily="34"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Modular design, our system offers flexibility for customization, allowing users to adapt processing steps and parameters according to specific application requirements.</a:t>
            </a:r>
            <a:endParaRPr lang="en-US" sz="1400" dirty="0"/>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6B4897-DF2D-76EA-87DD-790DE252A2F8}"/>
              </a:ext>
            </a:extLst>
          </p:cNvPr>
          <p:cNvSpPr/>
          <p:nvPr/>
        </p:nvSpPr>
        <p:spPr>
          <a:xfrm>
            <a:off x="8440927"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Flexibility and Customizability</a:t>
            </a:r>
            <a:endParaRPr lang="en-US" sz="2000" b="1" i="1" dirty="0">
              <a:solidFill>
                <a:srgbClr val="0062FF"/>
              </a:solidFill>
              <a:latin typeface="+mj-lt"/>
              <a:cs typeface="Segoe UI" panose="020B0502040204020203" pitchFamily="34"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The system provides a comprehensive analysis of images, including preprocessing, segmentation, and contour analysis, leading to thorough and accurate object counting results.</a:t>
            </a:r>
            <a:endParaRPr lang="en-US" sz="1400" dirty="0"/>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Comprehensive Analysis</a:t>
            </a:r>
            <a:endParaRPr lang="en-US" sz="2000" b="1" i="1" dirty="0">
              <a:solidFill>
                <a:srgbClr val="0062FF"/>
              </a:solidFill>
              <a:latin typeface="+mj-lt"/>
              <a:cs typeface="Segoe UI" panose="020B0502040204020203" pitchFamily="34"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Our system offers ease of integration with existing workflows or systems, facilitating seamless adoption and integration into various applications.</a:t>
            </a:r>
            <a:endParaRPr lang="en-US" sz="1400" dirty="0"/>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Ease of Integration</a:t>
            </a:r>
            <a:endParaRPr lang="en-US" sz="2000" b="1" i="1" dirty="0">
              <a:solidFill>
                <a:srgbClr val="0062FF"/>
              </a:solidFill>
              <a:latin typeface="+mj-lt"/>
              <a:cs typeface="Segoe UI" panose="020B0502040204020203" pitchFamily="34"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The system's architecture allows for scalability, enabling it to handle large volumes of data and adapt to evolving requirements, ensuring longevity and sustainability in deployment scenarios.</a:t>
            </a:r>
            <a:endParaRPr lang="en-US" sz="1400" dirty="0"/>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Scalability</a:t>
            </a:r>
            <a:endParaRPr lang="en-US" sz="2000" b="1" i="1" dirty="0">
              <a:solidFill>
                <a:srgbClr val="0062FF"/>
              </a:solidFill>
              <a:latin typeface="+mj-lt"/>
              <a:cs typeface="Segoe UI" panose="020B0502040204020203" pitchFamily="34"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rPr>
              <a:t>1</a:t>
            </a:r>
            <a:endParaRPr lang="en-IN" b="1" dirty="0">
              <a:solidFill>
                <a:schemeClr val="bg1"/>
              </a:solidFill>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rPr>
              <a:t>2</a:t>
            </a:r>
            <a:endParaRPr lang="en-IN" b="1" dirty="0">
              <a:solidFill>
                <a:schemeClr val="bg1"/>
              </a:solidFill>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rPr>
              <a:t>3</a:t>
            </a:r>
            <a:endParaRPr lang="en-IN" b="1" dirty="0">
              <a:solidFill>
                <a:schemeClr val="bg1"/>
              </a:solidFill>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rPr>
              <a:t>4</a:t>
            </a:r>
            <a:endParaRPr lang="en-IN" b="1" dirty="0">
              <a:solidFill>
                <a:schemeClr val="bg1"/>
              </a:solidFill>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rPr>
              <a:t>5</a:t>
            </a:r>
            <a:endParaRPr lang="en-IN" b="1" dirty="0">
              <a:solidFill>
                <a:schemeClr val="bg1"/>
              </a:solidFill>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rPr>
              <a:t>6</a:t>
            </a:r>
            <a:endParaRPr lang="en-IN" b="1" dirty="0">
              <a:solidFill>
                <a:schemeClr val="bg1"/>
              </a:solidFill>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3173987" y="4171765"/>
            <a:ext cx="9018013"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581779" y="3315849"/>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232415" y="4219526"/>
            <a:ext cx="2384245"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33234" y="1279732"/>
            <a:ext cx="1990459"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6522081" y="3167554"/>
            <a:ext cx="1771650"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8214504" y="1222112"/>
            <a:ext cx="1990459"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a:t>
            </a:r>
            <a:r>
              <a:rPr lang="en-IN" sz="2000" dirty="0" err="1">
                <a:latin typeface="Times New Roman" panose="02020603050405020304" pitchFamily="18" charset="0"/>
                <a:cs typeface="Times New Roman" panose="02020603050405020304" pitchFamily="18" charset="0"/>
              </a:rPr>
              <a:t>Labeling</a:t>
            </a:r>
            <a:endParaRPr lang="en-IN" sz="2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696989" y="439692"/>
            <a:ext cx="6096000" cy="584775"/>
          </a:xfrm>
          <a:prstGeom prst="rect">
            <a:avLst/>
          </a:prstGeom>
          <a:noFill/>
        </p:spPr>
        <p:txBody>
          <a:bodyPr wrap="square">
            <a:spAutoFit/>
          </a:bodyPr>
          <a:lstStyle/>
          <a:p>
            <a:pPr algn="ctr"/>
            <a:r>
              <a:rPr lang="en-US" sz="3200" dirty="0">
                <a:latin typeface="Sagona Book (Headings)"/>
              </a:rPr>
              <a:t>Analysis</a:t>
            </a:r>
            <a:endParaRPr lang="en-IN" sz="3200" dirty="0"/>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2901200047"/>
              </p:ext>
            </p:extLst>
          </p:nvPr>
        </p:nvGraphicFramePr>
        <p:xfrm>
          <a:off x="629920" y="1899920"/>
          <a:ext cx="4907280" cy="39336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90887674"/>
              </p:ext>
            </p:extLst>
          </p:nvPr>
        </p:nvGraphicFramePr>
        <p:xfrm>
          <a:off x="5882640" y="1166707"/>
          <a:ext cx="5679440" cy="51138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30</TotalTime>
  <Words>804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Light SemiCondensed</vt:lpstr>
      <vt:lpstr>Bauhaus 93</vt:lpstr>
      <vt:lpstr>Calibri</vt:lpstr>
      <vt:lpstr>Calibri Light</vt:lpstr>
      <vt:lpstr>Sagona Book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2</cp:revision>
  <dcterms:created xsi:type="dcterms:W3CDTF">2024-03-17T15:09:37Z</dcterms:created>
  <dcterms:modified xsi:type="dcterms:W3CDTF">2024-03-18T03:08:28Z</dcterms:modified>
</cp:coreProperties>
</file>