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72" r:id="rId4"/>
    <p:sldId id="271" r:id="rId5"/>
    <p:sldId id="270" r:id="rId6"/>
    <p:sldId id="261" r:id="rId7"/>
    <p:sldId id="262" r:id="rId8"/>
    <p:sldId id="263" r:id="rId9"/>
    <p:sldId id="264" r:id="rId10"/>
    <p:sldId id="265" r:id="rId11"/>
    <p:sldId id="273" r:id="rId12"/>
    <p:sldId id="276" r:id="rId13"/>
    <p:sldId id="277" r:id="rId14"/>
    <p:sldId id="278" r:id="rId15"/>
    <p:sldId id="279" r:id="rId16"/>
    <p:sldId id="274" r:id="rId17"/>
    <p:sldId id="275"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8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Counting</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pieChart>
        <c:varyColors val="1"/>
        <c:ser>
          <c:idx val="0"/>
          <c:order val="0"/>
          <c:tx>
            <c:strRef>
              <c:f>Sheet1!$B$1</c:f>
              <c:strCache>
                <c:ptCount val="1"/>
                <c:pt idx="0">
                  <c:v>Predictions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E0EE-4B31-9CB0-0BA2316AF8ED}"/>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8702-4733-A751-D16A4C2B76D6}"/>
              </c:ext>
            </c:extLst>
          </c:dPt>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Accurate</c:v>
                </c:pt>
                <c:pt idx="1">
                  <c:v>Inaccurate</c:v>
                </c:pt>
              </c:strCache>
            </c:strRef>
          </c:cat>
          <c:val>
            <c:numRef>
              <c:f>Sheet1!$B$2:$B$3</c:f>
              <c:numCache>
                <c:formatCode>General</c:formatCode>
                <c:ptCount val="2"/>
                <c:pt idx="0">
                  <c:v>9.6</c:v>
                </c:pt>
                <c:pt idx="1">
                  <c:v>0.4</c:v>
                </c:pt>
              </c:numCache>
            </c:numRef>
          </c:val>
          <c:extLst>
            <c:ext xmlns:c16="http://schemas.microsoft.com/office/drawing/2014/chart" uri="{C3380CC4-5D6E-409C-BE32-E72D297353CC}">
              <c16:uniqueId val="{00000000-E0EE-4B31-9CB0-0BA2316AF8ED}"/>
            </c:ext>
          </c:extLst>
        </c:ser>
        <c:dLbls>
          <c:showLegendKey val="0"/>
          <c:showVal val="0"/>
          <c:showCatName val="0"/>
          <c:showSerName val="0"/>
          <c:showPercent val="0"/>
          <c:showBubbleSize val="0"/>
          <c:showLeaderLines val="1"/>
        </c:dLbls>
        <c:firstSliceAng val="0"/>
      </c:pieChart>
      <c:spPr>
        <a:noFill/>
        <a:ln>
          <a:noFill/>
        </a:ln>
        <a:effectLst/>
      </c:spPr>
    </c:plotArea>
    <c:legend>
      <c:legendPos val="b"/>
      <c:legendEntry>
        <c:idx val="0"/>
        <c:txPr>
          <a:bodyPr rot="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Entry>
      <c:legendEntry>
        <c:idx val="1"/>
        <c:txPr>
          <a:bodyPr rot="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IN"/>
              <a:t>Accuracy &amp; Difference (Persons)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barChart>
        <c:barDir val="col"/>
        <c:grouping val="clustered"/>
        <c:varyColors val="0"/>
        <c:ser>
          <c:idx val="0"/>
          <c:order val="0"/>
          <c:tx>
            <c:strRef>
              <c:f>Sheet1!$B$1</c:f>
              <c:strCache>
                <c:ptCount val="1"/>
                <c:pt idx="0">
                  <c:v>Accurate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Normal</c:v>
                </c:pt>
                <c:pt idx="1">
                  <c:v>Cloudy</c:v>
                </c:pt>
                <c:pt idx="2">
                  <c:v>Fog</c:v>
                </c:pt>
                <c:pt idx="3">
                  <c:v>Rain</c:v>
                </c:pt>
              </c:strCache>
            </c:strRef>
          </c:cat>
          <c:val>
            <c:numRef>
              <c:f>Sheet1!$B$2:$B$5</c:f>
              <c:numCache>
                <c:formatCode>General</c:formatCode>
                <c:ptCount val="4"/>
                <c:pt idx="0">
                  <c:v>9.6</c:v>
                </c:pt>
                <c:pt idx="1">
                  <c:v>9.1</c:v>
                </c:pt>
                <c:pt idx="2">
                  <c:v>8.9</c:v>
                </c:pt>
                <c:pt idx="3">
                  <c:v>8.5</c:v>
                </c:pt>
              </c:numCache>
            </c:numRef>
          </c:val>
          <c:extLst>
            <c:ext xmlns:c16="http://schemas.microsoft.com/office/drawing/2014/chart" uri="{C3380CC4-5D6E-409C-BE32-E72D297353CC}">
              <c16:uniqueId val="{00000000-CC61-4D44-869A-69804E83BA2D}"/>
            </c:ext>
          </c:extLst>
        </c:ser>
        <c:ser>
          <c:idx val="1"/>
          <c:order val="1"/>
          <c:tx>
            <c:strRef>
              <c:f>Sheet1!$C$1</c:f>
              <c:strCache>
                <c:ptCount val="1"/>
                <c:pt idx="0">
                  <c:v>Difference (Persons)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Normal</c:v>
                </c:pt>
                <c:pt idx="1">
                  <c:v>Cloudy</c:v>
                </c:pt>
                <c:pt idx="2">
                  <c:v>Fog</c:v>
                </c:pt>
                <c:pt idx="3">
                  <c:v>Rain</c:v>
                </c:pt>
              </c:strCache>
            </c:strRef>
          </c:cat>
          <c:val>
            <c:numRef>
              <c:f>Sheet1!$C$2:$C$5</c:f>
              <c:numCache>
                <c:formatCode>General</c:formatCode>
                <c:ptCount val="4"/>
                <c:pt idx="0" formatCode="0.00">
                  <c:v>1</c:v>
                </c:pt>
                <c:pt idx="1">
                  <c:v>1</c:v>
                </c:pt>
                <c:pt idx="2">
                  <c:v>2</c:v>
                </c:pt>
                <c:pt idx="3">
                  <c:v>3</c:v>
                </c:pt>
              </c:numCache>
            </c:numRef>
          </c:val>
          <c:extLst>
            <c:ext xmlns:c16="http://schemas.microsoft.com/office/drawing/2014/chart" uri="{C3380CC4-5D6E-409C-BE32-E72D297353CC}">
              <c16:uniqueId val="{00000001-CC61-4D44-869A-69804E83BA2D}"/>
            </c:ext>
          </c:extLst>
        </c:ser>
        <c:dLbls>
          <c:dLblPos val="outEnd"/>
          <c:showLegendKey val="0"/>
          <c:showVal val="1"/>
          <c:showCatName val="0"/>
          <c:showSerName val="0"/>
          <c:showPercent val="0"/>
          <c:showBubbleSize val="0"/>
        </c:dLbls>
        <c:gapWidth val="219"/>
        <c:overlap val="-27"/>
        <c:axId val="33776815"/>
        <c:axId val="33764335"/>
      </c:barChart>
      <c:catAx>
        <c:axId val="337768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33764335"/>
        <c:crosses val="autoZero"/>
        <c:auto val="1"/>
        <c:lblAlgn val="ctr"/>
        <c:lblOffset val="100"/>
        <c:noMultiLvlLbl val="0"/>
      </c:catAx>
      <c:valAx>
        <c:axId val="3376433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3377681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E499F-6E90-4155-06FF-262405A12D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9249CD5-DB33-6B58-0D67-A93E595AB0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B374060-4E4D-2F61-1385-AB04432C47B6}"/>
              </a:ext>
            </a:extLst>
          </p:cNvPr>
          <p:cNvSpPr>
            <a:spLocks noGrp="1"/>
          </p:cNvSpPr>
          <p:nvPr>
            <p:ph type="dt" sz="half" idx="10"/>
          </p:nvPr>
        </p:nvSpPr>
        <p:spPr/>
        <p:txBody>
          <a:bodyPr/>
          <a:lstStyle/>
          <a:p>
            <a:fld id="{0D55A27B-324D-4D86-9DE8-FFA3B2C4AC11}" type="datetimeFigureOut">
              <a:rPr lang="en-IN" smtClean="0"/>
              <a:t>29-03-2024</a:t>
            </a:fld>
            <a:endParaRPr lang="en-IN" dirty="0"/>
          </a:p>
        </p:txBody>
      </p:sp>
      <p:sp>
        <p:nvSpPr>
          <p:cNvPr id="5" name="Footer Placeholder 4">
            <a:extLst>
              <a:ext uri="{FF2B5EF4-FFF2-40B4-BE49-F238E27FC236}">
                <a16:creationId xmlns:a16="http://schemas.microsoft.com/office/drawing/2014/main" id="{34E592B9-675E-2532-AFAB-7AC41AF36DD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AC0D8A0C-F5C0-96C1-D366-EC879CAD33EF}"/>
              </a:ext>
            </a:extLst>
          </p:cNvPr>
          <p:cNvSpPr>
            <a:spLocks noGrp="1"/>
          </p:cNvSpPr>
          <p:nvPr>
            <p:ph type="sldNum" sz="quarter" idx="12"/>
          </p:nvPr>
        </p:nvSpPr>
        <p:spPr/>
        <p:txBody>
          <a:bodyPr/>
          <a:lstStyle/>
          <a:p>
            <a:fld id="{2CEC47C2-49D2-4149-95B1-4C4950079DB1}" type="slidenum">
              <a:rPr lang="en-IN" smtClean="0"/>
              <a:t>‹#›</a:t>
            </a:fld>
            <a:endParaRPr lang="en-IN" dirty="0"/>
          </a:p>
        </p:txBody>
      </p:sp>
    </p:spTree>
    <p:extLst>
      <p:ext uri="{BB962C8B-B14F-4D97-AF65-F5344CB8AC3E}">
        <p14:creationId xmlns:p14="http://schemas.microsoft.com/office/powerpoint/2010/main" val="2215944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52C0E-E0CF-9D07-855F-C5C50669481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69DC61B-30FC-EEE8-F051-3A756C791D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0DCCED-E98B-7C46-CF34-32FD85648E99}"/>
              </a:ext>
            </a:extLst>
          </p:cNvPr>
          <p:cNvSpPr>
            <a:spLocks noGrp="1"/>
          </p:cNvSpPr>
          <p:nvPr>
            <p:ph type="dt" sz="half" idx="10"/>
          </p:nvPr>
        </p:nvSpPr>
        <p:spPr/>
        <p:txBody>
          <a:bodyPr/>
          <a:lstStyle/>
          <a:p>
            <a:fld id="{0D55A27B-324D-4D86-9DE8-FFA3B2C4AC11}" type="datetimeFigureOut">
              <a:rPr lang="en-IN" smtClean="0"/>
              <a:t>29-03-2024</a:t>
            </a:fld>
            <a:endParaRPr lang="en-IN" dirty="0"/>
          </a:p>
        </p:txBody>
      </p:sp>
      <p:sp>
        <p:nvSpPr>
          <p:cNvPr id="5" name="Footer Placeholder 4">
            <a:extLst>
              <a:ext uri="{FF2B5EF4-FFF2-40B4-BE49-F238E27FC236}">
                <a16:creationId xmlns:a16="http://schemas.microsoft.com/office/drawing/2014/main" id="{5ACB52CD-0241-CC7F-7135-7C7A5AFC38C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F1D51495-7CE0-CCC0-2E40-F757F5E189A9}"/>
              </a:ext>
            </a:extLst>
          </p:cNvPr>
          <p:cNvSpPr>
            <a:spLocks noGrp="1"/>
          </p:cNvSpPr>
          <p:nvPr>
            <p:ph type="sldNum" sz="quarter" idx="12"/>
          </p:nvPr>
        </p:nvSpPr>
        <p:spPr/>
        <p:txBody>
          <a:bodyPr/>
          <a:lstStyle/>
          <a:p>
            <a:fld id="{2CEC47C2-49D2-4149-95B1-4C4950079DB1}" type="slidenum">
              <a:rPr lang="en-IN" smtClean="0"/>
              <a:t>‹#›</a:t>
            </a:fld>
            <a:endParaRPr lang="en-IN" dirty="0"/>
          </a:p>
        </p:txBody>
      </p:sp>
    </p:spTree>
    <p:extLst>
      <p:ext uri="{BB962C8B-B14F-4D97-AF65-F5344CB8AC3E}">
        <p14:creationId xmlns:p14="http://schemas.microsoft.com/office/powerpoint/2010/main" val="2411731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0205B8-4718-E691-E7E7-416A3129702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0217EA6-B703-E3C0-D5EB-A9429239EB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9D200A-7E19-5115-0C9F-4995E9B4617F}"/>
              </a:ext>
            </a:extLst>
          </p:cNvPr>
          <p:cNvSpPr>
            <a:spLocks noGrp="1"/>
          </p:cNvSpPr>
          <p:nvPr>
            <p:ph type="dt" sz="half" idx="10"/>
          </p:nvPr>
        </p:nvSpPr>
        <p:spPr/>
        <p:txBody>
          <a:bodyPr/>
          <a:lstStyle/>
          <a:p>
            <a:fld id="{0D55A27B-324D-4D86-9DE8-FFA3B2C4AC11}" type="datetimeFigureOut">
              <a:rPr lang="en-IN" smtClean="0"/>
              <a:t>29-03-2024</a:t>
            </a:fld>
            <a:endParaRPr lang="en-IN" dirty="0"/>
          </a:p>
        </p:txBody>
      </p:sp>
      <p:sp>
        <p:nvSpPr>
          <p:cNvPr id="5" name="Footer Placeholder 4">
            <a:extLst>
              <a:ext uri="{FF2B5EF4-FFF2-40B4-BE49-F238E27FC236}">
                <a16:creationId xmlns:a16="http://schemas.microsoft.com/office/drawing/2014/main" id="{664F0B87-6ABE-B4B6-8CAF-E785A06FF424}"/>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7C68810A-A31D-7D45-6621-349359793968}"/>
              </a:ext>
            </a:extLst>
          </p:cNvPr>
          <p:cNvSpPr>
            <a:spLocks noGrp="1"/>
          </p:cNvSpPr>
          <p:nvPr>
            <p:ph type="sldNum" sz="quarter" idx="12"/>
          </p:nvPr>
        </p:nvSpPr>
        <p:spPr/>
        <p:txBody>
          <a:bodyPr/>
          <a:lstStyle/>
          <a:p>
            <a:fld id="{2CEC47C2-49D2-4149-95B1-4C4950079DB1}" type="slidenum">
              <a:rPr lang="en-IN" smtClean="0"/>
              <a:t>‹#›</a:t>
            </a:fld>
            <a:endParaRPr lang="en-IN" dirty="0"/>
          </a:p>
        </p:txBody>
      </p:sp>
    </p:spTree>
    <p:extLst>
      <p:ext uri="{BB962C8B-B14F-4D97-AF65-F5344CB8AC3E}">
        <p14:creationId xmlns:p14="http://schemas.microsoft.com/office/powerpoint/2010/main" val="2980560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76740-7BCF-A22C-919B-BFB95A4E5C7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97DB482-3A6C-8C56-9361-706D9EF60C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31E3FD-E545-7369-28A7-7EBE35013C06}"/>
              </a:ext>
            </a:extLst>
          </p:cNvPr>
          <p:cNvSpPr>
            <a:spLocks noGrp="1"/>
          </p:cNvSpPr>
          <p:nvPr>
            <p:ph type="dt" sz="half" idx="10"/>
          </p:nvPr>
        </p:nvSpPr>
        <p:spPr/>
        <p:txBody>
          <a:bodyPr/>
          <a:lstStyle/>
          <a:p>
            <a:fld id="{0D55A27B-324D-4D86-9DE8-FFA3B2C4AC11}" type="datetimeFigureOut">
              <a:rPr lang="en-IN" smtClean="0"/>
              <a:t>29-03-2024</a:t>
            </a:fld>
            <a:endParaRPr lang="en-IN" dirty="0"/>
          </a:p>
        </p:txBody>
      </p:sp>
      <p:sp>
        <p:nvSpPr>
          <p:cNvPr id="5" name="Footer Placeholder 4">
            <a:extLst>
              <a:ext uri="{FF2B5EF4-FFF2-40B4-BE49-F238E27FC236}">
                <a16:creationId xmlns:a16="http://schemas.microsoft.com/office/drawing/2014/main" id="{0A826249-5512-8B46-9EDF-D0F87CDEC748}"/>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60F3AD93-99F3-69BD-0FC5-AC2BE71BFC21}"/>
              </a:ext>
            </a:extLst>
          </p:cNvPr>
          <p:cNvSpPr>
            <a:spLocks noGrp="1"/>
          </p:cNvSpPr>
          <p:nvPr>
            <p:ph type="sldNum" sz="quarter" idx="12"/>
          </p:nvPr>
        </p:nvSpPr>
        <p:spPr/>
        <p:txBody>
          <a:bodyPr/>
          <a:lstStyle/>
          <a:p>
            <a:fld id="{2CEC47C2-49D2-4149-95B1-4C4950079DB1}" type="slidenum">
              <a:rPr lang="en-IN" smtClean="0"/>
              <a:t>‹#›</a:t>
            </a:fld>
            <a:endParaRPr lang="en-IN" dirty="0"/>
          </a:p>
        </p:txBody>
      </p:sp>
    </p:spTree>
    <p:extLst>
      <p:ext uri="{BB962C8B-B14F-4D97-AF65-F5344CB8AC3E}">
        <p14:creationId xmlns:p14="http://schemas.microsoft.com/office/powerpoint/2010/main" val="1820895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AE8D2-6CE7-C068-8306-BA3DDFFEEC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EE55721-F983-1D4B-CC07-B70F4F96B1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5F2A0E-2359-11C7-1567-9EFDB5917FE1}"/>
              </a:ext>
            </a:extLst>
          </p:cNvPr>
          <p:cNvSpPr>
            <a:spLocks noGrp="1"/>
          </p:cNvSpPr>
          <p:nvPr>
            <p:ph type="dt" sz="half" idx="10"/>
          </p:nvPr>
        </p:nvSpPr>
        <p:spPr/>
        <p:txBody>
          <a:bodyPr/>
          <a:lstStyle/>
          <a:p>
            <a:fld id="{0D55A27B-324D-4D86-9DE8-FFA3B2C4AC11}" type="datetimeFigureOut">
              <a:rPr lang="en-IN" smtClean="0"/>
              <a:t>29-03-2024</a:t>
            </a:fld>
            <a:endParaRPr lang="en-IN" dirty="0"/>
          </a:p>
        </p:txBody>
      </p:sp>
      <p:sp>
        <p:nvSpPr>
          <p:cNvPr id="5" name="Footer Placeholder 4">
            <a:extLst>
              <a:ext uri="{FF2B5EF4-FFF2-40B4-BE49-F238E27FC236}">
                <a16:creationId xmlns:a16="http://schemas.microsoft.com/office/drawing/2014/main" id="{DECEF854-F358-A00B-6176-FE54E479525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65AC077A-F27A-3D26-3155-BB7B18D50DCB}"/>
              </a:ext>
            </a:extLst>
          </p:cNvPr>
          <p:cNvSpPr>
            <a:spLocks noGrp="1"/>
          </p:cNvSpPr>
          <p:nvPr>
            <p:ph type="sldNum" sz="quarter" idx="12"/>
          </p:nvPr>
        </p:nvSpPr>
        <p:spPr/>
        <p:txBody>
          <a:bodyPr/>
          <a:lstStyle/>
          <a:p>
            <a:fld id="{2CEC47C2-49D2-4149-95B1-4C4950079DB1}" type="slidenum">
              <a:rPr lang="en-IN" smtClean="0"/>
              <a:t>‹#›</a:t>
            </a:fld>
            <a:endParaRPr lang="en-IN" dirty="0"/>
          </a:p>
        </p:txBody>
      </p:sp>
    </p:spTree>
    <p:extLst>
      <p:ext uri="{BB962C8B-B14F-4D97-AF65-F5344CB8AC3E}">
        <p14:creationId xmlns:p14="http://schemas.microsoft.com/office/powerpoint/2010/main" val="3969278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DFBAC-0C2F-74DA-6416-C2D4E5536C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F786C5-2E5D-06A1-8CD8-D5827CFA34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F18F1BC-9D50-5FB7-DC46-FC7A593A146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908CE26-126E-6E1E-BE95-A952C5AB66AB}"/>
              </a:ext>
            </a:extLst>
          </p:cNvPr>
          <p:cNvSpPr>
            <a:spLocks noGrp="1"/>
          </p:cNvSpPr>
          <p:nvPr>
            <p:ph type="dt" sz="half" idx="10"/>
          </p:nvPr>
        </p:nvSpPr>
        <p:spPr/>
        <p:txBody>
          <a:bodyPr/>
          <a:lstStyle/>
          <a:p>
            <a:fld id="{0D55A27B-324D-4D86-9DE8-FFA3B2C4AC11}" type="datetimeFigureOut">
              <a:rPr lang="en-IN" smtClean="0"/>
              <a:t>29-03-2024</a:t>
            </a:fld>
            <a:endParaRPr lang="en-IN" dirty="0"/>
          </a:p>
        </p:txBody>
      </p:sp>
      <p:sp>
        <p:nvSpPr>
          <p:cNvPr id="6" name="Footer Placeholder 5">
            <a:extLst>
              <a:ext uri="{FF2B5EF4-FFF2-40B4-BE49-F238E27FC236}">
                <a16:creationId xmlns:a16="http://schemas.microsoft.com/office/drawing/2014/main" id="{E6A0AC3F-5003-B00B-8A3B-99FAB3ED4D73}"/>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8A5F8E3E-91BE-FFB1-CB21-1A19AFAF17EE}"/>
              </a:ext>
            </a:extLst>
          </p:cNvPr>
          <p:cNvSpPr>
            <a:spLocks noGrp="1"/>
          </p:cNvSpPr>
          <p:nvPr>
            <p:ph type="sldNum" sz="quarter" idx="12"/>
          </p:nvPr>
        </p:nvSpPr>
        <p:spPr/>
        <p:txBody>
          <a:bodyPr/>
          <a:lstStyle/>
          <a:p>
            <a:fld id="{2CEC47C2-49D2-4149-95B1-4C4950079DB1}" type="slidenum">
              <a:rPr lang="en-IN" smtClean="0"/>
              <a:t>‹#›</a:t>
            </a:fld>
            <a:endParaRPr lang="en-IN" dirty="0"/>
          </a:p>
        </p:txBody>
      </p:sp>
    </p:spTree>
    <p:extLst>
      <p:ext uri="{BB962C8B-B14F-4D97-AF65-F5344CB8AC3E}">
        <p14:creationId xmlns:p14="http://schemas.microsoft.com/office/powerpoint/2010/main" val="1098364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A0E00-EDEC-ACDE-BE93-848251CC163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1096A9A-83B9-3FF7-A45D-C7599B4CCB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748068-6265-EFFC-2829-C7CC75E032A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4C8F9E9-3154-25D6-1589-8C7E11EEA1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9F010E-FE1F-F718-EC8D-BAE6BDF3EB8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1BB6151-5E04-5E8B-DD09-767BCBE67B42}"/>
              </a:ext>
            </a:extLst>
          </p:cNvPr>
          <p:cNvSpPr>
            <a:spLocks noGrp="1"/>
          </p:cNvSpPr>
          <p:nvPr>
            <p:ph type="dt" sz="half" idx="10"/>
          </p:nvPr>
        </p:nvSpPr>
        <p:spPr/>
        <p:txBody>
          <a:bodyPr/>
          <a:lstStyle/>
          <a:p>
            <a:fld id="{0D55A27B-324D-4D86-9DE8-FFA3B2C4AC11}" type="datetimeFigureOut">
              <a:rPr lang="en-IN" smtClean="0"/>
              <a:t>29-03-2024</a:t>
            </a:fld>
            <a:endParaRPr lang="en-IN" dirty="0"/>
          </a:p>
        </p:txBody>
      </p:sp>
      <p:sp>
        <p:nvSpPr>
          <p:cNvPr id="8" name="Footer Placeholder 7">
            <a:extLst>
              <a:ext uri="{FF2B5EF4-FFF2-40B4-BE49-F238E27FC236}">
                <a16:creationId xmlns:a16="http://schemas.microsoft.com/office/drawing/2014/main" id="{B4412657-8625-ACF2-940E-C79BB2429F5B}"/>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F3C458C0-6955-17CD-9E55-4776201E482B}"/>
              </a:ext>
            </a:extLst>
          </p:cNvPr>
          <p:cNvSpPr>
            <a:spLocks noGrp="1"/>
          </p:cNvSpPr>
          <p:nvPr>
            <p:ph type="sldNum" sz="quarter" idx="12"/>
          </p:nvPr>
        </p:nvSpPr>
        <p:spPr/>
        <p:txBody>
          <a:bodyPr/>
          <a:lstStyle/>
          <a:p>
            <a:fld id="{2CEC47C2-49D2-4149-95B1-4C4950079DB1}" type="slidenum">
              <a:rPr lang="en-IN" smtClean="0"/>
              <a:t>‹#›</a:t>
            </a:fld>
            <a:endParaRPr lang="en-IN" dirty="0"/>
          </a:p>
        </p:txBody>
      </p:sp>
    </p:spTree>
    <p:extLst>
      <p:ext uri="{BB962C8B-B14F-4D97-AF65-F5344CB8AC3E}">
        <p14:creationId xmlns:p14="http://schemas.microsoft.com/office/powerpoint/2010/main" val="1605413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E1361-67B3-9BF3-B2D8-451650367DF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E59A859-8772-ECE0-96FF-6E47AD24F19C}"/>
              </a:ext>
            </a:extLst>
          </p:cNvPr>
          <p:cNvSpPr>
            <a:spLocks noGrp="1"/>
          </p:cNvSpPr>
          <p:nvPr>
            <p:ph type="dt" sz="half" idx="10"/>
          </p:nvPr>
        </p:nvSpPr>
        <p:spPr/>
        <p:txBody>
          <a:bodyPr/>
          <a:lstStyle/>
          <a:p>
            <a:fld id="{0D55A27B-324D-4D86-9DE8-FFA3B2C4AC11}" type="datetimeFigureOut">
              <a:rPr lang="en-IN" smtClean="0"/>
              <a:t>29-03-2024</a:t>
            </a:fld>
            <a:endParaRPr lang="en-IN" dirty="0"/>
          </a:p>
        </p:txBody>
      </p:sp>
      <p:sp>
        <p:nvSpPr>
          <p:cNvPr id="4" name="Footer Placeholder 3">
            <a:extLst>
              <a:ext uri="{FF2B5EF4-FFF2-40B4-BE49-F238E27FC236}">
                <a16:creationId xmlns:a16="http://schemas.microsoft.com/office/drawing/2014/main" id="{04280A95-4EE2-3D75-0DC7-45D2973CC4A3}"/>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B17BCFBF-C864-95EB-3421-E5E945264E95}"/>
              </a:ext>
            </a:extLst>
          </p:cNvPr>
          <p:cNvSpPr>
            <a:spLocks noGrp="1"/>
          </p:cNvSpPr>
          <p:nvPr>
            <p:ph type="sldNum" sz="quarter" idx="12"/>
          </p:nvPr>
        </p:nvSpPr>
        <p:spPr/>
        <p:txBody>
          <a:bodyPr/>
          <a:lstStyle/>
          <a:p>
            <a:fld id="{2CEC47C2-49D2-4149-95B1-4C4950079DB1}" type="slidenum">
              <a:rPr lang="en-IN" smtClean="0"/>
              <a:t>‹#›</a:t>
            </a:fld>
            <a:endParaRPr lang="en-IN" dirty="0"/>
          </a:p>
        </p:txBody>
      </p:sp>
    </p:spTree>
    <p:extLst>
      <p:ext uri="{BB962C8B-B14F-4D97-AF65-F5344CB8AC3E}">
        <p14:creationId xmlns:p14="http://schemas.microsoft.com/office/powerpoint/2010/main" val="1480702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DB7DBF-2DF4-2D62-1315-9F7F00FE0D3F}"/>
              </a:ext>
            </a:extLst>
          </p:cNvPr>
          <p:cNvSpPr>
            <a:spLocks noGrp="1"/>
          </p:cNvSpPr>
          <p:nvPr>
            <p:ph type="dt" sz="half" idx="10"/>
          </p:nvPr>
        </p:nvSpPr>
        <p:spPr/>
        <p:txBody>
          <a:bodyPr/>
          <a:lstStyle/>
          <a:p>
            <a:fld id="{0D55A27B-324D-4D86-9DE8-FFA3B2C4AC11}" type="datetimeFigureOut">
              <a:rPr lang="en-IN" smtClean="0"/>
              <a:t>29-03-2024</a:t>
            </a:fld>
            <a:endParaRPr lang="en-IN" dirty="0"/>
          </a:p>
        </p:txBody>
      </p:sp>
      <p:sp>
        <p:nvSpPr>
          <p:cNvPr id="3" name="Footer Placeholder 2">
            <a:extLst>
              <a:ext uri="{FF2B5EF4-FFF2-40B4-BE49-F238E27FC236}">
                <a16:creationId xmlns:a16="http://schemas.microsoft.com/office/drawing/2014/main" id="{C3E3023C-06E9-0750-A8ED-37C389099A12}"/>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9AECD9F9-D7C7-D067-1680-55CAC82C5B2E}"/>
              </a:ext>
            </a:extLst>
          </p:cNvPr>
          <p:cNvSpPr>
            <a:spLocks noGrp="1"/>
          </p:cNvSpPr>
          <p:nvPr>
            <p:ph type="sldNum" sz="quarter" idx="12"/>
          </p:nvPr>
        </p:nvSpPr>
        <p:spPr/>
        <p:txBody>
          <a:bodyPr/>
          <a:lstStyle/>
          <a:p>
            <a:fld id="{2CEC47C2-49D2-4149-95B1-4C4950079DB1}" type="slidenum">
              <a:rPr lang="en-IN" smtClean="0"/>
              <a:t>‹#›</a:t>
            </a:fld>
            <a:endParaRPr lang="en-IN" dirty="0"/>
          </a:p>
        </p:txBody>
      </p:sp>
    </p:spTree>
    <p:extLst>
      <p:ext uri="{BB962C8B-B14F-4D97-AF65-F5344CB8AC3E}">
        <p14:creationId xmlns:p14="http://schemas.microsoft.com/office/powerpoint/2010/main" val="239639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B990D-47C6-7873-4751-0EBF2F1CD8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BBC9551-FCFC-5992-75FA-A7D2FDD3AB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62094A3-47B9-F9CA-070E-6E2708989C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F09581-8DB0-5B47-B0BC-CD04C8E74498}"/>
              </a:ext>
            </a:extLst>
          </p:cNvPr>
          <p:cNvSpPr>
            <a:spLocks noGrp="1"/>
          </p:cNvSpPr>
          <p:nvPr>
            <p:ph type="dt" sz="half" idx="10"/>
          </p:nvPr>
        </p:nvSpPr>
        <p:spPr/>
        <p:txBody>
          <a:bodyPr/>
          <a:lstStyle/>
          <a:p>
            <a:fld id="{0D55A27B-324D-4D86-9DE8-FFA3B2C4AC11}" type="datetimeFigureOut">
              <a:rPr lang="en-IN" smtClean="0"/>
              <a:t>29-03-2024</a:t>
            </a:fld>
            <a:endParaRPr lang="en-IN" dirty="0"/>
          </a:p>
        </p:txBody>
      </p:sp>
      <p:sp>
        <p:nvSpPr>
          <p:cNvPr id="6" name="Footer Placeholder 5">
            <a:extLst>
              <a:ext uri="{FF2B5EF4-FFF2-40B4-BE49-F238E27FC236}">
                <a16:creationId xmlns:a16="http://schemas.microsoft.com/office/drawing/2014/main" id="{7BEC1EA0-B55A-D653-3E35-F04558E41918}"/>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7F6C297B-653C-ACD9-1FDA-60EA5CD9D595}"/>
              </a:ext>
            </a:extLst>
          </p:cNvPr>
          <p:cNvSpPr>
            <a:spLocks noGrp="1"/>
          </p:cNvSpPr>
          <p:nvPr>
            <p:ph type="sldNum" sz="quarter" idx="12"/>
          </p:nvPr>
        </p:nvSpPr>
        <p:spPr/>
        <p:txBody>
          <a:bodyPr/>
          <a:lstStyle/>
          <a:p>
            <a:fld id="{2CEC47C2-49D2-4149-95B1-4C4950079DB1}" type="slidenum">
              <a:rPr lang="en-IN" smtClean="0"/>
              <a:t>‹#›</a:t>
            </a:fld>
            <a:endParaRPr lang="en-IN" dirty="0"/>
          </a:p>
        </p:txBody>
      </p:sp>
    </p:spTree>
    <p:extLst>
      <p:ext uri="{BB962C8B-B14F-4D97-AF65-F5344CB8AC3E}">
        <p14:creationId xmlns:p14="http://schemas.microsoft.com/office/powerpoint/2010/main" val="1534746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53235-E21F-963B-9F23-6E3C53C857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E6F29CB-957E-C06C-411F-4FAE7AB7FF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IN" dirty="0"/>
          </a:p>
        </p:txBody>
      </p:sp>
      <p:sp>
        <p:nvSpPr>
          <p:cNvPr id="4" name="Text Placeholder 3">
            <a:extLst>
              <a:ext uri="{FF2B5EF4-FFF2-40B4-BE49-F238E27FC236}">
                <a16:creationId xmlns:a16="http://schemas.microsoft.com/office/drawing/2014/main" id="{CA38131F-2489-59B1-969A-E35D282F7A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64EC5C-604E-EB9A-5222-8C206383CEA3}"/>
              </a:ext>
            </a:extLst>
          </p:cNvPr>
          <p:cNvSpPr>
            <a:spLocks noGrp="1"/>
          </p:cNvSpPr>
          <p:nvPr>
            <p:ph type="dt" sz="half" idx="10"/>
          </p:nvPr>
        </p:nvSpPr>
        <p:spPr/>
        <p:txBody>
          <a:bodyPr/>
          <a:lstStyle/>
          <a:p>
            <a:fld id="{0D55A27B-324D-4D86-9DE8-FFA3B2C4AC11}" type="datetimeFigureOut">
              <a:rPr lang="en-IN" smtClean="0"/>
              <a:t>29-03-2024</a:t>
            </a:fld>
            <a:endParaRPr lang="en-IN" dirty="0"/>
          </a:p>
        </p:txBody>
      </p:sp>
      <p:sp>
        <p:nvSpPr>
          <p:cNvPr id="6" name="Footer Placeholder 5">
            <a:extLst>
              <a:ext uri="{FF2B5EF4-FFF2-40B4-BE49-F238E27FC236}">
                <a16:creationId xmlns:a16="http://schemas.microsoft.com/office/drawing/2014/main" id="{464A465C-F7D9-E511-3ECF-0F53815C9C72}"/>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AD324380-7487-78DB-77A5-D5BE9CB2EFB5}"/>
              </a:ext>
            </a:extLst>
          </p:cNvPr>
          <p:cNvSpPr>
            <a:spLocks noGrp="1"/>
          </p:cNvSpPr>
          <p:nvPr>
            <p:ph type="sldNum" sz="quarter" idx="12"/>
          </p:nvPr>
        </p:nvSpPr>
        <p:spPr/>
        <p:txBody>
          <a:bodyPr/>
          <a:lstStyle/>
          <a:p>
            <a:fld id="{2CEC47C2-49D2-4149-95B1-4C4950079DB1}" type="slidenum">
              <a:rPr lang="en-IN" smtClean="0"/>
              <a:t>‹#›</a:t>
            </a:fld>
            <a:endParaRPr lang="en-IN" dirty="0"/>
          </a:p>
        </p:txBody>
      </p:sp>
    </p:spTree>
    <p:extLst>
      <p:ext uri="{BB962C8B-B14F-4D97-AF65-F5344CB8AC3E}">
        <p14:creationId xmlns:p14="http://schemas.microsoft.com/office/powerpoint/2010/main" val="124889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9C6F10-547F-BA90-6175-49BEF7F0D2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87AF41C-588C-2F46-3AC5-CD78B6B4AB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C02F61-0835-2214-5EC4-82EF005CCD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55A27B-324D-4D86-9DE8-FFA3B2C4AC11}" type="datetimeFigureOut">
              <a:rPr lang="en-IN" smtClean="0"/>
              <a:t>29-03-2024</a:t>
            </a:fld>
            <a:endParaRPr lang="en-IN" dirty="0"/>
          </a:p>
        </p:txBody>
      </p:sp>
      <p:sp>
        <p:nvSpPr>
          <p:cNvPr id="5" name="Footer Placeholder 4">
            <a:extLst>
              <a:ext uri="{FF2B5EF4-FFF2-40B4-BE49-F238E27FC236}">
                <a16:creationId xmlns:a16="http://schemas.microsoft.com/office/drawing/2014/main" id="{349CDD9F-FA2B-6C94-6E09-0D5BCAF965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5D6409C2-0CCB-D06F-A17B-0E1BD76EF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EC47C2-49D2-4149-95B1-4C4950079DB1}" type="slidenum">
              <a:rPr lang="en-IN" smtClean="0"/>
              <a:t>‹#›</a:t>
            </a:fld>
            <a:endParaRPr lang="en-IN" dirty="0"/>
          </a:p>
        </p:txBody>
      </p:sp>
    </p:spTree>
    <p:extLst>
      <p:ext uri="{BB962C8B-B14F-4D97-AF65-F5344CB8AC3E}">
        <p14:creationId xmlns:p14="http://schemas.microsoft.com/office/powerpoint/2010/main" val="29863442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hyperlink" Target="https://www.pexels.com/photo/grayscale-photography-of-people-sitting-on-chair-inside-building-2774566/"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0A64D614-E483-9E08-1F60-9B484E2A0586}"/>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A2AF0260-494E-76C6-6B80-142C719255AF}"/>
              </a:ext>
            </a:extLst>
          </p:cNvPr>
          <p:cNvSpPr txBox="1"/>
          <p:nvPr/>
        </p:nvSpPr>
        <p:spPr>
          <a:xfrm>
            <a:off x="238760" y="785298"/>
            <a:ext cx="11714480" cy="1015663"/>
          </a:xfrm>
          <a:prstGeom prst="rect">
            <a:avLst/>
          </a:prstGeom>
          <a:noFill/>
        </p:spPr>
        <p:txBody>
          <a:bodyPr wrap="square">
            <a:spAutoFit/>
          </a:bodyPr>
          <a:lstStyle/>
          <a:p>
            <a:pPr algn="ctr"/>
            <a:r>
              <a:rPr lang="en-IN" sz="6000" b="1" i="0" dirty="0">
                <a:solidFill>
                  <a:srgbClr val="DCD9D4"/>
                </a:solidFill>
                <a:effectLst/>
                <a:latin typeface="Times New Roman" panose="02020603050405020304" pitchFamily="18" charset="0"/>
                <a:cs typeface="Times New Roman" panose="02020603050405020304" pitchFamily="18" charset="0"/>
              </a:rPr>
              <a:t>Precision Object Counting Solution</a:t>
            </a:r>
            <a:endParaRPr lang="en-IN" sz="6000" b="1"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728AF4A-DE6A-0397-5B1B-B1708257D136}"/>
              </a:ext>
            </a:extLst>
          </p:cNvPr>
          <p:cNvSpPr txBox="1"/>
          <p:nvPr/>
        </p:nvSpPr>
        <p:spPr>
          <a:xfrm>
            <a:off x="0" y="2358705"/>
            <a:ext cx="12192000" cy="1815882"/>
          </a:xfrm>
          <a:prstGeom prst="rect">
            <a:avLst/>
          </a:prstGeom>
          <a:noFill/>
        </p:spPr>
        <p:txBody>
          <a:bodyPr wrap="square">
            <a:spAutoFit/>
          </a:bodyPr>
          <a:lstStyle/>
          <a:p>
            <a:pPr algn="ctr"/>
            <a:r>
              <a:rPr lang="en-IN" sz="2400" b="1" dirty="0">
                <a:solidFill>
                  <a:schemeClr val="bg1"/>
                </a:solidFill>
                <a:latin typeface="Times New Roman" panose="02020603050405020304" pitchFamily="18" charset="0"/>
                <a:cs typeface="Times New Roman" panose="02020603050405020304" pitchFamily="18" charset="0"/>
              </a:rPr>
              <a:t>DEPARTMENT OF ARTIFICIAL INTELLIGENCE AND MACHINE LEARNING</a:t>
            </a:r>
          </a:p>
          <a:p>
            <a:pPr algn="ctr"/>
            <a:r>
              <a:rPr lang="en-IN" sz="2400" b="1" dirty="0">
                <a:solidFill>
                  <a:schemeClr val="bg1"/>
                </a:solidFill>
                <a:latin typeface="Times New Roman" panose="02020603050405020304" pitchFamily="18" charset="0"/>
                <a:cs typeface="Times New Roman" panose="02020603050405020304" pitchFamily="18" charset="0"/>
              </a:rPr>
              <a:t>BATCH : 2020-2024</a:t>
            </a:r>
          </a:p>
          <a:p>
            <a:pPr algn="ctr"/>
            <a:endParaRPr lang="en-IN" sz="2400" b="1" dirty="0">
              <a:solidFill>
                <a:schemeClr val="bg1"/>
              </a:solidFill>
              <a:latin typeface="Times New Roman" panose="02020603050405020304" pitchFamily="18" charset="0"/>
              <a:cs typeface="Times New Roman" panose="02020603050405020304" pitchFamily="18" charset="0"/>
            </a:endParaRPr>
          </a:p>
          <a:p>
            <a:pPr algn="ctr"/>
            <a:r>
              <a:rPr lang="en-IN" sz="4000" b="1" dirty="0">
                <a:solidFill>
                  <a:srgbClr val="FF0000"/>
                </a:solidFill>
                <a:latin typeface="Times New Roman" panose="02020603050405020304" pitchFamily="18" charset="0"/>
                <a:cs typeface="Times New Roman" panose="02020603050405020304" pitchFamily="18" charset="0"/>
              </a:rPr>
              <a:t>MAJOR PROJECT</a:t>
            </a:r>
          </a:p>
        </p:txBody>
      </p:sp>
      <p:sp>
        <p:nvSpPr>
          <p:cNvPr id="7" name="TextBox 6">
            <a:extLst>
              <a:ext uri="{FF2B5EF4-FFF2-40B4-BE49-F238E27FC236}">
                <a16:creationId xmlns:a16="http://schemas.microsoft.com/office/drawing/2014/main" id="{22A87820-EA71-CDD5-F2B6-4C55D0B1CA02}"/>
              </a:ext>
            </a:extLst>
          </p:cNvPr>
          <p:cNvSpPr txBox="1"/>
          <p:nvPr/>
        </p:nvSpPr>
        <p:spPr>
          <a:xfrm>
            <a:off x="628937" y="4732331"/>
            <a:ext cx="6096000" cy="1631216"/>
          </a:xfrm>
          <a:prstGeom prst="rect">
            <a:avLst/>
          </a:prstGeom>
          <a:noFill/>
        </p:spPr>
        <p:txBody>
          <a:bodyPr wrap="square">
            <a:spAutoFit/>
          </a:bodyPr>
          <a:lstStyle/>
          <a:p>
            <a:pPr algn="l"/>
            <a:r>
              <a:rPr lang="en-US" sz="2000" b="1" dirty="0">
                <a:solidFill>
                  <a:srgbClr val="FF0000"/>
                </a:solidFill>
                <a:latin typeface="Times New Roman" panose="02020603050405020304" pitchFamily="18" charset="0"/>
                <a:cs typeface="Times New Roman" panose="02020603050405020304" pitchFamily="18" charset="0"/>
              </a:rPr>
              <a:t>Team Members :</a:t>
            </a:r>
          </a:p>
          <a:p>
            <a:pPr algn="l"/>
            <a:r>
              <a:rPr lang="en-US" sz="2000" b="1" dirty="0">
                <a:solidFill>
                  <a:schemeClr val="bg1"/>
                </a:solidFill>
                <a:latin typeface="Times New Roman" panose="02020603050405020304" pitchFamily="18" charset="0"/>
                <a:cs typeface="Times New Roman" panose="02020603050405020304" pitchFamily="18" charset="0"/>
              </a:rPr>
              <a:t>G. Chakrapani (20D41A6620)</a:t>
            </a:r>
          </a:p>
          <a:p>
            <a:pPr algn="l"/>
            <a:r>
              <a:rPr lang="en-US" sz="2000" b="1" dirty="0">
                <a:solidFill>
                  <a:schemeClr val="bg1"/>
                </a:solidFill>
                <a:latin typeface="Times New Roman" panose="02020603050405020304" pitchFamily="18" charset="0"/>
                <a:cs typeface="Times New Roman" panose="02020603050405020304" pitchFamily="18" charset="0"/>
              </a:rPr>
              <a:t>B. Divya (20D41A6609)</a:t>
            </a:r>
          </a:p>
          <a:p>
            <a:pPr algn="l"/>
            <a:r>
              <a:rPr lang="en-US" sz="2000" b="1" dirty="0">
                <a:solidFill>
                  <a:schemeClr val="bg1"/>
                </a:solidFill>
                <a:latin typeface="Times New Roman" panose="02020603050405020304" pitchFamily="18" charset="0"/>
                <a:cs typeface="Times New Roman" panose="02020603050405020304" pitchFamily="18" charset="0"/>
              </a:rPr>
              <a:t>V. Likitha (20D41A6660)</a:t>
            </a:r>
          </a:p>
          <a:p>
            <a:pPr algn="l"/>
            <a:r>
              <a:rPr lang="en-US" sz="2000" b="1" dirty="0">
                <a:solidFill>
                  <a:schemeClr val="bg1"/>
                </a:solidFill>
                <a:latin typeface="Times New Roman" panose="02020603050405020304" pitchFamily="18" charset="0"/>
                <a:cs typeface="Times New Roman" panose="02020603050405020304" pitchFamily="18" charset="0"/>
              </a:rPr>
              <a:t>A. Rishikesh Shivadhar Reddy (20D41A6604)</a:t>
            </a:r>
          </a:p>
        </p:txBody>
      </p:sp>
      <p:sp>
        <p:nvSpPr>
          <p:cNvPr id="9" name="TextBox 8">
            <a:extLst>
              <a:ext uri="{FF2B5EF4-FFF2-40B4-BE49-F238E27FC236}">
                <a16:creationId xmlns:a16="http://schemas.microsoft.com/office/drawing/2014/main" id="{73B9D453-9ADB-BB27-BACD-ECC7B225EC6D}"/>
              </a:ext>
            </a:extLst>
          </p:cNvPr>
          <p:cNvSpPr txBox="1"/>
          <p:nvPr/>
        </p:nvSpPr>
        <p:spPr>
          <a:xfrm>
            <a:off x="7519219" y="4732331"/>
            <a:ext cx="3726098" cy="1200329"/>
          </a:xfrm>
          <a:prstGeom prst="rect">
            <a:avLst/>
          </a:prstGeom>
          <a:noFill/>
        </p:spPr>
        <p:txBody>
          <a:bodyPr wrap="square">
            <a:spAutoFit/>
          </a:bodyPr>
          <a:lstStyle/>
          <a:p>
            <a:pPr marL="0" indent="0" algn="ctr">
              <a:buNone/>
            </a:pPr>
            <a:r>
              <a:rPr lang="en-IN" sz="2400" b="1" dirty="0">
                <a:solidFill>
                  <a:schemeClr val="bg1"/>
                </a:solidFill>
                <a:latin typeface="Times New Roman" panose="02020603050405020304" pitchFamily="18" charset="0"/>
                <a:cs typeface="Times New Roman" panose="02020603050405020304" pitchFamily="18" charset="0"/>
              </a:rPr>
              <a:t> </a:t>
            </a:r>
            <a:r>
              <a:rPr lang="en-IN" sz="2400" b="1" dirty="0">
                <a:solidFill>
                  <a:srgbClr val="FF0000"/>
                </a:solidFill>
                <a:latin typeface="Times New Roman" panose="02020603050405020304" pitchFamily="18" charset="0"/>
                <a:cs typeface="Times New Roman" panose="02020603050405020304" pitchFamily="18" charset="0"/>
              </a:rPr>
              <a:t>Under the Guidance of:</a:t>
            </a:r>
          </a:p>
          <a:p>
            <a:pPr marL="0" indent="0" algn="ctr">
              <a:buNone/>
            </a:pPr>
            <a:r>
              <a:rPr lang="en-IN" sz="2400" b="1" dirty="0">
                <a:solidFill>
                  <a:srgbClr val="FF0000"/>
                </a:solidFill>
                <a:latin typeface="Times New Roman" panose="02020603050405020304" pitchFamily="18" charset="0"/>
                <a:cs typeface="Times New Roman" panose="02020603050405020304" pitchFamily="18" charset="0"/>
              </a:rPr>
              <a:t>B. Sandhya</a:t>
            </a:r>
            <a:endParaRPr lang="en-IN" sz="2400" b="1" dirty="0">
              <a:solidFill>
                <a:schemeClr val="bg1"/>
              </a:solidFill>
              <a:latin typeface="Times New Roman" panose="02020603050405020304" pitchFamily="18" charset="0"/>
              <a:cs typeface="Times New Roman" panose="02020603050405020304" pitchFamily="18" charset="0"/>
            </a:endParaRPr>
          </a:p>
          <a:p>
            <a:pPr marL="0" indent="0" algn="ctr">
              <a:buNone/>
            </a:pPr>
            <a:r>
              <a:rPr lang="en-IN" sz="2400" b="1" dirty="0">
                <a:solidFill>
                  <a:schemeClr val="bg1"/>
                </a:solidFill>
                <a:latin typeface="Times New Roman" panose="02020603050405020304" pitchFamily="18" charset="0"/>
                <a:cs typeface="Times New Roman" panose="02020603050405020304" pitchFamily="18" charset="0"/>
              </a:rPr>
              <a:t>(Associate Professor)</a:t>
            </a:r>
          </a:p>
        </p:txBody>
      </p:sp>
    </p:spTree>
    <p:extLst>
      <p:ext uri="{BB962C8B-B14F-4D97-AF65-F5344CB8AC3E}">
        <p14:creationId xmlns:p14="http://schemas.microsoft.com/office/powerpoint/2010/main" val="2893216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Straight Arrow Connector 32">
            <a:extLst>
              <a:ext uri="{FF2B5EF4-FFF2-40B4-BE49-F238E27FC236}">
                <a16:creationId xmlns:a16="http://schemas.microsoft.com/office/drawing/2014/main" id="{0AF46F7D-A847-EC53-CF90-25CD70BF40BB}"/>
              </a:ext>
            </a:extLst>
          </p:cNvPr>
          <p:cNvCxnSpPr>
            <a:cxnSpLocks/>
          </p:cNvCxnSpPr>
          <p:nvPr/>
        </p:nvCxnSpPr>
        <p:spPr>
          <a:xfrm>
            <a:off x="2155276" y="4286017"/>
            <a:ext cx="0" cy="9419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2FE1729C-3A4E-9107-79B6-6CE828F3D489}"/>
              </a:ext>
            </a:extLst>
          </p:cNvPr>
          <p:cNvCxnSpPr>
            <a:cxnSpLocks/>
          </p:cNvCxnSpPr>
          <p:nvPr/>
        </p:nvCxnSpPr>
        <p:spPr>
          <a:xfrm>
            <a:off x="9944182" y="2148349"/>
            <a:ext cx="0" cy="9419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7E361929-BE7A-CA96-4660-0543BE97AEFE}"/>
              </a:ext>
            </a:extLst>
          </p:cNvPr>
          <p:cNvCxnSpPr>
            <a:cxnSpLocks/>
          </p:cNvCxnSpPr>
          <p:nvPr/>
        </p:nvCxnSpPr>
        <p:spPr>
          <a:xfrm flipH="1">
            <a:off x="3369537" y="3813463"/>
            <a:ext cx="1947244" cy="272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0BDCBC49-9489-8D55-6169-804813B7E89A}"/>
              </a:ext>
            </a:extLst>
          </p:cNvPr>
          <p:cNvCxnSpPr>
            <a:cxnSpLocks/>
            <a:endCxn id="14" idx="6"/>
          </p:cNvCxnSpPr>
          <p:nvPr/>
        </p:nvCxnSpPr>
        <p:spPr>
          <a:xfrm flipH="1">
            <a:off x="6943288" y="3799846"/>
            <a:ext cx="1947244" cy="272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3110B0F9-B4AB-1ABC-6413-5D343969209A}"/>
              </a:ext>
            </a:extLst>
          </p:cNvPr>
          <p:cNvCxnSpPr>
            <a:cxnSpLocks/>
          </p:cNvCxnSpPr>
          <p:nvPr/>
        </p:nvCxnSpPr>
        <p:spPr>
          <a:xfrm flipV="1">
            <a:off x="3235318" y="5876080"/>
            <a:ext cx="1655016" cy="89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F400F7F2-63AA-BB9D-9D46-0F2920DF5615}"/>
              </a:ext>
            </a:extLst>
          </p:cNvPr>
          <p:cNvCxnSpPr>
            <a:cxnSpLocks/>
            <a:endCxn id="13" idx="1"/>
          </p:cNvCxnSpPr>
          <p:nvPr/>
        </p:nvCxnSpPr>
        <p:spPr>
          <a:xfrm flipV="1">
            <a:off x="7050380" y="5798102"/>
            <a:ext cx="2452005" cy="632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 name="Straight Arrow Connector 3">
            <a:extLst>
              <a:ext uri="{FF2B5EF4-FFF2-40B4-BE49-F238E27FC236}">
                <a16:creationId xmlns:a16="http://schemas.microsoft.com/office/drawing/2014/main" id="{634E7DFF-B1FC-3266-F4B3-E61F5F6C4CCC}"/>
              </a:ext>
            </a:extLst>
          </p:cNvPr>
          <p:cNvCxnSpPr>
            <a:cxnSpLocks/>
            <a:endCxn id="7" idx="2"/>
          </p:cNvCxnSpPr>
          <p:nvPr/>
        </p:nvCxnSpPr>
        <p:spPr>
          <a:xfrm flipV="1">
            <a:off x="2635045" y="1672364"/>
            <a:ext cx="1655016" cy="89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 name="TextBox 1">
            <a:extLst>
              <a:ext uri="{FF2B5EF4-FFF2-40B4-BE49-F238E27FC236}">
                <a16:creationId xmlns:a16="http://schemas.microsoft.com/office/drawing/2014/main" id="{15BC7DB3-61A5-B3C5-CF61-F03D456740E3}"/>
              </a:ext>
            </a:extLst>
          </p:cNvPr>
          <p:cNvSpPr txBox="1"/>
          <p:nvPr/>
        </p:nvSpPr>
        <p:spPr>
          <a:xfrm>
            <a:off x="2552454" y="17713"/>
            <a:ext cx="7950691" cy="830997"/>
          </a:xfrm>
          <a:prstGeom prst="rect">
            <a:avLst/>
          </a:prstGeom>
          <a:noFill/>
        </p:spPr>
        <p:txBody>
          <a:bodyPr wrap="square">
            <a:spAutoFit/>
          </a:bodyPr>
          <a:lstStyle/>
          <a:p>
            <a:r>
              <a:rPr lang="en-US" sz="4800" b="1" dirty="0">
                <a:latin typeface="Times New Roman" panose="02020603050405020304" pitchFamily="18" charset="0"/>
                <a:cs typeface="Times New Roman" panose="02020603050405020304" pitchFamily="18" charset="0"/>
              </a:rPr>
              <a:t>Sequence Diagram</a:t>
            </a:r>
            <a:endParaRPr lang="en-IN" sz="4800" b="1" dirty="0">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3706CDA3-2BC8-770E-A608-EEFB1E574EE6}"/>
              </a:ext>
            </a:extLst>
          </p:cNvPr>
          <p:cNvSpPr/>
          <p:nvPr/>
        </p:nvSpPr>
        <p:spPr>
          <a:xfrm>
            <a:off x="1099823" y="1176991"/>
            <a:ext cx="1808480" cy="1169775"/>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Start</a:t>
            </a:r>
            <a:endParaRPr lang="en-IN" dirty="0">
              <a:latin typeface="Times New Roman" panose="02020603050405020304" pitchFamily="18" charset="0"/>
              <a:cs typeface="Times New Roman" panose="02020603050405020304" pitchFamily="18" charset="0"/>
            </a:endParaRPr>
          </a:p>
        </p:txBody>
      </p:sp>
      <p:sp>
        <p:nvSpPr>
          <p:cNvPr id="7" name="Oval 6">
            <a:extLst>
              <a:ext uri="{FF2B5EF4-FFF2-40B4-BE49-F238E27FC236}">
                <a16:creationId xmlns:a16="http://schemas.microsoft.com/office/drawing/2014/main" id="{0D850279-19EE-5536-AA79-BE1B2C78D09C}"/>
              </a:ext>
            </a:extLst>
          </p:cNvPr>
          <p:cNvSpPr/>
          <p:nvPr/>
        </p:nvSpPr>
        <p:spPr>
          <a:xfrm>
            <a:off x="4290061" y="1055404"/>
            <a:ext cx="2512058" cy="123391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Image Loading and Preprocessing</a:t>
            </a:r>
            <a:endParaRPr lang="en-IN" dirty="0">
              <a:latin typeface="Times New Roman" panose="02020603050405020304" pitchFamily="18" charset="0"/>
              <a:cs typeface="Times New Roman" panose="02020603050405020304" pitchFamily="18" charset="0"/>
            </a:endParaRPr>
          </a:p>
        </p:txBody>
      </p:sp>
      <p:sp>
        <p:nvSpPr>
          <p:cNvPr id="8" name="Oval 7">
            <a:extLst>
              <a:ext uri="{FF2B5EF4-FFF2-40B4-BE49-F238E27FC236}">
                <a16:creationId xmlns:a16="http://schemas.microsoft.com/office/drawing/2014/main" id="{32CE76C0-E29D-424F-E92E-331BB6F5B0F1}"/>
              </a:ext>
            </a:extLst>
          </p:cNvPr>
          <p:cNvSpPr/>
          <p:nvPr/>
        </p:nvSpPr>
        <p:spPr>
          <a:xfrm>
            <a:off x="8498840" y="959707"/>
            <a:ext cx="2438400" cy="129896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Region Cropping &amp; Correction</a:t>
            </a:r>
            <a:endParaRPr lang="en-IN" dirty="0">
              <a:latin typeface="Times New Roman" panose="02020603050405020304" pitchFamily="18" charset="0"/>
              <a:cs typeface="Times New Roman" panose="02020603050405020304" pitchFamily="18" charset="0"/>
            </a:endParaRPr>
          </a:p>
        </p:txBody>
      </p:sp>
      <p:sp>
        <p:nvSpPr>
          <p:cNvPr id="9" name="Oval 8">
            <a:extLst>
              <a:ext uri="{FF2B5EF4-FFF2-40B4-BE49-F238E27FC236}">
                <a16:creationId xmlns:a16="http://schemas.microsoft.com/office/drawing/2014/main" id="{41F7DC09-DCEF-3570-64E1-34042E872B0F}"/>
              </a:ext>
            </a:extLst>
          </p:cNvPr>
          <p:cNvSpPr/>
          <p:nvPr/>
        </p:nvSpPr>
        <p:spPr>
          <a:xfrm>
            <a:off x="8852145" y="3090323"/>
            <a:ext cx="2438400" cy="13613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Image Enhancement and Correction</a:t>
            </a:r>
            <a:endParaRPr lang="en-IN" dirty="0">
              <a:latin typeface="Times New Roman" panose="02020603050405020304" pitchFamily="18" charset="0"/>
              <a:cs typeface="Times New Roman" panose="02020603050405020304" pitchFamily="18" charset="0"/>
            </a:endParaRPr>
          </a:p>
        </p:txBody>
      </p:sp>
      <p:sp>
        <p:nvSpPr>
          <p:cNvPr id="10" name="Oval 9">
            <a:extLst>
              <a:ext uri="{FF2B5EF4-FFF2-40B4-BE49-F238E27FC236}">
                <a16:creationId xmlns:a16="http://schemas.microsoft.com/office/drawing/2014/main" id="{192D9C87-79D8-BCDD-18B7-21020EDEEC2B}"/>
              </a:ext>
            </a:extLst>
          </p:cNvPr>
          <p:cNvSpPr/>
          <p:nvPr/>
        </p:nvSpPr>
        <p:spPr>
          <a:xfrm>
            <a:off x="1099824" y="3186580"/>
            <a:ext cx="2288906" cy="13613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Morphological Operations</a:t>
            </a:r>
            <a:endParaRPr lang="en-IN" dirty="0">
              <a:latin typeface="Times New Roman" panose="02020603050405020304" pitchFamily="18" charset="0"/>
              <a:cs typeface="Times New Roman" panose="02020603050405020304" pitchFamily="18" charset="0"/>
            </a:endParaRPr>
          </a:p>
        </p:txBody>
      </p:sp>
      <p:sp>
        <p:nvSpPr>
          <p:cNvPr id="11" name="Oval 10">
            <a:extLst>
              <a:ext uri="{FF2B5EF4-FFF2-40B4-BE49-F238E27FC236}">
                <a16:creationId xmlns:a16="http://schemas.microsoft.com/office/drawing/2014/main" id="{6843C2F0-4891-7805-5311-028C8562F651}"/>
              </a:ext>
            </a:extLst>
          </p:cNvPr>
          <p:cNvSpPr/>
          <p:nvPr/>
        </p:nvSpPr>
        <p:spPr>
          <a:xfrm>
            <a:off x="1033415" y="5227991"/>
            <a:ext cx="2265680" cy="120904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Object Counting and Labeling</a:t>
            </a:r>
            <a:endParaRPr lang="en-IN" dirty="0">
              <a:latin typeface="Times New Roman" panose="02020603050405020304" pitchFamily="18" charset="0"/>
              <a:cs typeface="Times New Roman" panose="02020603050405020304" pitchFamily="18" charset="0"/>
            </a:endParaRPr>
          </a:p>
        </p:txBody>
      </p:sp>
      <p:sp>
        <p:nvSpPr>
          <p:cNvPr id="12" name="Oval 11">
            <a:extLst>
              <a:ext uri="{FF2B5EF4-FFF2-40B4-BE49-F238E27FC236}">
                <a16:creationId xmlns:a16="http://schemas.microsoft.com/office/drawing/2014/main" id="{14E11C88-CC0E-576D-2CAA-EC9090247F94}"/>
              </a:ext>
            </a:extLst>
          </p:cNvPr>
          <p:cNvSpPr/>
          <p:nvPr/>
        </p:nvSpPr>
        <p:spPr>
          <a:xfrm>
            <a:off x="4893262" y="5296141"/>
            <a:ext cx="2245360" cy="120904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Results</a:t>
            </a:r>
            <a:endParaRPr lang="en-IN" dirty="0">
              <a:latin typeface="Times New Roman" panose="02020603050405020304" pitchFamily="18" charset="0"/>
              <a:cs typeface="Times New Roman" panose="02020603050405020304" pitchFamily="18" charset="0"/>
            </a:endParaRPr>
          </a:p>
        </p:txBody>
      </p:sp>
      <p:sp>
        <p:nvSpPr>
          <p:cNvPr id="13" name="Rectangle: Rounded Corners 12">
            <a:extLst>
              <a:ext uri="{FF2B5EF4-FFF2-40B4-BE49-F238E27FC236}">
                <a16:creationId xmlns:a16="http://schemas.microsoft.com/office/drawing/2014/main" id="{DEE49D06-5D6E-80DD-80D2-355DA2CD288D}"/>
              </a:ext>
            </a:extLst>
          </p:cNvPr>
          <p:cNvSpPr/>
          <p:nvPr/>
        </p:nvSpPr>
        <p:spPr>
          <a:xfrm>
            <a:off x="9502385" y="5283357"/>
            <a:ext cx="2001520" cy="102949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End</a:t>
            </a:r>
            <a:endParaRPr lang="en-IN" dirty="0">
              <a:latin typeface="Times New Roman" panose="02020603050405020304" pitchFamily="18" charset="0"/>
              <a:cs typeface="Times New Roman" panose="02020603050405020304" pitchFamily="18" charset="0"/>
            </a:endParaRPr>
          </a:p>
        </p:txBody>
      </p:sp>
      <p:sp>
        <p:nvSpPr>
          <p:cNvPr id="14" name="Oval 13">
            <a:extLst>
              <a:ext uri="{FF2B5EF4-FFF2-40B4-BE49-F238E27FC236}">
                <a16:creationId xmlns:a16="http://schemas.microsoft.com/office/drawing/2014/main" id="{79CC32BE-076D-F29A-B846-81E0763DC89A}"/>
              </a:ext>
            </a:extLst>
          </p:cNvPr>
          <p:cNvSpPr/>
          <p:nvPr/>
        </p:nvSpPr>
        <p:spPr>
          <a:xfrm>
            <a:off x="4697928" y="3146390"/>
            <a:ext cx="2245360" cy="13613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Segmentation and Thresholding</a:t>
            </a:r>
            <a:endParaRPr lang="en-IN" dirty="0">
              <a:latin typeface="Times New Roman" panose="02020603050405020304" pitchFamily="18" charset="0"/>
              <a:cs typeface="Times New Roman" panose="02020603050405020304" pitchFamily="18" charset="0"/>
            </a:endParaRPr>
          </a:p>
        </p:txBody>
      </p:sp>
      <p:cxnSp>
        <p:nvCxnSpPr>
          <p:cNvPr id="17" name="Straight Arrow Connector 16">
            <a:extLst>
              <a:ext uri="{FF2B5EF4-FFF2-40B4-BE49-F238E27FC236}">
                <a16:creationId xmlns:a16="http://schemas.microsoft.com/office/drawing/2014/main" id="{F4D4541F-735D-A61B-C91A-6D07A0CBC1E1}"/>
              </a:ext>
            </a:extLst>
          </p:cNvPr>
          <p:cNvCxnSpPr>
            <a:cxnSpLocks/>
          </p:cNvCxnSpPr>
          <p:nvPr/>
        </p:nvCxnSpPr>
        <p:spPr>
          <a:xfrm flipV="1">
            <a:off x="6843824" y="1595320"/>
            <a:ext cx="1655016" cy="89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36854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53B096-31E2-2B58-ED8B-E69A3C796EB8}"/>
              </a:ext>
            </a:extLst>
          </p:cNvPr>
          <p:cNvSpPr txBox="1"/>
          <p:nvPr/>
        </p:nvSpPr>
        <p:spPr>
          <a:xfrm>
            <a:off x="2489200" y="316581"/>
            <a:ext cx="6096000" cy="830997"/>
          </a:xfrm>
          <a:prstGeom prst="rect">
            <a:avLst/>
          </a:prstGeom>
          <a:noFill/>
        </p:spPr>
        <p:txBody>
          <a:bodyPr wrap="square">
            <a:spAutoFit/>
          </a:bodyPr>
          <a:lstStyle/>
          <a:p>
            <a:pPr algn="ctr"/>
            <a:r>
              <a:rPr lang="en-US" sz="4800" b="1" dirty="0">
                <a:solidFill>
                  <a:srgbClr val="FF0000"/>
                </a:solidFill>
                <a:latin typeface="Times New Roman" panose="02020603050405020304" pitchFamily="18" charset="0"/>
                <a:cs typeface="Times New Roman" panose="02020603050405020304" pitchFamily="18" charset="0"/>
              </a:rPr>
              <a:t>Input</a:t>
            </a:r>
            <a:endParaRPr lang="en-IN" sz="4800" b="1" dirty="0">
              <a:solidFill>
                <a:srgbClr val="FF0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E266DDD-91E0-D456-6568-568D93A96759}"/>
              </a:ext>
            </a:extLst>
          </p:cNvPr>
          <p:cNvPicPr>
            <a:picLocks noChangeAspect="1"/>
          </p:cNvPicPr>
          <p:nvPr/>
        </p:nvPicPr>
        <p:blipFill rotWithShape="1">
          <a:blip r:embed="rId2">
            <a:extLst>
              <a:ext uri="{28A0092B-C50C-407E-A947-70E740481C1C}">
                <a14:useLocalDpi xmlns:a14="http://schemas.microsoft.com/office/drawing/2010/main" val="0"/>
              </a:ext>
            </a:extLst>
          </a:blip>
          <a:srcRect t="3817"/>
          <a:stretch/>
        </p:blipFill>
        <p:spPr>
          <a:xfrm>
            <a:off x="2145300" y="1200523"/>
            <a:ext cx="7403814" cy="5340896"/>
          </a:xfrm>
          <a:prstGeom prst="rect">
            <a:avLst/>
          </a:prstGeom>
        </p:spPr>
      </p:pic>
    </p:spTree>
    <p:extLst>
      <p:ext uri="{BB962C8B-B14F-4D97-AF65-F5344CB8AC3E}">
        <p14:creationId xmlns:p14="http://schemas.microsoft.com/office/powerpoint/2010/main" val="2135787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77F2CAF-7D33-1F0D-F31C-FAB79D26E83B}"/>
              </a:ext>
            </a:extLst>
          </p:cNvPr>
          <p:cNvSpPr txBox="1"/>
          <p:nvPr/>
        </p:nvSpPr>
        <p:spPr>
          <a:xfrm>
            <a:off x="1134319" y="335845"/>
            <a:ext cx="11057681" cy="6186309"/>
          </a:xfrm>
          <a:prstGeom prst="rect">
            <a:avLst/>
          </a:prstGeom>
          <a:noFill/>
        </p:spPr>
        <p:txBody>
          <a:bodyPr wrap="square">
            <a:spAutoFit/>
          </a:bodyPr>
          <a:lstStyle/>
          <a:p>
            <a:r>
              <a:rPr lang="en-IN" b="0" dirty="0">
                <a:effectLst/>
                <a:latin typeface="Times New Roman" panose="02020603050405020304" pitchFamily="18" charset="0"/>
                <a:cs typeface="Times New Roman" panose="02020603050405020304" pitchFamily="18" charset="0"/>
              </a:rPr>
              <a:t>import cv2</a:t>
            </a:r>
          </a:p>
          <a:p>
            <a:r>
              <a:rPr lang="en-IN" b="0" dirty="0">
                <a:effectLst/>
                <a:latin typeface="Times New Roman" panose="02020603050405020304" pitchFamily="18" charset="0"/>
                <a:cs typeface="Times New Roman" panose="02020603050405020304" pitchFamily="18" charset="0"/>
              </a:rPr>
              <a:t>import </a:t>
            </a:r>
            <a:r>
              <a:rPr lang="en-IN" b="0" dirty="0" err="1">
                <a:effectLst/>
                <a:latin typeface="Times New Roman" panose="02020603050405020304" pitchFamily="18" charset="0"/>
                <a:cs typeface="Times New Roman" panose="02020603050405020304" pitchFamily="18" charset="0"/>
              </a:rPr>
              <a:t>matplotlib.pyplot</a:t>
            </a:r>
            <a:r>
              <a:rPr lang="en-IN" b="0" dirty="0">
                <a:effectLst/>
                <a:latin typeface="Times New Roman" panose="02020603050405020304" pitchFamily="18" charset="0"/>
                <a:cs typeface="Times New Roman" panose="02020603050405020304" pitchFamily="18" charset="0"/>
              </a:rPr>
              <a:t> as </a:t>
            </a:r>
            <a:r>
              <a:rPr lang="en-IN" b="0" dirty="0" err="1">
                <a:effectLst/>
                <a:latin typeface="Times New Roman" panose="02020603050405020304" pitchFamily="18" charset="0"/>
                <a:cs typeface="Times New Roman" panose="02020603050405020304" pitchFamily="18" charset="0"/>
              </a:rPr>
              <a:t>plt</a:t>
            </a:r>
            <a:endParaRPr lang="en-IN" b="0" dirty="0">
              <a:effectLst/>
              <a:latin typeface="Times New Roman" panose="02020603050405020304" pitchFamily="18" charset="0"/>
              <a:cs typeface="Times New Roman" panose="02020603050405020304" pitchFamily="18" charset="0"/>
            </a:endParaRPr>
          </a:p>
          <a:p>
            <a:r>
              <a:rPr lang="en-IN" b="0" dirty="0">
                <a:effectLst/>
                <a:latin typeface="Times New Roman" panose="02020603050405020304" pitchFamily="18" charset="0"/>
                <a:cs typeface="Times New Roman" panose="02020603050405020304" pitchFamily="18" charset="0"/>
              </a:rPr>
              <a:t>import </a:t>
            </a:r>
            <a:r>
              <a:rPr lang="en-IN" b="0" dirty="0" err="1">
                <a:effectLst/>
                <a:latin typeface="Times New Roman" panose="02020603050405020304" pitchFamily="18" charset="0"/>
                <a:cs typeface="Times New Roman" panose="02020603050405020304" pitchFamily="18" charset="0"/>
              </a:rPr>
              <a:t>numpy</a:t>
            </a:r>
            <a:r>
              <a:rPr lang="en-IN" b="0" dirty="0">
                <a:effectLst/>
                <a:latin typeface="Times New Roman" panose="02020603050405020304" pitchFamily="18" charset="0"/>
                <a:cs typeface="Times New Roman" panose="02020603050405020304" pitchFamily="18" charset="0"/>
              </a:rPr>
              <a:t> as np</a:t>
            </a:r>
          </a:p>
          <a:p>
            <a:r>
              <a:rPr lang="en-IN" b="0" dirty="0">
                <a:effectLst/>
                <a:latin typeface="Times New Roman" panose="02020603050405020304" pitchFamily="18" charset="0"/>
                <a:cs typeface="Times New Roman" panose="02020603050405020304" pitchFamily="18" charset="0"/>
              </a:rPr>
              <a:t>def </a:t>
            </a:r>
            <a:r>
              <a:rPr lang="en-IN" b="0" dirty="0" err="1">
                <a:effectLst/>
                <a:latin typeface="Times New Roman" panose="02020603050405020304" pitchFamily="18" charset="0"/>
                <a:cs typeface="Times New Roman" panose="02020603050405020304" pitchFamily="18" charset="0"/>
              </a:rPr>
              <a:t>plotting_grid</a:t>
            </a:r>
            <a:r>
              <a:rPr lang="en-IN" b="0" dirty="0">
                <a:effectLst/>
                <a:latin typeface="Times New Roman" panose="02020603050405020304" pitchFamily="18" charset="0"/>
                <a:cs typeface="Times New Roman" panose="02020603050405020304" pitchFamily="18" charset="0"/>
              </a:rPr>
              <a:t>(images, titles, rows, cols, </a:t>
            </a:r>
            <a:r>
              <a:rPr lang="en-IN" b="0" dirty="0" err="1">
                <a:effectLst/>
                <a:latin typeface="Times New Roman" panose="02020603050405020304" pitchFamily="18" charset="0"/>
                <a:cs typeface="Times New Roman" panose="02020603050405020304" pitchFamily="18" charset="0"/>
              </a:rPr>
              <a:t>figsize</a:t>
            </a:r>
            <a:r>
              <a:rPr lang="en-IN" b="0" dirty="0">
                <a:effectLst/>
                <a:latin typeface="Times New Roman" panose="02020603050405020304" pitchFamily="18" charset="0"/>
                <a:cs typeface="Times New Roman" panose="02020603050405020304" pitchFamily="18" charset="0"/>
              </a:rPr>
              <a:t>):</a:t>
            </a:r>
          </a:p>
          <a:p>
            <a:r>
              <a:rPr lang="en-IN" b="0" dirty="0">
                <a:effectLst/>
                <a:latin typeface="Times New Roman" panose="02020603050405020304" pitchFamily="18" charset="0"/>
                <a:cs typeface="Times New Roman" panose="02020603050405020304" pitchFamily="18" charset="0"/>
              </a:rPr>
              <a:t>    fig, axes = </a:t>
            </a:r>
            <a:r>
              <a:rPr lang="en-IN" b="0" dirty="0" err="1">
                <a:effectLst/>
                <a:latin typeface="Times New Roman" panose="02020603050405020304" pitchFamily="18" charset="0"/>
                <a:cs typeface="Times New Roman" panose="02020603050405020304" pitchFamily="18" charset="0"/>
              </a:rPr>
              <a:t>plt.subplots</a:t>
            </a:r>
            <a:r>
              <a:rPr lang="en-IN" b="0" dirty="0">
                <a:effectLst/>
                <a:latin typeface="Times New Roman" panose="02020603050405020304" pitchFamily="18" charset="0"/>
                <a:cs typeface="Times New Roman" panose="02020603050405020304" pitchFamily="18" charset="0"/>
              </a:rPr>
              <a:t>(rows, cols, </a:t>
            </a:r>
            <a:r>
              <a:rPr lang="en-IN" b="0" dirty="0" err="1">
                <a:effectLst/>
                <a:latin typeface="Times New Roman" panose="02020603050405020304" pitchFamily="18" charset="0"/>
                <a:cs typeface="Times New Roman" panose="02020603050405020304" pitchFamily="18" charset="0"/>
              </a:rPr>
              <a:t>figsize</a:t>
            </a:r>
            <a:r>
              <a:rPr lang="en-IN" b="0" dirty="0">
                <a:effectLst/>
                <a:latin typeface="Times New Roman" panose="02020603050405020304" pitchFamily="18" charset="0"/>
                <a:cs typeface="Times New Roman" panose="02020603050405020304" pitchFamily="18" charset="0"/>
              </a:rPr>
              <a:t>=(</a:t>
            </a:r>
            <a:r>
              <a:rPr lang="en-IN" b="0" dirty="0" err="1">
                <a:effectLst/>
                <a:latin typeface="Times New Roman" panose="02020603050405020304" pitchFamily="18" charset="0"/>
                <a:cs typeface="Times New Roman" panose="02020603050405020304" pitchFamily="18" charset="0"/>
              </a:rPr>
              <a:t>figsize</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figsize</a:t>
            </a:r>
            <a:r>
              <a:rPr lang="en-IN" b="0" dirty="0">
                <a:effectLst/>
                <a:latin typeface="Times New Roman" panose="02020603050405020304" pitchFamily="18" charset="0"/>
                <a:cs typeface="Times New Roman" panose="02020603050405020304" pitchFamily="18" charset="0"/>
              </a:rPr>
              <a:t>))</a:t>
            </a:r>
          </a:p>
          <a:p>
            <a:r>
              <a:rPr lang="en-IN" b="0" dirty="0">
                <a:effectLst/>
                <a:latin typeface="Times New Roman" panose="02020603050405020304" pitchFamily="18" charset="0"/>
                <a:cs typeface="Times New Roman" panose="02020603050405020304" pitchFamily="18" charset="0"/>
              </a:rPr>
              <a:t>    for </a:t>
            </a:r>
            <a:r>
              <a:rPr lang="en-IN" b="0" dirty="0" err="1">
                <a:effectLst/>
                <a:latin typeface="Times New Roman" panose="02020603050405020304" pitchFamily="18" charset="0"/>
                <a:cs typeface="Times New Roman" panose="02020603050405020304" pitchFamily="18" charset="0"/>
              </a:rPr>
              <a:t>i</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ax</a:t>
            </a:r>
            <a:r>
              <a:rPr lang="en-IN" b="0" dirty="0">
                <a:effectLst/>
                <a:latin typeface="Times New Roman" panose="02020603050405020304" pitchFamily="18" charset="0"/>
                <a:cs typeface="Times New Roman" panose="02020603050405020304" pitchFamily="18" charset="0"/>
              </a:rPr>
              <a:t> in enumerate(</a:t>
            </a:r>
            <a:r>
              <a:rPr lang="en-IN" b="0" dirty="0" err="1">
                <a:effectLst/>
                <a:latin typeface="Times New Roman" panose="02020603050405020304" pitchFamily="18" charset="0"/>
                <a:cs typeface="Times New Roman" panose="02020603050405020304" pitchFamily="18" charset="0"/>
              </a:rPr>
              <a:t>axes.flat</a:t>
            </a:r>
            <a:r>
              <a:rPr lang="en-IN" b="0" dirty="0">
                <a:effectLst/>
                <a:latin typeface="Times New Roman" panose="02020603050405020304" pitchFamily="18" charset="0"/>
                <a:cs typeface="Times New Roman" panose="02020603050405020304" pitchFamily="18" charset="0"/>
              </a:rPr>
              <a:t>):</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ax.imshow</a:t>
            </a:r>
            <a:r>
              <a:rPr lang="en-IN" b="0" dirty="0">
                <a:effectLst/>
                <a:latin typeface="Times New Roman" panose="02020603050405020304" pitchFamily="18" charset="0"/>
                <a:cs typeface="Times New Roman" panose="02020603050405020304" pitchFamily="18" charset="0"/>
              </a:rPr>
              <a:t>(images[</a:t>
            </a:r>
            <a:r>
              <a:rPr lang="en-IN" b="0" dirty="0" err="1">
                <a:effectLst/>
                <a:latin typeface="Times New Roman" panose="02020603050405020304" pitchFamily="18" charset="0"/>
                <a:cs typeface="Times New Roman" panose="02020603050405020304" pitchFamily="18" charset="0"/>
              </a:rPr>
              <a:t>i</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cmap</a:t>
            </a:r>
            <a:r>
              <a:rPr lang="en-IN" b="0" dirty="0">
                <a:effectLst/>
                <a:latin typeface="Times New Roman" panose="02020603050405020304" pitchFamily="18" charset="0"/>
                <a:cs typeface="Times New Roman" panose="02020603050405020304" pitchFamily="18" charset="0"/>
              </a:rPr>
              <a:t>='</a:t>
            </a:r>
            <a:r>
              <a:rPr lang="en-IN" b="0" dirty="0" err="1">
                <a:effectLst/>
                <a:latin typeface="Times New Roman" panose="02020603050405020304" pitchFamily="18" charset="0"/>
                <a:cs typeface="Times New Roman" panose="02020603050405020304" pitchFamily="18" charset="0"/>
              </a:rPr>
              <a:t>gray</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vmin</a:t>
            </a:r>
            <a:r>
              <a:rPr lang="en-IN" b="0" dirty="0">
                <a:effectLst/>
                <a:latin typeface="Times New Roman" panose="02020603050405020304" pitchFamily="18" charset="0"/>
                <a:cs typeface="Times New Roman" panose="02020603050405020304" pitchFamily="18" charset="0"/>
              </a:rPr>
              <a:t>=0, </a:t>
            </a:r>
            <a:r>
              <a:rPr lang="en-IN" b="0" dirty="0" err="1">
                <a:effectLst/>
                <a:latin typeface="Times New Roman" panose="02020603050405020304" pitchFamily="18" charset="0"/>
                <a:cs typeface="Times New Roman" panose="02020603050405020304" pitchFamily="18" charset="0"/>
              </a:rPr>
              <a:t>vmax</a:t>
            </a:r>
            <a:r>
              <a:rPr lang="en-IN" b="0" dirty="0">
                <a:effectLst/>
                <a:latin typeface="Times New Roman" panose="02020603050405020304" pitchFamily="18" charset="0"/>
                <a:cs typeface="Times New Roman" panose="02020603050405020304" pitchFamily="18" charset="0"/>
              </a:rPr>
              <a:t>=255, interpolation='none')</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ax.set_title</a:t>
            </a:r>
            <a:r>
              <a:rPr lang="en-IN" b="0" dirty="0">
                <a:effectLst/>
                <a:latin typeface="Times New Roman" panose="02020603050405020304" pitchFamily="18" charset="0"/>
                <a:cs typeface="Times New Roman" panose="02020603050405020304" pitchFamily="18" charset="0"/>
              </a:rPr>
              <a:t>(titles[</a:t>
            </a:r>
            <a:r>
              <a:rPr lang="en-IN" b="0" dirty="0" err="1">
                <a:effectLst/>
                <a:latin typeface="Times New Roman" panose="02020603050405020304" pitchFamily="18" charset="0"/>
                <a:cs typeface="Times New Roman" panose="02020603050405020304" pitchFamily="18" charset="0"/>
              </a:rPr>
              <a:t>i</a:t>
            </a:r>
            <a:r>
              <a:rPr lang="en-IN" b="0" dirty="0">
                <a:effectLst/>
                <a:latin typeface="Times New Roman" panose="02020603050405020304" pitchFamily="18" charset="0"/>
                <a:cs typeface="Times New Roman" panose="02020603050405020304" pitchFamily="18" charset="0"/>
              </a:rPr>
              <a:t>])</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ax.set_xticks</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ax.set_yticks</a:t>
            </a:r>
            <a:r>
              <a:rPr lang="en-IN" b="0" dirty="0">
                <a:effectLst/>
                <a:latin typeface="Times New Roman" panose="02020603050405020304" pitchFamily="18" charset="0"/>
                <a:cs typeface="Times New Roman" panose="02020603050405020304" pitchFamily="18" charset="0"/>
              </a:rPr>
              <a:t>([])</a:t>
            </a:r>
          </a:p>
          <a:p>
            <a:r>
              <a:rPr lang="en-IN" b="0" dirty="0">
                <a:effectLst/>
                <a:latin typeface="Times New Roman" panose="02020603050405020304" pitchFamily="18" charset="0"/>
                <a:cs typeface="Times New Roman" panose="02020603050405020304" pitchFamily="18" charset="0"/>
              </a:rPr>
              <a:t>def crop(image, </a:t>
            </a:r>
            <a:r>
              <a:rPr lang="en-IN" b="0" dirty="0" err="1">
                <a:effectLst/>
                <a:latin typeface="Times New Roman" panose="02020603050405020304" pitchFamily="18" charset="0"/>
                <a:cs typeface="Times New Roman" panose="02020603050405020304" pitchFamily="18" charset="0"/>
              </a:rPr>
              <a:t>start_y</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end_y</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start_x</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end_x</a:t>
            </a:r>
            <a:r>
              <a:rPr lang="en-IN" b="0" dirty="0">
                <a:effectLst/>
                <a:latin typeface="Times New Roman" panose="02020603050405020304" pitchFamily="18" charset="0"/>
                <a:cs typeface="Times New Roman" panose="02020603050405020304" pitchFamily="18" charset="0"/>
              </a:rPr>
              <a:t>):</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img_cropped</a:t>
            </a:r>
            <a:r>
              <a:rPr lang="en-IN" b="0" dirty="0">
                <a:effectLst/>
                <a:latin typeface="Times New Roman" panose="02020603050405020304" pitchFamily="18" charset="0"/>
                <a:cs typeface="Times New Roman" panose="02020603050405020304" pitchFamily="18" charset="0"/>
              </a:rPr>
              <a:t> = image[</a:t>
            </a:r>
            <a:r>
              <a:rPr lang="en-IN" b="0" dirty="0" err="1">
                <a:effectLst/>
                <a:latin typeface="Times New Roman" panose="02020603050405020304" pitchFamily="18" charset="0"/>
                <a:cs typeface="Times New Roman" panose="02020603050405020304" pitchFamily="18" charset="0"/>
              </a:rPr>
              <a:t>start_y:end_y</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start_x:end_x</a:t>
            </a:r>
            <a:r>
              <a:rPr lang="en-IN" b="0" dirty="0">
                <a:effectLst/>
                <a:latin typeface="Times New Roman" panose="02020603050405020304" pitchFamily="18" charset="0"/>
                <a:cs typeface="Times New Roman" panose="02020603050405020304" pitchFamily="18" charset="0"/>
              </a:rPr>
              <a:t>]</a:t>
            </a:r>
          </a:p>
          <a:p>
            <a:r>
              <a:rPr lang="en-IN" b="0" dirty="0">
                <a:effectLst/>
                <a:latin typeface="Times New Roman" panose="02020603050405020304" pitchFamily="18" charset="0"/>
                <a:cs typeface="Times New Roman" panose="02020603050405020304" pitchFamily="18" charset="0"/>
              </a:rPr>
              <a:t>    return </a:t>
            </a:r>
            <a:r>
              <a:rPr lang="en-IN" b="0" dirty="0" err="1">
                <a:effectLst/>
                <a:latin typeface="Times New Roman" panose="02020603050405020304" pitchFamily="18" charset="0"/>
                <a:cs typeface="Times New Roman" panose="02020603050405020304" pitchFamily="18" charset="0"/>
              </a:rPr>
              <a:t>img_cropped</a:t>
            </a:r>
            <a:endParaRPr lang="en-IN" b="0" dirty="0">
              <a:effectLst/>
              <a:latin typeface="Times New Roman" panose="02020603050405020304" pitchFamily="18" charset="0"/>
              <a:cs typeface="Times New Roman" panose="02020603050405020304" pitchFamily="18" charset="0"/>
            </a:endParaRPr>
          </a:p>
          <a:p>
            <a:r>
              <a:rPr lang="en-IN" b="0" dirty="0">
                <a:effectLst/>
                <a:latin typeface="Times New Roman" panose="02020603050405020304" pitchFamily="18" charset="0"/>
                <a:cs typeface="Times New Roman" panose="02020603050405020304" pitchFamily="18" charset="0"/>
              </a:rPr>
              <a:t>def resize(image, width, height):</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img_resized</a:t>
            </a:r>
            <a:r>
              <a:rPr lang="en-IN" b="0" dirty="0">
                <a:effectLst/>
                <a:latin typeface="Times New Roman" panose="02020603050405020304" pitchFamily="18" charset="0"/>
                <a:cs typeface="Times New Roman" panose="02020603050405020304" pitchFamily="18" charset="0"/>
              </a:rPr>
              <a:t> = cv2.resize(image, (width, height))</a:t>
            </a:r>
          </a:p>
          <a:p>
            <a:r>
              <a:rPr lang="en-IN" b="0" dirty="0">
                <a:effectLst/>
                <a:latin typeface="Times New Roman" panose="02020603050405020304" pitchFamily="18" charset="0"/>
                <a:cs typeface="Times New Roman" panose="02020603050405020304" pitchFamily="18" charset="0"/>
              </a:rPr>
              <a:t>    return </a:t>
            </a:r>
            <a:r>
              <a:rPr lang="en-IN" b="0" dirty="0" err="1">
                <a:effectLst/>
                <a:latin typeface="Times New Roman" panose="02020603050405020304" pitchFamily="18" charset="0"/>
                <a:cs typeface="Times New Roman" panose="02020603050405020304" pitchFamily="18" charset="0"/>
              </a:rPr>
              <a:t>img_resized</a:t>
            </a:r>
            <a:endParaRPr lang="en-IN" b="0" dirty="0">
              <a:effectLst/>
              <a:latin typeface="Times New Roman" panose="02020603050405020304" pitchFamily="18" charset="0"/>
              <a:cs typeface="Times New Roman" panose="02020603050405020304" pitchFamily="18" charset="0"/>
            </a:endParaRPr>
          </a:p>
          <a:p>
            <a:r>
              <a:rPr lang="en-IN" b="0" dirty="0">
                <a:effectLst/>
                <a:latin typeface="Times New Roman" panose="02020603050405020304" pitchFamily="18" charset="0"/>
                <a:cs typeface="Times New Roman" panose="02020603050405020304" pitchFamily="18" charset="0"/>
              </a:rPr>
              <a:t>def </a:t>
            </a:r>
            <a:r>
              <a:rPr lang="en-IN" b="0" dirty="0" err="1">
                <a:effectLst/>
                <a:latin typeface="Times New Roman" panose="02020603050405020304" pitchFamily="18" charset="0"/>
                <a:cs typeface="Times New Roman" panose="02020603050405020304" pitchFamily="18" charset="0"/>
              </a:rPr>
              <a:t>gamma_correction</a:t>
            </a:r>
            <a:r>
              <a:rPr lang="en-IN" b="0" dirty="0">
                <a:effectLst/>
                <a:latin typeface="Times New Roman" panose="02020603050405020304" pitchFamily="18" charset="0"/>
                <a:cs typeface="Times New Roman" panose="02020603050405020304" pitchFamily="18" charset="0"/>
              </a:rPr>
              <a:t>(image, y):</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gamma_correct</a:t>
            </a:r>
            <a:r>
              <a:rPr lang="en-IN" b="0" dirty="0">
                <a:effectLst/>
                <a:latin typeface="Times New Roman" panose="02020603050405020304" pitchFamily="18" charset="0"/>
                <a:cs typeface="Times New Roman" panose="02020603050405020304" pitchFamily="18" charset="0"/>
              </a:rPr>
              <a:t> = </a:t>
            </a:r>
            <a:r>
              <a:rPr lang="en-IN" b="0" dirty="0" err="1">
                <a:effectLst/>
                <a:latin typeface="Times New Roman" panose="02020603050405020304" pitchFamily="18" charset="0"/>
                <a:cs typeface="Times New Roman" panose="02020603050405020304" pitchFamily="18" charset="0"/>
              </a:rPr>
              <a:t>np.array</a:t>
            </a:r>
            <a:r>
              <a:rPr lang="en-IN" b="0" dirty="0">
                <a:effectLst/>
                <a:latin typeface="Times New Roman" panose="02020603050405020304" pitchFamily="18" charset="0"/>
                <a:cs typeface="Times New Roman" panose="02020603050405020304" pitchFamily="18" charset="0"/>
              </a:rPr>
              <a:t>(255 * (image / 255) ** y, </a:t>
            </a:r>
            <a:r>
              <a:rPr lang="en-IN" b="0" dirty="0" err="1">
                <a:effectLst/>
                <a:latin typeface="Times New Roman" panose="02020603050405020304" pitchFamily="18" charset="0"/>
                <a:cs typeface="Times New Roman" panose="02020603050405020304" pitchFamily="18" charset="0"/>
              </a:rPr>
              <a:t>dtype</a:t>
            </a:r>
            <a:r>
              <a:rPr lang="en-IN" b="0" dirty="0">
                <a:effectLst/>
                <a:latin typeface="Times New Roman" panose="02020603050405020304" pitchFamily="18" charset="0"/>
                <a:cs typeface="Times New Roman" panose="02020603050405020304" pitchFamily="18" charset="0"/>
              </a:rPr>
              <a:t>='uint8')</a:t>
            </a:r>
          </a:p>
          <a:p>
            <a:r>
              <a:rPr lang="en-IN" b="0" dirty="0">
                <a:effectLst/>
                <a:latin typeface="Times New Roman" panose="02020603050405020304" pitchFamily="18" charset="0"/>
                <a:cs typeface="Times New Roman" panose="02020603050405020304" pitchFamily="18" charset="0"/>
              </a:rPr>
              <a:t>    return </a:t>
            </a:r>
            <a:r>
              <a:rPr lang="en-IN" b="0" dirty="0" err="1">
                <a:effectLst/>
                <a:latin typeface="Times New Roman" panose="02020603050405020304" pitchFamily="18" charset="0"/>
                <a:cs typeface="Times New Roman" panose="02020603050405020304" pitchFamily="18" charset="0"/>
              </a:rPr>
              <a:t>gamma_correct</a:t>
            </a:r>
            <a:endParaRPr lang="en-IN" b="0" dirty="0">
              <a:effectLst/>
              <a:latin typeface="Times New Roman" panose="02020603050405020304" pitchFamily="18" charset="0"/>
              <a:cs typeface="Times New Roman" panose="02020603050405020304" pitchFamily="18" charset="0"/>
            </a:endParaRPr>
          </a:p>
          <a:p>
            <a:r>
              <a:rPr lang="en-IN" b="0" dirty="0">
                <a:effectLst/>
                <a:latin typeface="Times New Roman" panose="02020603050405020304" pitchFamily="18" charset="0"/>
                <a:cs typeface="Times New Roman" panose="02020603050405020304" pitchFamily="18" charset="0"/>
              </a:rPr>
              <a:t>def </a:t>
            </a:r>
            <a:r>
              <a:rPr lang="en-IN" b="0" dirty="0" err="1">
                <a:effectLst/>
                <a:latin typeface="Times New Roman" panose="02020603050405020304" pitchFamily="18" charset="0"/>
                <a:cs typeface="Times New Roman" panose="02020603050405020304" pitchFamily="18" charset="0"/>
              </a:rPr>
              <a:t>adaptive_histogram_equalization</a:t>
            </a:r>
            <a:r>
              <a:rPr lang="en-IN" b="0" dirty="0">
                <a:effectLst/>
                <a:latin typeface="Times New Roman" panose="02020603050405020304" pitchFamily="18" charset="0"/>
                <a:cs typeface="Times New Roman" panose="02020603050405020304" pitchFamily="18" charset="0"/>
              </a:rPr>
              <a:t>(image):</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clahe</a:t>
            </a:r>
            <a:r>
              <a:rPr lang="en-IN" b="0" dirty="0">
                <a:effectLst/>
                <a:latin typeface="Times New Roman" panose="02020603050405020304" pitchFamily="18" charset="0"/>
                <a:cs typeface="Times New Roman" panose="02020603050405020304" pitchFamily="18" charset="0"/>
              </a:rPr>
              <a:t> = cv2.createCLAHE(</a:t>
            </a:r>
            <a:r>
              <a:rPr lang="en-IN" b="0" dirty="0" err="1">
                <a:effectLst/>
                <a:latin typeface="Times New Roman" panose="02020603050405020304" pitchFamily="18" charset="0"/>
                <a:cs typeface="Times New Roman" panose="02020603050405020304" pitchFamily="18" charset="0"/>
              </a:rPr>
              <a:t>clipLimit</a:t>
            </a:r>
            <a:r>
              <a:rPr lang="en-IN" b="0" dirty="0">
                <a:effectLst/>
                <a:latin typeface="Times New Roman" panose="02020603050405020304" pitchFamily="18" charset="0"/>
                <a:cs typeface="Times New Roman" panose="02020603050405020304" pitchFamily="18" charset="0"/>
              </a:rPr>
              <a:t>=2.0, </a:t>
            </a:r>
            <a:r>
              <a:rPr lang="en-IN" b="0" dirty="0" err="1">
                <a:effectLst/>
                <a:latin typeface="Times New Roman" panose="02020603050405020304" pitchFamily="18" charset="0"/>
                <a:cs typeface="Times New Roman" panose="02020603050405020304" pitchFamily="18" charset="0"/>
              </a:rPr>
              <a:t>tileGridSize</a:t>
            </a:r>
            <a:r>
              <a:rPr lang="en-IN" b="0" dirty="0">
                <a:effectLst/>
                <a:latin typeface="Times New Roman" panose="02020603050405020304" pitchFamily="18" charset="0"/>
                <a:cs typeface="Times New Roman" panose="02020603050405020304" pitchFamily="18" charset="0"/>
              </a:rPr>
              <a:t>=(8, 8))</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img_equalized</a:t>
            </a:r>
            <a:r>
              <a:rPr lang="en-IN" b="0" dirty="0">
                <a:effectLst/>
                <a:latin typeface="Times New Roman" panose="02020603050405020304" pitchFamily="18" charset="0"/>
                <a:cs typeface="Times New Roman" panose="02020603050405020304" pitchFamily="18" charset="0"/>
              </a:rPr>
              <a:t> = </a:t>
            </a:r>
            <a:r>
              <a:rPr lang="en-IN" b="0" dirty="0" err="1">
                <a:effectLst/>
                <a:latin typeface="Times New Roman" panose="02020603050405020304" pitchFamily="18" charset="0"/>
                <a:cs typeface="Times New Roman" panose="02020603050405020304" pitchFamily="18" charset="0"/>
              </a:rPr>
              <a:t>clahe.apply</a:t>
            </a:r>
            <a:r>
              <a:rPr lang="en-IN" b="0" dirty="0">
                <a:effectLst/>
                <a:latin typeface="Times New Roman" panose="02020603050405020304" pitchFamily="18" charset="0"/>
                <a:cs typeface="Times New Roman" panose="02020603050405020304" pitchFamily="18" charset="0"/>
              </a:rPr>
              <a:t>(image)</a:t>
            </a:r>
          </a:p>
          <a:p>
            <a:r>
              <a:rPr lang="en-IN" b="0" dirty="0">
                <a:effectLst/>
                <a:latin typeface="Times New Roman" panose="02020603050405020304" pitchFamily="18" charset="0"/>
                <a:cs typeface="Times New Roman" panose="02020603050405020304" pitchFamily="18" charset="0"/>
              </a:rPr>
              <a:t>    return </a:t>
            </a:r>
            <a:r>
              <a:rPr lang="en-IN" b="0" dirty="0" err="1">
                <a:effectLst/>
                <a:latin typeface="Times New Roman" panose="02020603050405020304" pitchFamily="18" charset="0"/>
                <a:cs typeface="Times New Roman" panose="02020603050405020304" pitchFamily="18" charset="0"/>
              </a:rPr>
              <a:t>img_equalized</a:t>
            </a:r>
            <a:endParaRPr lang="en-IN" b="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2219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F3B8FE-AE29-2A29-9CB8-9E113A56A776}"/>
              </a:ext>
            </a:extLst>
          </p:cNvPr>
          <p:cNvSpPr txBox="1"/>
          <p:nvPr/>
        </p:nvSpPr>
        <p:spPr>
          <a:xfrm>
            <a:off x="405115" y="783010"/>
            <a:ext cx="11424212" cy="5632311"/>
          </a:xfrm>
          <a:prstGeom prst="rect">
            <a:avLst/>
          </a:prstGeom>
          <a:noFill/>
        </p:spPr>
        <p:txBody>
          <a:bodyPr wrap="square">
            <a:spAutoFit/>
          </a:bodyPr>
          <a:lstStyle/>
          <a:p>
            <a:r>
              <a:rPr lang="en-IN" b="0" dirty="0">
                <a:effectLst/>
                <a:latin typeface="Times New Roman" panose="02020603050405020304" pitchFamily="18" charset="0"/>
                <a:cs typeface="Times New Roman" panose="02020603050405020304" pitchFamily="18" charset="0"/>
              </a:rPr>
              <a:t>def </a:t>
            </a:r>
            <a:r>
              <a:rPr lang="en-IN" b="0" dirty="0" err="1">
                <a:effectLst/>
                <a:latin typeface="Times New Roman" panose="02020603050405020304" pitchFamily="18" charset="0"/>
                <a:cs typeface="Times New Roman" panose="02020603050405020304" pitchFamily="18" charset="0"/>
              </a:rPr>
              <a:t>otsu_threshold</a:t>
            </a:r>
            <a:r>
              <a:rPr lang="en-IN" b="0" dirty="0">
                <a:effectLst/>
                <a:latin typeface="Times New Roman" panose="02020603050405020304" pitchFamily="18" charset="0"/>
                <a:cs typeface="Times New Roman" panose="02020603050405020304" pitchFamily="18" charset="0"/>
              </a:rPr>
              <a:t>(image):</a:t>
            </a:r>
          </a:p>
          <a:p>
            <a:r>
              <a:rPr lang="en-IN" b="0" dirty="0">
                <a:effectLst/>
                <a:latin typeface="Times New Roman" panose="02020603050405020304" pitchFamily="18" charset="0"/>
                <a:cs typeface="Times New Roman" panose="02020603050405020304" pitchFamily="18" charset="0"/>
              </a:rPr>
              <a:t>    _, </a:t>
            </a:r>
            <a:r>
              <a:rPr lang="en-IN" b="0" dirty="0" err="1">
                <a:effectLst/>
                <a:latin typeface="Times New Roman" panose="02020603050405020304" pitchFamily="18" charset="0"/>
                <a:cs typeface="Times New Roman" panose="02020603050405020304" pitchFamily="18" charset="0"/>
              </a:rPr>
              <a:t>img_thresh</a:t>
            </a:r>
            <a:r>
              <a:rPr lang="en-IN" b="0" dirty="0">
                <a:effectLst/>
                <a:latin typeface="Times New Roman" panose="02020603050405020304" pitchFamily="18" charset="0"/>
                <a:cs typeface="Times New Roman" panose="02020603050405020304" pitchFamily="18" charset="0"/>
              </a:rPr>
              <a:t> = cv2.threshold(image, 0, 255, cv2.THRESH_BINARY + cv2.THRESH_OTSU)</a:t>
            </a:r>
          </a:p>
          <a:p>
            <a:r>
              <a:rPr lang="en-IN" b="0" dirty="0">
                <a:effectLst/>
                <a:latin typeface="Times New Roman" panose="02020603050405020304" pitchFamily="18" charset="0"/>
                <a:cs typeface="Times New Roman" panose="02020603050405020304" pitchFamily="18" charset="0"/>
              </a:rPr>
              <a:t>    return </a:t>
            </a:r>
            <a:r>
              <a:rPr lang="en-IN" b="0" dirty="0" err="1">
                <a:effectLst/>
                <a:latin typeface="Times New Roman" panose="02020603050405020304" pitchFamily="18" charset="0"/>
                <a:cs typeface="Times New Roman" panose="02020603050405020304" pitchFamily="18" charset="0"/>
              </a:rPr>
              <a:t>img_thresh</a:t>
            </a:r>
            <a:endParaRPr lang="en-IN" b="0" dirty="0">
              <a:effectLst/>
              <a:latin typeface="Times New Roman" panose="02020603050405020304" pitchFamily="18" charset="0"/>
              <a:cs typeface="Times New Roman" panose="02020603050405020304" pitchFamily="18" charset="0"/>
            </a:endParaRPr>
          </a:p>
          <a:p>
            <a:r>
              <a:rPr lang="en-IN" b="0" dirty="0">
                <a:effectLst/>
                <a:latin typeface="Times New Roman" panose="02020603050405020304" pitchFamily="18" charset="0"/>
                <a:cs typeface="Times New Roman" panose="02020603050405020304" pitchFamily="18" charset="0"/>
              </a:rPr>
              <a:t>def </a:t>
            </a:r>
            <a:r>
              <a:rPr lang="en-IN" b="0" dirty="0" err="1">
                <a:effectLst/>
                <a:latin typeface="Times New Roman" panose="02020603050405020304" pitchFamily="18" charset="0"/>
                <a:cs typeface="Times New Roman" panose="02020603050405020304" pitchFamily="18" charset="0"/>
              </a:rPr>
              <a:t>dilation_erosion</a:t>
            </a:r>
            <a:r>
              <a:rPr lang="en-IN" b="0" dirty="0">
                <a:effectLst/>
                <a:latin typeface="Times New Roman" panose="02020603050405020304" pitchFamily="18" charset="0"/>
                <a:cs typeface="Times New Roman" panose="02020603050405020304" pitchFamily="18" charset="0"/>
              </a:rPr>
              <a:t>(image):</a:t>
            </a:r>
          </a:p>
          <a:p>
            <a:r>
              <a:rPr lang="en-IN" b="0" dirty="0">
                <a:effectLst/>
                <a:latin typeface="Times New Roman" panose="02020603050405020304" pitchFamily="18" charset="0"/>
                <a:cs typeface="Times New Roman" panose="02020603050405020304" pitchFamily="18" charset="0"/>
              </a:rPr>
              <a:t>    kernel = </a:t>
            </a:r>
            <a:r>
              <a:rPr lang="en-IN" b="0" dirty="0" err="1">
                <a:effectLst/>
                <a:latin typeface="Times New Roman" panose="02020603050405020304" pitchFamily="18" charset="0"/>
                <a:cs typeface="Times New Roman" panose="02020603050405020304" pitchFamily="18" charset="0"/>
              </a:rPr>
              <a:t>np.ones</a:t>
            </a:r>
            <a:r>
              <a:rPr lang="en-IN" b="0" dirty="0">
                <a:effectLst/>
                <a:latin typeface="Times New Roman" panose="02020603050405020304" pitchFamily="18" charset="0"/>
                <a:cs typeface="Times New Roman" panose="02020603050405020304" pitchFamily="18" charset="0"/>
              </a:rPr>
              <a:t>((15, 15), np.uint8)</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img_dilation</a:t>
            </a:r>
            <a:r>
              <a:rPr lang="en-IN" b="0" dirty="0">
                <a:effectLst/>
                <a:latin typeface="Times New Roman" panose="02020603050405020304" pitchFamily="18" charset="0"/>
                <a:cs typeface="Times New Roman" panose="02020603050405020304" pitchFamily="18" charset="0"/>
              </a:rPr>
              <a:t> = cv2.dilate(image, kernel, iterations=1)</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img_erode</a:t>
            </a:r>
            <a:r>
              <a:rPr lang="en-IN" b="0" dirty="0">
                <a:effectLst/>
                <a:latin typeface="Times New Roman" panose="02020603050405020304" pitchFamily="18" charset="0"/>
                <a:cs typeface="Times New Roman" panose="02020603050405020304" pitchFamily="18" charset="0"/>
              </a:rPr>
              <a:t> = cv2.erode(</a:t>
            </a:r>
            <a:r>
              <a:rPr lang="en-IN" b="0" dirty="0" err="1">
                <a:effectLst/>
                <a:latin typeface="Times New Roman" panose="02020603050405020304" pitchFamily="18" charset="0"/>
                <a:cs typeface="Times New Roman" panose="02020603050405020304" pitchFamily="18" charset="0"/>
              </a:rPr>
              <a:t>img_dilation</a:t>
            </a:r>
            <a:r>
              <a:rPr lang="en-IN" b="0" dirty="0">
                <a:effectLst/>
                <a:latin typeface="Times New Roman" panose="02020603050405020304" pitchFamily="18" charset="0"/>
                <a:cs typeface="Times New Roman" panose="02020603050405020304" pitchFamily="18" charset="0"/>
              </a:rPr>
              <a:t>, kernel, iterations=1)</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img_erode</a:t>
            </a:r>
            <a:r>
              <a:rPr lang="en-IN" b="0" dirty="0">
                <a:effectLst/>
                <a:latin typeface="Times New Roman" panose="02020603050405020304" pitchFamily="18" charset="0"/>
                <a:cs typeface="Times New Roman" panose="02020603050405020304" pitchFamily="18" charset="0"/>
              </a:rPr>
              <a:t> = cv2.medianBlur(</a:t>
            </a:r>
            <a:r>
              <a:rPr lang="en-IN" b="0" dirty="0" err="1">
                <a:effectLst/>
                <a:latin typeface="Times New Roman" panose="02020603050405020304" pitchFamily="18" charset="0"/>
                <a:cs typeface="Times New Roman" panose="02020603050405020304" pitchFamily="18" charset="0"/>
              </a:rPr>
              <a:t>img_erode</a:t>
            </a:r>
            <a:r>
              <a:rPr lang="en-IN" b="0" dirty="0">
                <a:effectLst/>
                <a:latin typeface="Times New Roman" panose="02020603050405020304" pitchFamily="18" charset="0"/>
                <a:cs typeface="Times New Roman" panose="02020603050405020304" pitchFamily="18" charset="0"/>
              </a:rPr>
              <a:t>, 7)</a:t>
            </a:r>
          </a:p>
          <a:p>
            <a:r>
              <a:rPr lang="en-IN" b="0" dirty="0">
                <a:effectLst/>
                <a:latin typeface="Times New Roman" panose="02020603050405020304" pitchFamily="18" charset="0"/>
                <a:cs typeface="Times New Roman" panose="02020603050405020304" pitchFamily="18" charset="0"/>
              </a:rPr>
              <a:t>    return </a:t>
            </a:r>
            <a:r>
              <a:rPr lang="en-IN" b="0" dirty="0" err="1">
                <a:effectLst/>
                <a:latin typeface="Times New Roman" panose="02020603050405020304" pitchFamily="18" charset="0"/>
                <a:cs typeface="Times New Roman" panose="02020603050405020304" pitchFamily="18" charset="0"/>
              </a:rPr>
              <a:t>img_erode</a:t>
            </a:r>
            <a:endParaRPr lang="en-IN" b="0" dirty="0">
              <a:effectLst/>
              <a:latin typeface="Times New Roman" panose="02020603050405020304" pitchFamily="18" charset="0"/>
              <a:cs typeface="Times New Roman" panose="02020603050405020304" pitchFamily="18" charset="0"/>
            </a:endParaRPr>
          </a:p>
          <a:p>
            <a:r>
              <a:rPr lang="en-IN" b="0" dirty="0">
                <a:effectLst/>
                <a:latin typeface="Times New Roman" panose="02020603050405020304" pitchFamily="18" charset="0"/>
                <a:cs typeface="Times New Roman" panose="02020603050405020304" pitchFamily="18" charset="0"/>
              </a:rPr>
              <a:t>def </a:t>
            </a:r>
            <a:r>
              <a:rPr lang="en-IN" b="0" dirty="0" err="1">
                <a:effectLst/>
                <a:latin typeface="Times New Roman" panose="02020603050405020304" pitchFamily="18" charset="0"/>
                <a:cs typeface="Times New Roman" panose="02020603050405020304" pitchFamily="18" charset="0"/>
              </a:rPr>
              <a:t>labeling</a:t>
            </a:r>
            <a:r>
              <a:rPr lang="en-IN" b="0" dirty="0">
                <a:effectLst/>
                <a:latin typeface="Times New Roman" panose="02020603050405020304" pitchFamily="18" charset="0"/>
                <a:cs typeface="Times New Roman" panose="02020603050405020304" pitchFamily="18" charset="0"/>
              </a:rPr>
              <a:t>(image):</a:t>
            </a:r>
          </a:p>
          <a:p>
            <a:r>
              <a:rPr lang="en-IN" b="0" dirty="0">
                <a:effectLst/>
                <a:latin typeface="Times New Roman" panose="02020603050405020304" pitchFamily="18" charset="0"/>
                <a:cs typeface="Times New Roman" panose="02020603050405020304" pitchFamily="18" charset="0"/>
              </a:rPr>
              <a:t>    contours, _ = cv2.findContours(image, cv2.RETR_EXTERNAL, cv2.CHAIN_APPROX_SIMPLE)</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labeled_img</a:t>
            </a:r>
            <a:r>
              <a:rPr lang="en-IN" b="0" dirty="0">
                <a:effectLst/>
                <a:latin typeface="Times New Roman" panose="02020603050405020304" pitchFamily="18" charset="0"/>
                <a:cs typeface="Times New Roman" panose="02020603050405020304" pitchFamily="18" charset="0"/>
              </a:rPr>
              <a:t> = cv2.drawContours(</a:t>
            </a:r>
            <a:r>
              <a:rPr lang="en-IN" b="0" dirty="0" err="1">
                <a:effectLst/>
                <a:latin typeface="Times New Roman" panose="02020603050405020304" pitchFamily="18" charset="0"/>
                <a:cs typeface="Times New Roman" panose="02020603050405020304" pitchFamily="18" charset="0"/>
              </a:rPr>
              <a:t>np.zeros_like</a:t>
            </a:r>
            <a:r>
              <a:rPr lang="en-IN" b="0" dirty="0">
                <a:effectLst/>
                <a:latin typeface="Times New Roman" panose="02020603050405020304" pitchFamily="18" charset="0"/>
                <a:cs typeface="Times New Roman" panose="02020603050405020304" pitchFamily="18" charset="0"/>
              </a:rPr>
              <a:t>(image), contours, -1, (255), thickness=cv2.FILLED)</a:t>
            </a:r>
          </a:p>
          <a:p>
            <a:r>
              <a:rPr lang="en-IN" b="0" dirty="0">
                <a:effectLst/>
                <a:latin typeface="Times New Roman" panose="02020603050405020304" pitchFamily="18" charset="0"/>
                <a:cs typeface="Times New Roman" panose="02020603050405020304" pitchFamily="18" charset="0"/>
              </a:rPr>
              <a:t>    count = </a:t>
            </a:r>
            <a:r>
              <a:rPr lang="en-IN" b="0" dirty="0" err="1">
                <a:effectLst/>
                <a:latin typeface="Times New Roman" panose="02020603050405020304" pitchFamily="18" charset="0"/>
                <a:cs typeface="Times New Roman" panose="02020603050405020304" pitchFamily="18" charset="0"/>
              </a:rPr>
              <a:t>len</a:t>
            </a:r>
            <a:r>
              <a:rPr lang="en-IN" b="0" dirty="0">
                <a:effectLst/>
                <a:latin typeface="Times New Roman" panose="02020603050405020304" pitchFamily="18" charset="0"/>
                <a:cs typeface="Times New Roman" panose="02020603050405020304" pitchFamily="18" charset="0"/>
              </a:rPr>
              <a:t>(contours)</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plt.title</a:t>
            </a:r>
            <a:r>
              <a:rPr lang="en-IN" b="0" dirty="0">
                <a:effectLst/>
                <a:latin typeface="Times New Roman" panose="02020603050405020304" pitchFamily="18" charset="0"/>
                <a:cs typeface="Times New Roman" panose="02020603050405020304" pitchFamily="18" charset="0"/>
              </a:rPr>
              <a:t>('People counted in this image: ' + str(count))</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plt.imshow</a:t>
            </a:r>
            <a:r>
              <a:rPr lang="en-IN" b="0" dirty="0">
                <a:effectLst/>
                <a:latin typeface="Times New Roman" panose="02020603050405020304" pitchFamily="18" charset="0"/>
                <a:cs typeface="Times New Roman" panose="02020603050405020304" pitchFamily="18" charset="0"/>
              </a:rPr>
              <a:t>(</a:t>
            </a:r>
            <a:r>
              <a:rPr lang="en-IN" b="0" dirty="0" err="1">
                <a:effectLst/>
                <a:latin typeface="Times New Roman" panose="02020603050405020304" pitchFamily="18" charset="0"/>
                <a:cs typeface="Times New Roman" panose="02020603050405020304" pitchFamily="18" charset="0"/>
              </a:rPr>
              <a:t>labeled_img</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cmap</a:t>
            </a:r>
            <a:r>
              <a:rPr lang="en-IN" b="0" dirty="0">
                <a:effectLst/>
                <a:latin typeface="Times New Roman" panose="02020603050405020304" pitchFamily="18" charset="0"/>
                <a:cs typeface="Times New Roman" panose="02020603050405020304" pitchFamily="18" charset="0"/>
              </a:rPr>
              <a:t>='</a:t>
            </a:r>
            <a:r>
              <a:rPr lang="en-IN" b="0" dirty="0" err="1">
                <a:effectLst/>
                <a:latin typeface="Times New Roman" panose="02020603050405020304" pitchFamily="18" charset="0"/>
                <a:cs typeface="Times New Roman" panose="02020603050405020304" pitchFamily="18" charset="0"/>
              </a:rPr>
              <a:t>gray</a:t>
            </a:r>
            <a:r>
              <a:rPr lang="en-IN" b="0" dirty="0">
                <a:effectLst/>
                <a:latin typeface="Times New Roman" panose="02020603050405020304" pitchFamily="18" charset="0"/>
                <a:cs typeface="Times New Roman" panose="02020603050405020304" pitchFamily="18" charset="0"/>
              </a:rPr>
              <a:t>')</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plt.show</a:t>
            </a:r>
            <a:r>
              <a:rPr lang="en-IN" b="0" dirty="0">
                <a:effectLst/>
                <a:latin typeface="Times New Roman" panose="02020603050405020304" pitchFamily="18" charset="0"/>
                <a:cs typeface="Times New Roman" panose="02020603050405020304" pitchFamily="18" charset="0"/>
              </a:rPr>
              <a:t>()</a:t>
            </a:r>
          </a:p>
          <a:p>
            <a:r>
              <a:rPr lang="en-IN" b="0" dirty="0">
                <a:effectLst/>
                <a:latin typeface="Times New Roman" panose="02020603050405020304" pitchFamily="18" charset="0"/>
                <a:cs typeface="Times New Roman" panose="02020603050405020304" pitchFamily="18" charset="0"/>
              </a:rPr>
              <a:t>    return count</a:t>
            </a:r>
          </a:p>
          <a:p>
            <a:r>
              <a:rPr lang="en-IN" b="0" dirty="0" err="1">
                <a:effectLst/>
                <a:latin typeface="Times New Roman" panose="02020603050405020304" pitchFamily="18" charset="0"/>
                <a:cs typeface="Times New Roman" panose="02020603050405020304" pitchFamily="18" charset="0"/>
              </a:rPr>
              <a:t>image_paths</a:t>
            </a:r>
            <a:r>
              <a:rPr lang="en-IN" b="0" dirty="0">
                <a:effectLst/>
                <a:latin typeface="Times New Roman" panose="02020603050405020304" pitchFamily="18" charset="0"/>
                <a:cs typeface="Times New Roman" panose="02020603050405020304" pitchFamily="18" charset="0"/>
              </a:rPr>
              <a:t> = [ '/content/drive/</a:t>
            </a:r>
            <a:r>
              <a:rPr lang="en-IN" b="0" dirty="0" err="1">
                <a:effectLst/>
                <a:latin typeface="Times New Roman" panose="02020603050405020304" pitchFamily="18" charset="0"/>
                <a:cs typeface="Times New Roman" panose="02020603050405020304" pitchFamily="18" charset="0"/>
              </a:rPr>
              <a:t>MyDrive</a:t>
            </a:r>
            <a:r>
              <a:rPr lang="en-IN" b="0" dirty="0">
                <a:effectLst/>
                <a:latin typeface="Times New Roman" panose="02020603050405020304" pitchFamily="18" charset="0"/>
                <a:cs typeface="Times New Roman" panose="02020603050405020304" pitchFamily="18" charset="0"/>
              </a:rPr>
              <a:t>/object count in  images/code/frames/frames/seq_000001.jpg']</a:t>
            </a:r>
          </a:p>
          <a:p>
            <a:r>
              <a:rPr lang="en-IN" b="0" dirty="0" err="1">
                <a:effectLst/>
                <a:latin typeface="Times New Roman" panose="02020603050405020304" pitchFamily="18" charset="0"/>
                <a:cs typeface="Times New Roman" panose="02020603050405020304" pitchFamily="18" charset="0"/>
              </a:rPr>
              <a:t>total_people_count</a:t>
            </a:r>
            <a:r>
              <a:rPr lang="en-IN" b="0" dirty="0">
                <a:effectLst/>
                <a:latin typeface="Times New Roman" panose="02020603050405020304" pitchFamily="18" charset="0"/>
                <a:cs typeface="Times New Roman" panose="02020603050405020304" pitchFamily="18" charset="0"/>
              </a:rPr>
              <a:t> = 0</a:t>
            </a:r>
          </a:p>
          <a:p>
            <a:endParaRPr lang="en-IN" b="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4569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3A41B1-2826-5357-8378-D21843F492E4}"/>
              </a:ext>
            </a:extLst>
          </p:cNvPr>
          <p:cNvSpPr txBox="1"/>
          <p:nvPr/>
        </p:nvSpPr>
        <p:spPr>
          <a:xfrm>
            <a:off x="243068" y="590885"/>
            <a:ext cx="12192000" cy="5355312"/>
          </a:xfrm>
          <a:prstGeom prst="rect">
            <a:avLst/>
          </a:prstGeom>
          <a:noFill/>
        </p:spPr>
        <p:txBody>
          <a:bodyPr wrap="square">
            <a:spAutoFit/>
          </a:bodyPr>
          <a:lstStyle/>
          <a:p>
            <a:r>
              <a:rPr lang="en-IN" b="0" dirty="0">
                <a:effectLst/>
                <a:latin typeface="Times New Roman" panose="02020603050405020304" pitchFamily="18" charset="0"/>
                <a:cs typeface="Times New Roman" panose="02020603050405020304" pitchFamily="18" charset="0"/>
              </a:rPr>
              <a:t>for </a:t>
            </a:r>
            <a:r>
              <a:rPr lang="en-IN" b="0" dirty="0" err="1">
                <a:effectLst/>
                <a:latin typeface="Times New Roman" panose="02020603050405020304" pitchFamily="18" charset="0"/>
                <a:cs typeface="Times New Roman" panose="02020603050405020304" pitchFamily="18" charset="0"/>
              </a:rPr>
              <a:t>i</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img_path</a:t>
            </a:r>
            <a:r>
              <a:rPr lang="en-IN" b="0" dirty="0">
                <a:effectLst/>
                <a:latin typeface="Times New Roman" panose="02020603050405020304" pitchFamily="18" charset="0"/>
                <a:cs typeface="Times New Roman" panose="02020603050405020304" pitchFamily="18" charset="0"/>
              </a:rPr>
              <a:t> in enumerate(</a:t>
            </a:r>
            <a:r>
              <a:rPr lang="en-IN" b="0" dirty="0" err="1">
                <a:effectLst/>
                <a:latin typeface="Times New Roman" panose="02020603050405020304" pitchFamily="18" charset="0"/>
                <a:cs typeface="Times New Roman" panose="02020603050405020304" pitchFamily="18" charset="0"/>
              </a:rPr>
              <a:t>image_paths</a:t>
            </a:r>
            <a:r>
              <a:rPr lang="en-IN" b="0" dirty="0">
                <a:effectLst/>
                <a:latin typeface="Times New Roman" panose="02020603050405020304" pitchFamily="18" charset="0"/>
                <a:cs typeface="Times New Roman" panose="02020603050405020304" pitchFamily="18" charset="0"/>
              </a:rPr>
              <a:t>):</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img</a:t>
            </a:r>
            <a:r>
              <a:rPr lang="en-IN" b="0" dirty="0">
                <a:effectLst/>
                <a:latin typeface="Times New Roman" panose="02020603050405020304" pitchFamily="18" charset="0"/>
                <a:cs typeface="Times New Roman" panose="02020603050405020304" pitchFamily="18" charset="0"/>
              </a:rPr>
              <a:t> = cv2.imread(</a:t>
            </a:r>
            <a:r>
              <a:rPr lang="en-IN" b="0" dirty="0" err="1">
                <a:effectLst/>
                <a:latin typeface="Times New Roman" panose="02020603050405020304" pitchFamily="18" charset="0"/>
                <a:cs typeface="Times New Roman" panose="02020603050405020304" pitchFamily="18" charset="0"/>
              </a:rPr>
              <a:t>img_path</a:t>
            </a:r>
            <a:r>
              <a:rPr lang="en-IN" b="0" dirty="0">
                <a:effectLst/>
                <a:latin typeface="Times New Roman" panose="02020603050405020304" pitchFamily="18" charset="0"/>
                <a:cs typeface="Times New Roman" panose="02020603050405020304" pitchFamily="18" charset="0"/>
              </a:rPr>
              <a:t>, cv2.IMREAD_GRAYSCALE)</a:t>
            </a:r>
          </a:p>
          <a:p>
            <a:r>
              <a:rPr lang="en-IN" b="0" dirty="0">
                <a:effectLst/>
                <a:latin typeface="Times New Roman" panose="02020603050405020304" pitchFamily="18" charset="0"/>
                <a:cs typeface="Times New Roman" panose="02020603050405020304" pitchFamily="18" charset="0"/>
              </a:rPr>
              <a:t>    if </a:t>
            </a:r>
            <a:r>
              <a:rPr lang="en-IN" b="0" dirty="0" err="1">
                <a:effectLst/>
                <a:latin typeface="Times New Roman" panose="02020603050405020304" pitchFamily="18" charset="0"/>
                <a:cs typeface="Times New Roman" panose="02020603050405020304" pitchFamily="18" charset="0"/>
              </a:rPr>
              <a:t>img</a:t>
            </a:r>
            <a:r>
              <a:rPr lang="en-IN" b="0" dirty="0">
                <a:effectLst/>
                <a:latin typeface="Times New Roman" panose="02020603050405020304" pitchFamily="18" charset="0"/>
                <a:cs typeface="Times New Roman" panose="02020603050405020304" pitchFamily="18" charset="0"/>
              </a:rPr>
              <a:t> is None:</a:t>
            </a:r>
          </a:p>
          <a:p>
            <a:r>
              <a:rPr lang="en-IN" b="0" dirty="0">
                <a:effectLst/>
                <a:latin typeface="Times New Roman" panose="02020603050405020304" pitchFamily="18" charset="0"/>
                <a:cs typeface="Times New Roman" panose="02020603050405020304" pitchFamily="18" charset="0"/>
              </a:rPr>
              <a:t>        print(</a:t>
            </a:r>
            <a:r>
              <a:rPr lang="en-IN" b="0" dirty="0" err="1">
                <a:effectLst/>
                <a:latin typeface="Times New Roman" panose="02020603050405020304" pitchFamily="18" charset="0"/>
                <a:cs typeface="Times New Roman" panose="02020603050405020304" pitchFamily="18" charset="0"/>
              </a:rPr>
              <a:t>f"Error</a:t>
            </a:r>
            <a:r>
              <a:rPr lang="en-IN" b="0" dirty="0">
                <a:effectLst/>
                <a:latin typeface="Times New Roman" panose="02020603050405020304" pitchFamily="18" charset="0"/>
                <a:cs typeface="Times New Roman" panose="02020603050405020304" pitchFamily="18" charset="0"/>
              </a:rPr>
              <a:t>: Unable to load image at path: {</a:t>
            </a:r>
            <a:r>
              <a:rPr lang="en-IN" b="0" dirty="0" err="1">
                <a:effectLst/>
                <a:latin typeface="Times New Roman" panose="02020603050405020304" pitchFamily="18" charset="0"/>
                <a:cs typeface="Times New Roman" panose="02020603050405020304" pitchFamily="18" charset="0"/>
              </a:rPr>
              <a:t>img_path</a:t>
            </a:r>
            <a:r>
              <a:rPr lang="en-IN" b="0" dirty="0">
                <a:effectLst/>
                <a:latin typeface="Times New Roman" panose="02020603050405020304" pitchFamily="18" charset="0"/>
                <a:cs typeface="Times New Roman" panose="02020603050405020304" pitchFamily="18" charset="0"/>
              </a:rPr>
              <a:t>}")</a:t>
            </a:r>
          </a:p>
          <a:p>
            <a:r>
              <a:rPr lang="en-IN" b="0" dirty="0">
                <a:effectLst/>
                <a:latin typeface="Times New Roman" panose="02020603050405020304" pitchFamily="18" charset="0"/>
                <a:cs typeface="Times New Roman" panose="02020603050405020304" pitchFamily="18" charset="0"/>
              </a:rPr>
              <a:t>        continue</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cropped_images</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cropped_titles</a:t>
            </a:r>
            <a:r>
              <a:rPr lang="en-IN" b="0" dirty="0">
                <a:effectLst/>
                <a:latin typeface="Times New Roman" panose="02020603050405020304" pitchFamily="18" charset="0"/>
                <a:cs typeface="Times New Roman" panose="02020603050405020304" pitchFamily="18" charset="0"/>
              </a:rPr>
              <a:t> = [], []</a:t>
            </a:r>
          </a:p>
          <a:p>
            <a:r>
              <a:rPr lang="en-IN" b="0" dirty="0">
                <a:effectLst/>
                <a:latin typeface="Times New Roman" panose="02020603050405020304" pitchFamily="18" charset="0"/>
                <a:cs typeface="Times New Roman" panose="02020603050405020304" pitchFamily="18" charset="0"/>
              </a:rPr>
              <a:t>    for j, (</a:t>
            </a:r>
            <a:r>
              <a:rPr lang="en-IN" b="0" dirty="0" err="1">
                <a:effectLst/>
                <a:latin typeface="Times New Roman" panose="02020603050405020304" pitchFamily="18" charset="0"/>
                <a:cs typeface="Times New Roman" panose="02020603050405020304" pitchFamily="18" charset="0"/>
              </a:rPr>
              <a:t>start_y</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end_y</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start_x</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end_x</a:t>
            </a:r>
            <a:r>
              <a:rPr lang="en-IN" b="0" dirty="0">
                <a:effectLst/>
                <a:latin typeface="Times New Roman" panose="02020603050405020304" pitchFamily="18" charset="0"/>
                <a:cs typeface="Times New Roman" panose="02020603050405020304" pitchFamily="18" charset="0"/>
              </a:rPr>
              <a:t>) in enumerate([(100, 380, 380, 600), (20, 220, 100, 300), (200, 500, 0, 300)]):</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cropped_img</a:t>
            </a:r>
            <a:r>
              <a:rPr lang="en-IN" b="0" dirty="0">
                <a:effectLst/>
                <a:latin typeface="Times New Roman" panose="02020603050405020304" pitchFamily="18" charset="0"/>
                <a:cs typeface="Times New Roman" panose="02020603050405020304" pitchFamily="18" charset="0"/>
              </a:rPr>
              <a:t> = crop(</a:t>
            </a:r>
            <a:r>
              <a:rPr lang="en-IN" b="0" dirty="0" err="1">
                <a:effectLst/>
                <a:latin typeface="Times New Roman" panose="02020603050405020304" pitchFamily="18" charset="0"/>
                <a:cs typeface="Times New Roman" panose="02020603050405020304" pitchFamily="18" charset="0"/>
              </a:rPr>
              <a:t>img</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start_y</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end_y</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start_x</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end_x</a:t>
            </a:r>
            <a:r>
              <a:rPr lang="en-IN" b="0" dirty="0">
                <a:effectLst/>
                <a:latin typeface="Times New Roman" panose="02020603050405020304" pitchFamily="18" charset="0"/>
                <a:cs typeface="Times New Roman" panose="02020603050405020304" pitchFamily="18" charset="0"/>
              </a:rPr>
              <a:t>)</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cropped_images.append</a:t>
            </a:r>
            <a:r>
              <a:rPr lang="en-IN" b="0" dirty="0">
                <a:effectLst/>
                <a:latin typeface="Times New Roman" panose="02020603050405020304" pitchFamily="18" charset="0"/>
                <a:cs typeface="Times New Roman" panose="02020603050405020304" pitchFamily="18" charset="0"/>
              </a:rPr>
              <a:t>(</a:t>
            </a:r>
            <a:r>
              <a:rPr lang="en-IN" b="0" dirty="0" err="1">
                <a:effectLst/>
                <a:latin typeface="Times New Roman" panose="02020603050405020304" pitchFamily="18" charset="0"/>
                <a:cs typeface="Times New Roman" panose="02020603050405020304" pitchFamily="18" charset="0"/>
              </a:rPr>
              <a:t>cropped_img</a:t>
            </a:r>
            <a:r>
              <a:rPr lang="en-IN" b="0" dirty="0">
                <a:effectLst/>
                <a:latin typeface="Times New Roman" panose="02020603050405020304" pitchFamily="18" charset="0"/>
                <a:cs typeface="Times New Roman" panose="02020603050405020304" pitchFamily="18" charset="0"/>
              </a:rPr>
              <a:t>)</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cropped_titles.append</a:t>
            </a:r>
            <a:r>
              <a:rPr lang="en-IN" b="0" dirty="0">
                <a:effectLst/>
                <a:latin typeface="Times New Roman" panose="02020603050405020304" pitchFamily="18" charset="0"/>
                <a:cs typeface="Times New Roman" panose="02020603050405020304" pitchFamily="18" charset="0"/>
              </a:rPr>
              <a:t>(</a:t>
            </a:r>
            <a:r>
              <a:rPr lang="en-IN" b="0" dirty="0" err="1">
                <a:effectLst/>
                <a:latin typeface="Times New Roman" panose="02020603050405020304" pitchFamily="18" charset="0"/>
                <a:cs typeface="Times New Roman" panose="02020603050405020304" pitchFamily="18" charset="0"/>
              </a:rPr>
              <a:t>f'Image</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i</a:t>
            </a:r>
            <a:r>
              <a:rPr lang="en-IN" b="0" dirty="0">
                <a:effectLst/>
                <a:latin typeface="Times New Roman" panose="02020603050405020304" pitchFamily="18" charset="0"/>
                <a:cs typeface="Times New Roman" panose="02020603050405020304" pitchFamily="18" charset="0"/>
              </a:rPr>
              <a:t> + 1}-{chr(</a:t>
            </a:r>
            <a:r>
              <a:rPr lang="en-IN" b="0" dirty="0" err="1">
                <a:effectLst/>
                <a:latin typeface="Times New Roman" panose="02020603050405020304" pitchFamily="18" charset="0"/>
                <a:cs typeface="Times New Roman" panose="02020603050405020304" pitchFamily="18" charset="0"/>
              </a:rPr>
              <a:t>ord</a:t>
            </a:r>
            <a:r>
              <a:rPr lang="en-IN" b="0" dirty="0">
                <a:effectLst/>
                <a:latin typeface="Times New Roman" panose="02020603050405020304" pitchFamily="18" charset="0"/>
                <a:cs typeface="Times New Roman" panose="02020603050405020304" pitchFamily="18" charset="0"/>
              </a:rPr>
              <a:t>("A") + j)} (Cropped)')</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all_images</a:t>
            </a:r>
            <a:r>
              <a:rPr lang="en-IN" b="0" dirty="0">
                <a:effectLst/>
                <a:latin typeface="Times New Roman" panose="02020603050405020304" pitchFamily="18" charset="0"/>
                <a:cs typeface="Times New Roman" panose="02020603050405020304" pitchFamily="18" charset="0"/>
              </a:rPr>
              <a:t> = [</a:t>
            </a:r>
            <a:r>
              <a:rPr lang="en-IN" b="0" dirty="0" err="1">
                <a:effectLst/>
                <a:latin typeface="Times New Roman" panose="02020603050405020304" pitchFamily="18" charset="0"/>
                <a:cs typeface="Times New Roman" panose="02020603050405020304" pitchFamily="18" charset="0"/>
              </a:rPr>
              <a:t>img</a:t>
            </a:r>
            <a:r>
              <a:rPr lang="en-IN" b="0" dirty="0">
                <a:effectLst/>
                <a:latin typeface="Times New Roman" panose="02020603050405020304" pitchFamily="18" charset="0"/>
                <a:cs typeface="Times New Roman" panose="02020603050405020304" pitchFamily="18" charset="0"/>
              </a:rPr>
              <a:t>] + </a:t>
            </a:r>
            <a:r>
              <a:rPr lang="en-IN" b="0" dirty="0" err="1">
                <a:effectLst/>
                <a:latin typeface="Times New Roman" panose="02020603050405020304" pitchFamily="18" charset="0"/>
                <a:cs typeface="Times New Roman" panose="02020603050405020304" pitchFamily="18" charset="0"/>
              </a:rPr>
              <a:t>cropped_images</a:t>
            </a:r>
            <a:endParaRPr lang="en-IN" b="0" dirty="0">
              <a:effectLst/>
              <a:latin typeface="Times New Roman" panose="02020603050405020304" pitchFamily="18" charset="0"/>
              <a:cs typeface="Times New Roman" panose="02020603050405020304" pitchFamily="18" charset="0"/>
            </a:endParaRP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all_titles</a:t>
            </a:r>
            <a:r>
              <a:rPr lang="en-IN" b="0" dirty="0">
                <a:effectLst/>
                <a:latin typeface="Times New Roman" panose="02020603050405020304" pitchFamily="18" charset="0"/>
                <a:cs typeface="Times New Roman" panose="02020603050405020304" pitchFamily="18" charset="0"/>
              </a:rPr>
              <a:t> = [</a:t>
            </a:r>
            <a:r>
              <a:rPr lang="en-IN" b="0" dirty="0" err="1">
                <a:effectLst/>
                <a:latin typeface="Times New Roman" panose="02020603050405020304" pitchFamily="18" charset="0"/>
                <a:cs typeface="Times New Roman" panose="02020603050405020304" pitchFamily="18" charset="0"/>
              </a:rPr>
              <a:t>f'Image</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i</a:t>
            </a:r>
            <a:r>
              <a:rPr lang="en-IN" b="0" dirty="0">
                <a:effectLst/>
                <a:latin typeface="Times New Roman" panose="02020603050405020304" pitchFamily="18" charset="0"/>
                <a:cs typeface="Times New Roman" panose="02020603050405020304" pitchFamily="18" charset="0"/>
              </a:rPr>
              <a:t> + 1}'] + </a:t>
            </a:r>
            <a:r>
              <a:rPr lang="en-IN" b="0" dirty="0" err="1">
                <a:effectLst/>
                <a:latin typeface="Times New Roman" panose="02020603050405020304" pitchFamily="18" charset="0"/>
                <a:cs typeface="Times New Roman" panose="02020603050405020304" pitchFamily="18" charset="0"/>
              </a:rPr>
              <a:t>cropped_titles</a:t>
            </a:r>
            <a:endParaRPr lang="en-IN" b="0" dirty="0">
              <a:effectLst/>
              <a:latin typeface="Times New Roman" panose="02020603050405020304" pitchFamily="18" charset="0"/>
              <a:cs typeface="Times New Roman" panose="02020603050405020304" pitchFamily="18" charset="0"/>
            </a:endParaRP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plotting_grid</a:t>
            </a:r>
            <a:r>
              <a:rPr lang="en-IN" b="0" dirty="0">
                <a:effectLst/>
                <a:latin typeface="Times New Roman" panose="02020603050405020304" pitchFamily="18" charset="0"/>
                <a:cs typeface="Times New Roman" panose="02020603050405020304" pitchFamily="18" charset="0"/>
              </a:rPr>
              <a:t>(</a:t>
            </a:r>
            <a:r>
              <a:rPr lang="en-IN" b="0" dirty="0" err="1">
                <a:effectLst/>
                <a:latin typeface="Times New Roman" panose="02020603050405020304" pitchFamily="18" charset="0"/>
                <a:cs typeface="Times New Roman" panose="02020603050405020304" pitchFamily="18" charset="0"/>
              </a:rPr>
              <a:t>all_images</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all_titles</a:t>
            </a:r>
            <a:r>
              <a:rPr lang="en-IN" b="0" dirty="0">
                <a:effectLst/>
                <a:latin typeface="Times New Roman" panose="02020603050405020304" pitchFamily="18" charset="0"/>
                <a:cs typeface="Times New Roman" panose="02020603050405020304" pitchFamily="18" charset="0"/>
              </a:rPr>
              <a:t>, 1, </a:t>
            </a:r>
            <a:r>
              <a:rPr lang="en-IN" b="0" dirty="0" err="1">
                <a:effectLst/>
                <a:latin typeface="Times New Roman" panose="02020603050405020304" pitchFamily="18" charset="0"/>
                <a:cs typeface="Times New Roman" panose="02020603050405020304" pitchFamily="18" charset="0"/>
              </a:rPr>
              <a:t>len</a:t>
            </a:r>
            <a:r>
              <a:rPr lang="en-IN" b="0" dirty="0">
                <a:effectLst/>
                <a:latin typeface="Times New Roman" panose="02020603050405020304" pitchFamily="18" charset="0"/>
                <a:cs typeface="Times New Roman" panose="02020603050405020304" pitchFamily="18" charset="0"/>
              </a:rPr>
              <a:t>(</a:t>
            </a:r>
            <a:r>
              <a:rPr lang="en-IN" b="0" dirty="0" err="1">
                <a:effectLst/>
                <a:latin typeface="Times New Roman" panose="02020603050405020304" pitchFamily="18" charset="0"/>
                <a:cs typeface="Times New Roman" panose="02020603050405020304" pitchFamily="18" charset="0"/>
              </a:rPr>
              <a:t>all_images</a:t>
            </a:r>
            <a:r>
              <a:rPr lang="en-IN" b="0" dirty="0">
                <a:effectLst/>
                <a:latin typeface="Times New Roman" panose="02020603050405020304" pitchFamily="18" charset="0"/>
                <a:cs typeface="Times New Roman" panose="02020603050405020304" pitchFamily="18" charset="0"/>
              </a:rPr>
              <a:t>), 18)</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processed_images</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processed_titles</a:t>
            </a:r>
            <a:r>
              <a:rPr lang="en-IN" b="0" dirty="0">
                <a:effectLst/>
                <a:latin typeface="Times New Roman" panose="02020603050405020304" pitchFamily="18" charset="0"/>
                <a:cs typeface="Times New Roman" panose="02020603050405020304" pitchFamily="18" charset="0"/>
              </a:rPr>
              <a:t> = [], []</a:t>
            </a:r>
          </a:p>
          <a:p>
            <a:r>
              <a:rPr lang="en-IN" b="0" dirty="0">
                <a:effectLst/>
                <a:latin typeface="Times New Roman" panose="02020603050405020304" pitchFamily="18" charset="0"/>
                <a:cs typeface="Times New Roman" panose="02020603050405020304" pitchFamily="18" charset="0"/>
              </a:rPr>
              <a:t>    for j, </a:t>
            </a:r>
            <a:r>
              <a:rPr lang="en-IN" b="0" dirty="0" err="1">
                <a:effectLst/>
                <a:latin typeface="Times New Roman" panose="02020603050405020304" pitchFamily="18" charset="0"/>
                <a:cs typeface="Times New Roman" panose="02020603050405020304" pitchFamily="18" charset="0"/>
              </a:rPr>
              <a:t>cropped_img</a:t>
            </a:r>
            <a:r>
              <a:rPr lang="en-IN" b="0" dirty="0">
                <a:effectLst/>
                <a:latin typeface="Times New Roman" panose="02020603050405020304" pitchFamily="18" charset="0"/>
                <a:cs typeface="Times New Roman" panose="02020603050405020304" pitchFamily="18" charset="0"/>
              </a:rPr>
              <a:t> in enumerate(</a:t>
            </a:r>
            <a:r>
              <a:rPr lang="en-IN" b="0" dirty="0" err="1">
                <a:effectLst/>
                <a:latin typeface="Times New Roman" panose="02020603050405020304" pitchFamily="18" charset="0"/>
                <a:cs typeface="Times New Roman" panose="02020603050405020304" pitchFamily="18" charset="0"/>
              </a:rPr>
              <a:t>cropped_images</a:t>
            </a:r>
            <a:r>
              <a:rPr lang="en-IN" b="0" dirty="0">
                <a:effectLst/>
                <a:latin typeface="Times New Roman" panose="02020603050405020304" pitchFamily="18" charset="0"/>
                <a:cs typeface="Times New Roman" panose="02020603050405020304" pitchFamily="18" charset="0"/>
              </a:rPr>
              <a:t>):</a:t>
            </a:r>
          </a:p>
          <a:p>
            <a:r>
              <a:rPr lang="en-IN" b="0" dirty="0">
                <a:effectLst/>
                <a:latin typeface="Times New Roman" panose="02020603050405020304" pitchFamily="18" charset="0"/>
                <a:cs typeface="Times New Roman" panose="02020603050405020304" pitchFamily="18" charset="0"/>
              </a:rPr>
              <a:t>        multiplier = 2</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resized_img</a:t>
            </a:r>
            <a:r>
              <a:rPr lang="en-IN" b="0" dirty="0">
                <a:effectLst/>
                <a:latin typeface="Times New Roman" panose="02020603050405020304" pitchFamily="18" charset="0"/>
                <a:cs typeface="Times New Roman" panose="02020603050405020304" pitchFamily="18" charset="0"/>
              </a:rPr>
              <a:t> = resize(</a:t>
            </a:r>
            <a:r>
              <a:rPr lang="en-IN" b="0" dirty="0" err="1">
                <a:effectLst/>
                <a:latin typeface="Times New Roman" panose="02020603050405020304" pitchFamily="18" charset="0"/>
                <a:cs typeface="Times New Roman" panose="02020603050405020304" pitchFamily="18" charset="0"/>
              </a:rPr>
              <a:t>cropped_img</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cropped_img.shape</a:t>
            </a:r>
            <a:r>
              <a:rPr lang="en-IN" b="0" dirty="0">
                <a:effectLst/>
                <a:latin typeface="Times New Roman" panose="02020603050405020304" pitchFamily="18" charset="0"/>
                <a:cs typeface="Times New Roman" panose="02020603050405020304" pitchFamily="18" charset="0"/>
              </a:rPr>
              <a:t>[1] * multiplier, </a:t>
            </a:r>
            <a:r>
              <a:rPr lang="en-IN" b="0" dirty="0" err="1">
                <a:effectLst/>
                <a:latin typeface="Times New Roman" panose="02020603050405020304" pitchFamily="18" charset="0"/>
                <a:cs typeface="Times New Roman" panose="02020603050405020304" pitchFamily="18" charset="0"/>
              </a:rPr>
              <a:t>cropped_img.shape</a:t>
            </a:r>
            <a:r>
              <a:rPr lang="en-IN" b="0" dirty="0">
                <a:effectLst/>
                <a:latin typeface="Times New Roman" panose="02020603050405020304" pitchFamily="18" charset="0"/>
                <a:cs typeface="Times New Roman" panose="02020603050405020304" pitchFamily="18" charset="0"/>
              </a:rPr>
              <a:t>[0] * multiplier)</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gamma_value</a:t>
            </a:r>
            <a:r>
              <a:rPr lang="en-IN" b="0" dirty="0">
                <a:effectLst/>
                <a:latin typeface="Times New Roman" panose="02020603050405020304" pitchFamily="18" charset="0"/>
                <a:cs typeface="Times New Roman" panose="02020603050405020304" pitchFamily="18" charset="0"/>
              </a:rPr>
              <a:t> = [1.2, 0.5, 2.5][j]</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gamma_corrected_img</a:t>
            </a:r>
            <a:r>
              <a:rPr lang="en-IN" b="0" dirty="0">
                <a:effectLst/>
                <a:latin typeface="Times New Roman" panose="02020603050405020304" pitchFamily="18" charset="0"/>
                <a:cs typeface="Times New Roman" panose="02020603050405020304" pitchFamily="18" charset="0"/>
              </a:rPr>
              <a:t> = </a:t>
            </a:r>
            <a:r>
              <a:rPr lang="en-IN" b="0" dirty="0" err="1">
                <a:effectLst/>
                <a:latin typeface="Times New Roman" panose="02020603050405020304" pitchFamily="18" charset="0"/>
                <a:cs typeface="Times New Roman" panose="02020603050405020304" pitchFamily="18" charset="0"/>
              </a:rPr>
              <a:t>gamma_correction</a:t>
            </a:r>
            <a:r>
              <a:rPr lang="en-IN" b="0" dirty="0">
                <a:effectLst/>
                <a:latin typeface="Times New Roman" panose="02020603050405020304" pitchFamily="18" charset="0"/>
                <a:cs typeface="Times New Roman" panose="02020603050405020304" pitchFamily="18" charset="0"/>
              </a:rPr>
              <a:t>(</a:t>
            </a:r>
            <a:r>
              <a:rPr lang="en-IN" b="0" dirty="0" err="1">
                <a:effectLst/>
                <a:latin typeface="Times New Roman" panose="02020603050405020304" pitchFamily="18" charset="0"/>
                <a:cs typeface="Times New Roman" panose="02020603050405020304" pitchFamily="18" charset="0"/>
              </a:rPr>
              <a:t>resized_img</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gamma_value</a:t>
            </a:r>
            <a:r>
              <a:rPr lang="en-IN" b="0" dirty="0">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1650876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5FF6F70-3B13-98DD-7BAD-2B4396343B31}"/>
              </a:ext>
            </a:extLst>
          </p:cNvPr>
          <p:cNvSpPr txBox="1"/>
          <p:nvPr/>
        </p:nvSpPr>
        <p:spPr>
          <a:xfrm>
            <a:off x="0" y="1166842"/>
            <a:ext cx="12192000" cy="4524315"/>
          </a:xfrm>
          <a:prstGeom prst="rect">
            <a:avLst/>
          </a:prstGeom>
          <a:noFill/>
        </p:spPr>
        <p:txBody>
          <a:bodyPr wrap="square">
            <a:spAutoFit/>
          </a:bodyPr>
          <a:lstStyle/>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blurred_img</a:t>
            </a:r>
            <a:r>
              <a:rPr lang="en-IN" b="0" dirty="0">
                <a:effectLst/>
                <a:latin typeface="Times New Roman" panose="02020603050405020304" pitchFamily="18" charset="0"/>
                <a:cs typeface="Times New Roman" panose="02020603050405020304" pitchFamily="18" charset="0"/>
              </a:rPr>
              <a:t> = cv2.GaussianBlur(</a:t>
            </a:r>
            <a:r>
              <a:rPr lang="en-IN" b="0" dirty="0" err="1">
                <a:effectLst/>
                <a:latin typeface="Times New Roman" panose="02020603050405020304" pitchFamily="18" charset="0"/>
                <a:cs typeface="Times New Roman" panose="02020603050405020304" pitchFamily="18" charset="0"/>
              </a:rPr>
              <a:t>gamma_corrected_img</a:t>
            </a:r>
            <a:r>
              <a:rPr lang="en-IN" b="0" dirty="0">
                <a:effectLst/>
                <a:latin typeface="Times New Roman" panose="02020603050405020304" pitchFamily="18" charset="0"/>
                <a:cs typeface="Times New Roman" panose="02020603050405020304" pitchFamily="18" charset="0"/>
              </a:rPr>
              <a:t>, (5, 5), 0)</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equalized_img</a:t>
            </a:r>
            <a:r>
              <a:rPr lang="en-IN" b="0" dirty="0">
                <a:effectLst/>
                <a:latin typeface="Times New Roman" panose="02020603050405020304" pitchFamily="18" charset="0"/>
                <a:cs typeface="Times New Roman" panose="02020603050405020304" pitchFamily="18" charset="0"/>
              </a:rPr>
              <a:t> = </a:t>
            </a:r>
            <a:r>
              <a:rPr lang="en-IN" b="0" dirty="0" err="1">
                <a:effectLst/>
                <a:latin typeface="Times New Roman" panose="02020603050405020304" pitchFamily="18" charset="0"/>
                <a:cs typeface="Times New Roman" panose="02020603050405020304" pitchFamily="18" charset="0"/>
              </a:rPr>
              <a:t>adaptive_histogram_equalization</a:t>
            </a:r>
            <a:r>
              <a:rPr lang="en-IN" b="0" dirty="0">
                <a:effectLst/>
                <a:latin typeface="Times New Roman" panose="02020603050405020304" pitchFamily="18" charset="0"/>
                <a:cs typeface="Times New Roman" panose="02020603050405020304" pitchFamily="18" charset="0"/>
              </a:rPr>
              <a:t>(</a:t>
            </a:r>
            <a:r>
              <a:rPr lang="en-IN" b="0" dirty="0" err="1">
                <a:effectLst/>
                <a:latin typeface="Times New Roman" panose="02020603050405020304" pitchFamily="18" charset="0"/>
                <a:cs typeface="Times New Roman" panose="02020603050405020304" pitchFamily="18" charset="0"/>
              </a:rPr>
              <a:t>blurred_img</a:t>
            </a:r>
            <a:r>
              <a:rPr lang="en-IN" b="0" dirty="0">
                <a:effectLst/>
                <a:latin typeface="Times New Roman" panose="02020603050405020304" pitchFamily="18" charset="0"/>
                <a:cs typeface="Times New Roman" panose="02020603050405020304" pitchFamily="18" charset="0"/>
              </a:rPr>
              <a:t>)</a:t>
            </a:r>
          </a:p>
          <a:p>
            <a:endParaRPr lang="en-IN" b="0" dirty="0">
              <a:effectLst/>
              <a:latin typeface="Times New Roman" panose="02020603050405020304" pitchFamily="18" charset="0"/>
              <a:cs typeface="Times New Roman" panose="02020603050405020304" pitchFamily="18" charset="0"/>
            </a:endParaRP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thresholded_img</a:t>
            </a:r>
            <a:r>
              <a:rPr lang="en-IN" b="0" dirty="0">
                <a:effectLst/>
                <a:latin typeface="Times New Roman" panose="02020603050405020304" pitchFamily="18" charset="0"/>
                <a:cs typeface="Times New Roman" panose="02020603050405020304" pitchFamily="18" charset="0"/>
              </a:rPr>
              <a:t> = </a:t>
            </a:r>
            <a:r>
              <a:rPr lang="en-IN" b="0" dirty="0" err="1">
                <a:effectLst/>
                <a:latin typeface="Times New Roman" panose="02020603050405020304" pitchFamily="18" charset="0"/>
                <a:cs typeface="Times New Roman" panose="02020603050405020304" pitchFamily="18" charset="0"/>
              </a:rPr>
              <a:t>otsu_threshold</a:t>
            </a:r>
            <a:r>
              <a:rPr lang="en-IN" b="0" dirty="0">
                <a:effectLst/>
                <a:latin typeface="Times New Roman" panose="02020603050405020304" pitchFamily="18" charset="0"/>
                <a:cs typeface="Times New Roman" panose="02020603050405020304" pitchFamily="18" charset="0"/>
              </a:rPr>
              <a:t>(</a:t>
            </a:r>
            <a:r>
              <a:rPr lang="en-IN" b="0" dirty="0" err="1">
                <a:effectLst/>
                <a:latin typeface="Times New Roman" panose="02020603050405020304" pitchFamily="18" charset="0"/>
                <a:cs typeface="Times New Roman" panose="02020603050405020304" pitchFamily="18" charset="0"/>
              </a:rPr>
              <a:t>equalized_img</a:t>
            </a:r>
            <a:r>
              <a:rPr lang="en-IN" b="0" dirty="0">
                <a:effectLst/>
                <a:latin typeface="Times New Roman" panose="02020603050405020304" pitchFamily="18" charset="0"/>
                <a:cs typeface="Times New Roman" panose="02020603050405020304" pitchFamily="18" charset="0"/>
              </a:rPr>
              <a:t>)</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dlt_er_img</a:t>
            </a:r>
            <a:r>
              <a:rPr lang="en-IN" b="0" dirty="0">
                <a:effectLst/>
                <a:latin typeface="Times New Roman" panose="02020603050405020304" pitchFamily="18" charset="0"/>
                <a:cs typeface="Times New Roman" panose="02020603050405020304" pitchFamily="18" charset="0"/>
              </a:rPr>
              <a:t> = </a:t>
            </a:r>
            <a:r>
              <a:rPr lang="en-IN" b="0" dirty="0" err="1">
                <a:effectLst/>
                <a:latin typeface="Times New Roman" panose="02020603050405020304" pitchFamily="18" charset="0"/>
                <a:cs typeface="Times New Roman" panose="02020603050405020304" pitchFamily="18" charset="0"/>
              </a:rPr>
              <a:t>dilation_erosion</a:t>
            </a:r>
            <a:r>
              <a:rPr lang="en-IN" b="0" dirty="0">
                <a:effectLst/>
                <a:latin typeface="Times New Roman" panose="02020603050405020304" pitchFamily="18" charset="0"/>
                <a:cs typeface="Times New Roman" panose="02020603050405020304" pitchFamily="18" charset="0"/>
              </a:rPr>
              <a:t>(</a:t>
            </a:r>
            <a:r>
              <a:rPr lang="en-IN" b="0" dirty="0" err="1">
                <a:effectLst/>
                <a:latin typeface="Times New Roman" panose="02020603050405020304" pitchFamily="18" charset="0"/>
                <a:cs typeface="Times New Roman" panose="02020603050405020304" pitchFamily="18" charset="0"/>
              </a:rPr>
              <a:t>thresholded_img</a:t>
            </a:r>
            <a:r>
              <a:rPr lang="en-IN" b="0" dirty="0">
                <a:effectLst/>
                <a:latin typeface="Times New Roman" panose="02020603050405020304" pitchFamily="18" charset="0"/>
                <a:cs typeface="Times New Roman" panose="02020603050405020304" pitchFamily="18" charset="0"/>
              </a:rPr>
              <a:t>)</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processed_images.extend</a:t>
            </a:r>
            <a:r>
              <a:rPr lang="en-IN" b="0" dirty="0">
                <a:effectLst/>
                <a:latin typeface="Times New Roman" panose="02020603050405020304" pitchFamily="18" charset="0"/>
                <a:cs typeface="Times New Roman" panose="02020603050405020304" pitchFamily="18" charset="0"/>
              </a:rPr>
              <a:t>([</a:t>
            </a:r>
            <a:r>
              <a:rPr lang="en-IN" b="0" dirty="0" err="1">
                <a:effectLst/>
                <a:latin typeface="Times New Roman" panose="02020603050405020304" pitchFamily="18" charset="0"/>
                <a:cs typeface="Times New Roman" panose="02020603050405020304" pitchFamily="18" charset="0"/>
              </a:rPr>
              <a:t>resized_img</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gamma_corrected_img</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blurred_img</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equalized_img</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thresholded_img</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dlt_er_img</a:t>
            </a:r>
            <a:r>
              <a:rPr lang="en-IN" b="0" dirty="0">
                <a:effectLst/>
                <a:latin typeface="Times New Roman" panose="02020603050405020304" pitchFamily="18" charset="0"/>
                <a:cs typeface="Times New Roman" panose="02020603050405020304" pitchFamily="18" charset="0"/>
              </a:rPr>
              <a:t>])</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processed_titles.extend</a:t>
            </a:r>
            <a:r>
              <a:rPr lang="en-IN" b="0" dirty="0">
                <a:effectLst/>
                <a:latin typeface="Times New Roman" panose="02020603050405020304" pitchFamily="18" charset="0"/>
                <a:cs typeface="Times New Roman" panose="02020603050405020304" pitchFamily="18" charset="0"/>
              </a:rPr>
              <a:t>([</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f'Resized</a:t>
            </a:r>
            <a:r>
              <a:rPr lang="en-IN" b="0" dirty="0">
                <a:effectLst/>
                <a:latin typeface="Times New Roman" panose="02020603050405020304" pitchFamily="18" charset="0"/>
                <a:cs typeface="Times New Roman" panose="02020603050405020304" pitchFamily="18" charset="0"/>
              </a:rPr>
              <a:t> Image {</a:t>
            </a:r>
            <a:r>
              <a:rPr lang="en-IN" b="0" dirty="0" err="1">
                <a:effectLst/>
                <a:latin typeface="Times New Roman" panose="02020603050405020304" pitchFamily="18" charset="0"/>
                <a:cs typeface="Times New Roman" panose="02020603050405020304" pitchFamily="18" charset="0"/>
              </a:rPr>
              <a:t>i</a:t>
            </a:r>
            <a:r>
              <a:rPr lang="en-IN" b="0" dirty="0">
                <a:effectLst/>
                <a:latin typeface="Times New Roman" panose="02020603050405020304" pitchFamily="18" charset="0"/>
                <a:cs typeface="Times New Roman" panose="02020603050405020304" pitchFamily="18" charset="0"/>
              </a:rPr>
              <a:t> + 1}-{chr(</a:t>
            </a:r>
            <a:r>
              <a:rPr lang="en-IN" b="0" dirty="0" err="1">
                <a:effectLst/>
                <a:latin typeface="Times New Roman" panose="02020603050405020304" pitchFamily="18" charset="0"/>
                <a:cs typeface="Times New Roman" panose="02020603050405020304" pitchFamily="18" charset="0"/>
              </a:rPr>
              <a:t>ord</a:t>
            </a:r>
            <a:r>
              <a:rPr lang="en-IN" b="0" dirty="0">
                <a:effectLst/>
                <a:latin typeface="Times New Roman" panose="02020603050405020304" pitchFamily="18" charset="0"/>
                <a:cs typeface="Times New Roman" panose="02020603050405020304" pitchFamily="18" charset="0"/>
              </a:rPr>
              <a:t>("A") + j)}',</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f'Gamma</a:t>
            </a:r>
            <a:r>
              <a:rPr lang="en-IN" b="0" dirty="0">
                <a:effectLst/>
                <a:latin typeface="Times New Roman" panose="02020603050405020304" pitchFamily="18" charset="0"/>
                <a:cs typeface="Times New Roman" panose="02020603050405020304" pitchFamily="18" charset="0"/>
              </a:rPr>
              <a:t> Image {</a:t>
            </a:r>
            <a:r>
              <a:rPr lang="en-IN" b="0" dirty="0" err="1">
                <a:effectLst/>
                <a:latin typeface="Times New Roman" panose="02020603050405020304" pitchFamily="18" charset="0"/>
                <a:cs typeface="Times New Roman" panose="02020603050405020304" pitchFamily="18" charset="0"/>
              </a:rPr>
              <a:t>i</a:t>
            </a:r>
            <a:r>
              <a:rPr lang="en-IN" b="0" dirty="0">
                <a:effectLst/>
                <a:latin typeface="Times New Roman" panose="02020603050405020304" pitchFamily="18" charset="0"/>
                <a:cs typeface="Times New Roman" panose="02020603050405020304" pitchFamily="18" charset="0"/>
              </a:rPr>
              <a:t> + 1}-{chr(</a:t>
            </a:r>
            <a:r>
              <a:rPr lang="en-IN" b="0" dirty="0" err="1">
                <a:effectLst/>
                <a:latin typeface="Times New Roman" panose="02020603050405020304" pitchFamily="18" charset="0"/>
                <a:cs typeface="Times New Roman" panose="02020603050405020304" pitchFamily="18" charset="0"/>
              </a:rPr>
              <a:t>ord</a:t>
            </a:r>
            <a:r>
              <a:rPr lang="en-IN" b="0" dirty="0">
                <a:effectLst/>
                <a:latin typeface="Times New Roman" panose="02020603050405020304" pitchFamily="18" charset="0"/>
                <a:cs typeface="Times New Roman" panose="02020603050405020304" pitchFamily="18" charset="0"/>
              </a:rPr>
              <a:t>("A") + j)}',</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f'Blurred</a:t>
            </a:r>
            <a:r>
              <a:rPr lang="en-IN" b="0" dirty="0">
                <a:effectLst/>
                <a:latin typeface="Times New Roman" panose="02020603050405020304" pitchFamily="18" charset="0"/>
                <a:cs typeface="Times New Roman" panose="02020603050405020304" pitchFamily="18" charset="0"/>
              </a:rPr>
              <a:t> Image {</a:t>
            </a:r>
            <a:r>
              <a:rPr lang="en-IN" b="0" dirty="0" err="1">
                <a:effectLst/>
                <a:latin typeface="Times New Roman" panose="02020603050405020304" pitchFamily="18" charset="0"/>
                <a:cs typeface="Times New Roman" panose="02020603050405020304" pitchFamily="18" charset="0"/>
              </a:rPr>
              <a:t>i</a:t>
            </a:r>
            <a:r>
              <a:rPr lang="en-IN" b="0" dirty="0">
                <a:effectLst/>
                <a:latin typeface="Times New Roman" panose="02020603050405020304" pitchFamily="18" charset="0"/>
                <a:cs typeface="Times New Roman" panose="02020603050405020304" pitchFamily="18" charset="0"/>
              </a:rPr>
              <a:t> + 1}-{chr(</a:t>
            </a:r>
            <a:r>
              <a:rPr lang="en-IN" b="0" dirty="0" err="1">
                <a:effectLst/>
                <a:latin typeface="Times New Roman" panose="02020603050405020304" pitchFamily="18" charset="0"/>
                <a:cs typeface="Times New Roman" panose="02020603050405020304" pitchFamily="18" charset="0"/>
              </a:rPr>
              <a:t>ord</a:t>
            </a:r>
            <a:r>
              <a:rPr lang="en-IN" b="0" dirty="0">
                <a:effectLst/>
                <a:latin typeface="Times New Roman" panose="02020603050405020304" pitchFamily="18" charset="0"/>
                <a:cs typeface="Times New Roman" panose="02020603050405020304" pitchFamily="18" charset="0"/>
              </a:rPr>
              <a:t>("A") + j)}',</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f'Equalized</a:t>
            </a:r>
            <a:r>
              <a:rPr lang="en-IN" b="0" dirty="0">
                <a:effectLst/>
                <a:latin typeface="Times New Roman" panose="02020603050405020304" pitchFamily="18" charset="0"/>
                <a:cs typeface="Times New Roman" panose="02020603050405020304" pitchFamily="18" charset="0"/>
              </a:rPr>
              <a:t> Image {</a:t>
            </a:r>
            <a:r>
              <a:rPr lang="en-IN" b="0" dirty="0" err="1">
                <a:effectLst/>
                <a:latin typeface="Times New Roman" panose="02020603050405020304" pitchFamily="18" charset="0"/>
                <a:cs typeface="Times New Roman" panose="02020603050405020304" pitchFamily="18" charset="0"/>
              </a:rPr>
              <a:t>i</a:t>
            </a:r>
            <a:r>
              <a:rPr lang="en-IN" b="0" dirty="0">
                <a:effectLst/>
                <a:latin typeface="Times New Roman" panose="02020603050405020304" pitchFamily="18" charset="0"/>
                <a:cs typeface="Times New Roman" panose="02020603050405020304" pitchFamily="18" charset="0"/>
              </a:rPr>
              <a:t> + 1}-{chr(</a:t>
            </a:r>
            <a:r>
              <a:rPr lang="en-IN" b="0" dirty="0" err="1">
                <a:effectLst/>
                <a:latin typeface="Times New Roman" panose="02020603050405020304" pitchFamily="18" charset="0"/>
                <a:cs typeface="Times New Roman" panose="02020603050405020304" pitchFamily="18" charset="0"/>
              </a:rPr>
              <a:t>ord</a:t>
            </a:r>
            <a:r>
              <a:rPr lang="en-IN" b="0" dirty="0">
                <a:effectLst/>
                <a:latin typeface="Times New Roman" panose="02020603050405020304" pitchFamily="18" charset="0"/>
                <a:cs typeface="Times New Roman" panose="02020603050405020304" pitchFamily="18" charset="0"/>
              </a:rPr>
              <a:t>("A") + j)}',</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f'Thresholded</a:t>
            </a:r>
            <a:r>
              <a:rPr lang="en-IN" b="0" dirty="0">
                <a:effectLst/>
                <a:latin typeface="Times New Roman" panose="02020603050405020304" pitchFamily="18" charset="0"/>
                <a:cs typeface="Times New Roman" panose="02020603050405020304" pitchFamily="18" charset="0"/>
              </a:rPr>
              <a:t> Image {</a:t>
            </a:r>
            <a:r>
              <a:rPr lang="en-IN" b="0" dirty="0" err="1">
                <a:effectLst/>
                <a:latin typeface="Times New Roman" panose="02020603050405020304" pitchFamily="18" charset="0"/>
                <a:cs typeface="Times New Roman" panose="02020603050405020304" pitchFamily="18" charset="0"/>
              </a:rPr>
              <a:t>i</a:t>
            </a:r>
            <a:r>
              <a:rPr lang="en-IN" b="0" dirty="0">
                <a:effectLst/>
                <a:latin typeface="Times New Roman" panose="02020603050405020304" pitchFamily="18" charset="0"/>
                <a:cs typeface="Times New Roman" panose="02020603050405020304" pitchFamily="18" charset="0"/>
              </a:rPr>
              <a:t> + 1}-{chr(</a:t>
            </a:r>
            <a:r>
              <a:rPr lang="en-IN" b="0" dirty="0" err="1">
                <a:effectLst/>
                <a:latin typeface="Times New Roman" panose="02020603050405020304" pitchFamily="18" charset="0"/>
                <a:cs typeface="Times New Roman" panose="02020603050405020304" pitchFamily="18" charset="0"/>
              </a:rPr>
              <a:t>ord</a:t>
            </a:r>
            <a:r>
              <a:rPr lang="en-IN" b="0" dirty="0">
                <a:effectLst/>
                <a:latin typeface="Times New Roman" panose="02020603050405020304" pitchFamily="18" charset="0"/>
                <a:cs typeface="Times New Roman" panose="02020603050405020304" pitchFamily="18" charset="0"/>
              </a:rPr>
              <a:t>("A") + j)}',</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f'Dilatation</a:t>
            </a:r>
            <a:r>
              <a:rPr lang="en-IN" b="0" dirty="0">
                <a:effectLst/>
                <a:latin typeface="Times New Roman" panose="02020603050405020304" pitchFamily="18" charset="0"/>
                <a:cs typeface="Times New Roman" panose="02020603050405020304" pitchFamily="18" charset="0"/>
              </a:rPr>
              <a:t> and Erosion Image {</a:t>
            </a:r>
            <a:r>
              <a:rPr lang="en-IN" b="0" dirty="0" err="1">
                <a:effectLst/>
                <a:latin typeface="Times New Roman" panose="02020603050405020304" pitchFamily="18" charset="0"/>
                <a:cs typeface="Times New Roman" panose="02020603050405020304" pitchFamily="18" charset="0"/>
              </a:rPr>
              <a:t>i</a:t>
            </a:r>
            <a:r>
              <a:rPr lang="en-IN" b="0" dirty="0">
                <a:effectLst/>
                <a:latin typeface="Times New Roman" panose="02020603050405020304" pitchFamily="18" charset="0"/>
                <a:cs typeface="Times New Roman" panose="02020603050405020304" pitchFamily="18" charset="0"/>
              </a:rPr>
              <a:t> + 1}-{chr(</a:t>
            </a:r>
            <a:r>
              <a:rPr lang="en-IN" b="0" dirty="0" err="1">
                <a:effectLst/>
                <a:latin typeface="Times New Roman" panose="02020603050405020304" pitchFamily="18" charset="0"/>
                <a:cs typeface="Times New Roman" panose="02020603050405020304" pitchFamily="18" charset="0"/>
              </a:rPr>
              <a:t>ord</a:t>
            </a:r>
            <a:r>
              <a:rPr lang="en-IN" b="0" dirty="0">
                <a:effectLst/>
                <a:latin typeface="Times New Roman" panose="02020603050405020304" pitchFamily="18" charset="0"/>
                <a:cs typeface="Times New Roman" panose="02020603050405020304" pitchFamily="18" charset="0"/>
              </a:rPr>
              <a:t>("A") + j)}'])</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plotting_grid</a:t>
            </a:r>
            <a:r>
              <a:rPr lang="en-IN" b="0" dirty="0">
                <a:effectLst/>
                <a:latin typeface="Times New Roman" panose="02020603050405020304" pitchFamily="18" charset="0"/>
                <a:cs typeface="Times New Roman" panose="02020603050405020304" pitchFamily="18" charset="0"/>
              </a:rPr>
              <a:t>(</a:t>
            </a:r>
            <a:r>
              <a:rPr lang="en-IN" b="0" dirty="0" err="1">
                <a:effectLst/>
                <a:latin typeface="Times New Roman" panose="02020603050405020304" pitchFamily="18" charset="0"/>
                <a:cs typeface="Times New Roman" panose="02020603050405020304" pitchFamily="18" charset="0"/>
              </a:rPr>
              <a:t>processed_images</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processed_titles</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len</a:t>
            </a:r>
            <a:r>
              <a:rPr lang="en-IN" b="0" dirty="0">
                <a:effectLst/>
                <a:latin typeface="Times New Roman" panose="02020603050405020304" pitchFamily="18" charset="0"/>
                <a:cs typeface="Times New Roman" panose="02020603050405020304" pitchFamily="18" charset="0"/>
              </a:rPr>
              <a:t>(</a:t>
            </a:r>
            <a:r>
              <a:rPr lang="en-IN" b="0" dirty="0" err="1">
                <a:effectLst/>
                <a:latin typeface="Times New Roman" panose="02020603050405020304" pitchFamily="18" charset="0"/>
                <a:cs typeface="Times New Roman" panose="02020603050405020304" pitchFamily="18" charset="0"/>
              </a:rPr>
              <a:t>cropped_images</a:t>
            </a:r>
            <a:r>
              <a:rPr lang="en-IN" b="0" dirty="0">
                <a:effectLst/>
                <a:latin typeface="Times New Roman" panose="02020603050405020304" pitchFamily="18" charset="0"/>
                <a:cs typeface="Times New Roman" panose="02020603050405020304" pitchFamily="18" charset="0"/>
              </a:rPr>
              <a:t>), 6, 18)</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total_people_count</a:t>
            </a:r>
            <a:r>
              <a:rPr lang="en-IN" b="0" dirty="0">
                <a:effectLst/>
                <a:latin typeface="Times New Roman" panose="02020603050405020304" pitchFamily="18" charset="0"/>
                <a:cs typeface="Times New Roman" panose="02020603050405020304" pitchFamily="18" charset="0"/>
              </a:rPr>
              <a:t> += </a:t>
            </a:r>
            <a:r>
              <a:rPr lang="en-IN" b="0" dirty="0" err="1">
                <a:effectLst/>
                <a:latin typeface="Times New Roman" panose="02020603050405020304" pitchFamily="18" charset="0"/>
                <a:cs typeface="Times New Roman" panose="02020603050405020304" pitchFamily="18" charset="0"/>
              </a:rPr>
              <a:t>labeling</a:t>
            </a:r>
            <a:r>
              <a:rPr lang="en-IN" b="0" dirty="0">
                <a:effectLst/>
                <a:latin typeface="Times New Roman" panose="02020603050405020304" pitchFamily="18" charset="0"/>
                <a:cs typeface="Times New Roman" panose="02020603050405020304" pitchFamily="18" charset="0"/>
              </a:rPr>
              <a:t>(</a:t>
            </a:r>
            <a:r>
              <a:rPr lang="en-IN" b="0" dirty="0" err="1">
                <a:effectLst/>
                <a:latin typeface="Times New Roman" panose="02020603050405020304" pitchFamily="18" charset="0"/>
                <a:cs typeface="Times New Roman" panose="02020603050405020304" pitchFamily="18" charset="0"/>
              </a:rPr>
              <a:t>dlt_er_img</a:t>
            </a:r>
            <a:r>
              <a:rPr lang="en-IN" b="0" dirty="0">
                <a:effectLst/>
                <a:latin typeface="Times New Roman" panose="02020603050405020304" pitchFamily="18" charset="0"/>
                <a:cs typeface="Times New Roman" panose="02020603050405020304" pitchFamily="18" charset="0"/>
              </a:rPr>
              <a:t>)</a:t>
            </a:r>
          </a:p>
          <a:p>
            <a:r>
              <a:rPr lang="en-IN" b="0" dirty="0">
                <a:effectLst/>
                <a:latin typeface="Times New Roman" panose="02020603050405020304" pitchFamily="18" charset="0"/>
                <a:cs typeface="Times New Roman" panose="02020603050405020304" pitchFamily="18" charset="0"/>
              </a:rPr>
              <a:t>print(</a:t>
            </a:r>
            <a:r>
              <a:rPr lang="en-IN" b="0" dirty="0" err="1">
                <a:effectLst/>
                <a:latin typeface="Times New Roman" panose="02020603050405020304" pitchFamily="18" charset="0"/>
                <a:cs typeface="Times New Roman" panose="02020603050405020304" pitchFamily="18" charset="0"/>
              </a:rPr>
              <a:t>f'Total</a:t>
            </a:r>
            <a:r>
              <a:rPr lang="en-IN" b="0" dirty="0">
                <a:effectLst/>
                <a:latin typeface="Times New Roman" panose="02020603050405020304" pitchFamily="18" charset="0"/>
                <a:cs typeface="Times New Roman" panose="02020603050405020304" pitchFamily="18" charset="0"/>
              </a:rPr>
              <a:t> people counted across all images: {</a:t>
            </a:r>
            <a:r>
              <a:rPr lang="en-IN" b="0" dirty="0" err="1">
                <a:effectLst/>
                <a:latin typeface="Times New Roman" panose="02020603050405020304" pitchFamily="18" charset="0"/>
                <a:cs typeface="Times New Roman" panose="02020603050405020304" pitchFamily="18" charset="0"/>
              </a:rPr>
              <a:t>total_people_count</a:t>
            </a:r>
            <a:r>
              <a:rPr lang="en-IN" b="0" dirty="0">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291923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E2DD62-00AA-5D14-40D9-351169A8551A}"/>
              </a:ext>
            </a:extLst>
          </p:cNvPr>
          <p:cNvSpPr txBox="1"/>
          <p:nvPr/>
        </p:nvSpPr>
        <p:spPr>
          <a:xfrm>
            <a:off x="2489200" y="316581"/>
            <a:ext cx="6096000" cy="830997"/>
          </a:xfrm>
          <a:prstGeom prst="rect">
            <a:avLst/>
          </a:prstGeom>
          <a:noFill/>
        </p:spPr>
        <p:txBody>
          <a:bodyPr wrap="square">
            <a:spAutoFit/>
          </a:bodyPr>
          <a:lstStyle/>
          <a:p>
            <a:pPr algn="ctr"/>
            <a:r>
              <a:rPr lang="en-US" sz="4800" b="1" dirty="0">
                <a:solidFill>
                  <a:srgbClr val="FF0000"/>
                </a:solidFill>
                <a:latin typeface="Times New Roman" panose="02020603050405020304" pitchFamily="18" charset="0"/>
                <a:cs typeface="Times New Roman" panose="02020603050405020304" pitchFamily="18" charset="0"/>
              </a:rPr>
              <a:t>Output</a:t>
            </a:r>
            <a:endParaRPr lang="en-IN" sz="4800" b="1" dirty="0">
              <a:solidFill>
                <a:srgbClr val="FF0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22B01BB-3AF1-C0F8-F156-C18C5F1489FC}"/>
              </a:ext>
            </a:extLst>
          </p:cNvPr>
          <p:cNvPicPr>
            <a:picLocks noChangeAspect="1"/>
          </p:cNvPicPr>
          <p:nvPr/>
        </p:nvPicPr>
        <p:blipFill rotWithShape="1">
          <a:blip r:embed="rId2">
            <a:extLst>
              <a:ext uri="{28A0092B-C50C-407E-A947-70E740481C1C}">
                <a14:useLocalDpi xmlns:a14="http://schemas.microsoft.com/office/drawing/2010/main" val="0"/>
              </a:ext>
            </a:extLst>
          </a:blip>
          <a:srcRect b="73358"/>
          <a:stretch/>
        </p:blipFill>
        <p:spPr>
          <a:xfrm>
            <a:off x="300912" y="4157034"/>
            <a:ext cx="11678885" cy="2659036"/>
          </a:xfrm>
          <a:prstGeom prst="rect">
            <a:avLst/>
          </a:prstGeom>
        </p:spPr>
      </p:pic>
      <p:pic>
        <p:nvPicPr>
          <p:cNvPr id="6" name="Picture 5">
            <a:extLst>
              <a:ext uri="{FF2B5EF4-FFF2-40B4-BE49-F238E27FC236}">
                <a16:creationId xmlns:a16="http://schemas.microsoft.com/office/drawing/2014/main" id="{A2A416E6-AF0E-BA5B-399C-25871CA0EE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6990" y="1147578"/>
            <a:ext cx="9618563" cy="2909360"/>
          </a:xfrm>
          <a:prstGeom prst="rect">
            <a:avLst/>
          </a:prstGeom>
        </p:spPr>
      </p:pic>
    </p:spTree>
    <p:extLst>
      <p:ext uri="{BB962C8B-B14F-4D97-AF65-F5344CB8AC3E}">
        <p14:creationId xmlns:p14="http://schemas.microsoft.com/office/powerpoint/2010/main" val="1191880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E965609-EFD1-82A5-CF0C-5A3E7A177F82}"/>
              </a:ext>
            </a:extLst>
          </p:cNvPr>
          <p:cNvPicPr>
            <a:picLocks noChangeAspect="1"/>
          </p:cNvPicPr>
          <p:nvPr/>
        </p:nvPicPr>
        <p:blipFill rotWithShape="1">
          <a:blip r:embed="rId2">
            <a:extLst>
              <a:ext uri="{28A0092B-C50C-407E-A947-70E740481C1C}">
                <a14:useLocalDpi xmlns:a14="http://schemas.microsoft.com/office/drawing/2010/main" val="0"/>
              </a:ext>
            </a:extLst>
          </a:blip>
          <a:srcRect t="39156" b="37905"/>
          <a:stretch/>
        </p:blipFill>
        <p:spPr>
          <a:xfrm>
            <a:off x="221921" y="861311"/>
            <a:ext cx="11808561" cy="2314937"/>
          </a:xfrm>
          <a:prstGeom prst="rect">
            <a:avLst/>
          </a:prstGeom>
        </p:spPr>
      </p:pic>
      <p:pic>
        <p:nvPicPr>
          <p:cNvPr id="4" name="Picture 3">
            <a:extLst>
              <a:ext uri="{FF2B5EF4-FFF2-40B4-BE49-F238E27FC236}">
                <a16:creationId xmlns:a16="http://schemas.microsoft.com/office/drawing/2014/main" id="{C21A7BBC-10BF-1BAD-BA0A-713D989EE1A0}"/>
              </a:ext>
            </a:extLst>
          </p:cNvPr>
          <p:cNvPicPr>
            <a:picLocks noChangeAspect="1"/>
          </p:cNvPicPr>
          <p:nvPr/>
        </p:nvPicPr>
        <p:blipFill rotWithShape="1">
          <a:blip r:embed="rId2">
            <a:extLst>
              <a:ext uri="{28A0092B-C50C-407E-A947-70E740481C1C}">
                <a14:useLocalDpi xmlns:a14="http://schemas.microsoft.com/office/drawing/2010/main" val="0"/>
              </a:ext>
            </a:extLst>
          </a:blip>
          <a:srcRect t="80195"/>
          <a:stretch/>
        </p:blipFill>
        <p:spPr>
          <a:xfrm>
            <a:off x="228636" y="3429000"/>
            <a:ext cx="11734727" cy="1986061"/>
          </a:xfrm>
          <a:prstGeom prst="rect">
            <a:avLst/>
          </a:prstGeom>
        </p:spPr>
      </p:pic>
      <p:sp>
        <p:nvSpPr>
          <p:cNvPr id="5" name="TextBox 4">
            <a:extLst>
              <a:ext uri="{FF2B5EF4-FFF2-40B4-BE49-F238E27FC236}">
                <a16:creationId xmlns:a16="http://schemas.microsoft.com/office/drawing/2014/main" id="{24B213E2-90FB-85E5-CB31-498A54EC1B9F}"/>
              </a:ext>
            </a:extLst>
          </p:cNvPr>
          <p:cNvSpPr txBox="1"/>
          <p:nvPr/>
        </p:nvSpPr>
        <p:spPr>
          <a:xfrm>
            <a:off x="347241" y="5833641"/>
            <a:ext cx="7569843" cy="461665"/>
          </a:xfrm>
          <a:prstGeom prst="rect">
            <a:avLst/>
          </a:prstGeom>
          <a:noFill/>
        </p:spPr>
        <p:txBody>
          <a:bodyPr wrap="square" rtlCol="0">
            <a:spAutoFit/>
          </a:bodyPr>
          <a:lstStyle/>
          <a:p>
            <a:r>
              <a:rPr lang="en-US" sz="2400" b="0" i="0" dirty="0">
                <a:effectLst/>
                <a:latin typeface="Times New Roman" panose="02020603050405020304" pitchFamily="18" charset="0"/>
                <a:cs typeface="Times New Roman" panose="02020603050405020304" pitchFamily="18" charset="0"/>
              </a:rPr>
              <a:t>Total people counted across all images: 19</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77234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93B3268-169E-1065-D3B0-64938ED34DE8}"/>
              </a:ext>
            </a:extLst>
          </p:cNvPr>
          <p:cNvSpPr/>
          <p:nvPr/>
        </p:nvSpPr>
        <p:spPr>
          <a:xfrm>
            <a:off x="0" y="-13202"/>
            <a:ext cx="12192000" cy="6871202"/>
          </a:xfrm>
          <a:prstGeom prst="rect">
            <a:avLst/>
          </a:prstGeom>
          <a:gradFill>
            <a:gsLst>
              <a:gs pos="21000">
                <a:srgbClr val="242424">
                  <a:alpha val="98000"/>
                </a:srgbClr>
              </a:gs>
              <a:gs pos="0">
                <a:schemeClr val="tx1"/>
              </a:gs>
              <a:gs pos="100000">
                <a:schemeClr val="tx1">
                  <a:lumMod val="75000"/>
                  <a:lumOff val="25000"/>
                  <a:alpha val="15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86BD71C5-4124-1870-1CBE-43F2188C56FA}"/>
              </a:ext>
            </a:extLst>
          </p:cNvPr>
          <p:cNvSpPr/>
          <p:nvPr/>
        </p:nvSpPr>
        <p:spPr>
          <a:xfrm>
            <a:off x="0" y="-13202"/>
            <a:ext cx="12192000" cy="6858000"/>
          </a:xfrm>
          <a:prstGeom prst="rect">
            <a:avLst/>
          </a:prstGeom>
          <a:solidFill>
            <a:srgbClr val="0062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7B91FC14-29D9-9AFD-02A7-DA136F6C41D3}"/>
              </a:ext>
            </a:extLst>
          </p:cNvPr>
          <p:cNvSpPr txBox="1"/>
          <p:nvPr/>
        </p:nvSpPr>
        <p:spPr>
          <a:xfrm>
            <a:off x="3707010" y="2573212"/>
            <a:ext cx="5613972" cy="1323439"/>
          </a:xfrm>
          <a:prstGeom prst="rect">
            <a:avLst/>
          </a:prstGeom>
          <a:noFill/>
        </p:spPr>
        <p:txBody>
          <a:bodyPr wrap="square" rtlCol="0">
            <a:spAutoFit/>
          </a:bodyPr>
          <a:lstStyle/>
          <a:p>
            <a:r>
              <a:rPr lang="en-US" sz="8000" dirty="0">
                <a:solidFill>
                  <a:schemeClr val="bg1"/>
                </a:solidFill>
                <a:latin typeface="Bauhaus 93" panose="04030905020B02020C02" pitchFamily="82" charset="0"/>
              </a:rPr>
              <a:t>THANK YOU</a:t>
            </a:r>
            <a:endParaRPr lang="en-IN" sz="8000" dirty="0">
              <a:solidFill>
                <a:schemeClr val="bg1"/>
              </a:solidFill>
              <a:latin typeface="Bauhaus 93" panose="04030905020B02020C02" pitchFamily="82" charset="0"/>
            </a:endParaRPr>
          </a:p>
        </p:txBody>
      </p:sp>
    </p:spTree>
    <p:extLst>
      <p:ext uri="{BB962C8B-B14F-4D97-AF65-F5344CB8AC3E}">
        <p14:creationId xmlns:p14="http://schemas.microsoft.com/office/powerpoint/2010/main" val="4179894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57C7385-5679-15B4-AA41-683C6F6BBE9B}"/>
              </a:ext>
            </a:extLst>
          </p:cNvPr>
          <p:cNvSpPr/>
          <p:nvPr/>
        </p:nvSpPr>
        <p:spPr>
          <a:xfrm>
            <a:off x="5810865" y="0"/>
            <a:ext cx="6381135" cy="6858000"/>
          </a:xfrm>
          <a:prstGeom prst="rect">
            <a:avLst/>
          </a:prstGeom>
          <a:solidFill>
            <a:srgbClr val="0062FF"/>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BF5F727B-AECE-9B76-4AB9-9262920AF95C}"/>
              </a:ext>
            </a:extLst>
          </p:cNvPr>
          <p:cNvGraphicFramePr>
            <a:graphicFrameLocks noGrp="1"/>
          </p:cNvGraphicFramePr>
          <p:nvPr>
            <p:extLst>
              <p:ext uri="{D42A27DB-BD31-4B8C-83A1-F6EECF244321}">
                <p14:modId xmlns:p14="http://schemas.microsoft.com/office/powerpoint/2010/main" val="1675687870"/>
              </p:ext>
            </p:extLst>
          </p:nvPr>
        </p:nvGraphicFramePr>
        <p:xfrm>
          <a:off x="143655" y="479197"/>
          <a:ext cx="5437893" cy="6119407"/>
        </p:xfrm>
        <a:graphic>
          <a:graphicData uri="http://schemas.openxmlformats.org/drawingml/2006/table">
            <a:tbl>
              <a:tblPr firstRow="1" bandRow="1"/>
              <a:tblGrid>
                <a:gridCol w="5437893">
                  <a:extLst>
                    <a:ext uri="{9D8B030D-6E8A-4147-A177-3AD203B41FA5}">
                      <a16:colId xmlns:a16="http://schemas.microsoft.com/office/drawing/2014/main" val="1385723519"/>
                    </a:ext>
                  </a:extLst>
                </a:gridCol>
              </a:tblGrid>
              <a:tr h="66524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800" dirty="0">
                          <a:solidFill>
                            <a:schemeClr val="tx1">
                              <a:lumMod val="50000"/>
                            </a:schemeClr>
                          </a:solidFill>
                          <a:latin typeface="Times New Roman" panose="02020603050405020304" pitchFamily="18" charset="0"/>
                          <a:cs typeface="Times New Roman" panose="02020603050405020304" pitchFamily="18" charset="0"/>
                        </a:rPr>
                        <a:t>Abstract</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6784786"/>
                  </a:ext>
                </a:extLst>
              </a:tr>
              <a:tr h="619541">
                <a:tc>
                  <a:txBody>
                    <a:bodyPr/>
                    <a:lstStyle/>
                    <a:p>
                      <a:pPr marL="0" algn="r" defTabSz="914400" rtl="0" eaLnBrk="1" latinLnBrk="0" hangingPunct="1"/>
                      <a:r>
                        <a:rPr lang="en-US" sz="2800" kern="1200" dirty="0">
                          <a:solidFill>
                            <a:schemeClr val="tx1">
                              <a:lumMod val="50000"/>
                            </a:schemeClr>
                          </a:solidFill>
                          <a:latin typeface="Times New Roman" panose="02020603050405020304" pitchFamily="18" charset="0"/>
                          <a:ea typeface="+mn-ea"/>
                          <a:cs typeface="Times New Roman" panose="02020603050405020304" pitchFamily="18" charset="0"/>
                        </a:rPr>
                        <a:t>State Of The Art</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46209771"/>
                  </a:ext>
                </a:extLst>
              </a:tr>
              <a:tr h="635873">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800" dirty="0">
                          <a:solidFill>
                            <a:schemeClr val="tx1">
                              <a:lumMod val="50000"/>
                            </a:schemeClr>
                          </a:solidFill>
                          <a:latin typeface="Times New Roman" panose="02020603050405020304" pitchFamily="18" charset="0"/>
                          <a:cs typeface="Times New Roman" panose="02020603050405020304" pitchFamily="18" charset="0"/>
                        </a:rPr>
                        <a:t>Existing System</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33604081"/>
                  </a:ext>
                </a:extLst>
              </a:tr>
              <a:tr h="598647">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800" dirty="0">
                          <a:solidFill>
                            <a:schemeClr val="tx1">
                              <a:lumMod val="50000"/>
                            </a:schemeClr>
                          </a:solidFill>
                          <a:latin typeface="Times New Roman" panose="02020603050405020304" pitchFamily="18" charset="0"/>
                          <a:cs typeface="Times New Roman" panose="02020603050405020304" pitchFamily="18" charset="0"/>
                        </a:rPr>
                        <a:t>Proposed System</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5174587"/>
                  </a:ext>
                </a:extLst>
              </a:tr>
              <a:tr h="573894">
                <a:tc>
                  <a:txBody>
                    <a:bodyPr/>
                    <a:lstStyle/>
                    <a:p>
                      <a:pPr marL="0" algn="r" defTabSz="914400" rtl="0" eaLnBrk="1" latinLnBrk="0" hangingPunct="1"/>
                      <a:r>
                        <a:rPr lang="en-US" sz="2800" kern="1200" dirty="0">
                          <a:solidFill>
                            <a:schemeClr val="tx1">
                              <a:lumMod val="50000"/>
                            </a:schemeClr>
                          </a:solidFill>
                          <a:latin typeface="Times New Roman" panose="02020603050405020304" pitchFamily="18" charset="0"/>
                          <a:ea typeface="+mn-ea"/>
                          <a:cs typeface="Times New Roman" panose="02020603050405020304" pitchFamily="18" charset="0"/>
                        </a:rPr>
                        <a:t>Advantages Of Proposed System</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82976758"/>
                  </a:ext>
                </a:extLst>
              </a:tr>
              <a:tr h="59912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800" kern="1200" dirty="0">
                          <a:solidFill>
                            <a:schemeClr val="tx1">
                              <a:lumMod val="50000"/>
                            </a:schemeClr>
                          </a:solidFill>
                          <a:latin typeface="Times New Roman" panose="02020603050405020304" pitchFamily="18" charset="0"/>
                          <a:ea typeface="+mn-ea"/>
                          <a:cs typeface="Times New Roman" panose="02020603050405020304" pitchFamily="18" charset="0"/>
                        </a:rPr>
                        <a:t>Modules Description</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20815857"/>
                  </a:ext>
                </a:extLst>
              </a:tr>
              <a:tr h="590309">
                <a:tc>
                  <a:txBody>
                    <a:bodyPr/>
                    <a:lstStyle/>
                    <a:p>
                      <a:pPr marL="0" algn="r" defTabSz="914400" rtl="0" eaLnBrk="1" latinLnBrk="0" hangingPunct="1"/>
                      <a:r>
                        <a:rPr lang="en-US" sz="2800" kern="1200" dirty="0">
                          <a:solidFill>
                            <a:schemeClr val="tx1">
                              <a:lumMod val="50000"/>
                            </a:schemeClr>
                          </a:solidFill>
                          <a:latin typeface="Times New Roman" panose="02020603050405020304" pitchFamily="18" charset="0"/>
                          <a:ea typeface="+mn-ea"/>
                          <a:cs typeface="Times New Roman" panose="02020603050405020304" pitchFamily="18" charset="0"/>
                        </a:rPr>
                        <a:t>Analysis</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62786221"/>
                  </a:ext>
                </a:extLst>
              </a:tr>
              <a:tr h="53243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800" kern="1200" dirty="0">
                          <a:solidFill>
                            <a:schemeClr val="tx1">
                              <a:lumMod val="50000"/>
                            </a:schemeClr>
                          </a:solidFill>
                          <a:latin typeface="Times New Roman" panose="02020603050405020304" pitchFamily="18" charset="0"/>
                          <a:ea typeface="+mn-ea"/>
                          <a:cs typeface="Times New Roman" panose="02020603050405020304" pitchFamily="18" charset="0"/>
                        </a:rPr>
                        <a:t>Sequence Diagram</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16385525"/>
                  </a:ext>
                </a:extLst>
              </a:tr>
              <a:tr h="61345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800" kern="1200" dirty="0">
                          <a:solidFill>
                            <a:schemeClr val="tx1">
                              <a:lumMod val="50000"/>
                            </a:schemeClr>
                          </a:solidFill>
                          <a:latin typeface="Times New Roman" panose="02020603050405020304" pitchFamily="18" charset="0"/>
                          <a:ea typeface="+mn-ea"/>
                          <a:cs typeface="Times New Roman" panose="02020603050405020304" pitchFamily="18" charset="0"/>
                        </a:rPr>
                        <a:t>Input</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06146050"/>
                  </a:ext>
                </a:extLst>
              </a:tr>
              <a:tr h="69088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800" kern="1200" dirty="0">
                          <a:solidFill>
                            <a:schemeClr val="tx1">
                              <a:lumMod val="50000"/>
                            </a:schemeClr>
                          </a:solidFill>
                          <a:latin typeface="Times New Roman" panose="02020603050405020304" pitchFamily="18" charset="0"/>
                          <a:ea typeface="+mn-ea"/>
                          <a:cs typeface="Times New Roman" panose="02020603050405020304" pitchFamily="18" charset="0"/>
                        </a:rPr>
                        <a:t>Output</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80314352"/>
                  </a:ext>
                </a:extLst>
              </a:tr>
            </a:tbl>
          </a:graphicData>
        </a:graphic>
      </p:graphicFrame>
      <p:sp>
        <p:nvSpPr>
          <p:cNvPr id="7" name="TextBox 6">
            <a:extLst>
              <a:ext uri="{FF2B5EF4-FFF2-40B4-BE49-F238E27FC236}">
                <a16:creationId xmlns:a16="http://schemas.microsoft.com/office/drawing/2014/main" id="{B97F59CC-107F-D659-8937-17809B349E45}"/>
              </a:ext>
            </a:extLst>
          </p:cNvPr>
          <p:cNvSpPr txBox="1"/>
          <p:nvPr/>
        </p:nvSpPr>
        <p:spPr>
          <a:xfrm>
            <a:off x="6272981" y="3013501"/>
            <a:ext cx="5456902" cy="830997"/>
          </a:xfrm>
          <a:prstGeom prst="rect">
            <a:avLst/>
          </a:prstGeom>
          <a:noFill/>
        </p:spPr>
        <p:txBody>
          <a:bodyPr wrap="square">
            <a:spAutoFit/>
          </a:bodyPr>
          <a:lstStyle/>
          <a:p>
            <a:pPr algn="ctr"/>
            <a:r>
              <a:rPr lang="en-US" sz="4800" b="1" dirty="0">
                <a:solidFill>
                  <a:schemeClr val="bg1"/>
                </a:solidFill>
                <a:latin typeface="Times New Roman" panose="02020603050405020304" pitchFamily="18" charset="0"/>
                <a:cs typeface="Times New Roman" panose="02020603050405020304" pitchFamily="18" charset="0"/>
              </a:rPr>
              <a:t>Contents</a:t>
            </a:r>
            <a:endParaRPr lang="en-IN" sz="48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6452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E938FB-CDC7-89DC-D137-9BD614253ED2}"/>
              </a:ext>
            </a:extLst>
          </p:cNvPr>
          <p:cNvGrpSpPr/>
          <p:nvPr/>
        </p:nvGrpSpPr>
        <p:grpSpPr>
          <a:xfrm>
            <a:off x="0" y="4948862"/>
            <a:ext cx="12192000" cy="1909138"/>
            <a:chOff x="0" y="4948862"/>
            <a:chExt cx="12192000" cy="1909138"/>
          </a:xfrm>
        </p:grpSpPr>
        <p:sp>
          <p:nvSpPr>
            <p:cNvPr id="3" name="Freeform: Shape 2">
              <a:extLst>
                <a:ext uri="{FF2B5EF4-FFF2-40B4-BE49-F238E27FC236}">
                  <a16:creationId xmlns:a16="http://schemas.microsoft.com/office/drawing/2014/main" id="{9C33A570-576C-A08F-E33D-604CA866DFC1}"/>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4" name="Freeform: Shape 3">
              <a:extLst>
                <a:ext uri="{FF2B5EF4-FFF2-40B4-BE49-F238E27FC236}">
                  <a16:creationId xmlns:a16="http://schemas.microsoft.com/office/drawing/2014/main" id="{C19D7703-3893-AA30-0CEB-FACEE0883974}"/>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grpSp>
      <p:sp>
        <p:nvSpPr>
          <p:cNvPr id="5" name="TextBox 4">
            <a:extLst>
              <a:ext uri="{FF2B5EF4-FFF2-40B4-BE49-F238E27FC236}">
                <a16:creationId xmlns:a16="http://schemas.microsoft.com/office/drawing/2014/main" id="{79DE223F-7EAB-996F-25D9-B4C7B2A28634}"/>
              </a:ext>
            </a:extLst>
          </p:cNvPr>
          <p:cNvSpPr txBox="1"/>
          <p:nvPr/>
        </p:nvSpPr>
        <p:spPr>
          <a:xfrm>
            <a:off x="1029118" y="353568"/>
            <a:ext cx="6096000" cy="830997"/>
          </a:xfrm>
          <a:prstGeom prst="rect">
            <a:avLst/>
          </a:prstGeom>
          <a:noFill/>
        </p:spPr>
        <p:txBody>
          <a:bodyPr wrap="square">
            <a:spAutoFit/>
          </a:bodyPr>
          <a:lstStyle/>
          <a:p>
            <a:r>
              <a:rPr lang="en-US" sz="4800" b="1" dirty="0">
                <a:solidFill>
                  <a:schemeClr val="accent5">
                    <a:lumMod val="75000"/>
                  </a:schemeClr>
                </a:solidFill>
                <a:latin typeface="Times New Roman" panose="02020603050405020304" pitchFamily="18" charset="0"/>
                <a:cs typeface="Times New Roman" panose="02020603050405020304" pitchFamily="18" charset="0"/>
              </a:rPr>
              <a:t>Abstract</a:t>
            </a:r>
          </a:p>
        </p:txBody>
      </p:sp>
      <p:sp>
        <p:nvSpPr>
          <p:cNvPr id="8" name="TextBox 7">
            <a:extLst>
              <a:ext uri="{FF2B5EF4-FFF2-40B4-BE49-F238E27FC236}">
                <a16:creationId xmlns:a16="http://schemas.microsoft.com/office/drawing/2014/main" id="{DE290946-32DF-625A-DDDE-46F4A0E9E085}"/>
              </a:ext>
            </a:extLst>
          </p:cNvPr>
          <p:cNvSpPr txBox="1"/>
          <p:nvPr/>
        </p:nvSpPr>
        <p:spPr>
          <a:xfrm>
            <a:off x="1230873" y="1737646"/>
            <a:ext cx="9961747" cy="3785652"/>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	The project presents an advanced approach for counting objects, specifically focusing on people, within images. By leveraging computer vision techniques, including image preprocessing, segmentation, and contour analysis, the  system accurately identifies and counts individuals in diverse scenarios. Unlike traditional methods, which often face challenges in complex environments, our proposed system demonstrates robustness and adaptability. Through a series of modular processing steps, the system achieves enhanced accuracy and efficiency in object counting tasks. This project offers a practical solution for applications such as surveillance, crowd management, and traffic monitoring, providing valuable insights for real-world scenarios.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9967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421349D-4D24-E935-ACB1-4ADDAA2A3458}"/>
              </a:ext>
            </a:extLst>
          </p:cNvPr>
          <p:cNvGrpSpPr/>
          <p:nvPr/>
        </p:nvGrpSpPr>
        <p:grpSpPr>
          <a:xfrm>
            <a:off x="0" y="4948862"/>
            <a:ext cx="12192000" cy="1909138"/>
            <a:chOff x="0" y="4948862"/>
            <a:chExt cx="12192000" cy="1909138"/>
          </a:xfrm>
        </p:grpSpPr>
        <p:sp>
          <p:nvSpPr>
            <p:cNvPr id="3" name="Freeform: Shape 2">
              <a:extLst>
                <a:ext uri="{FF2B5EF4-FFF2-40B4-BE49-F238E27FC236}">
                  <a16:creationId xmlns:a16="http://schemas.microsoft.com/office/drawing/2014/main" id="{E923BB6C-0D80-D3DC-9C07-E3722A2CA001}"/>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4" name="Freeform: Shape 3">
              <a:extLst>
                <a:ext uri="{FF2B5EF4-FFF2-40B4-BE49-F238E27FC236}">
                  <a16:creationId xmlns:a16="http://schemas.microsoft.com/office/drawing/2014/main" id="{958CEA29-A080-CB16-E695-E7D30DC8A94B}"/>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grpSp>
      <p:sp>
        <p:nvSpPr>
          <p:cNvPr id="5" name="TextBox 4">
            <a:extLst>
              <a:ext uri="{FF2B5EF4-FFF2-40B4-BE49-F238E27FC236}">
                <a16:creationId xmlns:a16="http://schemas.microsoft.com/office/drawing/2014/main" id="{DB639DC5-C257-E0FA-7E1C-FBAA78E891EC}"/>
              </a:ext>
            </a:extLst>
          </p:cNvPr>
          <p:cNvSpPr txBox="1"/>
          <p:nvPr/>
        </p:nvSpPr>
        <p:spPr>
          <a:xfrm>
            <a:off x="1029118" y="353568"/>
            <a:ext cx="6096000" cy="830997"/>
          </a:xfrm>
          <a:prstGeom prst="rect">
            <a:avLst/>
          </a:prstGeom>
          <a:noFill/>
        </p:spPr>
        <p:txBody>
          <a:bodyPr wrap="square">
            <a:spAutoFit/>
          </a:bodyPr>
          <a:lstStyle/>
          <a:p>
            <a:r>
              <a:rPr lang="en-US" sz="4800" b="1" dirty="0">
                <a:solidFill>
                  <a:schemeClr val="accent5">
                    <a:lumMod val="75000"/>
                  </a:schemeClr>
                </a:solidFill>
                <a:latin typeface="Times New Roman" panose="02020603050405020304" pitchFamily="18" charset="0"/>
                <a:cs typeface="Times New Roman" panose="02020603050405020304" pitchFamily="18" charset="0"/>
              </a:rPr>
              <a:t>State of the Art</a:t>
            </a:r>
            <a:endParaRPr lang="en-IN" sz="4800" b="1"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707237C7-8F5B-B6C9-2D9E-F02DF875C308}"/>
              </a:ext>
            </a:extLst>
          </p:cNvPr>
          <p:cNvSpPr txBox="1"/>
          <p:nvPr/>
        </p:nvSpPr>
        <p:spPr>
          <a:xfrm>
            <a:off x="1230873" y="1737646"/>
            <a:ext cx="9961747" cy="4154984"/>
          </a:xfrm>
          <a:prstGeom prst="rect">
            <a:avLst/>
          </a:prstGeom>
          <a:noFill/>
        </p:spPr>
        <p:txBody>
          <a:bodyPr wrap="square">
            <a:spAutoFit/>
          </a:bodyPr>
          <a:lstStyle/>
          <a:p>
            <a:pPr algn="just"/>
            <a:r>
              <a:rPr lang="en-IN" sz="2400" dirty="0">
                <a:latin typeface="Times New Roman" panose="02020603050405020304" pitchFamily="18" charset="0"/>
                <a:cs typeface="Times New Roman" panose="02020603050405020304" pitchFamily="18" charset="0"/>
              </a:rPr>
              <a:t>	Traditional object counting systems have long relied on simplistic methods, often struggling with accuracy and adaptability in diverse environments. While basic techniques like thresholding and contour detection have been employed, they falter in complex scenarios. Modern advancements in computer vision and image processing, however, have paved the way for more sophisticated approaches. Our project leverages state-of-the-art methodologies, including adaptive histogram equalization, Otsu's thresholding, and dilation/erosion operations, to achieve precise object counting. By integrating these techniques, our system surpasses conventional methods, offering robustness and versatility for applications such as surveillance, crowd analysis, and urban planning.</a:t>
            </a:r>
          </a:p>
        </p:txBody>
      </p:sp>
    </p:spTree>
    <p:extLst>
      <p:ext uri="{BB962C8B-B14F-4D97-AF65-F5344CB8AC3E}">
        <p14:creationId xmlns:p14="http://schemas.microsoft.com/office/powerpoint/2010/main" val="1237134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37E7E893-AE3D-8A64-0FD6-280A6E5D3228}"/>
              </a:ext>
            </a:extLst>
          </p:cNvPr>
          <p:cNvGrpSpPr/>
          <p:nvPr/>
        </p:nvGrpSpPr>
        <p:grpSpPr>
          <a:xfrm>
            <a:off x="0" y="4948862"/>
            <a:ext cx="12192000" cy="1909138"/>
            <a:chOff x="0" y="4948862"/>
            <a:chExt cx="12192000" cy="1909138"/>
          </a:xfrm>
        </p:grpSpPr>
        <p:sp>
          <p:nvSpPr>
            <p:cNvPr id="10" name="Freeform: Shape 9">
              <a:extLst>
                <a:ext uri="{FF2B5EF4-FFF2-40B4-BE49-F238E27FC236}">
                  <a16:creationId xmlns:a16="http://schemas.microsoft.com/office/drawing/2014/main" id="{24633D6D-BAB6-E320-8941-037CB8DCA2D0}"/>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11" name="Freeform: Shape 10">
              <a:extLst>
                <a:ext uri="{FF2B5EF4-FFF2-40B4-BE49-F238E27FC236}">
                  <a16:creationId xmlns:a16="http://schemas.microsoft.com/office/drawing/2014/main" id="{A9983C87-C608-4EFA-A025-DAF1A639877F}"/>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grpSp>
      <p:sp>
        <p:nvSpPr>
          <p:cNvPr id="4" name="TextBox 3">
            <a:extLst>
              <a:ext uri="{FF2B5EF4-FFF2-40B4-BE49-F238E27FC236}">
                <a16:creationId xmlns:a16="http://schemas.microsoft.com/office/drawing/2014/main" id="{486AE521-6DC8-2FCB-BE30-8C4FB16B907E}"/>
              </a:ext>
            </a:extLst>
          </p:cNvPr>
          <p:cNvSpPr txBox="1"/>
          <p:nvPr/>
        </p:nvSpPr>
        <p:spPr>
          <a:xfrm>
            <a:off x="1029118" y="353568"/>
            <a:ext cx="6096000" cy="830997"/>
          </a:xfrm>
          <a:prstGeom prst="rect">
            <a:avLst/>
          </a:prstGeom>
          <a:noFill/>
        </p:spPr>
        <p:txBody>
          <a:bodyPr wrap="square">
            <a:spAutoFit/>
          </a:bodyPr>
          <a:lstStyle/>
          <a:p>
            <a:r>
              <a:rPr lang="en-US" sz="4800" b="1" dirty="0">
                <a:solidFill>
                  <a:schemeClr val="accent5">
                    <a:lumMod val="75000"/>
                  </a:schemeClr>
                </a:solidFill>
                <a:latin typeface="Times New Roman" panose="02020603050405020304" pitchFamily="18" charset="0"/>
                <a:cs typeface="Times New Roman" panose="02020603050405020304" pitchFamily="18" charset="0"/>
              </a:rPr>
              <a:t>Existing System</a:t>
            </a:r>
            <a:endParaRPr lang="en-IN" sz="4800" b="1" dirty="0">
              <a:solidFill>
                <a:schemeClr val="accent5">
                  <a:lumMod val="75000"/>
                </a:schemeClr>
              </a:solidFill>
              <a:latin typeface="Times New Roman" panose="02020603050405020304" pitchFamily="18" charset="0"/>
              <a:cs typeface="Times New Roman" panose="02020603050405020304" pitchFamily="18" charset="0"/>
            </a:endParaRPr>
          </a:p>
        </p:txBody>
      </p:sp>
      <p:grpSp>
        <p:nvGrpSpPr>
          <p:cNvPr id="2" name="Group 1">
            <a:extLst>
              <a:ext uri="{FF2B5EF4-FFF2-40B4-BE49-F238E27FC236}">
                <a16:creationId xmlns:a16="http://schemas.microsoft.com/office/drawing/2014/main" id="{1FCB2FF5-FC4A-A663-ABC1-24828036944C}"/>
              </a:ext>
            </a:extLst>
          </p:cNvPr>
          <p:cNvGrpSpPr/>
          <p:nvPr/>
        </p:nvGrpSpPr>
        <p:grpSpPr>
          <a:xfrm>
            <a:off x="777433" y="1277813"/>
            <a:ext cx="10868628" cy="5146136"/>
            <a:chOff x="661686" y="1104193"/>
            <a:chExt cx="10868628" cy="5146136"/>
          </a:xfrm>
        </p:grpSpPr>
        <p:sp>
          <p:nvSpPr>
            <p:cNvPr id="5" name="Rectangle 4">
              <a:extLst>
                <a:ext uri="{FF2B5EF4-FFF2-40B4-BE49-F238E27FC236}">
                  <a16:creationId xmlns:a16="http://schemas.microsoft.com/office/drawing/2014/main" id="{E3B6EBEA-63CE-F58C-2E18-11EB5A381ACC}"/>
                </a:ext>
              </a:extLst>
            </p:cNvPr>
            <p:cNvSpPr/>
            <p:nvPr/>
          </p:nvSpPr>
          <p:spPr>
            <a:xfrm>
              <a:off x="661686" y="1104193"/>
              <a:ext cx="10868628" cy="51461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BA2B548B-22E6-2121-800A-A6A75E50B3D0}"/>
                </a:ext>
              </a:extLst>
            </p:cNvPr>
            <p:cNvSpPr txBox="1"/>
            <p:nvPr/>
          </p:nvSpPr>
          <p:spPr>
            <a:xfrm>
              <a:off x="1115126" y="1564026"/>
              <a:ext cx="9961747" cy="4154984"/>
            </a:xfrm>
            <a:prstGeom prst="rect">
              <a:avLst/>
            </a:prstGeom>
            <a:noFill/>
          </p:spPr>
          <p:txBody>
            <a:bodyPr wrap="square">
              <a:spAutoFit/>
            </a:bodyPr>
            <a:lstStyle/>
            <a:p>
              <a:pPr algn="just"/>
              <a:r>
                <a:rPr lang="en-IN" sz="2400" dirty="0">
                  <a:latin typeface="Times New Roman" panose="02020603050405020304" pitchFamily="18" charset="0"/>
                  <a:cs typeface="Times New Roman" panose="02020603050405020304" pitchFamily="18" charset="0"/>
                </a:rPr>
                <a:t>	Traditional object counting systems typically rely on basic image processing techniques such as thresholding and contour detection. These methods involve simple algorithms to separate objects from the background and identify their boundaries. However, they often lack precision and struggle in scenarios with varying lighting conditions or complex backgrounds. Moreover, these systems may require manual calibration and parameter tuning, making them less efficient for real-time applications. Existing systems tend to exhibit limited accuracy and scalability, hindering their effectiveness in tasks such as crowd monitoring, traffic analysis, and event management. Thus, there is a clear need for more advanced approaches to improve object counting accuracy and robustness.</a:t>
              </a:r>
            </a:p>
          </p:txBody>
        </p:sp>
      </p:grpSp>
    </p:spTree>
    <p:extLst>
      <p:ext uri="{BB962C8B-B14F-4D97-AF65-F5344CB8AC3E}">
        <p14:creationId xmlns:p14="http://schemas.microsoft.com/office/powerpoint/2010/main" val="3378869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37E7E893-AE3D-8A64-0FD6-280A6E5D3228}"/>
              </a:ext>
            </a:extLst>
          </p:cNvPr>
          <p:cNvGrpSpPr/>
          <p:nvPr/>
        </p:nvGrpSpPr>
        <p:grpSpPr>
          <a:xfrm>
            <a:off x="0" y="4948862"/>
            <a:ext cx="12192000" cy="1909138"/>
            <a:chOff x="0" y="4948862"/>
            <a:chExt cx="12192000" cy="1909138"/>
          </a:xfrm>
        </p:grpSpPr>
        <p:sp>
          <p:nvSpPr>
            <p:cNvPr id="10" name="Freeform: Shape 9">
              <a:extLst>
                <a:ext uri="{FF2B5EF4-FFF2-40B4-BE49-F238E27FC236}">
                  <a16:creationId xmlns:a16="http://schemas.microsoft.com/office/drawing/2014/main" id="{24633D6D-BAB6-E320-8941-037CB8DCA2D0}"/>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A9983C87-C608-4EFA-A025-DAF1A639877F}"/>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4" name="TextBox 3">
            <a:extLst>
              <a:ext uri="{FF2B5EF4-FFF2-40B4-BE49-F238E27FC236}">
                <a16:creationId xmlns:a16="http://schemas.microsoft.com/office/drawing/2014/main" id="{486AE521-6DC8-2FCB-BE30-8C4FB16B907E}"/>
              </a:ext>
            </a:extLst>
          </p:cNvPr>
          <p:cNvSpPr txBox="1"/>
          <p:nvPr/>
        </p:nvSpPr>
        <p:spPr>
          <a:xfrm>
            <a:off x="885616" y="192172"/>
            <a:ext cx="6096000" cy="830997"/>
          </a:xfrm>
          <a:prstGeom prst="rect">
            <a:avLst/>
          </a:prstGeom>
          <a:noFill/>
        </p:spPr>
        <p:txBody>
          <a:bodyPr wrap="square">
            <a:spAutoFit/>
          </a:bodyPr>
          <a:lstStyle/>
          <a:p>
            <a:r>
              <a:rPr lang="en-US" sz="4800" b="1" dirty="0">
                <a:solidFill>
                  <a:srgbClr val="FF0000"/>
                </a:solidFill>
                <a:latin typeface="Times New Roman" panose="02020603050405020304" pitchFamily="18" charset="0"/>
                <a:cs typeface="Times New Roman" panose="02020603050405020304" pitchFamily="18" charset="0"/>
              </a:rPr>
              <a:t>Proposed System</a:t>
            </a:r>
            <a:endParaRPr lang="en-IN" sz="4800" b="1" dirty="0">
              <a:solidFill>
                <a:srgbClr val="FF0000"/>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BA2B548B-22E6-2121-800A-A6A75E50B3D0}"/>
              </a:ext>
            </a:extLst>
          </p:cNvPr>
          <p:cNvSpPr txBox="1"/>
          <p:nvPr/>
        </p:nvSpPr>
        <p:spPr>
          <a:xfrm>
            <a:off x="1351100" y="1154182"/>
            <a:ext cx="9961747" cy="4893647"/>
          </a:xfrm>
          <a:prstGeom prst="rect">
            <a:avLst/>
          </a:prstGeom>
          <a:noFill/>
        </p:spPr>
        <p:txBody>
          <a:bodyPr wrap="square">
            <a:spAutoFit/>
          </a:bodyPr>
          <a:lstStyle/>
          <a:p>
            <a:pPr algn="just"/>
            <a:r>
              <a:rPr lang="en-IN" sz="2400" dirty="0">
                <a:latin typeface="Times New Roman" panose="02020603050405020304" pitchFamily="18" charset="0"/>
                <a:cs typeface="Times New Roman" panose="02020603050405020304" pitchFamily="18" charset="0"/>
              </a:rPr>
              <a:t>	Our proposed object counting system represents a significant advancement over traditional methods, incorporating state-of-the-art image processing techniques to achieve superior accuracy and robustness. By harnessing advanced algorithms such as adaptive histogram equalization, Otsu's thresholding, and dilation/erosion operations, our system is capable of effectively handling complex scenarios with varying lighting conditions and background clutter. This allows for more precise segmentation and counting of objects, particularly in crowded or challenging environments. Furthermore, the modular design of our system facilitates scalability and customization, making it adaptable to a wide range of applications including surveillance, crowd management, and traffic analysis. Our proposed system represents a paradigm shift in object counting technology, offering unparalleled performance and versatility.</a:t>
            </a:r>
          </a:p>
        </p:txBody>
      </p:sp>
    </p:spTree>
    <p:extLst>
      <p:ext uri="{BB962C8B-B14F-4D97-AF65-F5344CB8AC3E}">
        <p14:creationId xmlns:p14="http://schemas.microsoft.com/office/powerpoint/2010/main" val="4179839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 name="Picture 9" descr="Two people sketching together">
            <a:extLst>
              <a:ext uri="{FF2B5EF4-FFF2-40B4-BE49-F238E27FC236}">
                <a16:creationId xmlns:a16="http://schemas.microsoft.com/office/drawing/2014/main" id="{9E4F540E-2BEC-5ACC-DB1C-5806C5694A3F}"/>
              </a:ext>
            </a:extLst>
          </p:cNvPr>
          <p:cNvPicPr>
            <a:picLocks noChangeAspect="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t="15544" r="1235" b="50876"/>
          <a:stretch/>
        </p:blipFill>
        <p:spPr>
          <a:xfrm>
            <a:off x="0" y="0"/>
            <a:ext cx="12192000" cy="2762806"/>
          </a:xfrm>
          <a:prstGeom prst="rect">
            <a:avLst/>
          </a:prstGeom>
        </p:spPr>
      </p:pic>
      <p:sp>
        <p:nvSpPr>
          <p:cNvPr id="13" name="Slide Number Placeholder 5">
            <a:extLst>
              <a:ext uri="{FF2B5EF4-FFF2-40B4-BE49-F238E27FC236}">
                <a16:creationId xmlns:a16="http://schemas.microsoft.com/office/drawing/2014/main" id="{A50B4065-42ED-EFC7-D0EC-46A5508B6DE0}"/>
              </a:ext>
            </a:extLst>
          </p:cNvPr>
          <p:cNvSpPr txBox="1">
            <a:spLocks/>
          </p:cNvSpPr>
          <p:nvPr/>
        </p:nvSpPr>
        <p:spPr>
          <a:xfrm>
            <a:off x="11429999" y="6450806"/>
            <a:ext cx="387351" cy="180974"/>
          </a:xfrm>
          <a:prstGeom prst="rect">
            <a:avLst/>
          </a:prstGeom>
        </p:spPr>
        <p:txBody>
          <a:bodyPr vert="horz" lIns="91440" tIns="45720" rIns="91440" bIns="45720" rtlCol="0" anchor="ctr"/>
          <a:lstStyle>
            <a:defPPr>
              <a:defRPr lang="en-US"/>
            </a:defPPr>
            <a:lvl1pPr marL="0" algn="ctr" defTabSz="914400" rtl="0" eaLnBrk="1" latinLnBrk="0" hangingPunct="1">
              <a:defRPr sz="1000" kern="1200">
                <a:solidFill>
                  <a:schemeClr val="bg1"/>
                </a:solidFill>
                <a:latin typeface="Segoe UI" panose="020B0502040204020203" pitchFamily="34" charset="0"/>
                <a:ea typeface="+mn-ea"/>
                <a:cs typeface="Segoe UI" panose="020B0502040204020203"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D967756E-1E89-749B-4B0A-E98FECE7DA0C}"/>
              </a:ext>
            </a:extLst>
          </p:cNvPr>
          <p:cNvSpPr/>
          <p:nvPr/>
        </p:nvSpPr>
        <p:spPr>
          <a:xfrm>
            <a:off x="-1" y="0"/>
            <a:ext cx="12191999" cy="2773902"/>
          </a:xfrm>
          <a:prstGeom prst="rect">
            <a:avLst/>
          </a:prstGeom>
          <a:gradFill>
            <a:gsLst>
              <a:gs pos="21000">
                <a:srgbClr val="242424">
                  <a:alpha val="98000"/>
                </a:srgbClr>
              </a:gs>
              <a:gs pos="0">
                <a:schemeClr val="tx1"/>
              </a:gs>
              <a:gs pos="100000">
                <a:schemeClr val="tx1">
                  <a:lumMod val="75000"/>
                  <a:lumOff val="25000"/>
                  <a:alpha val="15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6" name="Title 1">
            <a:extLst>
              <a:ext uri="{FF2B5EF4-FFF2-40B4-BE49-F238E27FC236}">
                <a16:creationId xmlns:a16="http://schemas.microsoft.com/office/drawing/2014/main" id="{AEFC33E4-2010-6DF9-8164-F2ED029A89A1}"/>
              </a:ext>
            </a:extLst>
          </p:cNvPr>
          <p:cNvSpPr txBox="1">
            <a:spLocks/>
          </p:cNvSpPr>
          <p:nvPr/>
        </p:nvSpPr>
        <p:spPr>
          <a:xfrm>
            <a:off x="381000" y="431006"/>
            <a:ext cx="11430000" cy="585788"/>
          </a:xfrm>
          <a:prstGeom prst="rect">
            <a:avLst/>
          </a:prstGeom>
        </p:spPr>
        <p:txBody>
          <a:bodyPr lIns="0" tIns="0" rIns="0" bIns="0"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b="1" dirty="0">
                <a:solidFill>
                  <a:schemeClr val="bg1"/>
                </a:solidFill>
                <a:latin typeface="Times New Roman" panose="02020603050405020304" pitchFamily="18" charset="0"/>
                <a:cs typeface="Times New Roman" panose="02020603050405020304" pitchFamily="18" charset="0"/>
              </a:rPr>
              <a:t>Advantages of Proposed System</a:t>
            </a:r>
          </a:p>
        </p:txBody>
      </p:sp>
      <p:sp>
        <p:nvSpPr>
          <p:cNvPr id="17" name="Rectangle 16">
            <a:extLst>
              <a:ext uri="{FF2B5EF4-FFF2-40B4-BE49-F238E27FC236}">
                <a16:creationId xmlns:a16="http://schemas.microsoft.com/office/drawing/2014/main" id="{25C5C66F-99A5-267A-47EE-8FD41AC07668}"/>
              </a:ext>
            </a:extLst>
          </p:cNvPr>
          <p:cNvSpPr/>
          <p:nvPr/>
        </p:nvSpPr>
        <p:spPr>
          <a:xfrm>
            <a:off x="381000" y="1632155"/>
            <a:ext cx="3559404" cy="232575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008000" rIns="182880" bIns="182880" rtlCol="0" anchor="t"/>
          <a:lstStyle/>
          <a:p>
            <a:pPr algn="ct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Combining sophisticated image processing techniques including Otsu's thresholding and adaptive histogram equalization.</a:t>
            </a:r>
            <a:endParaRPr lang="en-US" sz="1600" dirty="0">
              <a:latin typeface="Times New Roman" panose="02020603050405020304" pitchFamily="18" charset="0"/>
              <a:cs typeface="Times New Roman" panose="02020603050405020304" pitchFamily="18" charset="0"/>
            </a:endParaRPr>
          </a:p>
        </p:txBody>
      </p:sp>
      <p:sp>
        <p:nvSpPr>
          <p:cNvPr id="18" name="Oval 17">
            <a:extLst>
              <a:ext uri="{FF2B5EF4-FFF2-40B4-BE49-F238E27FC236}">
                <a16:creationId xmlns:a16="http://schemas.microsoft.com/office/drawing/2014/main" id="{ECA8FB38-C953-DC78-30C5-1EE09408545F}"/>
              </a:ext>
            </a:extLst>
          </p:cNvPr>
          <p:cNvSpPr/>
          <p:nvPr/>
        </p:nvSpPr>
        <p:spPr>
          <a:xfrm>
            <a:off x="1846468" y="1409700"/>
            <a:ext cx="628469" cy="628469"/>
          </a:xfrm>
          <a:prstGeom prst="ellipse">
            <a:avLst/>
          </a:prstGeom>
          <a:solidFill>
            <a:srgbClr val="0062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0FC0EE8F-BF99-14C1-4B7E-30806BA049FE}"/>
              </a:ext>
            </a:extLst>
          </p:cNvPr>
          <p:cNvSpPr/>
          <p:nvPr/>
        </p:nvSpPr>
        <p:spPr>
          <a:xfrm>
            <a:off x="553072" y="2080580"/>
            <a:ext cx="3215260" cy="307777"/>
          </a:xfrm>
          <a:prstGeom prst="rect">
            <a:avLst/>
          </a:prstGeom>
        </p:spPr>
        <p:txBody>
          <a:bodyPr wrap="square" lIns="0" tIns="0" rIns="0" bIns="0" anchor="t" anchorCtr="0">
            <a:spAutoFit/>
          </a:bodyPr>
          <a:lstStyle/>
          <a:p>
            <a:pPr algn="ctr"/>
            <a:r>
              <a:rPr lang="en-US" sz="2000" b="1" dirty="0">
                <a:solidFill>
                  <a:srgbClr val="0062FF"/>
                </a:solidFill>
                <a:latin typeface="Times New Roman" panose="02020603050405020304" pitchFamily="18" charset="0"/>
                <a:cs typeface="Times New Roman" panose="02020603050405020304" pitchFamily="18" charset="0"/>
              </a:rPr>
              <a:t>Enhanced Accuracy</a:t>
            </a:r>
          </a:p>
        </p:txBody>
      </p:sp>
      <p:cxnSp>
        <p:nvCxnSpPr>
          <p:cNvPr id="20" name="Straight Connector 19">
            <a:extLst>
              <a:ext uri="{FF2B5EF4-FFF2-40B4-BE49-F238E27FC236}">
                <a16:creationId xmlns:a16="http://schemas.microsoft.com/office/drawing/2014/main" id="{34BEE08A-1E27-3CEB-A764-A1CC0AB4611D}"/>
              </a:ext>
            </a:extLst>
          </p:cNvPr>
          <p:cNvCxnSpPr>
            <a:cxnSpLocks/>
          </p:cNvCxnSpPr>
          <p:nvPr/>
        </p:nvCxnSpPr>
        <p:spPr>
          <a:xfrm>
            <a:off x="558702" y="2517447"/>
            <a:ext cx="320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E9A02CD2-F924-D01C-3FFC-BBE1CF08977C}"/>
              </a:ext>
            </a:extLst>
          </p:cNvPr>
          <p:cNvSpPr/>
          <p:nvPr/>
        </p:nvSpPr>
        <p:spPr>
          <a:xfrm>
            <a:off x="4278745" y="1553809"/>
            <a:ext cx="3559404" cy="240409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008000" rIns="182880" bIns="182880" rtlCol="0" anchor="t"/>
          <a:lstStyle/>
          <a:p>
            <a:pPr algn="ct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Robust performance in diverse environments with varying lighting conditions and background complexities, ensuring reliable object detection and counting.</a:t>
            </a:r>
            <a:endParaRPr lang="en-US" sz="1600" dirty="0">
              <a:latin typeface="Times New Roman" panose="02020603050405020304" pitchFamily="18" charset="0"/>
              <a:cs typeface="Times New Roman" panose="02020603050405020304" pitchFamily="18" charset="0"/>
            </a:endParaRPr>
          </a:p>
        </p:txBody>
      </p:sp>
      <p:sp>
        <p:nvSpPr>
          <p:cNvPr id="25" name="Oval 24">
            <a:extLst>
              <a:ext uri="{FF2B5EF4-FFF2-40B4-BE49-F238E27FC236}">
                <a16:creationId xmlns:a16="http://schemas.microsoft.com/office/drawing/2014/main" id="{88834960-E432-52EC-1E2A-96C773DDE59F}"/>
              </a:ext>
            </a:extLst>
          </p:cNvPr>
          <p:cNvSpPr/>
          <p:nvPr/>
        </p:nvSpPr>
        <p:spPr>
          <a:xfrm>
            <a:off x="5744213" y="1409700"/>
            <a:ext cx="628469" cy="628469"/>
          </a:xfrm>
          <a:prstGeom prst="ellipse">
            <a:avLst/>
          </a:prstGeom>
          <a:solidFill>
            <a:srgbClr val="0062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26" name="Rectangle 25">
            <a:extLst>
              <a:ext uri="{FF2B5EF4-FFF2-40B4-BE49-F238E27FC236}">
                <a16:creationId xmlns:a16="http://schemas.microsoft.com/office/drawing/2014/main" id="{27E7893E-A8FE-206D-B480-8C380F440294}"/>
              </a:ext>
            </a:extLst>
          </p:cNvPr>
          <p:cNvSpPr/>
          <p:nvPr/>
        </p:nvSpPr>
        <p:spPr>
          <a:xfrm>
            <a:off x="4278745" y="2080580"/>
            <a:ext cx="3559404" cy="307777"/>
          </a:xfrm>
          <a:prstGeom prst="rect">
            <a:avLst/>
          </a:prstGeom>
        </p:spPr>
        <p:txBody>
          <a:bodyPr wrap="square" lIns="0" tIns="0" rIns="0" bIns="0" anchor="t" anchorCtr="0">
            <a:spAutoFit/>
          </a:bodyPr>
          <a:lstStyle/>
          <a:p>
            <a:pPr algn="ctr"/>
            <a:r>
              <a:rPr lang="en-US" sz="2000" b="1" dirty="0">
                <a:solidFill>
                  <a:srgbClr val="0062FF"/>
                </a:solidFill>
                <a:latin typeface="Times New Roman" panose="02020603050405020304" pitchFamily="18" charset="0"/>
                <a:cs typeface="Times New Roman" panose="02020603050405020304" pitchFamily="18" charset="0"/>
              </a:rPr>
              <a:t>Robustness to Varied Conditions</a:t>
            </a:r>
            <a:endParaRPr lang="en-US" sz="2000" b="1" i="1" dirty="0">
              <a:solidFill>
                <a:srgbClr val="0062FF"/>
              </a:solidFill>
              <a:latin typeface="Times New Roman" panose="02020603050405020304" pitchFamily="18" charset="0"/>
              <a:cs typeface="Times New Roman" panose="02020603050405020304" pitchFamily="18" charset="0"/>
            </a:endParaRPr>
          </a:p>
        </p:txBody>
      </p:sp>
      <p:cxnSp>
        <p:nvCxnSpPr>
          <p:cNvPr id="27" name="Straight Connector 26">
            <a:extLst>
              <a:ext uri="{FF2B5EF4-FFF2-40B4-BE49-F238E27FC236}">
                <a16:creationId xmlns:a16="http://schemas.microsoft.com/office/drawing/2014/main" id="{5CC9D060-E0E1-6FF8-C99C-3629682EEC99}"/>
              </a:ext>
            </a:extLst>
          </p:cNvPr>
          <p:cNvCxnSpPr>
            <a:cxnSpLocks/>
          </p:cNvCxnSpPr>
          <p:nvPr/>
        </p:nvCxnSpPr>
        <p:spPr>
          <a:xfrm>
            <a:off x="4456447" y="2517447"/>
            <a:ext cx="320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6C0B9545-170B-27B0-F20C-6C9DAB143ABE}"/>
              </a:ext>
            </a:extLst>
          </p:cNvPr>
          <p:cNvSpPr/>
          <p:nvPr/>
        </p:nvSpPr>
        <p:spPr>
          <a:xfrm>
            <a:off x="8268855" y="1632155"/>
            <a:ext cx="3559404" cy="232575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008000" rIns="182880" bIns="182880" rtlCol="0" anchor="t"/>
          <a:lstStyle/>
          <a:p>
            <a:pPr algn="ct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Modular design, our system offers flexibility for customization, allowing users to adapt processing steps and parameters according to specific application requirements.</a:t>
            </a:r>
            <a:endParaRPr lang="en-US" sz="1600" dirty="0">
              <a:latin typeface="Times New Roman" panose="02020603050405020304" pitchFamily="18" charset="0"/>
              <a:cs typeface="Times New Roman" panose="02020603050405020304" pitchFamily="18" charset="0"/>
            </a:endParaRPr>
          </a:p>
        </p:txBody>
      </p:sp>
      <p:sp>
        <p:nvSpPr>
          <p:cNvPr id="29" name="Oval 28">
            <a:extLst>
              <a:ext uri="{FF2B5EF4-FFF2-40B4-BE49-F238E27FC236}">
                <a16:creationId xmlns:a16="http://schemas.microsoft.com/office/drawing/2014/main" id="{57FA633B-93E6-7332-7218-478D5FEAD8DB}"/>
              </a:ext>
            </a:extLst>
          </p:cNvPr>
          <p:cNvSpPr/>
          <p:nvPr/>
        </p:nvSpPr>
        <p:spPr>
          <a:xfrm>
            <a:off x="9734323" y="1409700"/>
            <a:ext cx="628469" cy="628469"/>
          </a:xfrm>
          <a:prstGeom prst="ellipse">
            <a:avLst/>
          </a:prstGeom>
          <a:solidFill>
            <a:srgbClr val="0062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30" name="Rectangle 29">
            <a:extLst>
              <a:ext uri="{FF2B5EF4-FFF2-40B4-BE49-F238E27FC236}">
                <a16:creationId xmlns:a16="http://schemas.microsoft.com/office/drawing/2014/main" id="{036B4897-DF2D-76EA-87DD-790DE252A2F8}"/>
              </a:ext>
            </a:extLst>
          </p:cNvPr>
          <p:cNvSpPr/>
          <p:nvPr/>
        </p:nvSpPr>
        <p:spPr>
          <a:xfrm>
            <a:off x="8363519" y="2099305"/>
            <a:ext cx="3370073" cy="307777"/>
          </a:xfrm>
          <a:prstGeom prst="rect">
            <a:avLst/>
          </a:prstGeom>
        </p:spPr>
        <p:txBody>
          <a:bodyPr wrap="square" lIns="0" tIns="0" rIns="0" bIns="0" anchor="t" anchorCtr="0">
            <a:spAutoFit/>
          </a:bodyPr>
          <a:lstStyle/>
          <a:p>
            <a:r>
              <a:rPr lang="en-US" sz="2000" b="1" dirty="0">
                <a:solidFill>
                  <a:srgbClr val="0062FF"/>
                </a:solidFill>
                <a:latin typeface="Times New Roman" panose="02020603050405020304" pitchFamily="18" charset="0"/>
                <a:cs typeface="Times New Roman" panose="02020603050405020304" pitchFamily="18" charset="0"/>
              </a:rPr>
              <a:t>Flexibility and Customizability</a:t>
            </a:r>
            <a:endParaRPr lang="en-US" sz="2000" b="1" i="1" dirty="0">
              <a:solidFill>
                <a:srgbClr val="0062FF"/>
              </a:solidFill>
              <a:latin typeface="Times New Roman" panose="02020603050405020304" pitchFamily="18" charset="0"/>
              <a:cs typeface="Times New Roman" panose="02020603050405020304" pitchFamily="18" charset="0"/>
            </a:endParaRPr>
          </a:p>
        </p:txBody>
      </p:sp>
      <p:cxnSp>
        <p:nvCxnSpPr>
          <p:cNvPr id="31" name="Straight Connector 30">
            <a:extLst>
              <a:ext uri="{FF2B5EF4-FFF2-40B4-BE49-F238E27FC236}">
                <a16:creationId xmlns:a16="http://schemas.microsoft.com/office/drawing/2014/main" id="{0791A14E-2B58-41E6-7D82-377CA34377EA}"/>
              </a:ext>
            </a:extLst>
          </p:cNvPr>
          <p:cNvCxnSpPr>
            <a:cxnSpLocks/>
          </p:cNvCxnSpPr>
          <p:nvPr/>
        </p:nvCxnSpPr>
        <p:spPr>
          <a:xfrm>
            <a:off x="8446557" y="2517447"/>
            <a:ext cx="320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E733AE9F-405B-B368-CBBE-34F8127C2545}"/>
              </a:ext>
            </a:extLst>
          </p:cNvPr>
          <p:cNvSpPr/>
          <p:nvPr/>
        </p:nvSpPr>
        <p:spPr>
          <a:xfrm>
            <a:off x="381000" y="4000317"/>
            <a:ext cx="3559404" cy="245048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008000" rIns="182880" bIns="182880" rtlCol="0" anchor="t"/>
          <a:lstStyle/>
          <a:p>
            <a:pPr algn="ct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The system provides a comprehensive analysis of images, including preprocessing, segmentation, and contour analysis, leading to thorough and accurate object counting results.</a:t>
            </a:r>
            <a:endParaRPr lang="en-US" sz="1600" dirty="0">
              <a:latin typeface="Times New Roman" panose="02020603050405020304" pitchFamily="18" charset="0"/>
              <a:cs typeface="Times New Roman" panose="02020603050405020304" pitchFamily="18" charset="0"/>
            </a:endParaRPr>
          </a:p>
        </p:txBody>
      </p:sp>
      <p:sp>
        <p:nvSpPr>
          <p:cNvPr id="55" name="Oval 54">
            <a:extLst>
              <a:ext uri="{FF2B5EF4-FFF2-40B4-BE49-F238E27FC236}">
                <a16:creationId xmlns:a16="http://schemas.microsoft.com/office/drawing/2014/main" id="{5DC503C9-EE5B-F460-A485-086D79CC2F08}"/>
              </a:ext>
            </a:extLst>
          </p:cNvPr>
          <p:cNvSpPr/>
          <p:nvPr/>
        </p:nvSpPr>
        <p:spPr>
          <a:xfrm>
            <a:off x="1846468" y="3883300"/>
            <a:ext cx="628469" cy="628469"/>
          </a:xfrm>
          <a:prstGeom prst="ellipse">
            <a:avLst/>
          </a:prstGeom>
          <a:solidFill>
            <a:srgbClr val="0062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56" name="Rectangle 55">
            <a:extLst>
              <a:ext uri="{FF2B5EF4-FFF2-40B4-BE49-F238E27FC236}">
                <a16:creationId xmlns:a16="http://schemas.microsoft.com/office/drawing/2014/main" id="{16DCD8D2-A5F0-C696-6267-897756457C87}"/>
              </a:ext>
            </a:extLst>
          </p:cNvPr>
          <p:cNvSpPr/>
          <p:nvPr/>
        </p:nvSpPr>
        <p:spPr>
          <a:xfrm>
            <a:off x="553072" y="4554180"/>
            <a:ext cx="3215260" cy="307777"/>
          </a:xfrm>
          <a:prstGeom prst="rect">
            <a:avLst/>
          </a:prstGeom>
        </p:spPr>
        <p:txBody>
          <a:bodyPr wrap="square" lIns="0" tIns="0" rIns="0" bIns="0" anchor="t" anchorCtr="0">
            <a:spAutoFit/>
          </a:bodyPr>
          <a:lstStyle/>
          <a:p>
            <a:pPr algn="ctr"/>
            <a:r>
              <a:rPr lang="en-US" sz="2000" b="1" dirty="0">
                <a:solidFill>
                  <a:srgbClr val="0062FF"/>
                </a:solidFill>
                <a:latin typeface="Times New Roman" panose="02020603050405020304" pitchFamily="18" charset="0"/>
                <a:cs typeface="Times New Roman" panose="02020603050405020304" pitchFamily="18" charset="0"/>
              </a:rPr>
              <a:t>Comprehensive Analysis</a:t>
            </a:r>
            <a:endParaRPr lang="en-US" sz="2000" b="1" i="1" dirty="0">
              <a:solidFill>
                <a:srgbClr val="0062FF"/>
              </a:solidFill>
              <a:latin typeface="Times New Roman" panose="02020603050405020304" pitchFamily="18" charset="0"/>
              <a:cs typeface="Times New Roman" panose="02020603050405020304" pitchFamily="18" charset="0"/>
            </a:endParaRPr>
          </a:p>
        </p:txBody>
      </p:sp>
      <p:cxnSp>
        <p:nvCxnSpPr>
          <p:cNvPr id="57" name="Straight Connector 56">
            <a:extLst>
              <a:ext uri="{FF2B5EF4-FFF2-40B4-BE49-F238E27FC236}">
                <a16:creationId xmlns:a16="http://schemas.microsoft.com/office/drawing/2014/main" id="{75FC6574-AF8F-CD7B-8019-CD629E4E5306}"/>
              </a:ext>
            </a:extLst>
          </p:cNvPr>
          <p:cNvCxnSpPr>
            <a:cxnSpLocks/>
          </p:cNvCxnSpPr>
          <p:nvPr/>
        </p:nvCxnSpPr>
        <p:spPr>
          <a:xfrm>
            <a:off x="558702" y="4991047"/>
            <a:ext cx="320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57BA8AF0-966A-7CD3-FD83-7E3EC0F1E688}"/>
              </a:ext>
            </a:extLst>
          </p:cNvPr>
          <p:cNvSpPr/>
          <p:nvPr/>
        </p:nvSpPr>
        <p:spPr>
          <a:xfrm>
            <a:off x="4278745" y="4086996"/>
            <a:ext cx="3559404" cy="23638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008000" rIns="182880" bIns="182880" rtlCol="0" anchor="t"/>
          <a:lstStyle/>
          <a:p>
            <a:pPr algn="ct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Our system offers ease of integration with existing workflows or systems, facilitating seamless adoption and integration into various applications.</a:t>
            </a:r>
            <a:endParaRPr lang="en-US" sz="1600" dirty="0">
              <a:latin typeface="Times New Roman" panose="02020603050405020304" pitchFamily="18" charset="0"/>
              <a:cs typeface="Times New Roman" panose="02020603050405020304" pitchFamily="18" charset="0"/>
            </a:endParaRPr>
          </a:p>
        </p:txBody>
      </p:sp>
      <p:sp>
        <p:nvSpPr>
          <p:cNvPr id="62" name="Oval 61">
            <a:extLst>
              <a:ext uri="{FF2B5EF4-FFF2-40B4-BE49-F238E27FC236}">
                <a16:creationId xmlns:a16="http://schemas.microsoft.com/office/drawing/2014/main" id="{31B2D457-C963-EAD3-9252-FBA30EE606F0}"/>
              </a:ext>
            </a:extLst>
          </p:cNvPr>
          <p:cNvSpPr/>
          <p:nvPr/>
        </p:nvSpPr>
        <p:spPr>
          <a:xfrm>
            <a:off x="5744213" y="3883300"/>
            <a:ext cx="628469" cy="628469"/>
          </a:xfrm>
          <a:prstGeom prst="ellipse">
            <a:avLst/>
          </a:prstGeom>
          <a:solidFill>
            <a:srgbClr val="0062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63" name="Rectangle 62">
            <a:extLst>
              <a:ext uri="{FF2B5EF4-FFF2-40B4-BE49-F238E27FC236}">
                <a16:creationId xmlns:a16="http://schemas.microsoft.com/office/drawing/2014/main" id="{55F330FF-402F-253E-E8F5-4311D2060FD1}"/>
              </a:ext>
            </a:extLst>
          </p:cNvPr>
          <p:cNvSpPr/>
          <p:nvPr/>
        </p:nvSpPr>
        <p:spPr>
          <a:xfrm>
            <a:off x="4450817" y="4554180"/>
            <a:ext cx="3215260" cy="307777"/>
          </a:xfrm>
          <a:prstGeom prst="rect">
            <a:avLst/>
          </a:prstGeom>
        </p:spPr>
        <p:txBody>
          <a:bodyPr wrap="square" lIns="0" tIns="0" rIns="0" bIns="0" anchor="t" anchorCtr="0">
            <a:spAutoFit/>
          </a:bodyPr>
          <a:lstStyle/>
          <a:p>
            <a:pPr algn="ctr"/>
            <a:r>
              <a:rPr lang="en-US" sz="2000" b="1" dirty="0">
                <a:solidFill>
                  <a:srgbClr val="0062FF"/>
                </a:solidFill>
                <a:latin typeface="Times New Roman" panose="02020603050405020304" pitchFamily="18" charset="0"/>
                <a:cs typeface="Times New Roman" panose="02020603050405020304" pitchFamily="18" charset="0"/>
              </a:rPr>
              <a:t>Ease of Integration</a:t>
            </a:r>
            <a:endParaRPr lang="en-US" sz="2000" b="1" i="1" dirty="0">
              <a:solidFill>
                <a:srgbClr val="0062FF"/>
              </a:solidFill>
              <a:latin typeface="Times New Roman" panose="02020603050405020304" pitchFamily="18" charset="0"/>
              <a:cs typeface="Times New Roman" panose="02020603050405020304" pitchFamily="18" charset="0"/>
            </a:endParaRPr>
          </a:p>
        </p:txBody>
      </p:sp>
      <p:cxnSp>
        <p:nvCxnSpPr>
          <p:cNvPr id="64" name="Straight Connector 63">
            <a:extLst>
              <a:ext uri="{FF2B5EF4-FFF2-40B4-BE49-F238E27FC236}">
                <a16:creationId xmlns:a16="http://schemas.microsoft.com/office/drawing/2014/main" id="{5F1D53EF-9F80-496D-D280-1E44BF63D27F}"/>
              </a:ext>
            </a:extLst>
          </p:cNvPr>
          <p:cNvCxnSpPr>
            <a:cxnSpLocks/>
          </p:cNvCxnSpPr>
          <p:nvPr/>
        </p:nvCxnSpPr>
        <p:spPr>
          <a:xfrm>
            <a:off x="4456447" y="4991047"/>
            <a:ext cx="320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E6A0F87A-401F-8F2C-8181-59C14AF4565F}"/>
              </a:ext>
            </a:extLst>
          </p:cNvPr>
          <p:cNvSpPr/>
          <p:nvPr/>
        </p:nvSpPr>
        <p:spPr>
          <a:xfrm>
            <a:off x="8268855" y="4019042"/>
            <a:ext cx="3559404" cy="24317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008000" rIns="182880" bIns="182880" rtlCol="0" anchor="t"/>
          <a:lstStyle/>
          <a:p>
            <a:pPr algn="ct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The system's architecture allows for scalability, enabling it to handle large volumes of data and adapt to evolving requirements, ensuring longevity and sustainability in deployment scenarios.</a:t>
            </a:r>
            <a:endParaRPr lang="en-US" sz="1600" dirty="0">
              <a:latin typeface="Times New Roman" panose="02020603050405020304" pitchFamily="18" charset="0"/>
              <a:cs typeface="Times New Roman" panose="02020603050405020304" pitchFamily="18" charset="0"/>
            </a:endParaRPr>
          </a:p>
        </p:txBody>
      </p:sp>
      <p:sp>
        <p:nvSpPr>
          <p:cNvPr id="66" name="Oval 65">
            <a:extLst>
              <a:ext uri="{FF2B5EF4-FFF2-40B4-BE49-F238E27FC236}">
                <a16:creationId xmlns:a16="http://schemas.microsoft.com/office/drawing/2014/main" id="{B2227C4C-7B9D-3AF7-CC06-6AA4C9571915}"/>
              </a:ext>
            </a:extLst>
          </p:cNvPr>
          <p:cNvSpPr/>
          <p:nvPr/>
        </p:nvSpPr>
        <p:spPr>
          <a:xfrm>
            <a:off x="9734323" y="3883300"/>
            <a:ext cx="628469" cy="628469"/>
          </a:xfrm>
          <a:prstGeom prst="ellipse">
            <a:avLst/>
          </a:prstGeom>
          <a:solidFill>
            <a:srgbClr val="0062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67" name="Rectangle 66">
            <a:extLst>
              <a:ext uri="{FF2B5EF4-FFF2-40B4-BE49-F238E27FC236}">
                <a16:creationId xmlns:a16="http://schemas.microsoft.com/office/drawing/2014/main" id="{59938FA3-8B23-9E02-F01D-D013CE4D1F13}"/>
              </a:ext>
            </a:extLst>
          </p:cNvPr>
          <p:cNvSpPr/>
          <p:nvPr/>
        </p:nvSpPr>
        <p:spPr>
          <a:xfrm>
            <a:off x="8440927" y="4554180"/>
            <a:ext cx="3215260" cy="307777"/>
          </a:xfrm>
          <a:prstGeom prst="rect">
            <a:avLst/>
          </a:prstGeom>
        </p:spPr>
        <p:txBody>
          <a:bodyPr wrap="square" lIns="0" tIns="0" rIns="0" bIns="0" anchor="t" anchorCtr="0">
            <a:spAutoFit/>
          </a:bodyPr>
          <a:lstStyle/>
          <a:p>
            <a:pPr algn="ctr"/>
            <a:r>
              <a:rPr lang="en-US" sz="2000" b="1" dirty="0">
                <a:solidFill>
                  <a:srgbClr val="0062FF"/>
                </a:solidFill>
                <a:latin typeface="Times New Roman" panose="02020603050405020304" pitchFamily="18" charset="0"/>
                <a:cs typeface="Times New Roman" panose="02020603050405020304" pitchFamily="18" charset="0"/>
              </a:rPr>
              <a:t>Scalability</a:t>
            </a:r>
            <a:endParaRPr lang="en-US" sz="2000" b="1" i="1" dirty="0">
              <a:solidFill>
                <a:srgbClr val="0062FF"/>
              </a:solidFill>
              <a:latin typeface="Times New Roman" panose="02020603050405020304" pitchFamily="18" charset="0"/>
              <a:cs typeface="Times New Roman" panose="02020603050405020304" pitchFamily="18" charset="0"/>
            </a:endParaRPr>
          </a:p>
        </p:txBody>
      </p:sp>
      <p:cxnSp>
        <p:nvCxnSpPr>
          <p:cNvPr id="68" name="Straight Connector 67">
            <a:extLst>
              <a:ext uri="{FF2B5EF4-FFF2-40B4-BE49-F238E27FC236}">
                <a16:creationId xmlns:a16="http://schemas.microsoft.com/office/drawing/2014/main" id="{209D3387-6BF3-701B-DF7C-D6A67792E0BF}"/>
              </a:ext>
            </a:extLst>
          </p:cNvPr>
          <p:cNvCxnSpPr>
            <a:cxnSpLocks/>
          </p:cNvCxnSpPr>
          <p:nvPr/>
        </p:nvCxnSpPr>
        <p:spPr>
          <a:xfrm>
            <a:off x="8446557" y="4991047"/>
            <a:ext cx="320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4D09F373-EBDC-BC43-ED5F-E6A7DDA2FEF4}"/>
              </a:ext>
            </a:extLst>
          </p:cNvPr>
          <p:cNvSpPr txBox="1"/>
          <p:nvPr/>
        </p:nvSpPr>
        <p:spPr>
          <a:xfrm>
            <a:off x="1893338" y="1562007"/>
            <a:ext cx="508979" cy="369332"/>
          </a:xfrm>
          <a:prstGeom prst="rect">
            <a:avLst/>
          </a:prstGeom>
          <a:noFill/>
        </p:spPr>
        <p:txBody>
          <a:bodyPr wrap="square" rtlCol="0">
            <a:spAutoFit/>
          </a:bodyPr>
          <a:lstStyle/>
          <a:p>
            <a:pPr algn="ctr"/>
            <a:r>
              <a:rPr lang="en-US" b="1" dirty="0">
                <a:solidFill>
                  <a:schemeClr val="bg1"/>
                </a:solidFill>
                <a:latin typeface="Times New Roman" panose="02020603050405020304" pitchFamily="18" charset="0"/>
                <a:cs typeface="Times New Roman" panose="02020603050405020304" pitchFamily="18" charset="0"/>
              </a:rPr>
              <a:t>1</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93" name="TextBox 92">
            <a:extLst>
              <a:ext uri="{FF2B5EF4-FFF2-40B4-BE49-F238E27FC236}">
                <a16:creationId xmlns:a16="http://schemas.microsoft.com/office/drawing/2014/main" id="{88C4972B-64D3-BEC4-30AC-F14D2BDB6C59}"/>
              </a:ext>
            </a:extLst>
          </p:cNvPr>
          <p:cNvSpPr txBox="1"/>
          <p:nvPr/>
        </p:nvSpPr>
        <p:spPr>
          <a:xfrm>
            <a:off x="5824566" y="1562007"/>
            <a:ext cx="508979" cy="369332"/>
          </a:xfrm>
          <a:prstGeom prst="rect">
            <a:avLst/>
          </a:prstGeom>
          <a:noFill/>
        </p:spPr>
        <p:txBody>
          <a:bodyPr wrap="square" rtlCol="0">
            <a:spAutoFit/>
          </a:bodyPr>
          <a:lstStyle/>
          <a:p>
            <a:pPr algn="ctr"/>
            <a:r>
              <a:rPr lang="en-US" b="1" dirty="0">
                <a:solidFill>
                  <a:schemeClr val="bg1"/>
                </a:solidFill>
                <a:latin typeface="Times New Roman" panose="02020603050405020304" pitchFamily="18" charset="0"/>
                <a:cs typeface="Times New Roman" panose="02020603050405020304" pitchFamily="18" charset="0"/>
              </a:rPr>
              <a:t>2</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94" name="TextBox 93">
            <a:extLst>
              <a:ext uri="{FF2B5EF4-FFF2-40B4-BE49-F238E27FC236}">
                <a16:creationId xmlns:a16="http://schemas.microsoft.com/office/drawing/2014/main" id="{4FE19B33-9514-7416-E696-16278EC084E9}"/>
              </a:ext>
            </a:extLst>
          </p:cNvPr>
          <p:cNvSpPr txBox="1"/>
          <p:nvPr/>
        </p:nvSpPr>
        <p:spPr>
          <a:xfrm>
            <a:off x="9794067" y="1553809"/>
            <a:ext cx="508979" cy="369332"/>
          </a:xfrm>
          <a:prstGeom prst="rect">
            <a:avLst/>
          </a:prstGeom>
          <a:noFill/>
        </p:spPr>
        <p:txBody>
          <a:bodyPr wrap="square" rtlCol="0">
            <a:spAutoFit/>
          </a:bodyPr>
          <a:lstStyle/>
          <a:p>
            <a:pPr algn="ctr"/>
            <a:r>
              <a:rPr lang="en-US" b="1" dirty="0">
                <a:solidFill>
                  <a:schemeClr val="bg1"/>
                </a:solidFill>
                <a:latin typeface="Times New Roman" panose="02020603050405020304" pitchFamily="18" charset="0"/>
                <a:cs typeface="Times New Roman" panose="02020603050405020304" pitchFamily="18" charset="0"/>
              </a:rPr>
              <a:t>3</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95" name="TextBox 94">
            <a:extLst>
              <a:ext uri="{FF2B5EF4-FFF2-40B4-BE49-F238E27FC236}">
                <a16:creationId xmlns:a16="http://schemas.microsoft.com/office/drawing/2014/main" id="{9EB31458-FC3E-ED7A-4057-7EF819C748D9}"/>
              </a:ext>
            </a:extLst>
          </p:cNvPr>
          <p:cNvSpPr txBox="1"/>
          <p:nvPr/>
        </p:nvSpPr>
        <p:spPr>
          <a:xfrm>
            <a:off x="1906212" y="4022316"/>
            <a:ext cx="508979" cy="369332"/>
          </a:xfrm>
          <a:prstGeom prst="rect">
            <a:avLst/>
          </a:prstGeom>
          <a:noFill/>
        </p:spPr>
        <p:txBody>
          <a:bodyPr wrap="square" rtlCol="0">
            <a:spAutoFit/>
          </a:bodyPr>
          <a:lstStyle/>
          <a:p>
            <a:pPr algn="ctr"/>
            <a:r>
              <a:rPr lang="en-US" b="1" dirty="0">
                <a:solidFill>
                  <a:schemeClr val="bg1"/>
                </a:solidFill>
                <a:latin typeface="Times New Roman" panose="02020603050405020304" pitchFamily="18" charset="0"/>
                <a:cs typeface="Times New Roman" panose="02020603050405020304" pitchFamily="18" charset="0"/>
              </a:rPr>
              <a:t>4</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96" name="TextBox 95">
            <a:extLst>
              <a:ext uri="{FF2B5EF4-FFF2-40B4-BE49-F238E27FC236}">
                <a16:creationId xmlns:a16="http://schemas.microsoft.com/office/drawing/2014/main" id="{771DC622-4AB3-2244-83D4-16F4FA9AB3DA}"/>
              </a:ext>
            </a:extLst>
          </p:cNvPr>
          <p:cNvSpPr txBox="1"/>
          <p:nvPr/>
        </p:nvSpPr>
        <p:spPr>
          <a:xfrm>
            <a:off x="5803957" y="4032598"/>
            <a:ext cx="508979" cy="369332"/>
          </a:xfrm>
          <a:prstGeom prst="rect">
            <a:avLst/>
          </a:prstGeom>
          <a:noFill/>
        </p:spPr>
        <p:txBody>
          <a:bodyPr wrap="square" rtlCol="0">
            <a:spAutoFit/>
          </a:bodyPr>
          <a:lstStyle/>
          <a:p>
            <a:pPr algn="ctr"/>
            <a:r>
              <a:rPr lang="en-US" b="1" dirty="0">
                <a:solidFill>
                  <a:schemeClr val="bg1"/>
                </a:solidFill>
                <a:latin typeface="Times New Roman" panose="02020603050405020304" pitchFamily="18" charset="0"/>
                <a:cs typeface="Times New Roman" panose="02020603050405020304" pitchFamily="18" charset="0"/>
              </a:rPr>
              <a:t>5</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97" name="TextBox 96">
            <a:extLst>
              <a:ext uri="{FF2B5EF4-FFF2-40B4-BE49-F238E27FC236}">
                <a16:creationId xmlns:a16="http://schemas.microsoft.com/office/drawing/2014/main" id="{EC3E8419-278A-2F05-AC95-6C3F5377F9EC}"/>
              </a:ext>
            </a:extLst>
          </p:cNvPr>
          <p:cNvSpPr txBox="1"/>
          <p:nvPr/>
        </p:nvSpPr>
        <p:spPr>
          <a:xfrm>
            <a:off x="9794067" y="4000317"/>
            <a:ext cx="508979" cy="369332"/>
          </a:xfrm>
          <a:prstGeom prst="rect">
            <a:avLst/>
          </a:prstGeom>
          <a:noFill/>
        </p:spPr>
        <p:txBody>
          <a:bodyPr wrap="square" rtlCol="0">
            <a:spAutoFit/>
          </a:bodyPr>
          <a:lstStyle/>
          <a:p>
            <a:pPr algn="ctr"/>
            <a:r>
              <a:rPr lang="en-US" b="1" dirty="0">
                <a:solidFill>
                  <a:schemeClr val="bg1"/>
                </a:solidFill>
                <a:latin typeface="Times New Roman" panose="02020603050405020304" pitchFamily="18" charset="0"/>
                <a:cs typeface="Times New Roman" panose="02020603050405020304" pitchFamily="18" charset="0"/>
              </a:rPr>
              <a:t>6</a:t>
            </a:r>
            <a:endParaRPr lang="en-IN"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0398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8" name="Straight Connector 57">
            <a:extLst>
              <a:ext uri="{FF2B5EF4-FFF2-40B4-BE49-F238E27FC236}">
                <a16:creationId xmlns:a16="http://schemas.microsoft.com/office/drawing/2014/main" id="{110312CE-A569-E480-4EB8-3AACE859830F}"/>
              </a:ext>
            </a:extLst>
          </p:cNvPr>
          <p:cNvCxnSpPr>
            <a:cxnSpLocks/>
          </p:cNvCxnSpPr>
          <p:nvPr/>
        </p:nvCxnSpPr>
        <p:spPr>
          <a:xfrm flipH="1">
            <a:off x="11180393" y="2495074"/>
            <a:ext cx="4289" cy="60662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ECC142E-0FFB-F83F-5BF5-C5069D2A06A3}"/>
              </a:ext>
            </a:extLst>
          </p:cNvPr>
          <p:cNvCxnSpPr>
            <a:cxnSpLocks/>
          </p:cNvCxnSpPr>
          <p:nvPr/>
        </p:nvCxnSpPr>
        <p:spPr>
          <a:xfrm flipH="1">
            <a:off x="9237515" y="1889907"/>
            <a:ext cx="4289" cy="60662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5BAEB4E-6EA7-15A2-AD8B-AA0A6CB2D5FE}"/>
              </a:ext>
            </a:extLst>
          </p:cNvPr>
          <p:cNvCxnSpPr>
            <a:cxnSpLocks/>
          </p:cNvCxnSpPr>
          <p:nvPr/>
        </p:nvCxnSpPr>
        <p:spPr>
          <a:xfrm flipH="1">
            <a:off x="7315461" y="2549573"/>
            <a:ext cx="4289" cy="60662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8718240-5A39-7EF3-C5D2-E2D7F52D2673}"/>
              </a:ext>
            </a:extLst>
          </p:cNvPr>
          <p:cNvCxnSpPr>
            <a:cxnSpLocks/>
          </p:cNvCxnSpPr>
          <p:nvPr/>
        </p:nvCxnSpPr>
        <p:spPr>
          <a:xfrm flipH="1">
            <a:off x="471161" y="4887756"/>
            <a:ext cx="4289" cy="60662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C892EB3-959C-7C9A-CB44-423B616C1C2B}"/>
              </a:ext>
            </a:extLst>
          </p:cNvPr>
          <p:cNvCxnSpPr>
            <a:cxnSpLocks/>
          </p:cNvCxnSpPr>
          <p:nvPr/>
        </p:nvCxnSpPr>
        <p:spPr>
          <a:xfrm flipH="1">
            <a:off x="2303305" y="4401758"/>
            <a:ext cx="4289" cy="60662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D2B3E6D-AA23-9100-D2C1-E343C86C5FEF}"/>
              </a:ext>
            </a:extLst>
          </p:cNvPr>
          <p:cNvCxnSpPr>
            <a:cxnSpLocks/>
          </p:cNvCxnSpPr>
          <p:nvPr/>
        </p:nvCxnSpPr>
        <p:spPr>
          <a:xfrm flipH="1">
            <a:off x="3905291" y="3574909"/>
            <a:ext cx="4289" cy="60662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DB948EFE-B4E4-BB93-8083-7CFBA7B5A14E}"/>
              </a:ext>
            </a:extLst>
          </p:cNvPr>
          <p:cNvCxnSpPr>
            <a:cxnSpLocks/>
          </p:cNvCxnSpPr>
          <p:nvPr/>
        </p:nvCxnSpPr>
        <p:spPr>
          <a:xfrm flipH="1">
            <a:off x="5369343" y="2012088"/>
            <a:ext cx="4289" cy="60662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BBB64656-17BF-D540-825E-5544EE4BB4AD}"/>
              </a:ext>
            </a:extLst>
          </p:cNvPr>
          <p:cNvCxnSpPr>
            <a:cxnSpLocks/>
            <a:stCxn id="28" idx="7"/>
          </p:cNvCxnSpPr>
          <p:nvPr/>
        </p:nvCxnSpPr>
        <p:spPr>
          <a:xfrm flipV="1">
            <a:off x="3973437" y="2538217"/>
            <a:ext cx="1434780" cy="10608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49B28910-A5C2-5624-E9F5-4343C63CA726}"/>
              </a:ext>
            </a:extLst>
          </p:cNvPr>
          <p:cNvCxnSpPr>
            <a:cxnSpLocks/>
          </p:cNvCxnSpPr>
          <p:nvPr/>
        </p:nvCxnSpPr>
        <p:spPr>
          <a:xfrm>
            <a:off x="5463696" y="2549708"/>
            <a:ext cx="177165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ABA480B-F346-961E-0E35-BF6F9149C723}"/>
              </a:ext>
            </a:extLst>
          </p:cNvPr>
          <p:cNvCxnSpPr>
            <a:cxnSpLocks/>
          </p:cNvCxnSpPr>
          <p:nvPr/>
        </p:nvCxnSpPr>
        <p:spPr>
          <a:xfrm>
            <a:off x="7407906" y="2538217"/>
            <a:ext cx="177165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3A443A9-DB1D-187D-4B0C-8226BD99FE48}"/>
              </a:ext>
            </a:extLst>
          </p:cNvPr>
          <p:cNvCxnSpPr>
            <a:cxnSpLocks/>
          </p:cNvCxnSpPr>
          <p:nvPr/>
        </p:nvCxnSpPr>
        <p:spPr>
          <a:xfrm>
            <a:off x="9274315" y="2517998"/>
            <a:ext cx="177165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EDDE9AA-B8EA-CE73-917F-72AE79E95DA3}"/>
              </a:ext>
            </a:extLst>
          </p:cNvPr>
          <p:cNvCxnSpPr>
            <a:cxnSpLocks/>
          </p:cNvCxnSpPr>
          <p:nvPr/>
        </p:nvCxnSpPr>
        <p:spPr>
          <a:xfrm>
            <a:off x="519687" y="4901673"/>
            <a:ext cx="177165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8AFE9F7-6E7B-7225-9F13-36D8E5C046E6}"/>
              </a:ext>
            </a:extLst>
          </p:cNvPr>
          <p:cNvCxnSpPr>
            <a:cxnSpLocks/>
            <a:stCxn id="7" idx="5"/>
          </p:cNvCxnSpPr>
          <p:nvPr/>
        </p:nvCxnSpPr>
        <p:spPr>
          <a:xfrm flipV="1">
            <a:off x="2369042" y="3684862"/>
            <a:ext cx="1546194" cy="126257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02154B67-C0A2-8CDC-B46D-7277783CD482}"/>
              </a:ext>
            </a:extLst>
          </p:cNvPr>
          <p:cNvSpPr txBox="1"/>
          <p:nvPr/>
        </p:nvSpPr>
        <p:spPr>
          <a:xfrm>
            <a:off x="471161" y="347095"/>
            <a:ext cx="6096000" cy="830997"/>
          </a:xfrm>
          <a:prstGeom prst="rect">
            <a:avLst/>
          </a:prstGeom>
          <a:noFill/>
        </p:spPr>
        <p:txBody>
          <a:bodyPr wrap="square">
            <a:spAutoFit/>
          </a:bodyPr>
          <a:lstStyle/>
          <a:p>
            <a:r>
              <a:rPr lang="en-US" sz="4800" b="1" dirty="0">
                <a:latin typeface="Times New Roman" panose="02020603050405020304" pitchFamily="18" charset="0"/>
                <a:cs typeface="Times New Roman" panose="02020603050405020304" pitchFamily="18" charset="0"/>
              </a:rPr>
              <a:t>Modules Description</a:t>
            </a:r>
            <a:endParaRPr lang="en-IN" sz="4800" b="1" dirty="0">
              <a:latin typeface="Times New Roman" panose="02020603050405020304" pitchFamily="18" charset="0"/>
              <a:cs typeface="Times New Roman" panose="02020603050405020304" pitchFamily="18" charset="0"/>
            </a:endParaRPr>
          </a:p>
        </p:txBody>
      </p:sp>
      <p:sp>
        <p:nvSpPr>
          <p:cNvPr id="3" name="Freeform: Shape 2">
            <a:extLst>
              <a:ext uri="{FF2B5EF4-FFF2-40B4-BE49-F238E27FC236}">
                <a16:creationId xmlns:a16="http://schemas.microsoft.com/office/drawing/2014/main" id="{1721B0AC-BAFF-3B53-F3B7-79FE21485404}"/>
              </a:ext>
            </a:extLst>
          </p:cNvPr>
          <p:cNvSpPr/>
          <p:nvPr/>
        </p:nvSpPr>
        <p:spPr>
          <a:xfrm>
            <a:off x="4513839" y="4171765"/>
            <a:ext cx="7678161" cy="2686235"/>
          </a:xfrm>
          <a:custGeom>
            <a:avLst/>
            <a:gdLst>
              <a:gd name="connsiteX0" fmla="*/ 2591035 w 9018013"/>
              <a:gd name="connsiteY0" fmla="*/ 0 h 2686235"/>
              <a:gd name="connsiteX1" fmla="*/ 9018013 w 9018013"/>
              <a:gd name="connsiteY1" fmla="*/ 0 h 2686235"/>
              <a:gd name="connsiteX2" fmla="*/ 9018013 w 9018013"/>
              <a:gd name="connsiteY2" fmla="*/ 2686235 h 2686235"/>
              <a:gd name="connsiteX3" fmla="*/ 0 w 9018013"/>
              <a:gd name="connsiteY3" fmla="*/ 2686235 h 2686235"/>
            </a:gdLst>
            <a:ahLst/>
            <a:cxnLst>
              <a:cxn ang="0">
                <a:pos x="connsiteX0" y="connsiteY0"/>
              </a:cxn>
              <a:cxn ang="0">
                <a:pos x="connsiteX1" y="connsiteY1"/>
              </a:cxn>
              <a:cxn ang="0">
                <a:pos x="connsiteX2" y="connsiteY2"/>
              </a:cxn>
              <a:cxn ang="0">
                <a:pos x="connsiteX3" y="connsiteY3"/>
              </a:cxn>
            </a:cxnLst>
            <a:rect l="l" t="t" r="r" b="b"/>
            <a:pathLst>
              <a:path w="9018013" h="2686235">
                <a:moveTo>
                  <a:pt x="2591035" y="0"/>
                </a:moveTo>
                <a:lnTo>
                  <a:pt x="9018013" y="0"/>
                </a:lnTo>
                <a:lnTo>
                  <a:pt x="9018013" y="2686235"/>
                </a:lnTo>
                <a:lnTo>
                  <a:pt x="0" y="2686235"/>
                </a:lnTo>
                <a:close/>
              </a:path>
            </a:pathLst>
          </a:custGeom>
          <a:gradFill>
            <a:gsLst>
              <a:gs pos="21000">
                <a:srgbClr val="242424">
                  <a:alpha val="98000"/>
                </a:srgbClr>
              </a:gs>
              <a:gs pos="0">
                <a:schemeClr val="tx1"/>
              </a:gs>
              <a:gs pos="100000">
                <a:schemeClr val="tx1">
                  <a:lumMod val="75000"/>
                  <a:lumOff val="25000"/>
                  <a:alpha val="15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Times New Roman" panose="02020603050405020304" pitchFamily="18" charset="0"/>
              <a:cs typeface="Times New Roman" panose="02020603050405020304" pitchFamily="18" charset="0"/>
            </a:endParaRPr>
          </a:p>
        </p:txBody>
      </p:sp>
      <p:sp>
        <p:nvSpPr>
          <p:cNvPr id="4" name="Freeform: Shape 3">
            <a:extLst>
              <a:ext uri="{FF2B5EF4-FFF2-40B4-BE49-F238E27FC236}">
                <a16:creationId xmlns:a16="http://schemas.microsoft.com/office/drawing/2014/main" id="{56CFD905-1552-B5B7-B55E-B4F00E16012E}"/>
              </a:ext>
            </a:extLst>
          </p:cNvPr>
          <p:cNvSpPr/>
          <p:nvPr/>
        </p:nvSpPr>
        <p:spPr>
          <a:xfrm>
            <a:off x="1" y="1426595"/>
            <a:ext cx="3636566" cy="2375889"/>
          </a:xfrm>
          <a:custGeom>
            <a:avLst/>
            <a:gdLst>
              <a:gd name="connsiteX0" fmla="*/ 0 w 3636566"/>
              <a:gd name="connsiteY0" fmla="*/ 0 h 2375889"/>
              <a:gd name="connsiteX1" fmla="*/ 3636566 w 3636566"/>
              <a:gd name="connsiteY1" fmla="*/ 0 h 2375889"/>
              <a:gd name="connsiteX2" fmla="*/ 1344879 w 3636566"/>
              <a:gd name="connsiteY2" fmla="*/ 2375889 h 2375889"/>
              <a:gd name="connsiteX3" fmla="*/ 0 w 3636566"/>
              <a:gd name="connsiteY3" fmla="*/ 2375889 h 2375889"/>
            </a:gdLst>
            <a:ahLst/>
            <a:cxnLst>
              <a:cxn ang="0">
                <a:pos x="connsiteX0" y="connsiteY0"/>
              </a:cxn>
              <a:cxn ang="0">
                <a:pos x="connsiteX1" y="connsiteY1"/>
              </a:cxn>
              <a:cxn ang="0">
                <a:pos x="connsiteX2" y="connsiteY2"/>
              </a:cxn>
              <a:cxn ang="0">
                <a:pos x="connsiteX3" y="connsiteY3"/>
              </a:cxn>
            </a:cxnLst>
            <a:rect l="l" t="t" r="r" b="b"/>
            <a:pathLst>
              <a:path w="3636566" h="2375889">
                <a:moveTo>
                  <a:pt x="0" y="0"/>
                </a:moveTo>
                <a:lnTo>
                  <a:pt x="3636566" y="0"/>
                </a:lnTo>
                <a:lnTo>
                  <a:pt x="1344879" y="2375889"/>
                </a:lnTo>
                <a:lnTo>
                  <a:pt x="0" y="2375889"/>
                </a:lnTo>
                <a:close/>
              </a:path>
            </a:pathLst>
          </a:custGeom>
          <a:gradFill>
            <a:gsLst>
              <a:gs pos="0">
                <a:schemeClr val="tx1">
                  <a:alpha val="86000"/>
                </a:schemeClr>
              </a:gs>
              <a:gs pos="100000">
                <a:schemeClr val="tx1">
                  <a:lumMod val="75000"/>
                  <a:lumOff val="25000"/>
                  <a:alpha val="15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Times New Roman" panose="02020603050405020304" pitchFamily="18" charset="0"/>
              <a:cs typeface="Times New Roman" panose="02020603050405020304" pitchFamily="18" charset="0"/>
            </a:endParaRPr>
          </a:p>
        </p:txBody>
      </p:sp>
      <p:grpSp>
        <p:nvGrpSpPr>
          <p:cNvPr id="15" name="Group 14">
            <a:extLst>
              <a:ext uri="{FF2B5EF4-FFF2-40B4-BE49-F238E27FC236}">
                <a16:creationId xmlns:a16="http://schemas.microsoft.com/office/drawing/2014/main" id="{7F0B6B94-681B-4935-9F05-214AF9739C7C}"/>
              </a:ext>
            </a:extLst>
          </p:cNvPr>
          <p:cNvGrpSpPr/>
          <p:nvPr/>
        </p:nvGrpSpPr>
        <p:grpSpPr>
          <a:xfrm>
            <a:off x="248921" y="4674925"/>
            <a:ext cx="428625" cy="428625"/>
            <a:chOff x="1295401" y="4075485"/>
            <a:chExt cx="428625" cy="428625"/>
          </a:xfrm>
        </p:grpSpPr>
        <p:sp>
          <p:nvSpPr>
            <p:cNvPr id="5" name="Oval 4">
              <a:extLst>
                <a:ext uri="{FF2B5EF4-FFF2-40B4-BE49-F238E27FC236}">
                  <a16:creationId xmlns:a16="http://schemas.microsoft.com/office/drawing/2014/main" id="{732D2B77-0E68-9262-B2C2-A05C6D704885}"/>
                </a:ext>
              </a:extLst>
            </p:cNvPr>
            <p:cNvSpPr/>
            <p:nvPr/>
          </p:nvSpPr>
          <p:spPr>
            <a:xfrm>
              <a:off x="1295401" y="4075485"/>
              <a:ext cx="428625" cy="428625"/>
            </a:xfrm>
            <a:prstGeom prst="ellipse">
              <a:avLst/>
            </a:prstGeom>
            <a:solidFill>
              <a:srgbClr val="006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6" name="Oval 5">
              <a:extLst>
                <a:ext uri="{FF2B5EF4-FFF2-40B4-BE49-F238E27FC236}">
                  <a16:creationId xmlns:a16="http://schemas.microsoft.com/office/drawing/2014/main" id="{82EBC6B8-1D00-2666-647C-645BD7AA1515}"/>
                </a:ext>
              </a:extLst>
            </p:cNvPr>
            <p:cNvSpPr/>
            <p:nvPr/>
          </p:nvSpPr>
          <p:spPr>
            <a:xfrm>
              <a:off x="1427405" y="4207489"/>
              <a:ext cx="164617" cy="164617"/>
            </a:xfrm>
            <a:prstGeom prst="ellipse">
              <a:avLst/>
            </a:prstGeom>
            <a:solidFill>
              <a:schemeClr val="bg1">
                <a:alpha val="30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grpSp>
      <p:grpSp>
        <p:nvGrpSpPr>
          <p:cNvPr id="16" name="Group 15">
            <a:extLst>
              <a:ext uri="{FF2B5EF4-FFF2-40B4-BE49-F238E27FC236}">
                <a16:creationId xmlns:a16="http://schemas.microsoft.com/office/drawing/2014/main" id="{613D9EFC-C43B-4103-335C-29E188832605}"/>
              </a:ext>
            </a:extLst>
          </p:cNvPr>
          <p:cNvGrpSpPr/>
          <p:nvPr/>
        </p:nvGrpSpPr>
        <p:grpSpPr>
          <a:xfrm>
            <a:off x="2096529" y="4674924"/>
            <a:ext cx="428625" cy="428625"/>
            <a:chOff x="3067051" y="4075485"/>
            <a:chExt cx="428625" cy="428625"/>
          </a:xfrm>
        </p:grpSpPr>
        <p:sp>
          <p:nvSpPr>
            <p:cNvPr id="8" name="Oval 7">
              <a:extLst>
                <a:ext uri="{FF2B5EF4-FFF2-40B4-BE49-F238E27FC236}">
                  <a16:creationId xmlns:a16="http://schemas.microsoft.com/office/drawing/2014/main" id="{FB0920C9-97AD-A92A-945D-9AAEDC7B8740}"/>
                </a:ext>
              </a:extLst>
            </p:cNvPr>
            <p:cNvSpPr/>
            <p:nvPr/>
          </p:nvSpPr>
          <p:spPr>
            <a:xfrm>
              <a:off x="3067051" y="4075485"/>
              <a:ext cx="428625" cy="428625"/>
            </a:xfrm>
            <a:prstGeom prst="ellipse">
              <a:avLst/>
            </a:prstGeom>
            <a:solidFill>
              <a:srgbClr val="006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7" name="Oval 6">
              <a:extLst>
                <a:ext uri="{FF2B5EF4-FFF2-40B4-BE49-F238E27FC236}">
                  <a16:creationId xmlns:a16="http://schemas.microsoft.com/office/drawing/2014/main" id="{BD5A5D22-D44F-8A93-110E-C9049AF45F5F}"/>
                </a:ext>
              </a:extLst>
            </p:cNvPr>
            <p:cNvSpPr/>
            <p:nvPr/>
          </p:nvSpPr>
          <p:spPr>
            <a:xfrm>
              <a:off x="3199055" y="4207489"/>
              <a:ext cx="164617" cy="164617"/>
            </a:xfrm>
            <a:prstGeom prst="ellipse">
              <a:avLst/>
            </a:prstGeom>
            <a:solidFill>
              <a:schemeClr val="bg1">
                <a:alpha val="30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grpSp>
      <p:grpSp>
        <p:nvGrpSpPr>
          <p:cNvPr id="17" name="Group 16">
            <a:extLst>
              <a:ext uri="{FF2B5EF4-FFF2-40B4-BE49-F238E27FC236}">
                <a16:creationId xmlns:a16="http://schemas.microsoft.com/office/drawing/2014/main" id="{D7AA9F4B-9093-29B1-C82C-57BB7B3CF55D}"/>
              </a:ext>
            </a:extLst>
          </p:cNvPr>
          <p:cNvGrpSpPr/>
          <p:nvPr/>
        </p:nvGrpSpPr>
        <p:grpSpPr>
          <a:xfrm>
            <a:off x="5167075" y="2323906"/>
            <a:ext cx="428625" cy="428625"/>
            <a:chOff x="5391151" y="1675185"/>
            <a:chExt cx="428625" cy="428625"/>
          </a:xfrm>
        </p:grpSpPr>
        <p:sp>
          <p:nvSpPr>
            <p:cNvPr id="9" name="Oval 8">
              <a:extLst>
                <a:ext uri="{FF2B5EF4-FFF2-40B4-BE49-F238E27FC236}">
                  <a16:creationId xmlns:a16="http://schemas.microsoft.com/office/drawing/2014/main" id="{747C157C-17FF-98E7-A04C-6481AC965A5B}"/>
                </a:ext>
              </a:extLst>
            </p:cNvPr>
            <p:cNvSpPr/>
            <p:nvPr/>
          </p:nvSpPr>
          <p:spPr>
            <a:xfrm>
              <a:off x="5391151" y="1675185"/>
              <a:ext cx="428625" cy="428625"/>
            </a:xfrm>
            <a:prstGeom prst="ellipse">
              <a:avLst/>
            </a:prstGeom>
            <a:solidFill>
              <a:srgbClr val="006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0" name="Oval 9">
              <a:extLst>
                <a:ext uri="{FF2B5EF4-FFF2-40B4-BE49-F238E27FC236}">
                  <a16:creationId xmlns:a16="http://schemas.microsoft.com/office/drawing/2014/main" id="{47F81C0C-C2CB-0CEE-6DB6-9A2736AD2DAD}"/>
                </a:ext>
              </a:extLst>
            </p:cNvPr>
            <p:cNvSpPr/>
            <p:nvPr/>
          </p:nvSpPr>
          <p:spPr>
            <a:xfrm>
              <a:off x="5523155" y="1807189"/>
              <a:ext cx="164617" cy="164617"/>
            </a:xfrm>
            <a:prstGeom prst="ellipse">
              <a:avLst/>
            </a:prstGeom>
            <a:solidFill>
              <a:schemeClr val="bg1">
                <a:alpha val="30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grpSp>
      <p:grpSp>
        <p:nvGrpSpPr>
          <p:cNvPr id="18" name="Group 17">
            <a:extLst>
              <a:ext uri="{FF2B5EF4-FFF2-40B4-BE49-F238E27FC236}">
                <a16:creationId xmlns:a16="http://schemas.microsoft.com/office/drawing/2014/main" id="{ABCC6EE0-1182-5144-19EB-BB12EF981590}"/>
              </a:ext>
            </a:extLst>
          </p:cNvPr>
          <p:cNvGrpSpPr/>
          <p:nvPr/>
        </p:nvGrpSpPr>
        <p:grpSpPr>
          <a:xfrm>
            <a:off x="9015447" y="2303686"/>
            <a:ext cx="428625" cy="428625"/>
            <a:chOff x="7929563" y="1675185"/>
            <a:chExt cx="428625" cy="428625"/>
          </a:xfrm>
        </p:grpSpPr>
        <p:sp>
          <p:nvSpPr>
            <p:cNvPr id="11" name="Oval 10">
              <a:extLst>
                <a:ext uri="{FF2B5EF4-FFF2-40B4-BE49-F238E27FC236}">
                  <a16:creationId xmlns:a16="http://schemas.microsoft.com/office/drawing/2014/main" id="{5BBD8175-20BF-10EA-6C53-74074FD5EC9E}"/>
                </a:ext>
              </a:extLst>
            </p:cNvPr>
            <p:cNvSpPr/>
            <p:nvPr/>
          </p:nvSpPr>
          <p:spPr>
            <a:xfrm>
              <a:off x="7929563" y="1675185"/>
              <a:ext cx="428625" cy="428625"/>
            </a:xfrm>
            <a:prstGeom prst="ellipse">
              <a:avLst/>
            </a:prstGeom>
            <a:solidFill>
              <a:srgbClr val="006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2" name="Oval 11">
              <a:extLst>
                <a:ext uri="{FF2B5EF4-FFF2-40B4-BE49-F238E27FC236}">
                  <a16:creationId xmlns:a16="http://schemas.microsoft.com/office/drawing/2014/main" id="{2FFEF159-8DDE-8A6E-C0AE-CC24A330AD83}"/>
                </a:ext>
              </a:extLst>
            </p:cNvPr>
            <p:cNvSpPr/>
            <p:nvPr/>
          </p:nvSpPr>
          <p:spPr>
            <a:xfrm>
              <a:off x="8061567" y="1807189"/>
              <a:ext cx="164617" cy="164617"/>
            </a:xfrm>
            <a:prstGeom prst="ellipse">
              <a:avLst/>
            </a:prstGeom>
            <a:solidFill>
              <a:schemeClr val="bg1">
                <a:alpha val="30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grpSp>
      <p:grpSp>
        <p:nvGrpSpPr>
          <p:cNvPr id="19" name="Group 18">
            <a:extLst>
              <a:ext uri="{FF2B5EF4-FFF2-40B4-BE49-F238E27FC236}">
                <a16:creationId xmlns:a16="http://schemas.microsoft.com/office/drawing/2014/main" id="{13B92AC2-ECB9-85FF-7857-AEBBF2AC0672}"/>
              </a:ext>
            </a:extLst>
          </p:cNvPr>
          <p:cNvGrpSpPr/>
          <p:nvPr/>
        </p:nvGrpSpPr>
        <p:grpSpPr>
          <a:xfrm>
            <a:off x="10949621" y="2323905"/>
            <a:ext cx="428625" cy="428625"/>
            <a:chOff x="10467976" y="1675185"/>
            <a:chExt cx="428625" cy="428625"/>
          </a:xfrm>
        </p:grpSpPr>
        <p:sp>
          <p:nvSpPr>
            <p:cNvPr id="13" name="Oval 12">
              <a:extLst>
                <a:ext uri="{FF2B5EF4-FFF2-40B4-BE49-F238E27FC236}">
                  <a16:creationId xmlns:a16="http://schemas.microsoft.com/office/drawing/2014/main" id="{7CDC5B0E-1543-C473-10FE-780E68728A06}"/>
                </a:ext>
              </a:extLst>
            </p:cNvPr>
            <p:cNvSpPr/>
            <p:nvPr/>
          </p:nvSpPr>
          <p:spPr>
            <a:xfrm>
              <a:off x="10467976" y="1675185"/>
              <a:ext cx="428625" cy="428625"/>
            </a:xfrm>
            <a:prstGeom prst="ellipse">
              <a:avLst/>
            </a:prstGeom>
            <a:solidFill>
              <a:srgbClr val="006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4" name="Oval 13">
              <a:extLst>
                <a:ext uri="{FF2B5EF4-FFF2-40B4-BE49-F238E27FC236}">
                  <a16:creationId xmlns:a16="http://schemas.microsoft.com/office/drawing/2014/main" id="{43D4F096-268C-693A-E52D-26039B5C071F}"/>
                </a:ext>
              </a:extLst>
            </p:cNvPr>
            <p:cNvSpPr/>
            <p:nvPr/>
          </p:nvSpPr>
          <p:spPr>
            <a:xfrm>
              <a:off x="10599980" y="1807189"/>
              <a:ext cx="164617" cy="164617"/>
            </a:xfrm>
            <a:prstGeom prst="ellipse">
              <a:avLst/>
            </a:prstGeom>
            <a:solidFill>
              <a:schemeClr val="bg1">
                <a:alpha val="30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grpSp>
      <p:sp>
        <p:nvSpPr>
          <p:cNvPr id="21" name="TextBox 20">
            <a:extLst>
              <a:ext uri="{FF2B5EF4-FFF2-40B4-BE49-F238E27FC236}">
                <a16:creationId xmlns:a16="http://schemas.microsoft.com/office/drawing/2014/main" id="{5BCC884C-DEDD-387F-C5F0-9E610F638ABC}"/>
              </a:ext>
            </a:extLst>
          </p:cNvPr>
          <p:cNvSpPr txBox="1"/>
          <p:nvPr/>
        </p:nvSpPr>
        <p:spPr>
          <a:xfrm>
            <a:off x="48895" y="5496445"/>
            <a:ext cx="2047633" cy="707886"/>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Image Loading and Preprocessing</a:t>
            </a:r>
          </a:p>
        </p:txBody>
      </p:sp>
      <p:sp>
        <p:nvSpPr>
          <p:cNvPr id="23" name="TextBox 22">
            <a:extLst>
              <a:ext uri="{FF2B5EF4-FFF2-40B4-BE49-F238E27FC236}">
                <a16:creationId xmlns:a16="http://schemas.microsoft.com/office/drawing/2014/main" id="{69033DB0-6485-E0B1-6B3C-585A3A0ACC34}"/>
              </a:ext>
            </a:extLst>
          </p:cNvPr>
          <p:cNvSpPr txBox="1"/>
          <p:nvPr/>
        </p:nvSpPr>
        <p:spPr>
          <a:xfrm>
            <a:off x="1695146" y="3337653"/>
            <a:ext cx="1765300" cy="1015663"/>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Region Cropping and Resizing</a:t>
            </a:r>
          </a:p>
        </p:txBody>
      </p:sp>
      <p:sp>
        <p:nvSpPr>
          <p:cNvPr id="25" name="TextBox 24">
            <a:extLst>
              <a:ext uri="{FF2B5EF4-FFF2-40B4-BE49-F238E27FC236}">
                <a16:creationId xmlns:a16="http://schemas.microsoft.com/office/drawing/2014/main" id="{624C7969-47FB-1BAF-1527-78B28A0CC19A}"/>
              </a:ext>
            </a:extLst>
          </p:cNvPr>
          <p:cNvSpPr txBox="1"/>
          <p:nvPr/>
        </p:nvSpPr>
        <p:spPr>
          <a:xfrm>
            <a:off x="3147404" y="4255641"/>
            <a:ext cx="2732869" cy="1323439"/>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Image Enhancement and Correction</a:t>
            </a:r>
          </a:p>
          <a:p>
            <a:r>
              <a:rPr lang="en-IN" sz="2000" dirty="0">
                <a:latin typeface="Times New Roman" panose="02020603050405020304" pitchFamily="18" charset="0"/>
                <a:cs typeface="Times New Roman" panose="02020603050405020304" pitchFamily="18" charset="0"/>
              </a:rPr>
              <a:t>(Gamma Correction, Histogram Equalization)</a:t>
            </a:r>
          </a:p>
        </p:txBody>
      </p:sp>
      <p:grpSp>
        <p:nvGrpSpPr>
          <p:cNvPr id="26" name="Group 25">
            <a:extLst>
              <a:ext uri="{FF2B5EF4-FFF2-40B4-BE49-F238E27FC236}">
                <a16:creationId xmlns:a16="http://schemas.microsoft.com/office/drawing/2014/main" id="{25F71508-ED1B-042A-918E-6331C70F0553}"/>
              </a:ext>
            </a:extLst>
          </p:cNvPr>
          <p:cNvGrpSpPr/>
          <p:nvPr/>
        </p:nvGrpSpPr>
        <p:grpSpPr>
          <a:xfrm>
            <a:off x="3700924" y="3442905"/>
            <a:ext cx="428625" cy="428625"/>
            <a:chOff x="5391151" y="1675185"/>
            <a:chExt cx="428625" cy="428625"/>
          </a:xfrm>
        </p:grpSpPr>
        <p:sp>
          <p:nvSpPr>
            <p:cNvPr id="27" name="Oval 26">
              <a:extLst>
                <a:ext uri="{FF2B5EF4-FFF2-40B4-BE49-F238E27FC236}">
                  <a16:creationId xmlns:a16="http://schemas.microsoft.com/office/drawing/2014/main" id="{8E349531-2E3A-7948-9CC3-42E42E953CDE}"/>
                </a:ext>
              </a:extLst>
            </p:cNvPr>
            <p:cNvSpPr/>
            <p:nvPr/>
          </p:nvSpPr>
          <p:spPr>
            <a:xfrm>
              <a:off x="5391151" y="1675185"/>
              <a:ext cx="428625" cy="428625"/>
            </a:xfrm>
            <a:prstGeom prst="ellipse">
              <a:avLst/>
            </a:prstGeom>
            <a:solidFill>
              <a:srgbClr val="006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28" name="Oval 27">
              <a:extLst>
                <a:ext uri="{FF2B5EF4-FFF2-40B4-BE49-F238E27FC236}">
                  <a16:creationId xmlns:a16="http://schemas.microsoft.com/office/drawing/2014/main" id="{24E8C9F8-DE46-AF8E-4711-B537E17929AF}"/>
                </a:ext>
              </a:extLst>
            </p:cNvPr>
            <p:cNvSpPr/>
            <p:nvPr/>
          </p:nvSpPr>
          <p:spPr>
            <a:xfrm>
              <a:off x="5523155" y="1807189"/>
              <a:ext cx="164617" cy="164617"/>
            </a:xfrm>
            <a:prstGeom prst="ellipse">
              <a:avLst/>
            </a:prstGeom>
            <a:solidFill>
              <a:schemeClr val="bg1">
                <a:alpha val="30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grpSp>
      <p:sp>
        <p:nvSpPr>
          <p:cNvPr id="30" name="TextBox 29">
            <a:extLst>
              <a:ext uri="{FF2B5EF4-FFF2-40B4-BE49-F238E27FC236}">
                <a16:creationId xmlns:a16="http://schemas.microsoft.com/office/drawing/2014/main" id="{9601EF7D-21C0-8372-3EC5-822564A64CF5}"/>
              </a:ext>
            </a:extLst>
          </p:cNvPr>
          <p:cNvSpPr txBox="1"/>
          <p:nvPr/>
        </p:nvSpPr>
        <p:spPr>
          <a:xfrm>
            <a:off x="4313799" y="1039541"/>
            <a:ext cx="2605721" cy="1015663"/>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Segmentation and Thresholding</a:t>
            </a:r>
          </a:p>
          <a:p>
            <a:r>
              <a:rPr lang="en-IN" sz="2000" dirty="0">
                <a:latin typeface="Times New Roman" panose="02020603050405020304" pitchFamily="18" charset="0"/>
                <a:cs typeface="Times New Roman" panose="02020603050405020304" pitchFamily="18" charset="0"/>
              </a:rPr>
              <a:t>(Otsu’s Thresholding)</a:t>
            </a:r>
          </a:p>
        </p:txBody>
      </p:sp>
      <p:sp>
        <p:nvSpPr>
          <p:cNvPr id="32" name="TextBox 31">
            <a:extLst>
              <a:ext uri="{FF2B5EF4-FFF2-40B4-BE49-F238E27FC236}">
                <a16:creationId xmlns:a16="http://schemas.microsoft.com/office/drawing/2014/main" id="{4CC5ADB2-FCD8-703B-8296-2A13A69D6B6B}"/>
              </a:ext>
            </a:extLst>
          </p:cNvPr>
          <p:cNvSpPr txBox="1"/>
          <p:nvPr/>
        </p:nvSpPr>
        <p:spPr>
          <a:xfrm>
            <a:off x="5889174" y="3167554"/>
            <a:ext cx="3481154" cy="1015663"/>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Morphological Operations</a:t>
            </a:r>
          </a:p>
          <a:p>
            <a:r>
              <a:rPr lang="en-IN" sz="2000" dirty="0">
                <a:latin typeface="Times New Roman" panose="02020603050405020304" pitchFamily="18" charset="0"/>
                <a:cs typeface="Times New Roman" panose="02020603050405020304" pitchFamily="18" charset="0"/>
              </a:rPr>
              <a:t>(Dilation, Erosion, Median Filtering)</a:t>
            </a:r>
          </a:p>
        </p:txBody>
      </p:sp>
      <p:grpSp>
        <p:nvGrpSpPr>
          <p:cNvPr id="33" name="Group 32">
            <a:extLst>
              <a:ext uri="{FF2B5EF4-FFF2-40B4-BE49-F238E27FC236}">
                <a16:creationId xmlns:a16="http://schemas.microsoft.com/office/drawing/2014/main" id="{E00044D5-B0CE-1DDF-DF61-3EA5A146D825}"/>
              </a:ext>
            </a:extLst>
          </p:cNvPr>
          <p:cNvGrpSpPr/>
          <p:nvPr/>
        </p:nvGrpSpPr>
        <p:grpSpPr>
          <a:xfrm>
            <a:off x="7106246" y="2335396"/>
            <a:ext cx="428625" cy="428625"/>
            <a:chOff x="7929563" y="1675185"/>
            <a:chExt cx="428625" cy="428625"/>
          </a:xfrm>
        </p:grpSpPr>
        <p:sp>
          <p:nvSpPr>
            <p:cNvPr id="34" name="Oval 33">
              <a:extLst>
                <a:ext uri="{FF2B5EF4-FFF2-40B4-BE49-F238E27FC236}">
                  <a16:creationId xmlns:a16="http://schemas.microsoft.com/office/drawing/2014/main" id="{5D42D608-FA2A-B58A-EFBE-7976C2DE359E}"/>
                </a:ext>
              </a:extLst>
            </p:cNvPr>
            <p:cNvSpPr/>
            <p:nvPr/>
          </p:nvSpPr>
          <p:spPr>
            <a:xfrm>
              <a:off x="7929563" y="1675185"/>
              <a:ext cx="428625" cy="428625"/>
            </a:xfrm>
            <a:prstGeom prst="ellipse">
              <a:avLst/>
            </a:prstGeom>
            <a:solidFill>
              <a:srgbClr val="006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35" name="Oval 34">
              <a:extLst>
                <a:ext uri="{FF2B5EF4-FFF2-40B4-BE49-F238E27FC236}">
                  <a16:creationId xmlns:a16="http://schemas.microsoft.com/office/drawing/2014/main" id="{E5B027C3-2403-A6FD-6735-5169DDAF2CD3}"/>
                </a:ext>
              </a:extLst>
            </p:cNvPr>
            <p:cNvSpPr/>
            <p:nvPr/>
          </p:nvSpPr>
          <p:spPr>
            <a:xfrm>
              <a:off x="8061567" y="1807189"/>
              <a:ext cx="164617" cy="164617"/>
            </a:xfrm>
            <a:prstGeom prst="ellipse">
              <a:avLst/>
            </a:prstGeom>
            <a:solidFill>
              <a:schemeClr val="bg1">
                <a:alpha val="30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grpSp>
      <p:sp>
        <p:nvSpPr>
          <p:cNvPr id="40" name="TextBox 39">
            <a:extLst>
              <a:ext uri="{FF2B5EF4-FFF2-40B4-BE49-F238E27FC236}">
                <a16:creationId xmlns:a16="http://schemas.microsoft.com/office/drawing/2014/main" id="{3C3260CD-A1A2-7291-ABF0-28D09C45486C}"/>
              </a:ext>
            </a:extLst>
          </p:cNvPr>
          <p:cNvSpPr txBox="1"/>
          <p:nvPr/>
        </p:nvSpPr>
        <p:spPr>
          <a:xfrm>
            <a:off x="7690779" y="1064939"/>
            <a:ext cx="3473154" cy="707886"/>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Object Counting and Labelling</a:t>
            </a:r>
          </a:p>
          <a:p>
            <a:r>
              <a:rPr lang="en-IN" sz="2000" dirty="0">
                <a:latin typeface="Times New Roman" panose="02020603050405020304" pitchFamily="18" charset="0"/>
                <a:cs typeface="Times New Roman" panose="02020603050405020304" pitchFamily="18" charset="0"/>
              </a:rPr>
              <a:t>(Contour Labelling)</a:t>
            </a:r>
          </a:p>
        </p:txBody>
      </p:sp>
      <p:sp>
        <p:nvSpPr>
          <p:cNvPr id="42" name="TextBox 41">
            <a:extLst>
              <a:ext uri="{FF2B5EF4-FFF2-40B4-BE49-F238E27FC236}">
                <a16:creationId xmlns:a16="http://schemas.microsoft.com/office/drawing/2014/main" id="{54AB2D2D-3578-DAB1-F4F3-CC600AE1B70A}"/>
              </a:ext>
            </a:extLst>
          </p:cNvPr>
          <p:cNvSpPr txBox="1"/>
          <p:nvPr/>
        </p:nvSpPr>
        <p:spPr>
          <a:xfrm>
            <a:off x="9653287" y="3167554"/>
            <a:ext cx="2336796" cy="707886"/>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Results Visualization and Reporting</a:t>
            </a:r>
          </a:p>
        </p:txBody>
      </p:sp>
      <p:sp>
        <p:nvSpPr>
          <p:cNvPr id="62" name="Oval 61">
            <a:extLst>
              <a:ext uri="{FF2B5EF4-FFF2-40B4-BE49-F238E27FC236}">
                <a16:creationId xmlns:a16="http://schemas.microsoft.com/office/drawing/2014/main" id="{6B31CAC0-4844-BCEE-FCD2-379F161AB7B6}"/>
              </a:ext>
            </a:extLst>
          </p:cNvPr>
          <p:cNvSpPr/>
          <p:nvPr/>
        </p:nvSpPr>
        <p:spPr>
          <a:xfrm>
            <a:off x="2085580" y="2118173"/>
            <a:ext cx="992732" cy="992732"/>
          </a:xfrm>
          <a:prstGeom prst="ellipse">
            <a:avLst/>
          </a:prstGeom>
          <a:solidFill>
            <a:schemeClr val="tx1"/>
          </a:solid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grpSp>
        <p:nvGrpSpPr>
          <p:cNvPr id="63" name="Group 62">
            <a:extLst>
              <a:ext uri="{FF2B5EF4-FFF2-40B4-BE49-F238E27FC236}">
                <a16:creationId xmlns:a16="http://schemas.microsoft.com/office/drawing/2014/main" id="{77CB937A-2F36-DF3B-E741-0DE824DF70A1}"/>
              </a:ext>
            </a:extLst>
          </p:cNvPr>
          <p:cNvGrpSpPr/>
          <p:nvPr/>
        </p:nvGrpSpPr>
        <p:grpSpPr>
          <a:xfrm>
            <a:off x="2411852" y="2384226"/>
            <a:ext cx="340188" cy="460626"/>
            <a:chOff x="7770813" y="2532063"/>
            <a:chExt cx="255588" cy="346075"/>
          </a:xfrm>
        </p:grpSpPr>
        <p:sp>
          <p:nvSpPr>
            <p:cNvPr id="64" name="Freeform 52">
              <a:extLst>
                <a:ext uri="{FF2B5EF4-FFF2-40B4-BE49-F238E27FC236}">
                  <a16:creationId xmlns:a16="http://schemas.microsoft.com/office/drawing/2014/main" id="{943D3AD7-E336-46D0-CD53-B6D43D0C29FA}"/>
                </a:ext>
              </a:extLst>
            </p:cNvPr>
            <p:cNvSpPr>
              <a:spLocks/>
            </p:cNvSpPr>
            <p:nvPr/>
          </p:nvSpPr>
          <p:spPr bwMode="auto">
            <a:xfrm>
              <a:off x="7800975" y="2532063"/>
              <a:ext cx="195263" cy="173038"/>
            </a:xfrm>
            <a:custGeom>
              <a:avLst/>
              <a:gdLst>
                <a:gd name="T0" fmla="*/ 52 w 52"/>
                <a:gd name="T1" fmla="*/ 20 h 46"/>
                <a:gd name="T2" fmla="*/ 26 w 52"/>
                <a:gd name="T3" fmla="*/ 46 h 46"/>
                <a:gd name="T4" fmla="*/ 0 w 52"/>
                <a:gd name="T5" fmla="*/ 20 h 46"/>
                <a:gd name="T6" fmla="*/ 0 w 52"/>
                <a:gd name="T7" fmla="*/ 0 h 46"/>
                <a:gd name="T8" fmla="*/ 52 w 52"/>
                <a:gd name="T9" fmla="*/ 0 h 46"/>
                <a:gd name="T10" fmla="*/ 52 w 52"/>
                <a:gd name="T11" fmla="*/ 20 h 46"/>
              </a:gdLst>
              <a:ahLst/>
              <a:cxnLst>
                <a:cxn ang="0">
                  <a:pos x="T0" y="T1"/>
                </a:cxn>
                <a:cxn ang="0">
                  <a:pos x="T2" y="T3"/>
                </a:cxn>
                <a:cxn ang="0">
                  <a:pos x="T4" y="T5"/>
                </a:cxn>
                <a:cxn ang="0">
                  <a:pos x="T6" y="T7"/>
                </a:cxn>
                <a:cxn ang="0">
                  <a:pos x="T8" y="T9"/>
                </a:cxn>
                <a:cxn ang="0">
                  <a:pos x="T10" y="T11"/>
                </a:cxn>
              </a:cxnLst>
              <a:rect l="0" t="0" r="r" b="b"/>
              <a:pathLst>
                <a:path w="52" h="46">
                  <a:moveTo>
                    <a:pt x="52" y="20"/>
                  </a:moveTo>
                  <a:cubicBezTo>
                    <a:pt x="52" y="34"/>
                    <a:pt x="40" y="46"/>
                    <a:pt x="26" y="46"/>
                  </a:cubicBezTo>
                  <a:cubicBezTo>
                    <a:pt x="12" y="46"/>
                    <a:pt x="0" y="34"/>
                    <a:pt x="0" y="20"/>
                  </a:cubicBezTo>
                  <a:cubicBezTo>
                    <a:pt x="0" y="0"/>
                    <a:pt x="0" y="0"/>
                    <a:pt x="0" y="0"/>
                  </a:cubicBezTo>
                  <a:cubicBezTo>
                    <a:pt x="52" y="0"/>
                    <a:pt x="52" y="0"/>
                    <a:pt x="52" y="0"/>
                  </a:cubicBezTo>
                  <a:lnTo>
                    <a:pt x="52" y="20"/>
                  </a:lnTo>
                  <a:close/>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latin typeface="Times New Roman" panose="02020603050405020304" pitchFamily="18" charset="0"/>
                <a:cs typeface="Times New Roman" panose="02020603050405020304" pitchFamily="18" charset="0"/>
              </a:endParaRPr>
            </a:p>
          </p:txBody>
        </p:sp>
        <p:sp>
          <p:nvSpPr>
            <p:cNvPr id="65" name="Freeform 53">
              <a:extLst>
                <a:ext uri="{FF2B5EF4-FFF2-40B4-BE49-F238E27FC236}">
                  <a16:creationId xmlns:a16="http://schemas.microsoft.com/office/drawing/2014/main" id="{99963B16-D48A-2508-F06B-9AF9D95F4FB0}"/>
                </a:ext>
              </a:extLst>
            </p:cNvPr>
            <p:cNvSpPr>
              <a:spLocks/>
            </p:cNvSpPr>
            <p:nvPr/>
          </p:nvSpPr>
          <p:spPr bwMode="auto">
            <a:xfrm>
              <a:off x="7800975" y="2705100"/>
              <a:ext cx="195263" cy="173038"/>
            </a:xfrm>
            <a:custGeom>
              <a:avLst/>
              <a:gdLst>
                <a:gd name="T0" fmla="*/ 52 w 52"/>
                <a:gd name="T1" fmla="*/ 26 h 46"/>
                <a:gd name="T2" fmla="*/ 26 w 52"/>
                <a:gd name="T3" fmla="*/ 0 h 46"/>
                <a:gd name="T4" fmla="*/ 0 w 52"/>
                <a:gd name="T5" fmla="*/ 26 h 46"/>
                <a:gd name="T6" fmla="*/ 0 w 52"/>
                <a:gd name="T7" fmla="*/ 46 h 46"/>
                <a:gd name="T8" fmla="*/ 52 w 52"/>
                <a:gd name="T9" fmla="*/ 46 h 46"/>
                <a:gd name="T10" fmla="*/ 52 w 52"/>
                <a:gd name="T11" fmla="*/ 26 h 46"/>
              </a:gdLst>
              <a:ahLst/>
              <a:cxnLst>
                <a:cxn ang="0">
                  <a:pos x="T0" y="T1"/>
                </a:cxn>
                <a:cxn ang="0">
                  <a:pos x="T2" y="T3"/>
                </a:cxn>
                <a:cxn ang="0">
                  <a:pos x="T4" y="T5"/>
                </a:cxn>
                <a:cxn ang="0">
                  <a:pos x="T6" y="T7"/>
                </a:cxn>
                <a:cxn ang="0">
                  <a:pos x="T8" y="T9"/>
                </a:cxn>
                <a:cxn ang="0">
                  <a:pos x="T10" y="T11"/>
                </a:cxn>
              </a:cxnLst>
              <a:rect l="0" t="0" r="r" b="b"/>
              <a:pathLst>
                <a:path w="52" h="46">
                  <a:moveTo>
                    <a:pt x="52" y="26"/>
                  </a:moveTo>
                  <a:cubicBezTo>
                    <a:pt x="52" y="12"/>
                    <a:pt x="40" y="0"/>
                    <a:pt x="26" y="0"/>
                  </a:cubicBezTo>
                  <a:cubicBezTo>
                    <a:pt x="12" y="0"/>
                    <a:pt x="0" y="12"/>
                    <a:pt x="0" y="26"/>
                  </a:cubicBezTo>
                  <a:cubicBezTo>
                    <a:pt x="0" y="46"/>
                    <a:pt x="0" y="46"/>
                    <a:pt x="0" y="46"/>
                  </a:cubicBezTo>
                  <a:cubicBezTo>
                    <a:pt x="52" y="46"/>
                    <a:pt x="52" y="46"/>
                    <a:pt x="52" y="46"/>
                  </a:cubicBezTo>
                  <a:lnTo>
                    <a:pt x="52" y="26"/>
                  </a:lnTo>
                  <a:close/>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latin typeface="Times New Roman" panose="02020603050405020304" pitchFamily="18" charset="0"/>
                <a:cs typeface="Times New Roman" panose="02020603050405020304" pitchFamily="18" charset="0"/>
              </a:endParaRPr>
            </a:p>
          </p:txBody>
        </p:sp>
        <p:sp>
          <p:nvSpPr>
            <p:cNvPr id="66" name="Line 54">
              <a:extLst>
                <a:ext uri="{FF2B5EF4-FFF2-40B4-BE49-F238E27FC236}">
                  <a16:creationId xmlns:a16="http://schemas.microsoft.com/office/drawing/2014/main" id="{CFBC6C26-A5AD-A14F-E4D5-C4FE633C3B40}"/>
                </a:ext>
              </a:extLst>
            </p:cNvPr>
            <p:cNvSpPr>
              <a:spLocks noChangeShapeType="1"/>
            </p:cNvSpPr>
            <p:nvPr/>
          </p:nvSpPr>
          <p:spPr bwMode="auto">
            <a:xfrm>
              <a:off x="7770813" y="2532063"/>
              <a:ext cx="255588" cy="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latin typeface="Times New Roman" panose="02020603050405020304" pitchFamily="18" charset="0"/>
                <a:cs typeface="Times New Roman" panose="02020603050405020304" pitchFamily="18" charset="0"/>
              </a:endParaRPr>
            </a:p>
          </p:txBody>
        </p:sp>
        <p:sp>
          <p:nvSpPr>
            <p:cNvPr id="67" name="Line 55">
              <a:extLst>
                <a:ext uri="{FF2B5EF4-FFF2-40B4-BE49-F238E27FC236}">
                  <a16:creationId xmlns:a16="http://schemas.microsoft.com/office/drawing/2014/main" id="{F4773263-D4DA-EF3F-C372-C0EA31A8677F}"/>
                </a:ext>
              </a:extLst>
            </p:cNvPr>
            <p:cNvSpPr>
              <a:spLocks noChangeShapeType="1"/>
            </p:cNvSpPr>
            <p:nvPr/>
          </p:nvSpPr>
          <p:spPr bwMode="auto">
            <a:xfrm>
              <a:off x="7770813" y="2878138"/>
              <a:ext cx="255588" cy="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latin typeface="Times New Roman" panose="02020603050405020304" pitchFamily="18" charset="0"/>
                <a:cs typeface="Times New Roman" panose="02020603050405020304" pitchFamily="18" charset="0"/>
              </a:endParaRPr>
            </a:p>
          </p:txBody>
        </p:sp>
        <p:sp>
          <p:nvSpPr>
            <p:cNvPr id="68" name="Freeform 56">
              <a:extLst>
                <a:ext uri="{FF2B5EF4-FFF2-40B4-BE49-F238E27FC236}">
                  <a16:creationId xmlns:a16="http://schemas.microsoft.com/office/drawing/2014/main" id="{9F397880-D392-BD13-3075-CCA5601344B1}"/>
                </a:ext>
              </a:extLst>
            </p:cNvPr>
            <p:cNvSpPr>
              <a:spLocks/>
            </p:cNvSpPr>
            <p:nvPr/>
          </p:nvSpPr>
          <p:spPr bwMode="auto">
            <a:xfrm>
              <a:off x="7800975" y="2773363"/>
              <a:ext cx="195263" cy="44450"/>
            </a:xfrm>
            <a:custGeom>
              <a:avLst/>
              <a:gdLst>
                <a:gd name="T0" fmla="*/ 0 w 123"/>
                <a:gd name="T1" fmla="*/ 28 h 28"/>
                <a:gd name="T2" fmla="*/ 33 w 123"/>
                <a:gd name="T3" fmla="*/ 28 h 28"/>
                <a:gd name="T4" fmla="*/ 62 w 123"/>
                <a:gd name="T5" fmla="*/ 0 h 28"/>
                <a:gd name="T6" fmla="*/ 90 w 123"/>
                <a:gd name="T7" fmla="*/ 28 h 28"/>
                <a:gd name="T8" fmla="*/ 123 w 123"/>
                <a:gd name="T9" fmla="*/ 28 h 28"/>
              </a:gdLst>
              <a:ahLst/>
              <a:cxnLst>
                <a:cxn ang="0">
                  <a:pos x="T0" y="T1"/>
                </a:cxn>
                <a:cxn ang="0">
                  <a:pos x="T2" y="T3"/>
                </a:cxn>
                <a:cxn ang="0">
                  <a:pos x="T4" y="T5"/>
                </a:cxn>
                <a:cxn ang="0">
                  <a:pos x="T6" y="T7"/>
                </a:cxn>
                <a:cxn ang="0">
                  <a:pos x="T8" y="T9"/>
                </a:cxn>
              </a:cxnLst>
              <a:rect l="0" t="0" r="r" b="b"/>
              <a:pathLst>
                <a:path w="123" h="28">
                  <a:moveTo>
                    <a:pt x="0" y="28"/>
                  </a:moveTo>
                  <a:lnTo>
                    <a:pt x="33" y="28"/>
                  </a:lnTo>
                  <a:lnTo>
                    <a:pt x="62" y="0"/>
                  </a:lnTo>
                  <a:lnTo>
                    <a:pt x="90" y="28"/>
                  </a:lnTo>
                  <a:lnTo>
                    <a:pt x="123" y="28"/>
                  </a:ln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latin typeface="Times New Roman" panose="02020603050405020304" pitchFamily="18" charset="0"/>
                <a:cs typeface="Times New Roman" panose="02020603050405020304" pitchFamily="18" charset="0"/>
              </a:endParaRPr>
            </a:p>
          </p:txBody>
        </p:sp>
        <p:sp>
          <p:nvSpPr>
            <p:cNvPr id="69" name="Line 57">
              <a:extLst>
                <a:ext uri="{FF2B5EF4-FFF2-40B4-BE49-F238E27FC236}">
                  <a16:creationId xmlns:a16="http://schemas.microsoft.com/office/drawing/2014/main" id="{29934CDC-F621-D1BD-562F-BF6EB563A63E}"/>
                </a:ext>
              </a:extLst>
            </p:cNvPr>
            <p:cNvSpPr>
              <a:spLocks noChangeShapeType="1"/>
            </p:cNvSpPr>
            <p:nvPr/>
          </p:nvSpPr>
          <p:spPr bwMode="auto">
            <a:xfrm>
              <a:off x="7824788" y="2667000"/>
              <a:ext cx="149225" cy="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470055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6CD209-9319-3DD4-47FD-139B21E9CB94}"/>
              </a:ext>
            </a:extLst>
          </p:cNvPr>
          <p:cNvSpPr txBox="1"/>
          <p:nvPr/>
        </p:nvSpPr>
        <p:spPr>
          <a:xfrm>
            <a:off x="2489200" y="316581"/>
            <a:ext cx="6096000" cy="830997"/>
          </a:xfrm>
          <a:prstGeom prst="rect">
            <a:avLst/>
          </a:prstGeom>
          <a:noFill/>
        </p:spPr>
        <p:txBody>
          <a:bodyPr wrap="square">
            <a:spAutoFit/>
          </a:bodyPr>
          <a:lstStyle/>
          <a:p>
            <a:pPr algn="ctr"/>
            <a:r>
              <a:rPr lang="en-US" sz="4800" b="1" dirty="0">
                <a:solidFill>
                  <a:srgbClr val="FF0000"/>
                </a:solidFill>
                <a:latin typeface="Times New Roman" panose="02020603050405020304" pitchFamily="18" charset="0"/>
                <a:cs typeface="Times New Roman" panose="02020603050405020304" pitchFamily="18" charset="0"/>
              </a:rPr>
              <a:t>Analysis</a:t>
            </a:r>
            <a:endParaRPr lang="en-IN" sz="4800" b="1" dirty="0">
              <a:solidFill>
                <a:srgbClr val="FF0000"/>
              </a:solidFill>
              <a:latin typeface="Times New Roman" panose="02020603050405020304" pitchFamily="18" charset="0"/>
              <a:cs typeface="Times New Roman" panose="02020603050405020304" pitchFamily="18" charset="0"/>
            </a:endParaRPr>
          </a:p>
        </p:txBody>
      </p:sp>
      <p:graphicFrame>
        <p:nvGraphicFramePr>
          <p:cNvPr id="8" name="Chart 7">
            <a:extLst>
              <a:ext uri="{FF2B5EF4-FFF2-40B4-BE49-F238E27FC236}">
                <a16:creationId xmlns:a16="http://schemas.microsoft.com/office/drawing/2014/main" id="{5ED4C79A-172A-9444-B697-38B1B339A200}"/>
              </a:ext>
            </a:extLst>
          </p:cNvPr>
          <p:cNvGraphicFramePr/>
          <p:nvPr>
            <p:extLst>
              <p:ext uri="{D42A27DB-BD31-4B8C-83A1-F6EECF244321}">
                <p14:modId xmlns:p14="http://schemas.microsoft.com/office/powerpoint/2010/main" val="100826816"/>
              </p:ext>
            </p:extLst>
          </p:nvPr>
        </p:nvGraphicFramePr>
        <p:xfrm>
          <a:off x="0" y="1423686"/>
          <a:ext cx="5537200" cy="440984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4EFB7498-CE3D-7E45-3319-8751A932D32C}"/>
              </a:ext>
            </a:extLst>
          </p:cNvPr>
          <p:cNvGraphicFramePr/>
          <p:nvPr>
            <p:extLst>
              <p:ext uri="{D42A27DB-BD31-4B8C-83A1-F6EECF244321}">
                <p14:modId xmlns:p14="http://schemas.microsoft.com/office/powerpoint/2010/main" val="522672043"/>
              </p:ext>
            </p:extLst>
          </p:nvPr>
        </p:nvGraphicFramePr>
        <p:xfrm>
          <a:off x="5882640" y="1122744"/>
          <a:ext cx="6309360" cy="515782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768727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major.ppt</Template>
  <TotalTime>132</TotalTime>
  <Words>1933</Words>
  <Application>Microsoft Office PowerPoint</Application>
  <PresentationFormat>Widescreen</PresentationFormat>
  <Paragraphs>156</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Bauhaus 93</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Likitha Vuppala</dc:creator>
  <cp:lastModifiedBy>Chakrapani Sampath</cp:lastModifiedBy>
  <cp:revision>25</cp:revision>
  <dcterms:created xsi:type="dcterms:W3CDTF">2024-03-17T15:09:37Z</dcterms:created>
  <dcterms:modified xsi:type="dcterms:W3CDTF">2024-03-29T04:58:31Z</dcterms:modified>
</cp:coreProperties>
</file>