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68" r:id="rId2"/>
    <p:sldId id="257" r:id="rId3"/>
    <p:sldId id="269" r:id="rId4"/>
    <p:sldId id="258" r:id="rId5"/>
    <p:sldId id="271" r:id="rId6"/>
    <p:sldId id="272" r:id="rId7"/>
    <p:sldId id="273" r:id="rId8"/>
    <p:sldId id="265" r:id="rId9"/>
    <p:sldId id="261" r:id="rId10"/>
    <p:sldId id="259" r:id="rId11"/>
    <p:sldId id="260" r:id="rId12"/>
    <p:sldId id="262" r:id="rId13"/>
    <p:sldId id="264" r:id="rId14"/>
    <p:sldId id="26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F1F378-D468-4CBF-B569-C2A0FD522681}">
          <p14:sldIdLst>
            <p14:sldId id="268"/>
            <p14:sldId id="257"/>
            <p14:sldId id="269"/>
            <p14:sldId id="258"/>
            <p14:sldId id="271"/>
            <p14:sldId id="272"/>
            <p14:sldId id="273"/>
            <p14:sldId id="265"/>
            <p14:sldId id="261"/>
            <p14:sldId id="259"/>
            <p14:sldId id="260"/>
            <p14:sldId id="262"/>
            <p14:sldId id="264"/>
            <p14:sldId id="26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8" autoAdjust="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9/29/2023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45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37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492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3197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83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9646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5063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5376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64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1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3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52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719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90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576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78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279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9/29/2023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4235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9B4FF8-8280-B308-4B44-F0DE68AFEF52}"/>
              </a:ext>
            </a:extLst>
          </p:cNvPr>
          <p:cNvSpPr>
            <a:spLocks noGrp="1"/>
          </p:cNvSpPr>
          <p:nvPr>
            <p:ph idx="1"/>
          </p:nvPr>
        </p:nvSpPr>
        <p:spPr>
          <a:xfrm>
            <a:off x="7993625" y="4188541"/>
            <a:ext cx="3366533" cy="1946787"/>
          </a:xfrm>
        </p:spPr>
        <p:txBody>
          <a:bodyPr>
            <a:normAutofit lnSpcReduction="10000"/>
          </a:bodyPr>
          <a:lstStyle/>
          <a:p>
            <a:pPr marL="0" indent="0">
              <a:buNone/>
            </a:pPr>
            <a:r>
              <a:rPr lang="en-IN" sz="1800" b="1" dirty="0"/>
              <a:t>Team members:</a:t>
            </a:r>
          </a:p>
          <a:p>
            <a:pPr marL="0" indent="0">
              <a:buNone/>
            </a:pPr>
            <a:r>
              <a:rPr lang="en-IN" sz="1800" b="1" dirty="0"/>
              <a:t>Gajji Chakrapani-20D41A6620</a:t>
            </a:r>
          </a:p>
          <a:p>
            <a:pPr marL="0" indent="0">
              <a:buNone/>
            </a:pPr>
            <a:r>
              <a:rPr lang="en-IN" sz="1800" b="1" dirty="0"/>
              <a:t>Bethi Divya-20D41A6609</a:t>
            </a:r>
          </a:p>
          <a:p>
            <a:pPr marL="0" indent="0">
              <a:buNone/>
            </a:pPr>
            <a:r>
              <a:rPr lang="en-IN" sz="1800" b="1" dirty="0"/>
              <a:t>Vuppala Likitha-20D41A6660</a:t>
            </a:r>
          </a:p>
          <a:p>
            <a:pPr marL="0" indent="0">
              <a:buNone/>
            </a:pPr>
            <a:r>
              <a:rPr lang="en-IN" sz="1800" b="1" dirty="0"/>
              <a:t>Avula Rishikesh-20D41A6604</a:t>
            </a:r>
          </a:p>
          <a:p>
            <a:pPr marL="0" indent="0">
              <a:buNone/>
            </a:pPr>
            <a:endParaRPr lang="en-IN" dirty="0"/>
          </a:p>
        </p:txBody>
      </p:sp>
      <p:pic>
        <p:nvPicPr>
          <p:cNvPr id="2050" name="Picture 2" descr="Sri Indu College of Engineering &amp; Technology – UGC Autonomous">
            <a:extLst>
              <a:ext uri="{FF2B5EF4-FFF2-40B4-BE49-F238E27FC236}">
                <a16:creationId xmlns:a16="http://schemas.microsoft.com/office/drawing/2014/main" id="{D2D3B816-BB67-8211-351C-A4957CC3A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33989"/>
            <a:ext cx="4613787" cy="120776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5">
            <a:extLst>
              <a:ext uri="{FF2B5EF4-FFF2-40B4-BE49-F238E27FC236}">
                <a16:creationId xmlns:a16="http://schemas.microsoft.com/office/drawing/2014/main" id="{AC07392D-8B0B-7C55-2F70-7B495E6AB490}"/>
              </a:ext>
            </a:extLst>
          </p:cNvPr>
          <p:cNvSpPr txBox="1">
            <a:spLocks/>
          </p:cNvSpPr>
          <p:nvPr/>
        </p:nvSpPr>
        <p:spPr>
          <a:xfrm flipH="1">
            <a:off x="1777254" y="3008671"/>
            <a:ext cx="8323728" cy="1615190"/>
          </a:xfrm>
          <a:prstGeom prst="rect">
            <a:avLst/>
          </a:prstGeom>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300" dirty="0"/>
              <a:t>DEPARTMENT OF ARTIFICIAL INTELLIGENCE AND MACHINE LEARNING</a:t>
            </a:r>
          </a:p>
          <a:p>
            <a:r>
              <a:rPr lang="en-IN" sz="2100" dirty="0"/>
              <a:t>BATCH:2020-2024</a:t>
            </a:r>
          </a:p>
          <a:p>
            <a:endParaRPr lang="en-IN" sz="2100" dirty="0"/>
          </a:p>
          <a:p>
            <a:r>
              <a:rPr lang="en-IN" sz="2900" b="1" dirty="0">
                <a:solidFill>
                  <a:srgbClr val="FF0000"/>
                </a:solidFill>
              </a:rPr>
              <a:t>MINI PROJECT</a:t>
            </a:r>
          </a:p>
          <a:p>
            <a:r>
              <a:rPr lang="en-IN" sz="4600" b="1" dirty="0"/>
              <a:t>IMAGE COLORIZATION</a:t>
            </a:r>
          </a:p>
          <a:p>
            <a:endParaRPr lang="en-IN" dirty="0"/>
          </a:p>
          <a:p>
            <a:endParaRPr lang="en-IN" dirty="0"/>
          </a:p>
        </p:txBody>
      </p:sp>
    </p:spTree>
    <p:extLst>
      <p:ext uri="{BB962C8B-B14F-4D97-AF65-F5344CB8AC3E}">
        <p14:creationId xmlns:p14="http://schemas.microsoft.com/office/powerpoint/2010/main" val="183344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6309-CE8C-722A-395E-82F942D40013}"/>
              </a:ext>
            </a:extLst>
          </p:cNvPr>
          <p:cNvSpPr>
            <a:spLocks noGrp="1"/>
          </p:cNvSpPr>
          <p:nvPr>
            <p:ph type="title"/>
          </p:nvPr>
        </p:nvSpPr>
        <p:spPr/>
        <p:txBody>
          <a:bodyPr>
            <a:normAutofit/>
          </a:bodyPr>
          <a:lstStyle/>
          <a:p>
            <a:r>
              <a:rPr lang="en-IN" dirty="0"/>
              <a:t>MODELS</a:t>
            </a:r>
          </a:p>
        </p:txBody>
      </p:sp>
      <p:sp>
        <p:nvSpPr>
          <p:cNvPr id="5" name="Content Placeholder 4">
            <a:extLst>
              <a:ext uri="{FF2B5EF4-FFF2-40B4-BE49-F238E27FC236}">
                <a16:creationId xmlns:a16="http://schemas.microsoft.com/office/drawing/2014/main" id="{394B7DBC-EE92-D6EA-FBA7-0ED095EC6432}"/>
              </a:ext>
            </a:extLst>
          </p:cNvPr>
          <p:cNvSpPr>
            <a:spLocks noGrp="1"/>
          </p:cNvSpPr>
          <p:nvPr>
            <p:ph idx="1"/>
          </p:nvPr>
        </p:nvSpPr>
        <p:spPr>
          <a:xfrm>
            <a:off x="1295402" y="2556932"/>
            <a:ext cx="9601196" cy="3318936"/>
          </a:xfrm>
        </p:spPr>
        <p:txBody>
          <a:bodyPr>
            <a:normAutofit fontScale="92500" lnSpcReduction="20000"/>
          </a:bodyPr>
          <a:lstStyle/>
          <a:p>
            <a:r>
              <a:rPr lang="en-US" b="1" dirty="0">
                <a:latin typeface="Calisto MT" panose="02040603050505030304" pitchFamily="18" charset="0"/>
              </a:rPr>
              <a:t>ECCV16</a:t>
            </a:r>
            <a:r>
              <a:rPr lang="en-US" dirty="0">
                <a:latin typeface="Calisto MT" panose="02040603050505030304" pitchFamily="18" charset="0"/>
              </a:rPr>
              <a:t>: ECCV stands for "European Conference on Computer Vision," and the "16" likely refers to the year 2016. Therefore, ECCV16 refers to a model or approach related to computer vision that was presented or published at the European Conference on Computer Vision in the year 2016.</a:t>
            </a:r>
          </a:p>
          <a:p>
            <a:r>
              <a:rPr lang="en-US" b="1" dirty="0">
                <a:latin typeface="Calisto MT" panose="02040603050505030304" pitchFamily="18" charset="0"/>
              </a:rPr>
              <a:t>SIGGRAPH17</a:t>
            </a:r>
            <a:r>
              <a:rPr lang="en-US" dirty="0">
                <a:latin typeface="Calisto MT" panose="02040603050505030304" pitchFamily="18" charset="0"/>
              </a:rPr>
              <a:t>: SIGGRAPH stands for "Special Interest Group on Computer Graphics and Interactive Techniques," and the "17" likely refers to the year 2017. SIGGRAPH is a renowned conference in the field of computer graphics and interactive techniques. Therefore, SIGGRAPH17 refers to a model or approach related to computer graphics and interactive techniques that was presented or published at the SIGGRAPH conference in the year 2017.</a:t>
            </a:r>
            <a:endParaRPr lang="en-IN" dirty="0">
              <a:latin typeface="Calisto MT" panose="02040603050505030304" pitchFamily="18" charset="0"/>
            </a:endParaRPr>
          </a:p>
        </p:txBody>
      </p:sp>
    </p:spTree>
    <p:extLst>
      <p:ext uri="{BB962C8B-B14F-4D97-AF65-F5344CB8AC3E}">
        <p14:creationId xmlns:p14="http://schemas.microsoft.com/office/powerpoint/2010/main" val="75223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DC9A-10E5-BEE6-E6B3-F5C62FFC80E7}"/>
              </a:ext>
            </a:extLst>
          </p:cNvPr>
          <p:cNvSpPr>
            <a:spLocks noGrp="1"/>
          </p:cNvSpPr>
          <p:nvPr>
            <p:ph type="title"/>
          </p:nvPr>
        </p:nvSpPr>
        <p:spPr/>
        <p:txBody>
          <a:bodyPr>
            <a:normAutofit fontScale="90000"/>
          </a:bodyPr>
          <a:lstStyle/>
          <a:p>
            <a:r>
              <a:rPr lang="en-IN" dirty="0"/>
              <a:t>FUNCTIONS</a:t>
            </a:r>
            <a:br>
              <a:rPr lang="en-IN" dirty="0"/>
            </a:br>
            <a:endParaRPr lang="en-IN" dirty="0"/>
          </a:p>
        </p:txBody>
      </p:sp>
      <p:sp>
        <p:nvSpPr>
          <p:cNvPr id="3" name="Content Placeholder 2">
            <a:extLst>
              <a:ext uri="{FF2B5EF4-FFF2-40B4-BE49-F238E27FC236}">
                <a16:creationId xmlns:a16="http://schemas.microsoft.com/office/drawing/2014/main" id="{B037438A-7010-8F06-E257-446BE183B3A6}"/>
              </a:ext>
            </a:extLst>
          </p:cNvPr>
          <p:cNvSpPr>
            <a:spLocks noGrp="1"/>
          </p:cNvSpPr>
          <p:nvPr>
            <p:ph idx="1"/>
          </p:nvPr>
        </p:nvSpPr>
        <p:spPr>
          <a:xfrm>
            <a:off x="1295402" y="2664508"/>
            <a:ext cx="9601196" cy="3318936"/>
          </a:xfrm>
        </p:spPr>
        <p:txBody>
          <a:bodyPr>
            <a:normAutofit fontScale="92500" lnSpcReduction="20000"/>
          </a:bodyPr>
          <a:lstStyle/>
          <a:p>
            <a:pPr marL="0" indent="0">
              <a:buNone/>
            </a:pPr>
            <a:r>
              <a:rPr lang="en-IN" b="1" dirty="0">
                <a:latin typeface="Calisto MT" panose="02040603050505030304" pitchFamily="18" charset="0"/>
                <a:ea typeface="Calibri Light" panose="020F0302020204030204" pitchFamily="34" charset="0"/>
                <a:cs typeface="Calibri Light" panose="020F0302020204030204" pitchFamily="34" charset="0"/>
              </a:rPr>
              <a:t>IMAGE LOADING </a:t>
            </a:r>
          </a:p>
          <a:p>
            <a:pPr marL="0" indent="0">
              <a:buNone/>
            </a:pPr>
            <a:r>
              <a:rPr lang="en-IN" b="1" dirty="0">
                <a:latin typeface="Calisto MT" panose="02040603050505030304" pitchFamily="18" charset="0"/>
                <a:ea typeface="Calibri Light" panose="020F0302020204030204" pitchFamily="34" charset="0"/>
                <a:cs typeface="Calibri Light" panose="020F0302020204030204" pitchFamily="34" charset="0"/>
              </a:rPr>
              <a:t>PREPROCESSING</a:t>
            </a:r>
          </a:p>
          <a:p>
            <a:pPr marL="0" indent="0">
              <a:buNone/>
            </a:pPr>
            <a:r>
              <a:rPr lang="en-IN" b="1" dirty="0">
                <a:latin typeface="Calisto MT" panose="02040603050505030304" pitchFamily="18" charset="0"/>
                <a:ea typeface="Calibri Light" panose="020F0302020204030204" pitchFamily="34" charset="0"/>
                <a:cs typeface="Calibri Light" panose="020F0302020204030204" pitchFamily="34" charset="0"/>
              </a:rPr>
              <a:t>POST PROCESSING</a:t>
            </a:r>
          </a:p>
          <a:p>
            <a:pPr marL="0" indent="0">
              <a:buNone/>
            </a:pPr>
            <a:r>
              <a:rPr lang="en-US" dirty="0">
                <a:latin typeface="Calisto MT" panose="02040603050505030304" pitchFamily="18" charset="0"/>
                <a:ea typeface="Calibri Light" panose="020F0302020204030204" pitchFamily="34" charset="0"/>
                <a:cs typeface="Calibri Light" panose="020F0302020204030204" pitchFamily="34" charset="0"/>
              </a:rPr>
              <a:t>An image loading function is a piece of code that allows you to load an image file into your program or application. Image loading functions are commonly provided by programming libraries or frameworks, such as OpenCV or PIL (Python Imaging Library). They make it easy to work with images in your code.</a:t>
            </a:r>
          </a:p>
          <a:p>
            <a:pPr marL="0" indent="0">
              <a:buNone/>
            </a:pPr>
            <a:r>
              <a:rPr lang="en-US" dirty="0">
                <a:latin typeface="Calisto MT" panose="02040603050505030304" pitchFamily="18" charset="0"/>
                <a:ea typeface="Calibri Light" panose="020F0302020204030204" pitchFamily="34" charset="0"/>
                <a:cs typeface="Calibri Light" panose="020F0302020204030204" pitchFamily="34" charset="0"/>
              </a:rPr>
              <a:t>Both preprocessing and post-processing play crucial roles in optimizing the results of image processing tasks and ensuring the best possible outcome.</a:t>
            </a:r>
          </a:p>
          <a:p>
            <a:pPr marL="0" indent="0">
              <a:buNone/>
            </a:pP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057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8560-1A9F-12D3-21D2-3A2D615BA39C}"/>
              </a:ext>
            </a:extLst>
          </p:cNvPr>
          <p:cNvSpPr>
            <a:spLocks noGrp="1"/>
          </p:cNvSpPr>
          <p:nvPr>
            <p:ph type="title"/>
          </p:nvPr>
        </p:nvSpPr>
        <p:spPr/>
        <p:txBody>
          <a:bodyPr>
            <a:normAutofit/>
          </a:bodyPr>
          <a:lstStyle/>
          <a:p>
            <a:r>
              <a:rPr lang="en-IN" dirty="0"/>
              <a:t>APPLICATIONS</a:t>
            </a:r>
          </a:p>
        </p:txBody>
      </p:sp>
      <p:sp>
        <p:nvSpPr>
          <p:cNvPr id="3" name="Content Placeholder 2">
            <a:extLst>
              <a:ext uri="{FF2B5EF4-FFF2-40B4-BE49-F238E27FC236}">
                <a16:creationId xmlns:a16="http://schemas.microsoft.com/office/drawing/2014/main" id="{EFE7CC8C-A091-9ADA-C020-249882B43722}"/>
              </a:ext>
            </a:extLst>
          </p:cNvPr>
          <p:cNvSpPr>
            <a:spLocks noGrp="1"/>
          </p:cNvSpPr>
          <p:nvPr>
            <p:ph idx="1"/>
          </p:nvPr>
        </p:nvSpPr>
        <p:spPr/>
        <p:txBody>
          <a:bodyPr/>
          <a:lstStyle/>
          <a:p>
            <a:r>
              <a:rPr lang="en-IN" dirty="0"/>
              <a:t>FILM COLORIZATION</a:t>
            </a:r>
          </a:p>
          <a:p>
            <a:r>
              <a:rPr lang="en-IN" dirty="0"/>
              <a:t>PHOTO RESTORATION</a:t>
            </a:r>
          </a:p>
          <a:p>
            <a:r>
              <a:rPr lang="en-IN" dirty="0"/>
              <a:t>MEDICAL IMAGING </a:t>
            </a:r>
          </a:p>
          <a:p>
            <a:r>
              <a:rPr lang="en-IN" dirty="0"/>
              <a:t>ART RESTORATION</a:t>
            </a:r>
          </a:p>
          <a:p>
            <a:r>
              <a:rPr lang="en-IN" dirty="0"/>
              <a:t>COLORIZING MOVIE CLIPS</a:t>
            </a:r>
          </a:p>
          <a:p>
            <a:r>
              <a:rPr lang="en-IN" dirty="0"/>
              <a:t>ENHANCING OLD PHOTOGRAPHS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2032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F7B3-FF54-C31E-35EB-625183F26D5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9C7A9E4-E5AB-D832-D426-4744F2835733}"/>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37DD267-D7A4-7085-6E23-BB8DA2950FF1}"/>
              </a:ext>
            </a:extLst>
          </p:cNvPr>
          <p:cNvPicPr>
            <a:picLocks noChangeAspect="1"/>
          </p:cNvPicPr>
          <p:nvPr/>
        </p:nvPicPr>
        <p:blipFill>
          <a:blip r:embed="rId2"/>
          <a:stretch>
            <a:fillRect/>
          </a:stretch>
        </p:blipFill>
        <p:spPr>
          <a:xfrm>
            <a:off x="1295401" y="982132"/>
            <a:ext cx="9377044" cy="4986868"/>
          </a:xfrm>
          <a:prstGeom prst="rect">
            <a:avLst/>
          </a:prstGeom>
        </p:spPr>
      </p:pic>
    </p:spTree>
    <p:extLst>
      <p:ext uri="{BB962C8B-B14F-4D97-AF65-F5344CB8AC3E}">
        <p14:creationId xmlns:p14="http://schemas.microsoft.com/office/powerpoint/2010/main" val="1891854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7670-FD31-5A2C-1BBC-23999B1F4311}"/>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1FD0CD7C-0E13-D3F5-D7BB-F06AA106410B}"/>
              </a:ext>
            </a:extLst>
          </p:cNvPr>
          <p:cNvSpPr>
            <a:spLocks noGrp="1"/>
          </p:cNvSpPr>
          <p:nvPr>
            <p:ph idx="1"/>
          </p:nvPr>
        </p:nvSpPr>
        <p:spPr/>
        <p:txBody>
          <a:bodyPr/>
          <a:lstStyle/>
          <a:p>
            <a:pPr marL="0" indent="0">
              <a:buNone/>
            </a:pPr>
            <a:r>
              <a:rPr lang="en-US" dirty="0"/>
              <a:t>In conclusion, image colorization has become more accessible and convenient through various applications and tools. Historical images and media are converted into richly colorized images using this approach</a:t>
            </a:r>
          </a:p>
          <a:p>
            <a:pPr marL="0" indent="0">
              <a:buNone/>
            </a:pPr>
            <a:r>
              <a:rPr lang="en-US" dirty="0"/>
              <a:t>This is the best approach to convert grayscale or black and white media to colorized images</a:t>
            </a:r>
          </a:p>
          <a:p>
            <a:pPr marL="0" indent="0">
              <a:buNone/>
            </a:pPr>
            <a:r>
              <a:rPr lang="en-US" dirty="0"/>
              <a:t>film colorization from old black and white films to richly enhanced and colorized films, photo restoration from old black and white photos to richly enhanced and colorized photos.</a:t>
            </a:r>
            <a:endParaRPr lang="en-IN" dirty="0"/>
          </a:p>
        </p:txBody>
      </p:sp>
    </p:spTree>
    <p:extLst>
      <p:ext uri="{BB962C8B-B14F-4D97-AF65-F5344CB8AC3E}">
        <p14:creationId xmlns:p14="http://schemas.microsoft.com/office/powerpoint/2010/main" val="3199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CFB46E-93FF-B02D-99C3-83C6E6418C45}"/>
              </a:ext>
            </a:extLst>
          </p:cNvPr>
          <p:cNvSpPr txBox="1"/>
          <p:nvPr/>
        </p:nvSpPr>
        <p:spPr>
          <a:xfrm>
            <a:off x="3375212" y="3012142"/>
            <a:ext cx="5778873" cy="1323439"/>
          </a:xfrm>
          <a:prstGeom prst="rect">
            <a:avLst/>
          </a:prstGeom>
          <a:noFill/>
        </p:spPr>
        <p:txBody>
          <a:bodyPr wrap="square">
            <a:spAutoFit/>
          </a:bodyPr>
          <a:lstStyle/>
          <a:p>
            <a:r>
              <a:rPr lang="en-IN" sz="8000" dirty="0">
                <a:latin typeface="Söhne"/>
              </a:rPr>
              <a:t>THANK YOU </a:t>
            </a:r>
          </a:p>
        </p:txBody>
      </p:sp>
    </p:spTree>
    <p:extLst>
      <p:ext uri="{BB962C8B-B14F-4D97-AF65-F5344CB8AC3E}">
        <p14:creationId xmlns:p14="http://schemas.microsoft.com/office/powerpoint/2010/main" val="82706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EB86-1134-EDF1-C6FF-8889FAE0E5F6}"/>
              </a:ext>
            </a:extLst>
          </p:cNvPr>
          <p:cNvSpPr>
            <a:spLocks noGrp="1"/>
          </p:cNvSpPr>
          <p:nvPr>
            <p:ph type="title"/>
          </p:nvPr>
        </p:nvSpPr>
        <p:spPr>
          <a:xfrm>
            <a:off x="902111" y="982132"/>
            <a:ext cx="9601196" cy="1303867"/>
          </a:xfrm>
        </p:spPr>
        <p:txBody>
          <a:bodyPr>
            <a:normAutofit/>
          </a:bodyPr>
          <a:lstStyle/>
          <a:p>
            <a:r>
              <a:rPr lang="en-IN" dirty="0">
                <a:latin typeface="Dubai Medium" panose="020B0603030403030204" pitchFamily="34" charset="-78"/>
                <a:cs typeface="Dubai Medium" panose="020B0603030403030204" pitchFamily="34" charset="-78"/>
              </a:rPr>
              <a:t>Contents</a:t>
            </a:r>
          </a:p>
        </p:txBody>
      </p:sp>
      <p:sp>
        <p:nvSpPr>
          <p:cNvPr id="3" name="Content Placeholder 2">
            <a:extLst>
              <a:ext uri="{FF2B5EF4-FFF2-40B4-BE49-F238E27FC236}">
                <a16:creationId xmlns:a16="http://schemas.microsoft.com/office/drawing/2014/main" id="{9C37223E-D7B7-5A73-EC9E-FA8BF85DAF13}"/>
              </a:ext>
            </a:extLst>
          </p:cNvPr>
          <p:cNvSpPr>
            <a:spLocks noGrp="1"/>
          </p:cNvSpPr>
          <p:nvPr>
            <p:ph idx="1"/>
          </p:nvPr>
        </p:nvSpPr>
        <p:spPr>
          <a:xfrm>
            <a:off x="4630993" y="2478273"/>
            <a:ext cx="2635046" cy="3745545"/>
          </a:xfrm>
        </p:spPr>
        <p:txBody>
          <a:bodyPr>
            <a:normAutofit fontScale="92500" lnSpcReduction="20000"/>
          </a:bodyPr>
          <a:lstStyle/>
          <a:p>
            <a:r>
              <a:rPr lang="en-IN" dirty="0">
                <a:latin typeface="Calisto MT" panose="02040603050505030304" pitchFamily="18" charset="0"/>
              </a:rPr>
              <a:t>Abstract</a:t>
            </a:r>
          </a:p>
          <a:p>
            <a:r>
              <a:rPr lang="en-IN" dirty="0">
                <a:latin typeface="Calisto MT" panose="02040603050505030304" pitchFamily="18" charset="0"/>
              </a:rPr>
              <a:t>Introduction</a:t>
            </a:r>
          </a:p>
          <a:p>
            <a:r>
              <a:rPr lang="en-IN" dirty="0">
                <a:latin typeface="Calisto MT" panose="02040603050505030304" pitchFamily="18" charset="0"/>
              </a:rPr>
              <a:t>Existing System</a:t>
            </a:r>
          </a:p>
          <a:p>
            <a:r>
              <a:rPr lang="en-IN" dirty="0">
                <a:latin typeface="Calisto MT" panose="02040603050505030304" pitchFamily="18" charset="0"/>
              </a:rPr>
              <a:t>Proposed System</a:t>
            </a:r>
          </a:p>
          <a:p>
            <a:r>
              <a:rPr lang="en-IN" dirty="0">
                <a:latin typeface="Calisto MT" panose="02040603050505030304" pitchFamily="18" charset="0"/>
              </a:rPr>
              <a:t>Advantages</a:t>
            </a:r>
          </a:p>
          <a:p>
            <a:r>
              <a:rPr lang="en-IN" dirty="0">
                <a:latin typeface="Calisto MT" panose="02040603050505030304" pitchFamily="18" charset="0"/>
              </a:rPr>
              <a:t>Modules</a:t>
            </a:r>
          </a:p>
          <a:p>
            <a:r>
              <a:rPr lang="en-IN" dirty="0">
                <a:latin typeface="Calisto MT" panose="02040603050505030304" pitchFamily="18" charset="0"/>
              </a:rPr>
              <a:t>Models</a:t>
            </a:r>
          </a:p>
          <a:p>
            <a:r>
              <a:rPr lang="en-IN" dirty="0">
                <a:latin typeface="Calisto MT" panose="02040603050505030304" pitchFamily="18" charset="0"/>
              </a:rPr>
              <a:t>Function</a:t>
            </a:r>
          </a:p>
          <a:p>
            <a:r>
              <a:rPr lang="en-IN" dirty="0">
                <a:latin typeface="Calisto MT" panose="02040603050505030304" pitchFamily="18" charset="0"/>
              </a:rPr>
              <a:t>Conclusion</a:t>
            </a:r>
          </a:p>
          <a:p>
            <a:endParaRPr lang="en-IN" dirty="0">
              <a:latin typeface="Calisto MT" panose="02040603050505030304" pitchFamily="18" charset="0"/>
            </a:endParaRPr>
          </a:p>
          <a:p>
            <a:endParaRPr lang="en-IN" dirty="0"/>
          </a:p>
        </p:txBody>
      </p:sp>
    </p:spTree>
    <p:extLst>
      <p:ext uri="{BB962C8B-B14F-4D97-AF65-F5344CB8AC3E}">
        <p14:creationId xmlns:p14="http://schemas.microsoft.com/office/powerpoint/2010/main" val="269679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584E8-105B-1361-804D-7E08A7F2B7C1}"/>
              </a:ext>
            </a:extLst>
          </p:cNvPr>
          <p:cNvSpPr>
            <a:spLocks noGrp="1"/>
          </p:cNvSpPr>
          <p:nvPr>
            <p:ph type="title"/>
          </p:nvPr>
        </p:nvSpPr>
        <p:spPr/>
        <p:txBody>
          <a:bodyPr/>
          <a:lstStyle/>
          <a:p>
            <a:r>
              <a:rPr lang="en-IN" dirty="0">
                <a:latin typeface="Dubai Medium" panose="020B0603030403030204" pitchFamily="34" charset="-78"/>
                <a:cs typeface="Dubai Medium" panose="020B0603030403030204" pitchFamily="34" charset="-78"/>
              </a:rPr>
              <a:t>ABSTRACT</a:t>
            </a:r>
          </a:p>
        </p:txBody>
      </p:sp>
      <p:sp>
        <p:nvSpPr>
          <p:cNvPr id="5" name="Content Placeholder 4">
            <a:extLst>
              <a:ext uri="{FF2B5EF4-FFF2-40B4-BE49-F238E27FC236}">
                <a16:creationId xmlns:a16="http://schemas.microsoft.com/office/drawing/2014/main" id="{9B4FC529-87CA-761C-7D3B-00674D0E10DF}"/>
              </a:ext>
            </a:extLst>
          </p:cNvPr>
          <p:cNvSpPr>
            <a:spLocks noGrp="1"/>
          </p:cNvSpPr>
          <p:nvPr>
            <p:ph idx="1"/>
          </p:nvPr>
        </p:nvSpPr>
        <p:spPr>
          <a:xfrm>
            <a:off x="953729" y="2393576"/>
            <a:ext cx="10294374" cy="3790914"/>
          </a:xfrm>
        </p:spPr>
        <p:txBody>
          <a:bodyPr>
            <a:noAutofit/>
          </a:bodyPr>
          <a:lstStyle/>
          <a:p>
            <a:pPr marL="0" indent="0">
              <a:lnSpc>
                <a:spcPct val="120000"/>
              </a:lnSpc>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Image colorization is a captivating and challenging problem in computer vision and image processing, aiming to add natural and realistic colours to grayscale or monochrome images. for image colorization using two different pre-trained deep learning models: ECCVGenerator and SIGGRAPH. The code also includes functions for image loading, preprocessing, and post-processing and pre trained models. The task of image colorization holds immense practical value across various domains, such as historical image restoration, artistic rendering, and multimedia content generation. The goal is to automate the process of inferring colours for objects and scenes within an image, harnessing the power of artificial intelligence and deep learning techniques.</a:t>
            </a:r>
          </a:p>
          <a:p>
            <a:pPr marL="0" indent="0">
              <a:lnSpc>
                <a:spcPct val="120000"/>
              </a:lnSpc>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In conclusion, image colorization is a dynamic and evolving field with applications spanning various industries. Contemporary approaches leverage deep learning techniques to generate colorized images with remarkable realism and fidelity. However, addressing ethical considerations and promoting responsible use are essential aspects of advancing this technology further. As image colorization continues to progress, it holds the promise of enriching our visual experiences and preserving the heritage of historical imagery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endParaRPr lang="en-IN" sz="1600" dirty="0"/>
          </a:p>
        </p:txBody>
      </p:sp>
    </p:spTree>
    <p:extLst>
      <p:ext uri="{BB962C8B-B14F-4D97-AF65-F5344CB8AC3E}">
        <p14:creationId xmlns:p14="http://schemas.microsoft.com/office/powerpoint/2010/main" val="261719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0925-4B70-8DA4-2570-FD9321BDA784}"/>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0E65EB8A-7633-F1C1-B878-476392BCAA7B}"/>
              </a:ext>
            </a:extLst>
          </p:cNvPr>
          <p:cNvSpPr>
            <a:spLocks noGrp="1"/>
          </p:cNvSpPr>
          <p:nvPr>
            <p:ph idx="1"/>
          </p:nvPr>
        </p:nvSpPr>
        <p:spPr>
          <a:xfrm>
            <a:off x="1286439" y="2556932"/>
            <a:ext cx="9601196" cy="3318936"/>
          </a:xfrm>
        </p:spPr>
        <p:txBody>
          <a:bodyPr>
            <a:normAutofit/>
          </a:bodyPr>
          <a:lstStyle/>
          <a:p>
            <a:pPr marL="0" indent="0">
              <a:buNone/>
            </a:pPr>
            <a:r>
              <a:rPr lang="en-US" dirty="0">
                <a:latin typeface="Calisto MT" panose="02040603050505030304" pitchFamily="18" charset="0"/>
              </a:rPr>
              <a:t>Image Colorization is a computer vision and image processing technique that adds color to grayscale or black-and-white images. It's a process of automatically assigning colors to different objects and regions within an image based on its content.</a:t>
            </a:r>
          </a:p>
          <a:p>
            <a:pPr marL="0" indent="0">
              <a:buNone/>
            </a:pPr>
            <a:r>
              <a:rPr lang="en-US" dirty="0">
                <a:latin typeface="Calisto MT" panose="02040603050505030304" pitchFamily="18" charset="0"/>
              </a:rPr>
              <a:t>This technology leverages deep learning models and neural networks to analyze the grayscale input and predict suitable colors for various elements in the image, creating a visually appealing and realistic colorized version.</a:t>
            </a:r>
          </a:p>
          <a:p>
            <a:pPr marL="0" indent="0">
              <a:buNone/>
            </a:pPr>
            <a:endParaRPr lang="en-US" dirty="0">
              <a:latin typeface="Calisto MT" panose="0204060305050503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5471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7F03-15EF-6A30-2036-B3E5CCEA3211}"/>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1BFDE7F7-06BE-71BF-8F78-8502D06E97A2}"/>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chemeClr val="tx1"/>
                </a:solidFill>
                <a:effectLst/>
                <a:latin typeface="Söhne"/>
              </a:rPr>
              <a:t>The code loads a grayscale input image and prepares it for colorization.</a:t>
            </a:r>
          </a:p>
          <a:p>
            <a:pPr algn="l">
              <a:buFont typeface="Arial" panose="020B0604020202020204" pitchFamily="34" charset="0"/>
              <a:buChar char="•"/>
            </a:pPr>
            <a:r>
              <a:rPr lang="en-US" b="0" i="0" dirty="0">
                <a:solidFill>
                  <a:schemeClr val="tx1"/>
                </a:solidFill>
                <a:effectLst/>
                <a:latin typeface="Söhne"/>
              </a:rPr>
              <a:t>It uses both ECCV16 and SIGGRAPH17 models to predict colorized versions of the input image.</a:t>
            </a:r>
          </a:p>
          <a:p>
            <a:pPr algn="l">
              <a:buFont typeface="Arial" panose="020B0604020202020204" pitchFamily="34" charset="0"/>
              <a:buChar char="•"/>
            </a:pPr>
            <a:r>
              <a:rPr lang="en-US" b="0" i="0" dirty="0">
                <a:solidFill>
                  <a:schemeClr val="tx1"/>
                </a:solidFill>
                <a:effectLst/>
                <a:latin typeface="Söhne"/>
              </a:rPr>
              <a:t>The system relies on two pretrained deep learning models: ECCV16 and SIGGRAPH17. These models have learned to map grayscale images to colorized versions and have been pretrained on large datasets. The pretrained weights for these models can be loaded from external sources.</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49354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CA58-992B-2A48-3C94-9AB107114DC8}"/>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7FD43C20-2146-204A-2CC5-E050584FB0AD}"/>
              </a:ext>
            </a:extLst>
          </p:cNvPr>
          <p:cNvSpPr>
            <a:spLocks noGrp="1"/>
          </p:cNvSpPr>
          <p:nvPr>
            <p:ph idx="1"/>
          </p:nvPr>
        </p:nvSpPr>
        <p:spPr/>
        <p:txBody>
          <a:bodyPr>
            <a:normAutofit fontScale="92500" lnSpcReduction="20000"/>
          </a:bodyPr>
          <a:lstStyle/>
          <a:p>
            <a:pPr marL="0" indent="0" algn="l">
              <a:buNone/>
            </a:pPr>
            <a:r>
              <a:rPr lang="en-US" b="0" i="0" dirty="0">
                <a:solidFill>
                  <a:schemeClr val="tx1"/>
                </a:solidFill>
                <a:effectLst/>
                <a:latin typeface="Söhne"/>
              </a:rPr>
              <a:t>A proposed system for image colorization would aim to enhance and expand upon the existing system you provided, addressing some of its limitations and potentially offering new features and capabilities. Below, outline a possible proposed system for image colorization:</a:t>
            </a:r>
          </a:p>
          <a:p>
            <a:pPr marL="0" indent="0" algn="l">
              <a:buNone/>
            </a:pPr>
            <a:r>
              <a:rPr lang="en-US" b="1" i="0" dirty="0">
                <a:solidFill>
                  <a:schemeClr val="tx1"/>
                </a:solidFill>
                <a:effectLst/>
                <a:latin typeface="Söhne"/>
              </a:rPr>
              <a:t>Proposed System for Image Colorization:</a:t>
            </a:r>
            <a:endParaRPr lang="en-US" b="0" i="0" dirty="0">
              <a:solidFill>
                <a:schemeClr val="tx1"/>
              </a:solidFill>
              <a:effectLst/>
              <a:latin typeface="Söhne"/>
            </a:endParaRPr>
          </a:p>
          <a:p>
            <a:pPr marL="0" indent="0">
              <a:buNone/>
            </a:pPr>
            <a:r>
              <a:rPr lang="en-US" b="0" i="0" dirty="0">
                <a:solidFill>
                  <a:schemeClr val="tx1"/>
                </a:solidFill>
                <a:effectLst/>
                <a:latin typeface="Söhne"/>
              </a:rPr>
              <a:t>1.Improved model selection</a:t>
            </a:r>
          </a:p>
          <a:p>
            <a:pPr marL="0" indent="0">
              <a:buNone/>
            </a:pPr>
            <a:r>
              <a:rPr lang="en-US" dirty="0">
                <a:solidFill>
                  <a:schemeClr val="tx1"/>
                </a:solidFill>
                <a:latin typeface="Söhne"/>
              </a:rPr>
              <a:t>2.Custom model training</a:t>
            </a:r>
          </a:p>
          <a:p>
            <a:pPr marL="0" indent="0">
              <a:buNone/>
            </a:pPr>
            <a:r>
              <a:rPr lang="en-US" b="0" i="0" dirty="0">
                <a:solidFill>
                  <a:schemeClr val="tx1"/>
                </a:solidFill>
                <a:effectLst/>
                <a:latin typeface="Söhne"/>
              </a:rPr>
              <a:t>3.Real time colorization</a:t>
            </a:r>
          </a:p>
          <a:p>
            <a:pPr marL="0" indent="0">
              <a:buNone/>
            </a:pPr>
            <a:r>
              <a:rPr lang="en-US" dirty="0">
                <a:solidFill>
                  <a:schemeClr val="tx1"/>
                </a:solidFill>
                <a:latin typeface="Söhne"/>
              </a:rPr>
              <a:t>4.Multi model colorization</a:t>
            </a:r>
          </a:p>
          <a:p>
            <a:pPr marL="0" indent="0">
              <a:buNone/>
            </a:pPr>
            <a:endParaRPr lang="en-US" b="0" i="0" dirty="0">
              <a:solidFill>
                <a:schemeClr val="tx1"/>
              </a:solidFill>
              <a:effectLst/>
              <a:latin typeface="Söhne"/>
            </a:endParaRPr>
          </a:p>
        </p:txBody>
      </p:sp>
    </p:spTree>
    <p:extLst>
      <p:ext uri="{BB962C8B-B14F-4D97-AF65-F5344CB8AC3E}">
        <p14:creationId xmlns:p14="http://schemas.microsoft.com/office/powerpoint/2010/main" val="296657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7F33-E53C-7CD0-5AC5-C548C4E9C2FD}"/>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662DD430-4F46-F22B-B8A4-7A6B93FF0E90}"/>
              </a:ext>
            </a:extLst>
          </p:cNvPr>
          <p:cNvSpPr>
            <a:spLocks noGrp="1"/>
          </p:cNvSpPr>
          <p:nvPr>
            <p:ph idx="1"/>
          </p:nvPr>
        </p:nvSpPr>
        <p:spPr/>
        <p:txBody>
          <a:bodyPr/>
          <a:lstStyle/>
          <a:p>
            <a:r>
              <a:rPr lang="en-IN" b="1" i="0" dirty="0">
                <a:effectLst/>
                <a:latin typeface="Söhne"/>
              </a:rPr>
              <a:t>Historical Image Restoration</a:t>
            </a:r>
          </a:p>
          <a:p>
            <a:r>
              <a:rPr lang="en-IN" b="1" i="0" dirty="0">
                <a:effectLst/>
                <a:latin typeface="Söhne"/>
              </a:rPr>
              <a:t>Artistic Expression</a:t>
            </a:r>
            <a:endParaRPr lang="en-IN" b="1" dirty="0">
              <a:latin typeface="Söhne"/>
            </a:endParaRPr>
          </a:p>
          <a:p>
            <a:r>
              <a:rPr lang="en-IN" b="1" i="0" dirty="0">
                <a:effectLst/>
                <a:latin typeface="Söhne"/>
              </a:rPr>
              <a:t>Historical Research</a:t>
            </a:r>
          </a:p>
          <a:p>
            <a:r>
              <a:rPr lang="en-IN" b="1" i="0" dirty="0">
                <a:effectLst/>
                <a:latin typeface="Söhne"/>
              </a:rPr>
              <a:t>Art Restoration</a:t>
            </a:r>
            <a:endParaRPr lang="en-IN" b="1" dirty="0">
              <a:latin typeface="Söhne"/>
            </a:endParaRPr>
          </a:p>
          <a:p>
            <a:r>
              <a:rPr lang="en-IN" b="1" i="0" dirty="0">
                <a:effectLst/>
                <a:latin typeface="Söhne"/>
              </a:rPr>
              <a:t>Preservation of Memories</a:t>
            </a:r>
            <a:endParaRPr lang="en-IN" dirty="0"/>
          </a:p>
        </p:txBody>
      </p:sp>
    </p:spTree>
    <p:extLst>
      <p:ext uri="{BB962C8B-B14F-4D97-AF65-F5344CB8AC3E}">
        <p14:creationId xmlns:p14="http://schemas.microsoft.com/office/powerpoint/2010/main" val="26461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1855-3991-9BF4-F0BC-C2642A91B09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B966FF9-05BA-EA06-54E1-2F536F3FF306}"/>
              </a:ext>
            </a:extLst>
          </p:cNvPr>
          <p:cNvSpPr>
            <a:spLocks noGrp="1"/>
          </p:cNvSpPr>
          <p:nvPr>
            <p:ph idx="1"/>
          </p:nvPr>
        </p:nvSpPr>
        <p:spPr/>
        <p:txBody>
          <a:bodyPr/>
          <a:lstStyle/>
          <a:p>
            <a:endParaRPr lang="en-IN" dirty="0"/>
          </a:p>
        </p:txBody>
      </p:sp>
      <p:pic>
        <p:nvPicPr>
          <p:cNvPr id="4098" name="Picture 2" descr="Colorful Image Colorization">
            <a:extLst>
              <a:ext uri="{FF2B5EF4-FFF2-40B4-BE49-F238E27FC236}">
                <a16:creationId xmlns:a16="http://schemas.microsoft.com/office/drawing/2014/main" id="{22D69C2F-87B0-EA6C-F0B1-AA500970F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769256"/>
            <a:ext cx="9980613" cy="535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54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842-9EA9-A081-6F28-7E1C80B4D6B0}"/>
              </a:ext>
            </a:extLst>
          </p:cNvPr>
          <p:cNvSpPr>
            <a:spLocks noGrp="1"/>
          </p:cNvSpPr>
          <p:nvPr>
            <p:ph type="title"/>
          </p:nvPr>
        </p:nvSpPr>
        <p:spPr/>
        <p:txBody>
          <a:bodyPr>
            <a:normAutofit/>
          </a:bodyPr>
          <a:lstStyle/>
          <a:p>
            <a:r>
              <a:rPr lang="en-IN" dirty="0"/>
              <a:t>MODULES</a:t>
            </a:r>
          </a:p>
        </p:txBody>
      </p:sp>
      <p:sp>
        <p:nvSpPr>
          <p:cNvPr id="3" name="Content Placeholder 2">
            <a:extLst>
              <a:ext uri="{FF2B5EF4-FFF2-40B4-BE49-F238E27FC236}">
                <a16:creationId xmlns:a16="http://schemas.microsoft.com/office/drawing/2014/main" id="{AC92A595-5CB8-C6D5-DBA1-37E3B2E4F395}"/>
              </a:ext>
            </a:extLst>
          </p:cNvPr>
          <p:cNvSpPr>
            <a:spLocks noGrp="1"/>
          </p:cNvSpPr>
          <p:nvPr>
            <p:ph idx="1"/>
          </p:nvPr>
        </p:nvSpPr>
        <p:spPr/>
        <p:txBody>
          <a:bodyPr>
            <a:normAutofit fontScale="70000" lnSpcReduction="20000"/>
          </a:bodyPr>
          <a:lstStyle/>
          <a:p>
            <a:pPr>
              <a:buClr>
                <a:schemeClr val="tx1"/>
              </a:buClr>
              <a:buFont typeface="Wingdings" panose="05000000000000000000" pitchFamily="2" charset="2"/>
              <a:buChar char="Ø"/>
            </a:pPr>
            <a:r>
              <a:rPr lang="en-IN" b="1" dirty="0"/>
              <a:t>PYTORCH</a:t>
            </a:r>
          </a:p>
          <a:p>
            <a:pPr>
              <a:buClr>
                <a:schemeClr val="tx1"/>
              </a:buClr>
              <a:buFont typeface="Wingdings" panose="05000000000000000000" pitchFamily="2" charset="2"/>
              <a:buChar char="Ø"/>
            </a:pPr>
            <a:r>
              <a:rPr lang="en-IN" b="1" dirty="0"/>
              <a:t>PIL(PILLOW)</a:t>
            </a:r>
          </a:p>
          <a:p>
            <a:pPr>
              <a:buClr>
                <a:schemeClr val="tx1"/>
              </a:buClr>
              <a:buFont typeface="Wingdings" panose="05000000000000000000" pitchFamily="2" charset="2"/>
              <a:buChar char="Ø"/>
            </a:pPr>
            <a:r>
              <a:rPr lang="en-IN" b="1" dirty="0"/>
              <a:t>NUMPY</a:t>
            </a:r>
          </a:p>
          <a:p>
            <a:pPr marL="0" indent="0">
              <a:buNone/>
            </a:pPr>
            <a:r>
              <a:rPr lang="en-US" b="1" dirty="0">
                <a:latin typeface="Calisto MT" panose="02040603050505030304" pitchFamily="18" charset="0"/>
              </a:rPr>
              <a:t>PyTorch</a:t>
            </a:r>
            <a:r>
              <a:rPr lang="en-US" dirty="0">
                <a:latin typeface="Calisto MT" panose="02040603050505030304" pitchFamily="18" charset="0"/>
              </a:rPr>
              <a:t>: PyTorch is a deep learning framework that provides tools for building and training neural networks. It has several pre-trained models and libraries specifically designed for image colorization tasks.</a:t>
            </a:r>
          </a:p>
          <a:p>
            <a:pPr marL="0" indent="0">
              <a:buNone/>
            </a:pPr>
            <a:r>
              <a:rPr lang="en-US" dirty="0">
                <a:latin typeface="Calisto MT" panose="02040603050505030304" pitchFamily="18" charset="0"/>
              </a:rPr>
              <a:t> </a:t>
            </a:r>
            <a:r>
              <a:rPr lang="en-US" b="1" dirty="0">
                <a:latin typeface="Calisto MT" panose="02040603050505030304" pitchFamily="18" charset="0"/>
              </a:rPr>
              <a:t>PIL (Python Imaging Library) </a:t>
            </a:r>
            <a:r>
              <a:rPr lang="en-US" dirty="0">
                <a:latin typeface="Calisto MT" panose="02040603050505030304" pitchFamily="18" charset="0"/>
              </a:rPr>
              <a:t>module, also known as Pillow, does not have built-in functionality for image colorization. PIL is primarily used for basic image processing tasks such as opening, manipulating, and saving images. However, you can integrate PIL with other libraries or modules that specialize in image colorization, such as OpenCV or PyTorch, to achieve colorization effects.</a:t>
            </a:r>
          </a:p>
          <a:p>
            <a:pPr marL="0" indent="0">
              <a:buNone/>
            </a:pPr>
            <a:r>
              <a:rPr lang="en-US" b="1" dirty="0">
                <a:latin typeface="Calisto MT" panose="02040603050505030304" pitchFamily="18" charset="0"/>
              </a:rPr>
              <a:t>NumPy</a:t>
            </a:r>
            <a:r>
              <a:rPr lang="en-US" dirty="0">
                <a:latin typeface="Calisto MT" panose="02040603050505030304" pitchFamily="18" charset="0"/>
              </a:rPr>
              <a:t> can be helpful in preparing and processing image data for colorization tasks.</a:t>
            </a:r>
            <a:endParaRPr lang="en-IN" dirty="0">
              <a:latin typeface="Calisto MT" panose="02040603050505030304" pitchFamily="18" charset="0"/>
            </a:endParaRPr>
          </a:p>
        </p:txBody>
      </p:sp>
    </p:spTree>
    <p:extLst>
      <p:ext uri="{BB962C8B-B14F-4D97-AF65-F5344CB8AC3E}">
        <p14:creationId xmlns:p14="http://schemas.microsoft.com/office/powerpoint/2010/main" val="38874763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226</TotalTime>
  <Words>896</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Calisto MT</vt:lpstr>
      <vt:lpstr>Dubai Medium</vt:lpstr>
      <vt:lpstr>Garamond</vt:lpstr>
      <vt:lpstr>Söhne</vt:lpstr>
      <vt:lpstr>Wingdings</vt:lpstr>
      <vt:lpstr>Organic</vt:lpstr>
      <vt:lpstr>PowerPoint Presentation</vt:lpstr>
      <vt:lpstr>Contents</vt:lpstr>
      <vt:lpstr>ABSTRACT</vt:lpstr>
      <vt:lpstr>INTRODUCTION</vt:lpstr>
      <vt:lpstr>EXISTING SYSTEM</vt:lpstr>
      <vt:lpstr>PROPOSED SYSTEM</vt:lpstr>
      <vt:lpstr>ADVANTAGES</vt:lpstr>
      <vt:lpstr>PowerPoint Presentation</vt:lpstr>
      <vt:lpstr>MODULES</vt:lpstr>
      <vt:lpstr>MODELS</vt:lpstr>
      <vt:lpstr>FUNCTIONS </vt:lpstr>
      <vt:lpstr>APPLICATIONS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COLORIZATION</dc:title>
  <dc:creator>Likitha Vuppala</dc:creator>
  <cp:lastModifiedBy>Chakrapani Sampath</cp:lastModifiedBy>
  <cp:revision>4</cp:revision>
  <dcterms:created xsi:type="dcterms:W3CDTF">2023-09-22T05:27:05Z</dcterms:created>
  <dcterms:modified xsi:type="dcterms:W3CDTF">2023-09-29T04:10:52Z</dcterms:modified>
</cp:coreProperties>
</file>