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278" r:id="rId5"/>
    <p:sldId id="279" r:id="rId6"/>
    <p:sldId id="280" r:id="rId7"/>
    <p:sldId id="282"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8" d="100"/>
          <a:sy n="78" d="100"/>
        </p:scale>
        <p:origin x="87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9/23/2023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2551471" y="277102"/>
            <a:ext cx="6400800" cy="2844977"/>
          </a:xfrm>
        </p:spPr>
        <p:txBody>
          <a:bodyPr/>
          <a:lstStyle/>
          <a:p>
            <a:r>
              <a:rPr lang="en-US" dirty="0"/>
              <a:t>Image Colorization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body" idx="1"/>
          </p:nvPr>
        </p:nvSpPr>
        <p:spPr>
          <a:xfrm>
            <a:off x="3131573" y="4719148"/>
            <a:ext cx="6720349" cy="1710721"/>
          </a:xfrm>
        </p:spPr>
        <p:txBody>
          <a:bodyPr/>
          <a:lstStyle/>
          <a:p>
            <a:pPr marL="457200" indent="-457200">
              <a:buAutoNum type="alphaUcPeriod"/>
            </a:pPr>
            <a:r>
              <a:rPr lang="en-US" dirty="0">
                <a:solidFill>
                  <a:schemeClr val="tx1"/>
                </a:solidFill>
              </a:rPr>
              <a:t>Rishikesh (20D41A6604)</a:t>
            </a:r>
          </a:p>
          <a:p>
            <a:r>
              <a:rPr lang="en-US" dirty="0">
                <a:solidFill>
                  <a:schemeClr val="tx1"/>
                </a:solidFill>
              </a:rPr>
              <a:t>B. Divya (20DD41A6609)</a:t>
            </a:r>
          </a:p>
          <a:p>
            <a:r>
              <a:rPr lang="en-US" dirty="0">
                <a:solidFill>
                  <a:schemeClr val="tx1"/>
                </a:solidFill>
              </a:rPr>
              <a:t>G. Chakrapani (20D41A6620)</a:t>
            </a:r>
          </a:p>
          <a:p>
            <a:r>
              <a:rPr lang="en-US" dirty="0">
                <a:solidFill>
                  <a:schemeClr val="tx1"/>
                </a:solidFill>
              </a:rPr>
              <a:t>V. </a:t>
            </a:r>
            <a:r>
              <a:rPr lang="en-US" dirty="0" err="1">
                <a:solidFill>
                  <a:schemeClr val="tx1"/>
                </a:solidFill>
              </a:rPr>
              <a:t>Likhitha</a:t>
            </a:r>
            <a:r>
              <a:rPr lang="en-US" dirty="0">
                <a:solidFill>
                  <a:schemeClr val="tx1"/>
                </a:solidFill>
              </a:rPr>
              <a:t> (20D41A6660)</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36812" y="0"/>
            <a:ext cx="6527800" cy="892935"/>
          </a:xfrm>
        </p:spPr>
        <p:txBody>
          <a:bodyPr/>
          <a:lstStyle/>
          <a:p>
            <a:r>
              <a:rPr lang="en-IN" b="1" i="0" dirty="0">
                <a:solidFill>
                  <a:schemeClr val="accent1">
                    <a:lumMod val="50000"/>
                  </a:schemeClr>
                </a:solidFill>
                <a:effectLst/>
                <a:latin typeface="Söhne"/>
              </a:rPr>
              <a:t>Project Workflow</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52284" y="1032387"/>
            <a:ext cx="11316928" cy="5240594"/>
          </a:xfrm>
        </p:spPr>
        <p:txBody>
          <a:bodyPr>
            <a:normAutofit/>
          </a:bodyPr>
          <a:lstStyle/>
          <a:p>
            <a:pPr algn="l"/>
            <a:r>
              <a:rPr lang="en-US" sz="2000" b="1" dirty="0">
                <a:solidFill>
                  <a:schemeClr val="accent3">
                    <a:lumMod val="50000"/>
                  </a:schemeClr>
                </a:solidFill>
                <a:effectLst/>
              </a:rPr>
              <a:t>Input Image : </a:t>
            </a:r>
            <a:r>
              <a:rPr lang="en-US" sz="1700" b="0" i="0" dirty="0">
                <a:solidFill>
                  <a:schemeClr val="accent3">
                    <a:lumMod val="50000"/>
                  </a:schemeClr>
                </a:solidFill>
                <a:effectLst/>
              </a:rPr>
              <a:t>Grayscale images serve as the input canvas for colorization.</a:t>
            </a:r>
          </a:p>
          <a:p>
            <a:pPr algn="l"/>
            <a:endParaRPr lang="en-US" sz="1700" b="0" i="0" dirty="0">
              <a:solidFill>
                <a:schemeClr val="accent3">
                  <a:lumMod val="50000"/>
                </a:schemeClr>
              </a:solidFill>
              <a:effectLst/>
            </a:endParaRPr>
          </a:p>
          <a:p>
            <a:pPr algn="l"/>
            <a:r>
              <a:rPr lang="en-US" sz="2000" b="1" dirty="0">
                <a:solidFill>
                  <a:schemeClr val="accent3">
                    <a:lumMod val="50000"/>
                  </a:schemeClr>
                </a:solidFill>
                <a:effectLst/>
              </a:rPr>
              <a:t>Preprocessing</a:t>
            </a:r>
            <a:r>
              <a:rPr lang="en-US" sz="2000" b="1" dirty="0">
                <a:solidFill>
                  <a:schemeClr val="accent3">
                    <a:lumMod val="50000"/>
                  </a:schemeClr>
                </a:solidFill>
              </a:rPr>
              <a:t> :</a:t>
            </a:r>
            <a:r>
              <a:rPr lang="en-US" sz="1700" dirty="0">
                <a:solidFill>
                  <a:schemeClr val="accent3">
                    <a:lumMod val="50000"/>
                  </a:schemeClr>
                </a:solidFill>
              </a:rPr>
              <a:t> </a:t>
            </a:r>
            <a:r>
              <a:rPr lang="en-US" sz="1700" b="0" i="0" dirty="0">
                <a:solidFill>
                  <a:schemeClr val="accent3">
                    <a:lumMod val="50000"/>
                  </a:schemeClr>
                </a:solidFill>
                <a:effectLst/>
              </a:rPr>
              <a:t>Images are resized and converted to LAB color space, isolating the L (luminance) channel for processing.</a:t>
            </a:r>
          </a:p>
          <a:p>
            <a:pPr algn="l"/>
            <a:endParaRPr lang="en-US" sz="1700" b="0" i="0" dirty="0">
              <a:solidFill>
                <a:schemeClr val="accent3">
                  <a:lumMod val="50000"/>
                </a:schemeClr>
              </a:solidFill>
              <a:effectLst/>
            </a:endParaRPr>
          </a:p>
          <a:p>
            <a:pPr algn="l"/>
            <a:r>
              <a:rPr lang="en-US" sz="2000" b="1" dirty="0">
                <a:solidFill>
                  <a:schemeClr val="accent3">
                    <a:lumMod val="50000"/>
                  </a:schemeClr>
                </a:solidFill>
                <a:effectLst/>
              </a:rPr>
              <a:t>Deep Learning Models</a:t>
            </a:r>
            <a:r>
              <a:rPr lang="en-US" sz="2000" b="1" dirty="0">
                <a:solidFill>
                  <a:schemeClr val="accent3">
                    <a:lumMod val="50000"/>
                  </a:schemeClr>
                </a:solidFill>
              </a:rPr>
              <a:t> : </a:t>
            </a:r>
            <a:r>
              <a:rPr lang="en-US" sz="1700" b="0" i="0" dirty="0">
                <a:solidFill>
                  <a:schemeClr val="accent3">
                    <a:lumMod val="50000"/>
                  </a:schemeClr>
                </a:solidFill>
                <a:effectLst/>
              </a:rPr>
              <a:t>ECCV16 and SIGGRAPH17 models, designed for accurate and efficient colorization, are employed.</a:t>
            </a:r>
          </a:p>
          <a:p>
            <a:pPr algn="l"/>
            <a:endParaRPr lang="en-US" sz="1700" b="0" i="0" dirty="0">
              <a:solidFill>
                <a:schemeClr val="accent3">
                  <a:lumMod val="50000"/>
                </a:schemeClr>
              </a:solidFill>
              <a:effectLst/>
            </a:endParaRPr>
          </a:p>
          <a:p>
            <a:pPr algn="l"/>
            <a:r>
              <a:rPr lang="en-US" sz="2000" b="1" dirty="0">
                <a:solidFill>
                  <a:schemeClr val="accent3">
                    <a:lumMod val="50000"/>
                  </a:schemeClr>
                </a:solidFill>
                <a:effectLst/>
              </a:rPr>
              <a:t>Model Inference</a:t>
            </a:r>
            <a:r>
              <a:rPr lang="en-US" sz="2000" b="1" dirty="0">
                <a:solidFill>
                  <a:schemeClr val="accent3">
                    <a:lumMod val="50000"/>
                  </a:schemeClr>
                </a:solidFill>
              </a:rPr>
              <a:t> : </a:t>
            </a:r>
            <a:r>
              <a:rPr lang="en-US" sz="1700" b="0" i="0" dirty="0">
                <a:solidFill>
                  <a:schemeClr val="accent3">
                    <a:lumMod val="50000"/>
                  </a:schemeClr>
                </a:solidFill>
                <a:effectLst/>
              </a:rPr>
              <a:t>The preprocessed L channel is fed into models for predicting AB (color) channels.</a:t>
            </a:r>
          </a:p>
          <a:p>
            <a:pPr algn="l"/>
            <a:endParaRPr lang="en-US" sz="1700" b="0" i="0" dirty="0">
              <a:solidFill>
                <a:schemeClr val="accent3">
                  <a:lumMod val="50000"/>
                </a:schemeClr>
              </a:solidFill>
              <a:effectLst/>
            </a:endParaRPr>
          </a:p>
          <a:p>
            <a:pPr algn="l"/>
            <a:r>
              <a:rPr lang="en-US" sz="2000" b="1" dirty="0">
                <a:solidFill>
                  <a:schemeClr val="accent3">
                    <a:lumMod val="50000"/>
                  </a:schemeClr>
                </a:solidFill>
                <a:effectLst/>
              </a:rPr>
              <a:t>Postprocessing :</a:t>
            </a:r>
            <a:r>
              <a:rPr lang="en-US" sz="1700" b="0" i="1" dirty="0">
                <a:solidFill>
                  <a:schemeClr val="accent3">
                    <a:lumMod val="50000"/>
                  </a:schemeClr>
                </a:solidFill>
                <a:effectLst/>
              </a:rPr>
              <a:t> </a:t>
            </a:r>
            <a:r>
              <a:rPr lang="en-US" sz="1700" b="0" i="0" dirty="0">
                <a:solidFill>
                  <a:schemeClr val="accent3">
                    <a:lumMod val="50000"/>
                  </a:schemeClr>
                </a:solidFill>
                <a:effectLst/>
              </a:rPr>
              <a:t>L and predicted AB channels are combined, resized to the original resolution, and converted back to RGB.</a:t>
            </a:r>
          </a:p>
          <a:p>
            <a:pPr algn="l"/>
            <a:endParaRPr lang="en-US" sz="1700" b="0" i="0" dirty="0">
              <a:solidFill>
                <a:schemeClr val="accent3">
                  <a:lumMod val="50000"/>
                </a:schemeClr>
              </a:solidFill>
              <a:effectLst/>
            </a:endParaRPr>
          </a:p>
          <a:p>
            <a:pPr algn="l"/>
            <a:r>
              <a:rPr lang="en-US" sz="2000" b="1" dirty="0">
                <a:solidFill>
                  <a:schemeClr val="accent3">
                    <a:lumMod val="50000"/>
                  </a:schemeClr>
                </a:solidFill>
                <a:effectLst/>
              </a:rPr>
              <a:t>Colorized Output :</a:t>
            </a:r>
            <a:r>
              <a:rPr lang="en-US" sz="1700" b="0" i="1" dirty="0">
                <a:solidFill>
                  <a:schemeClr val="accent3">
                    <a:lumMod val="50000"/>
                  </a:schemeClr>
                </a:solidFill>
                <a:effectLst/>
              </a:rPr>
              <a:t> </a:t>
            </a:r>
            <a:r>
              <a:rPr lang="en-US" sz="1700" b="0" i="0" dirty="0">
                <a:solidFill>
                  <a:schemeClr val="accent3">
                    <a:lumMod val="50000"/>
                  </a:schemeClr>
                </a:solidFill>
                <a:effectLst/>
              </a:rPr>
              <a:t>The result is a vibrant colorized image, applicable in photo restoration, film, medicine, art, and computer vision.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670283"/>
          </a:xfrm>
        </p:spPr>
        <p:txBody>
          <a:bodyPr/>
          <a:lstStyle/>
          <a:p>
            <a:r>
              <a:rPr lang="en-IN" b="1" i="0" dirty="0">
                <a:solidFill>
                  <a:schemeClr val="accent1">
                    <a:lumMod val="50000"/>
                  </a:schemeClr>
                </a:solidFill>
                <a:effectLst/>
                <a:latin typeface="Söhne"/>
              </a:rPr>
              <a:t>Model Details</a:t>
            </a:r>
            <a:endParaRPr lang="en-US" dirty="0">
              <a:solidFill>
                <a:schemeClr val="accent1">
                  <a:lumMod val="50000"/>
                </a:schemeClr>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500284" y="1582448"/>
            <a:ext cx="8386916" cy="4803444"/>
          </a:xfrm>
        </p:spPr>
        <p:txBody>
          <a:bodyPr>
            <a:normAutofit/>
          </a:bodyPr>
          <a:lstStyle/>
          <a:p>
            <a:r>
              <a:rPr lang="en-US" sz="2000" b="1" dirty="0"/>
              <a:t>Model Architecture</a:t>
            </a:r>
          </a:p>
          <a:p>
            <a:r>
              <a:rPr lang="en-US" sz="2000" b="1" dirty="0"/>
              <a:t>ECCV16 : </a:t>
            </a:r>
            <a:r>
              <a:rPr lang="en-US" sz="1800" dirty="0"/>
              <a:t>Utilizes convolutional layers and </a:t>
            </a:r>
            <a:r>
              <a:rPr lang="en-US" sz="1800" dirty="0" err="1"/>
              <a:t>ReLU</a:t>
            </a:r>
            <a:r>
              <a:rPr lang="en-US" sz="1800" dirty="0"/>
              <a:t> activation for accurate colorization.</a:t>
            </a:r>
          </a:p>
          <a:p>
            <a:r>
              <a:rPr lang="en-US" sz="2000" b="1" dirty="0"/>
              <a:t>SIGGRAPH17 : </a:t>
            </a:r>
            <a:r>
              <a:rPr lang="en-US" sz="1800" dirty="0"/>
              <a:t>Similar architecture with dilated convolutions for fine detail preservation.</a:t>
            </a:r>
          </a:p>
          <a:p>
            <a:endParaRPr lang="en-US" sz="1800" dirty="0"/>
          </a:p>
          <a:p>
            <a:r>
              <a:rPr lang="en-US" sz="2000" b="1" dirty="0"/>
              <a:t>Pretrained Weights</a:t>
            </a:r>
          </a:p>
          <a:p>
            <a:r>
              <a:rPr lang="en-US" sz="1800" dirty="0"/>
              <a:t>Pretrained weights are crucial for model initialization, obtained from reputable sources for </a:t>
            </a:r>
            <a:r>
              <a:rPr lang="en-US" sz="1800" b="1" dirty="0"/>
              <a:t>ECCV16</a:t>
            </a:r>
            <a:r>
              <a:rPr lang="en-US" sz="1800" dirty="0"/>
              <a:t> and </a:t>
            </a:r>
            <a:r>
              <a:rPr lang="en-US" sz="1800" b="1" dirty="0"/>
              <a:t>SIGGRAPH17</a:t>
            </a:r>
            <a:r>
              <a:rPr lang="en-US" sz="1800" dirty="0"/>
              <a:t>. These weights represent learned features and enable efficient colorization.</a:t>
            </a:r>
          </a:p>
          <a:p>
            <a:endParaRPr lang="en-US" sz="1800" dirty="0"/>
          </a:p>
          <a:p>
            <a:r>
              <a:rPr lang="en-US" sz="1800" dirty="0"/>
              <a:t>Understanding model architectures and the significance of pretrained weights provides insights into their roles in our image colorization project. These models serve as powerful tools for transforming grayscale images into vibrant, visually pleasing colorized versions.</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64541" y="0"/>
            <a:ext cx="8476350" cy="864804"/>
          </a:xfrm>
        </p:spPr>
        <p:txBody>
          <a:bodyPr/>
          <a:lstStyle/>
          <a:p>
            <a:r>
              <a:rPr lang="en-US" dirty="0">
                <a:solidFill>
                  <a:schemeClr val="accent1">
                    <a:lumMod val="50000"/>
                  </a:schemeClr>
                </a:solidFill>
              </a:rPr>
              <a:t>Applications and Significance</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64540" y="1158901"/>
            <a:ext cx="9134169" cy="5566364"/>
          </a:xfrm>
        </p:spPr>
        <p:txBody>
          <a:bodyPr/>
          <a:lstStyle/>
          <a:p>
            <a:r>
              <a:rPr lang="en-US" b="1" dirty="0"/>
              <a:t>Real-World Applications</a:t>
            </a:r>
          </a:p>
          <a:p>
            <a:endParaRPr lang="en-US" b="1" dirty="0"/>
          </a:p>
          <a:p>
            <a:r>
              <a:rPr lang="en-US" sz="2000" b="1" dirty="0"/>
              <a:t>Photo Restoration : </a:t>
            </a:r>
            <a:r>
              <a:rPr lang="en-US" sz="2000" dirty="0"/>
              <a:t>Breathe life into historical photos.</a:t>
            </a:r>
          </a:p>
          <a:p>
            <a:r>
              <a:rPr lang="en-US" sz="2000" b="1" dirty="0"/>
              <a:t>Film Colorization : </a:t>
            </a:r>
            <a:r>
              <a:rPr lang="en-US" sz="2000" dirty="0"/>
              <a:t>Revitalize classic movies and documentaries.</a:t>
            </a:r>
          </a:p>
          <a:p>
            <a:r>
              <a:rPr lang="en-US" sz="2000" b="1" dirty="0"/>
              <a:t>Medical Imaging : </a:t>
            </a:r>
            <a:r>
              <a:rPr lang="en-US" sz="2000" dirty="0"/>
              <a:t>Aid in diagnostics through better visualization.</a:t>
            </a:r>
          </a:p>
          <a:p>
            <a:r>
              <a:rPr lang="en-US" sz="2000" b="1" dirty="0"/>
              <a:t>Artistic Rendering : </a:t>
            </a:r>
            <a:r>
              <a:rPr lang="en-US" sz="2000" dirty="0"/>
              <a:t>Empower artists with creative tools.</a:t>
            </a:r>
          </a:p>
          <a:p>
            <a:r>
              <a:rPr lang="en-US" sz="2000" b="1" dirty="0"/>
              <a:t>Computer Vision :</a:t>
            </a:r>
            <a:r>
              <a:rPr lang="en-US" sz="2000" dirty="0"/>
              <a:t> Improve object recognition and scene analysis</a:t>
            </a:r>
            <a:r>
              <a:rPr lang="en-US" dirty="0"/>
              <a:t>.</a:t>
            </a:r>
          </a:p>
          <a:p>
            <a:endParaRPr lang="en-US" dirty="0"/>
          </a:p>
          <a:p>
            <a:r>
              <a:rPr lang="en-US" b="1" dirty="0"/>
              <a:t>Importance</a:t>
            </a:r>
          </a:p>
          <a:p>
            <a:r>
              <a:rPr lang="en-US" sz="2000" dirty="0"/>
              <a:t>Image colorization bridges history and present, aids in diagnostics, fuels creativity, and enhances computer vision. It holds immense significance across diverse domains, extending beyond mere aesthetics. This technology unlocks a spectrum of possibilities, from preserving memories to advancing medical science and artistry.</a:t>
            </a:r>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26142" y="157558"/>
            <a:ext cx="11700387" cy="1366441"/>
          </a:xfrm>
        </p:spPr>
        <p:txBody>
          <a:bodyPr/>
          <a:lstStyle/>
          <a:p>
            <a:r>
              <a:rPr lang="en-US" dirty="0">
                <a:solidFill>
                  <a:schemeClr val="accent1">
                    <a:lumMod val="50000"/>
                  </a:schemeClr>
                </a:solidFill>
              </a:rPr>
              <a:t>Challenges, Efficiency, and Conclusion</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26142" y="1602658"/>
            <a:ext cx="11700387" cy="4798143"/>
          </a:xfrm>
        </p:spPr>
        <p:txBody>
          <a:bodyPr>
            <a:noAutofit/>
          </a:bodyPr>
          <a:lstStyle/>
          <a:p>
            <a:r>
              <a:rPr lang="en-US" sz="2000" b="1" dirty="0"/>
              <a:t>Challenges</a:t>
            </a:r>
          </a:p>
          <a:p>
            <a:r>
              <a:rPr lang="en-US" sz="1800" dirty="0"/>
              <a:t>Complex Content : Colorizing intricate textures and details challenges accuracy.</a:t>
            </a:r>
          </a:p>
          <a:p>
            <a:r>
              <a:rPr lang="en-US" sz="1800" dirty="0"/>
              <a:t>Lighting Variations : Adapting to varying lighting conditions is essential for perceptual consistency.</a:t>
            </a:r>
          </a:p>
          <a:p>
            <a:endParaRPr lang="en-US" sz="1800" dirty="0"/>
          </a:p>
          <a:p>
            <a:r>
              <a:rPr lang="en-US" sz="2000" b="1" dirty="0"/>
              <a:t>Efficiency Measures</a:t>
            </a:r>
          </a:p>
          <a:p>
            <a:r>
              <a:rPr lang="en-US" sz="1800" dirty="0"/>
              <a:t>Pretrained Models : Leveraging pretrained models enhances efficiency and accuracy.</a:t>
            </a:r>
          </a:p>
          <a:p>
            <a:r>
              <a:rPr lang="en-US" sz="1800" dirty="0"/>
              <a:t>GPU Utilization : Utilizing GPUs accelerates processing, particularly for larger images.</a:t>
            </a:r>
          </a:p>
          <a:p>
            <a:r>
              <a:rPr lang="en-US" sz="1800" dirty="0"/>
              <a:t>Code Optimization : Efficient coding ensures high-performance execution.</a:t>
            </a:r>
          </a:p>
          <a:p>
            <a:r>
              <a:rPr lang="en-US" sz="2000" b="1" dirty="0"/>
              <a:t>Conclusion</a:t>
            </a:r>
          </a:p>
          <a:p>
            <a:r>
              <a:rPr lang="en-US" sz="1800" dirty="0"/>
              <a:t>With the use of pretrained models, GPU acceleration, and code </a:t>
            </a:r>
            <a:r>
              <a:rPr lang="en-US" sz="1800" dirty="0" err="1"/>
              <a:t>optimisation</a:t>
            </a:r>
            <a:r>
              <a:rPr lang="en-US" sz="1800" dirty="0"/>
              <a:t>, our project uses deep learning to </a:t>
            </a:r>
            <a:r>
              <a:rPr lang="en-US" sz="1800" dirty="0" err="1"/>
              <a:t>colourize</a:t>
            </a:r>
            <a:r>
              <a:rPr lang="en-US" sz="1800" dirty="0"/>
              <a:t> images quickly and accurately. This innovation opens up a wide range of uses, bringing history to life, assisting in medical diagnosis, igniting creativity, and developing computer vision. We welcome inquiries and value your interest in our work.</a:t>
            </a:r>
          </a:p>
        </p:txBody>
      </p:sp>
    </p:spTree>
    <p:extLst>
      <p:ext uri="{BB962C8B-B14F-4D97-AF65-F5344CB8AC3E}">
        <p14:creationId xmlns:p14="http://schemas.microsoft.com/office/powerpoint/2010/main" val="948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3414645"/>
            <a:ext cx="4550664" cy="2314448"/>
          </a:xfrm>
        </p:spPr>
        <p:txBody>
          <a:bodyPr>
            <a:normAutofit/>
          </a:bodyPr>
          <a:lstStyle/>
          <a:p>
            <a:pPr marL="457200" indent="-457200">
              <a:buAutoNum type="alphaUcPeriod"/>
            </a:pPr>
            <a:r>
              <a:rPr lang="en-US" dirty="0">
                <a:solidFill>
                  <a:schemeClr val="accent3">
                    <a:lumMod val="50000"/>
                  </a:schemeClr>
                </a:solidFill>
              </a:rPr>
              <a:t>Rishikesh (20D41A6604)</a:t>
            </a:r>
          </a:p>
          <a:p>
            <a:r>
              <a:rPr lang="en-US" dirty="0">
                <a:solidFill>
                  <a:schemeClr val="accent3">
                    <a:lumMod val="50000"/>
                  </a:schemeClr>
                </a:solidFill>
              </a:rPr>
              <a:t>B. Divya (20DD41A6609)</a:t>
            </a:r>
          </a:p>
          <a:p>
            <a:r>
              <a:rPr lang="en-US" dirty="0">
                <a:solidFill>
                  <a:schemeClr val="accent3">
                    <a:lumMod val="50000"/>
                  </a:schemeClr>
                </a:solidFill>
              </a:rPr>
              <a:t>G. Chakrapani (20D41A6620)</a:t>
            </a:r>
          </a:p>
          <a:p>
            <a:r>
              <a:rPr lang="en-US" dirty="0">
                <a:solidFill>
                  <a:schemeClr val="accent3">
                    <a:lumMod val="50000"/>
                  </a:schemeClr>
                </a:solidFill>
              </a:rPr>
              <a:t>V. </a:t>
            </a:r>
            <a:r>
              <a:rPr lang="en-US" dirty="0" err="1">
                <a:solidFill>
                  <a:schemeClr val="accent3">
                    <a:lumMod val="50000"/>
                  </a:schemeClr>
                </a:solidFill>
              </a:rPr>
              <a:t>Likhitha</a:t>
            </a:r>
            <a:r>
              <a:rPr lang="en-US" dirty="0">
                <a:solidFill>
                  <a:schemeClr val="accent3">
                    <a:lumMod val="50000"/>
                  </a:schemeClr>
                </a:solidFill>
              </a:rPr>
              <a:t> (20D41A6660)</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{BE1AC1C1-6392-414C-9ED7-8F714B7AF501}tf78438558_win32</Template>
  <TotalTime>36</TotalTime>
  <Words>502</Words>
  <Application>Microsoft Office PowerPoint</Application>
  <PresentationFormat>Widescreen</PresentationFormat>
  <Paragraphs>53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Sabon Next LT</vt:lpstr>
      <vt:lpstr>Söhne</vt:lpstr>
      <vt:lpstr>Custom</vt:lpstr>
      <vt:lpstr>Image Colorization</vt:lpstr>
      <vt:lpstr>Project Workflow</vt:lpstr>
      <vt:lpstr>Model Details</vt:lpstr>
      <vt:lpstr>Applications and Significance</vt:lpstr>
      <vt:lpstr>Challenges, Efficiency, and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Colorization</dc:title>
  <dc:subject/>
  <dc:creator>Chakrapani Sampath</dc:creator>
  <cp:lastModifiedBy>Chakrapani Sampath</cp:lastModifiedBy>
  <cp:revision>2</cp:revision>
  <dcterms:created xsi:type="dcterms:W3CDTF">2023-09-23T03:35:15Z</dcterms:created>
  <dcterms:modified xsi:type="dcterms:W3CDTF">2023-09-23T04:11:27Z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