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1" r:id="rId1"/>
  </p:sldMasterIdLst>
  <p:sldIdLst>
    <p:sldId id="268" r:id="rId2"/>
    <p:sldId id="257" r:id="rId3"/>
    <p:sldId id="269" r:id="rId4"/>
    <p:sldId id="258" r:id="rId5"/>
    <p:sldId id="272" r:id="rId6"/>
    <p:sldId id="278" r:id="rId7"/>
    <p:sldId id="282" r:id="rId8"/>
    <p:sldId id="259" r:id="rId9"/>
    <p:sldId id="261" r:id="rId10"/>
    <p:sldId id="281" r:id="rId11"/>
    <p:sldId id="279" r:id="rId12"/>
    <p:sldId id="284" r:id="rId13"/>
    <p:sldId id="285" r:id="rId14"/>
    <p:sldId id="286" r:id="rId15"/>
    <p:sldId id="287" r:id="rId16"/>
    <p:sldId id="288" r:id="rId17"/>
    <p:sldId id="289" r:id="rId18"/>
    <p:sldId id="290" r:id="rId19"/>
    <p:sldId id="291" r:id="rId20"/>
    <p:sldId id="292" r:id="rId21"/>
    <p:sldId id="293" r:id="rId22"/>
    <p:sldId id="294" r:id="rId23"/>
    <p:sldId id="283" r:id="rId24"/>
    <p:sldId id="295" r:id="rId25"/>
    <p:sldId id="296" r:id="rId26"/>
    <p:sldId id="27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0F1F378-D468-4CBF-B569-C2A0FD522681}">
          <p14:sldIdLst>
            <p14:sldId id="268"/>
            <p14:sldId id="257"/>
            <p14:sldId id="269"/>
            <p14:sldId id="258"/>
            <p14:sldId id="272"/>
            <p14:sldId id="278"/>
            <p14:sldId id="282"/>
            <p14:sldId id="259"/>
            <p14:sldId id="261"/>
            <p14:sldId id="281"/>
            <p14:sldId id="279"/>
            <p14:sldId id="284"/>
            <p14:sldId id="285"/>
            <p14:sldId id="286"/>
            <p14:sldId id="287"/>
            <p14:sldId id="288"/>
            <p14:sldId id="289"/>
            <p14:sldId id="290"/>
            <p14:sldId id="291"/>
            <p14:sldId id="292"/>
            <p14:sldId id="293"/>
            <p14:sldId id="294"/>
            <p14:sldId id="283"/>
            <p14:sldId id="295"/>
            <p14:sldId id="296"/>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75" autoAdjust="0"/>
    <p:restoredTop sz="94660"/>
  </p:normalViewPr>
  <p:slideViewPr>
    <p:cSldViewPr snapToGrid="0">
      <p:cViewPr varScale="1">
        <p:scale>
          <a:sx n="78" d="100"/>
          <a:sy n="78" d="100"/>
        </p:scale>
        <p:origin x="60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3923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5857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74112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89081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65126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44941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1725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4259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6778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1035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5680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010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0368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2821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76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35E72C73-2D91-4E12-BA25-F0AA0C03599B}" type="datetimeFigureOut">
              <a:rPr lang="en-US" smtClean="0"/>
              <a:t>12/10/2023</a:t>
            </a:fld>
            <a:endParaRPr lang="en-US" dirty="0"/>
          </a:p>
        </p:txBody>
      </p:sp>
    </p:spTree>
    <p:extLst>
      <p:ext uri="{BB962C8B-B14F-4D97-AF65-F5344CB8AC3E}">
        <p14:creationId xmlns:p14="http://schemas.microsoft.com/office/powerpoint/2010/main" val="378681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451C3-0FF4-47C4-B829-773ADF60F88C}" type="datetimeFigureOut">
              <a:rPr lang="en-US" smtClean="0"/>
              <a:t>12/10/2023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6095376"/>
      </p:ext>
    </p:extLst>
  </p:cSld>
  <p:clrMap bg1="lt1" tx1="dk1" bg2="lt2" tx2="dk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 id="2147484053" r:id="rId12"/>
    <p:sldLayoutId id="2147484054" r:id="rId13"/>
    <p:sldLayoutId id="2147484055" r:id="rId14"/>
    <p:sldLayoutId id="2147484056" r:id="rId15"/>
    <p:sldLayoutId id="214748405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79B4FF8-8280-B308-4B44-F0DE68AFEF52}"/>
              </a:ext>
            </a:extLst>
          </p:cNvPr>
          <p:cNvSpPr>
            <a:spLocks noGrp="1"/>
          </p:cNvSpPr>
          <p:nvPr>
            <p:ph idx="1"/>
          </p:nvPr>
        </p:nvSpPr>
        <p:spPr>
          <a:xfrm>
            <a:off x="6096000" y="4679058"/>
            <a:ext cx="3470787" cy="2178942"/>
          </a:xfrm>
        </p:spPr>
        <p:txBody>
          <a:bodyPr>
            <a:noAutofit/>
          </a:bodyPr>
          <a:lstStyle/>
          <a:p>
            <a:pPr marL="0" indent="0">
              <a:buNone/>
            </a:pPr>
            <a:r>
              <a:rPr lang="en-IN" sz="1600" b="1" dirty="0">
                <a:solidFill>
                  <a:srgbClr val="FF0000"/>
                </a:solidFill>
              </a:rPr>
              <a:t>Team members:</a:t>
            </a:r>
          </a:p>
          <a:p>
            <a:pPr marL="0" indent="0">
              <a:buNone/>
            </a:pPr>
            <a:r>
              <a:rPr lang="en-IN" sz="1600" b="1" dirty="0" err="1"/>
              <a:t>Gajji</a:t>
            </a:r>
            <a:r>
              <a:rPr lang="en-IN" sz="1600" b="1" dirty="0"/>
              <a:t> Chakrapani-20D41A6620</a:t>
            </a:r>
          </a:p>
          <a:p>
            <a:pPr marL="0" indent="0">
              <a:buNone/>
            </a:pPr>
            <a:r>
              <a:rPr lang="en-IN" sz="1600" b="1" dirty="0" err="1"/>
              <a:t>Avula</a:t>
            </a:r>
            <a:r>
              <a:rPr lang="en-IN" sz="1600" b="1" dirty="0"/>
              <a:t> Rishikesh-20D41A6604</a:t>
            </a:r>
          </a:p>
          <a:p>
            <a:pPr marL="0" indent="0">
              <a:buNone/>
            </a:pPr>
            <a:r>
              <a:rPr lang="en-IN" sz="1600" b="1" dirty="0"/>
              <a:t>Bethi Divya-20D41A6609</a:t>
            </a:r>
          </a:p>
          <a:p>
            <a:pPr marL="0" indent="0">
              <a:buNone/>
            </a:pPr>
            <a:r>
              <a:rPr lang="en-IN" sz="1600" b="1" dirty="0" err="1"/>
              <a:t>Vuppala</a:t>
            </a:r>
            <a:r>
              <a:rPr lang="en-IN" sz="1600" b="1" dirty="0"/>
              <a:t> Likitha-20D41A6660</a:t>
            </a:r>
          </a:p>
        </p:txBody>
      </p:sp>
      <p:pic>
        <p:nvPicPr>
          <p:cNvPr id="2050" name="Picture 2" descr="Sri Indu College of Engineering &amp; Technology – UGC Autonomous">
            <a:extLst>
              <a:ext uri="{FF2B5EF4-FFF2-40B4-BE49-F238E27FC236}">
                <a16:creationId xmlns:a16="http://schemas.microsoft.com/office/drawing/2014/main" id="{D2D3B816-BB67-8211-351C-A4957CC3A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884" y="435321"/>
            <a:ext cx="4613787" cy="120776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5">
            <a:extLst>
              <a:ext uri="{FF2B5EF4-FFF2-40B4-BE49-F238E27FC236}">
                <a16:creationId xmlns:a16="http://schemas.microsoft.com/office/drawing/2014/main" id="{AC07392D-8B0B-7C55-2F70-7B495E6AB490}"/>
              </a:ext>
            </a:extLst>
          </p:cNvPr>
          <p:cNvSpPr txBox="1">
            <a:spLocks/>
          </p:cNvSpPr>
          <p:nvPr/>
        </p:nvSpPr>
        <p:spPr>
          <a:xfrm flipH="1">
            <a:off x="954884" y="1918419"/>
            <a:ext cx="8495072" cy="2485305"/>
          </a:xfrm>
          <a:prstGeom prst="rect">
            <a:avLst/>
          </a:prstGeom>
          <a:effectLst/>
        </p:spPr>
        <p:txBody>
          <a:bodyPr vert="horz" lIns="91440" tIns="45720" rIns="91440" bIns="45720" rtlCol="0" anchor="ctr">
            <a:normAutofit fontScale="55000" lnSpcReduction="2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300" b="1" dirty="0">
                <a:latin typeface="Times New Roman" panose="02020603050405020304" pitchFamily="18" charset="0"/>
                <a:cs typeface="Times New Roman" panose="02020603050405020304" pitchFamily="18" charset="0"/>
              </a:rPr>
              <a:t>DEPARTMENT OF ARTIFICIAL INTELLIGENCE AND MACHINE LEARNING</a:t>
            </a:r>
          </a:p>
          <a:p>
            <a:r>
              <a:rPr lang="en-IN" sz="3300" b="1" dirty="0">
                <a:latin typeface="Times New Roman" panose="02020603050405020304" pitchFamily="18" charset="0"/>
                <a:cs typeface="Times New Roman" panose="02020603050405020304" pitchFamily="18" charset="0"/>
              </a:rPr>
              <a:t>BATCH:2020-2024</a:t>
            </a:r>
          </a:p>
          <a:p>
            <a:endParaRPr lang="en-IN" sz="3300" dirty="0">
              <a:latin typeface="Times New Roman" panose="02020603050405020304" pitchFamily="18" charset="0"/>
              <a:cs typeface="Times New Roman" panose="02020603050405020304" pitchFamily="18" charset="0"/>
            </a:endParaRPr>
          </a:p>
          <a:p>
            <a:endParaRPr lang="en-IN" sz="2100" dirty="0"/>
          </a:p>
          <a:p>
            <a:r>
              <a:rPr lang="en-IN" sz="5100" b="1" dirty="0">
                <a:solidFill>
                  <a:srgbClr val="FF0000"/>
                </a:solidFill>
                <a:latin typeface="Times New Roman" panose="02020603050405020304" pitchFamily="18" charset="0"/>
                <a:cs typeface="Times New Roman" panose="02020603050405020304" pitchFamily="18" charset="0"/>
              </a:rPr>
              <a:t>MINI PROJECT</a:t>
            </a:r>
          </a:p>
          <a:p>
            <a:endParaRPr lang="en-IN" sz="5100" b="1" dirty="0">
              <a:solidFill>
                <a:srgbClr val="FF0000"/>
              </a:solidFill>
              <a:latin typeface="Times New Roman" panose="02020603050405020304" pitchFamily="18" charset="0"/>
              <a:cs typeface="Times New Roman" panose="02020603050405020304" pitchFamily="18" charset="0"/>
            </a:endParaRPr>
          </a:p>
          <a:p>
            <a:endParaRPr lang="en-IN" sz="2900" b="1" dirty="0">
              <a:solidFill>
                <a:srgbClr val="FF0000"/>
              </a:solidFill>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AN EFFICIENT METHOD OF COLOUR CONVERSION</a:t>
            </a:r>
          </a:p>
          <a:p>
            <a:r>
              <a:rPr lang="en-IN" b="1" dirty="0">
                <a:latin typeface="Times New Roman" panose="02020603050405020304" pitchFamily="18" charset="0"/>
                <a:cs typeface="Times New Roman" panose="02020603050405020304" pitchFamily="18" charset="0"/>
              </a:rPr>
              <a:t> OF VIVID TONES</a:t>
            </a:r>
          </a:p>
        </p:txBody>
      </p:sp>
      <p:sp>
        <p:nvSpPr>
          <p:cNvPr id="3" name="TextBox 2">
            <a:extLst>
              <a:ext uri="{FF2B5EF4-FFF2-40B4-BE49-F238E27FC236}">
                <a16:creationId xmlns:a16="http://schemas.microsoft.com/office/drawing/2014/main" id="{BD02A855-034B-906D-3B4D-60A249019B6A}"/>
              </a:ext>
            </a:extLst>
          </p:cNvPr>
          <p:cNvSpPr txBox="1"/>
          <p:nvPr/>
        </p:nvSpPr>
        <p:spPr>
          <a:xfrm>
            <a:off x="954884" y="4679057"/>
            <a:ext cx="3872754" cy="892552"/>
          </a:xfrm>
          <a:prstGeom prst="rect">
            <a:avLst/>
          </a:prstGeom>
          <a:noFill/>
        </p:spPr>
        <p:txBody>
          <a:bodyPr wrap="square">
            <a:spAutoFit/>
          </a:bodyPr>
          <a:lstStyle/>
          <a:p>
            <a:pPr marL="0" indent="0">
              <a:buNone/>
            </a:pPr>
            <a:r>
              <a:rPr lang="en-IN" sz="1600" b="1" dirty="0">
                <a:solidFill>
                  <a:srgbClr val="FF0000"/>
                </a:solidFill>
              </a:rPr>
              <a:t>   </a:t>
            </a:r>
            <a:r>
              <a:rPr lang="en-IN" b="1" dirty="0">
                <a:solidFill>
                  <a:srgbClr val="FF0000"/>
                </a:solidFill>
              </a:rPr>
              <a:t>Under the Guidance of:</a:t>
            </a:r>
          </a:p>
          <a:p>
            <a:pPr marL="0" indent="0">
              <a:buNone/>
            </a:pPr>
            <a:endParaRPr lang="en-IN" b="1" dirty="0">
              <a:solidFill>
                <a:srgbClr val="FF0000"/>
              </a:solidFill>
            </a:endParaRPr>
          </a:p>
          <a:p>
            <a:pPr marL="0" indent="0">
              <a:buNone/>
            </a:pPr>
            <a:r>
              <a:rPr lang="en-IN" sz="1600" b="1" dirty="0"/>
              <a:t>    Dr.Adeline Johnsana J.S</a:t>
            </a:r>
          </a:p>
        </p:txBody>
      </p:sp>
    </p:spTree>
    <p:extLst>
      <p:ext uri="{BB962C8B-B14F-4D97-AF65-F5344CB8AC3E}">
        <p14:creationId xmlns:p14="http://schemas.microsoft.com/office/powerpoint/2010/main" val="1833443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4580F3-C8A3-01D9-5CA8-8B55A69C0A0C}"/>
              </a:ext>
            </a:extLst>
          </p:cNvPr>
          <p:cNvSpPr>
            <a:spLocks noGrp="1"/>
          </p:cNvSpPr>
          <p:nvPr>
            <p:ph idx="1"/>
          </p:nvPr>
        </p:nvSpPr>
        <p:spPr>
          <a:xfrm>
            <a:off x="468624" y="1288320"/>
            <a:ext cx="8950679" cy="5161641"/>
          </a:xfrm>
        </p:spPr>
        <p:txBody>
          <a:bodyPr>
            <a:noAutofit/>
          </a:bodyPr>
          <a:lstStyle/>
          <a:p>
            <a:pPr marL="0" indent="0" algn="just">
              <a:buNone/>
            </a:pPr>
            <a:r>
              <a:rPr lang="en-US" sz="2400" b="0" i="0" dirty="0" err="1">
                <a:effectLst/>
                <a:latin typeface="Times New Roman" panose="02020603050405020304" pitchFamily="18" charset="0"/>
                <a:cs typeface="Times New Roman" panose="02020603050405020304" pitchFamily="18" charset="0"/>
              </a:rPr>
              <a:t>PyTorch</a:t>
            </a:r>
            <a:r>
              <a:rPr lang="en-US" sz="2400" b="0" i="0" dirty="0">
                <a:effectLst/>
                <a:latin typeface="Times New Roman" panose="02020603050405020304" pitchFamily="18" charset="0"/>
                <a:cs typeface="Times New Roman" panose="02020603050405020304" pitchFamily="18" charset="0"/>
              </a:rPr>
              <a:t> is a powerful Python deep learning framework that facilitates neural network development and training for tasks such as image recognition and natural language processing. </a:t>
            </a:r>
            <a:r>
              <a:rPr lang="en-US" sz="2400" b="0" i="0" dirty="0" err="1">
                <a:effectLst/>
                <a:latin typeface="Times New Roman" panose="02020603050405020304" pitchFamily="18" charset="0"/>
                <a:cs typeface="Times New Roman" panose="02020603050405020304" pitchFamily="18" charset="0"/>
              </a:rPr>
              <a:t>PyTorch's</a:t>
            </a:r>
            <a:r>
              <a:rPr lang="en-US" sz="2400" b="0" i="0" dirty="0">
                <a:effectLst/>
                <a:latin typeface="Times New Roman" panose="02020603050405020304" pitchFamily="18" charset="0"/>
                <a:cs typeface="Times New Roman" panose="02020603050405020304" pitchFamily="18" charset="0"/>
              </a:rPr>
              <a:t> primary functionality is the manipulation of tensors, which are similar to multi-dimensional arrays and allow for efficient operations such as matrix multiplications and gradient computations. Automatic differentiation facilitates parameter updates during network training by simplifying gradient computations. </a:t>
            </a:r>
            <a:r>
              <a:rPr lang="en-US" sz="2400" b="0" i="0" dirty="0" err="1">
                <a:effectLst/>
                <a:latin typeface="Times New Roman" panose="02020603050405020304" pitchFamily="18" charset="0"/>
                <a:cs typeface="Times New Roman" panose="02020603050405020304" pitchFamily="18" charset="0"/>
              </a:rPr>
              <a:t>PyTorch</a:t>
            </a:r>
            <a:r>
              <a:rPr lang="en-US" sz="2400" b="0" i="0" dirty="0">
                <a:effectLst/>
                <a:latin typeface="Times New Roman" panose="02020603050405020304" pitchFamily="18" charset="0"/>
                <a:cs typeface="Times New Roman" panose="02020603050405020304" pitchFamily="18" charset="0"/>
              </a:rPr>
              <a:t> simplifies network building and training by providing pre-built layers, loss functions, and optimization methods. Its dynamic computing graph allows for adaptable model topologies and control flow, allowing for experimentation. Overall, </a:t>
            </a:r>
            <a:r>
              <a:rPr lang="en-US" sz="2400" b="0" i="0" dirty="0" err="1">
                <a:effectLst/>
                <a:latin typeface="Times New Roman" panose="02020603050405020304" pitchFamily="18" charset="0"/>
                <a:cs typeface="Times New Roman" panose="02020603050405020304" pitchFamily="18" charset="0"/>
              </a:rPr>
              <a:t>PyTorch's</a:t>
            </a:r>
            <a:r>
              <a:rPr lang="en-US" sz="2400" b="0" i="0" dirty="0">
                <a:effectLst/>
                <a:latin typeface="Times New Roman" panose="02020603050405020304" pitchFamily="18" charset="0"/>
                <a:cs typeface="Times New Roman" panose="02020603050405020304" pitchFamily="18" charset="0"/>
              </a:rPr>
              <a:t> versatility, straightforward architecture, and active community support make it a go-to choice for AI and machine learning developments.</a:t>
            </a:r>
            <a:endParaRPr lang="en-IN" sz="2400" dirty="0"/>
          </a:p>
        </p:txBody>
      </p:sp>
      <p:sp>
        <p:nvSpPr>
          <p:cNvPr id="2" name="TextBox 1">
            <a:extLst>
              <a:ext uri="{FF2B5EF4-FFF2-40B4-BE49-F238E27FC236}">
                <a16:creationId xmlns:a16="http://schemas.microsoft.com/office/drawing/2014/main" id="{7EDBCE75-E50A-6C26-E777-E282C6BD0B40}"/>
              </a:ext>
            </a:extLst>
          </p:cNvPr>
          <p:cNvSpPr txBox="1"/>
          <p:nvPr/>
        </p:nvSpPr>
        <p:spPr>
          <a:xfrm>
            <a:off x="707922" y="334296"/>
            <a:ext cx="2428567" cy="646331"/>
          </a:xfrm>
          <a:prstGeom prst="rect">
            <a:avLst/>
          </a:prstGeom>
          <a:noFill/>
        </p:spPr>
        <p:txBody>
          <a:bodyPr wrap="square" rtlCol="0">
            <a:spAutoFit/>
          </a:bodyPr>
          <a:lstStyle/>
          <a:p>
            <a:r>
              <a:rPr lang="en-US" sz="3600" b="1" dirty="0" err="1">
                <a:solidFill>
                  <a:srgbClr val="FF0000"/>
                </a:solidFill>
                <a:latin typeface="Times New Roman" panose="02020603050405020304" pitchFamily="18" charset="0"/>
                <a:cs typeface="Times New Roman" panose="02020603050405020304" pitchFamily="18" charset="0"/>
              </a:rPr>
              <a:t>PyTorch</a:t>
            </a:r>
            <a:endParaRPr lang="en-US" sz="36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996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40D710-82C9-DD23-2AB1-EAC28CFE0DC3}"/>
              </a:ext>
            </a:extLst>
          </p:cNvPr>
          <p:cNvSpPr>
            <a:spLocks noGrp="1"/>
          </p:cNvSpPr>
          <p:nvPr>
            <p:ph type="title"/>
          </p:nvPr>
        </p:nvSpPr>
        <p:spPr>
          <a:xfrm>
            <a:off x="838200" y="324783"/>
            <a:ext cx="6231194" cy="658017"/>
          </a:xfrm>
        </p:spPr>
        <p:txBody>
          <a:bodyPr>
            <a:noAutofit/>
          </a:bodyPr>
          <a:lstStyle/>
          <a:p>
            <a:r>
              <a:rPr lang="en-IN" b="1" dirty="0">
                <a:solidFill>
                  <a:srgbClr val="FF0000"/>
                </a:solidFill>
                <a:latin typeface="Times New Roman" panose="02020603050405020304" pitchFamily="18" charset="0"/>
                <a:cs typeface="Times New Roman" panose="02020603050405020304" pitchFamily="18" charset="0"/>
              </a:rPr>
              <a:t>SYSTEM ARCHITECTURE</a:t>
            </a:r>
          </a:p>
        </p:txBody>
      </p:sp>
      <p:sp>
        <p:nvSpPr>
          <p:cNvPr id="8" name="Oval 7">
            <a:extLst>
              <a:ext uri="{FF2B5EF4-FFF2-40B4-BE49-F238E27FC236}">
                <a16:creationId xmlns:a16="http://schemas.microsoft.com/office/drawing/2014/main" id="{82A55552-63FA-93CC-70A4-1ECBB627A6AB}"/>
              </a:ext>
            </a:extLst>
          </p:cNvPr>
          <p:cNvSpPr/>
          <p:nvPr/>
        </p:nvSpPr>
        <p:spPr>
          <a:xfrm>
            <a:off x="4522693" y="1147624"/>
            <a:ext cx="2142565" cy="1067942"/>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IN" sz="2000" dirty="0">
                <a:latin typeface="Times New Roman" panose="02020603050405020304" pitchFamily="18" charset="0"/>
                <a:cs typeface="Times New Roman" panose="02020603050405020304" pitchFamily="18" charset="0"/>
              </a:rPr>
              <a:t>Input image</a:t>
            </a:r>
          </a:p>
        </p:txBody>
      </p:sp>
      <p:sp>
        <p:nvSpPr>
          <p:cNvPr id="9" name="Oval 8">
            <a:extLst>
              <a:ext uri="{FF2B5EF4-FFF2-40B4-BE49-F238E27FC236}">
                <a16:creationId xmlns:a16="http://schemas.microsoft.com/office/drawing/2014/main" id="{CAF84612-4DCB-BAC6-C6DA-9E1351EA5434}"/>
              </a:ext>
            </a:extLst>
          </p:cNvPr>
          <p:cNvSpPr/>
          <p:nvPr/>
        </p:nvSpPr>
        <p:spPr>
          <a:xfrm>
            <a:off x="4356850" y="2711942"/>
            <a:ext cx="2366678" cy="104998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IN" sz="2000" dirty="0">
                <a:latin typeface="Times New Roman" panose="02020603050405020304" pitchFamily="18" charset="0"/>
                <a:cs typeface="Times New Roman" panose="02020603050405020304" pitchFamily="18" charset="0"/>
              </a:rPr>
              <a:t>preprocessing</a:t>
            </a:r>
          </a:p>
        </p:txBody>
      </p:sp>
      <p:sp>
        <p:nvSpPr>
          <p:cNvPr id="10" name="Oval 9">
            <a:extLst>
              <a:ext uri="{FF2B5EF4-FFF2-40B4-BE49-F238E27FC236}">
                <a16:creationId xmlns:a16="http://schemas.microsoft.com/office/drawing/2014/main" id="{D7184C45-AD3E-4330-17C3-84E09268A65F}"/>
              </a:ext>
            </a:extLst>
          </p:cNvPr>
          <p:cNvSpPr/>
          <p:nvPr/>
        </p:nvSpPr>
        <p:spPr>
          <a:xfrm>
            <a:off x="4471148" y="4328844"/>
            <a:ext cx="2138082" cy="104998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indent="0" algn="ctr">
              <a:buNone/>
            </a:pPr>
            <a:r>
              <a:rPr lang="en-IN" sz="2000" dirty="0">
                <a:latin typeface="Times New Roman" panose="02020603050405020304" pitchFamily="18" charset="0"/>
                <a:cs typeface="Times New Roman" panose="02020603050405020304" pitchFamily="18" charset="0"/>
              </a:rPr>
              <a:t>Colorization    model selection </a:t>
            </a:r>
          </a:p>
        </p:txBody>
      </p:sp>
      <p:sp>
        <p:nvSpPr>
          <p:cNvPr id="11" name="Oval 10">
            <a:extLst>
              <a:ext uri="{FF2B5EF4-FFF2-40B4-BE49-F238E27FC236}">
                <a16:creationId xmlns:a16="http://schemas.microsoft.com/office/drawing/2014/main" id="{CCFB1DC6-EA96-8CA1-552E-C297CFDAD3B4}"/>
              </a:ext>
            </a:extLst>
          </p:cNvPr>
          <p:cNvSpPr/>
          <p:nvPr/>
        </p:nvSpPr>
        <p:spPr>
          <a:xfrm>
            <a:off x="4356851" y="5836024"/>
            <a:ext cx="2303926" cy="91085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indent="0" algn="ctr">
              <a:buNone/>
            </a:pPr>
            <a:r>
              <a:rPr lang="en-IN" sz="2000" dirty="0">
                <a:latin typeface="Times New Roman" panose="02020603050405020304" pitchFamily="18" charset="0"/>
                <a:cs typeface="Times New Roman" panose="02020603050405020304" pitchFamily="18" charset="0"/>
              </a:rPr>
              <a:t>output image</a:t>
            </a:r>
          </a:p>
        </p:txBody>
      </p:sp>
      <p:cxnSp>
        <p:nvCxnSpPr>
          <p:cNvPr id="19" name="Straight Arrow Connector 18">
            <a:extLst>
              <a:ext uri="{FF2B5EF4-FFF2-40B4-BE49-F238E27FC236}">
                <a16:creationId xmlns:a16="http://schemas.microsoft.com/office/drawing/2014/main" id="{23B065D9-424D-3A62-4446-B11DE17F7A77}"/>
              </a:ext>
            </a:extLst>
          </p:cNvPr>
          <p:cNvCxnSpPr>
            <a:cxnSpLocks/>
          </p:cNvCxnSpPr>
          <p:nvPr/>
        </p:nvCxnSpPr>
        <p:spPr>
          <a:xfrm>
            <a:off x="5448298" y="2215566"/>
            <a:ext cx="0" cy="5426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7FD1BB4-707E-FF28-84AE-E7CDDAC2F597}"/>
              </a:ext>
            </a:extLst>
          </p:cNvPr>
          <p:cNvCxnSpPr>
            <a:cxnSpLocks/>
          </p:cNvCxnSpPr>
          <p:nvPr/>
        </p:nvCxnSpPr>
        <p:spPr>
          <a:xfrm flipH="1">
            <a:off x="5437091" y="3761922"/>
            <a:ext cx="11207" cy="5277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897E165-9062-5FF8-E729-DB8391CC3C2F}"/>
              </a:ext>
            </a:extLst>
          </p:cNvPr>
          <p:cNvCxnSpPr>
            <a:cxnSpLocks/>
          </p:cNvCxnSpPr>
          <p:nvPr/>
        </p:nvCxnSpPr>
        <p:spPr>
          <a:xfrm flipH="1">
            <a:off x="5430366" y="5418000"/>
            <a:ext cx="4483"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814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322018-B889-ED4D-182E-8B7913BA58C2}"/>
              </a:ext>
            </a:extLst>
          </p:cNvPr>
          <p:cNvSpPr txBox="1"/>
          <p:nvPr/>
        </p:nvSpPr>
        <p:spPr>
          <a:xfrm>
            <a:off x="1329813" y="243512"/>
            <a:ext cx="8138651" cy="6370975"/>
          </a:xfrm>
          <a:prstGeom prst="rect">
            <a:avLst/>
          </a:prstGeom>
          <a:noFill/>
        </p:spPr>
        <p:txBody>
          <a:bodyPr wrap="square">
            <a:spAutoFit/>
          </a:bodyPr>
          <a:lstStyle/>
          <a:p>
            <a:r>
              <a:rPr lang="en-US" sz="1200" b="0" dirty="0">
                <a:solidFill>
                  <a:srgbClr val="008000"/>
                </a:solidFill>
                <a:effectLst/>
                <a:latin typeface="Courier New" panose="02070309020205020404" pitchFamily="49" charset="0"/>
              </a:rPr>
              <a:t># Connecting to Google Drive</a:t>
            </a:r>
            <a:endParaRPr lang="en-US" sz="1200" b="0" dirty="0">
              <a:solidFill>
                <a:srgbClr val="000000"/>
              </a:solidFill>
              <a:effectLst/>
              <a:latin typeface="Courier New" panose="02070309020205020404" pitchFamily="49" charset="0"/>
            </a:endParaRPr>
          </a:p>
          <a:p>
            <a:r>
              <a:rPr lang="en-US" sz="1200" b="0" dirty="0">
                <a:solidFill>
                  <a:srgbClr val="AF00DB"/>
                </a:solidFill>
                <a:effectLst/>
                <a:latin typeface="Courier New" panose="02070309020205020404" pitchFamily="49" charset="0"/>
              </a:rPr>
              <a:t>from</a:t>
            </a:r>
            <a:r>
              <a:rPr lang="en-US" sz="1200" b="0" dirty="0">
                <a:solidFill>
                  <a:srgbClr val="000000"/>
                </a:solidFill>
                <a:effectLst/>
                <a:latin typeface="Courier New" panose="02070309020205020404" pitchFamily="49" charset="0"/>
              </a:rPr>
              <a:t> google.colab </a:t>
            </a:r>
            <a:r>
              <a:rPr lang="en-US" sz="1200" b="0" dirty="0">
                <a:solidFill>
                  <a:srgbClr val="AF00DB"/>
                </a:solidFill>
                <a:effectLst/>
                <a:latin typeface="Courier New" panose="02070309020205020404" pitchFamily="49" charset="0"/>
              </a:rPr>
              <a:t>import</a:t>
            </a:r>
            <a:r>
              <a:rPr lang="en-US" sz="1200" b="0" dirty="0">
                <a:solidFill>
                  <a:srgbClr val="000000"/>
                </a:solidFill>
                <a:effectLst/>
                <a:latin typeface="Courier New" panose="02070309020205020404" pitchFamily="49" charset="0"/>
              </a:rPr>
              <a:t> drive</a:t>
            </a:r>
          </a:p>
          <a:p>
            <a:r>
              <a:rPr lang="en-US" sz="1200" b="0" dirty="0">
                <a:solidFill>
                  <a:srgbClr val="000000"/>
                </a:solidFill>
                <a:effectLst/>
                <a:latin typeface="Courier New" panose="02070309020205020404" pitchFamily="49" charset="0"/>
              </a:rPr>
              <a:t>drive.mount(</a:t>
            </a:r>
            <a:r>
              <a:rPr lang="en-US" sz="1200" b="0" dirty="0">
                <a:solidFill>
                  <a:srgbClr val="A31515"/>
                </a:solidFill>
                <a:effectLst/>
                <a:latin typeface="Courier New" panose="02070309020205020404" pitchFamily="49" charset="0"/>
              </a:rPr>
              <a:t>'/content/drive’</a:t>
            </a:r>
            <a:r>
              <a:rPr lang="en-US" sz="1200" b="0" dirty="0">
                <a:solidFill>
                  <a:srgbClr val="000000"/>
                </a:solidFill>
                <a:effectLst/>
                <a:latin typeface="Courier New" panose="02070309020205020404" pitchFamily="49" charset="0"/>
              </a:rPr>
              <a:t>)</a:t>
            </a:r>
          </a:p>
          <a:p>
            <a:r>
              <a:rPr lang="en-IN" sz="1200" b="0" dirty="0">
                <a:solidFill>
                  <a:srgbClr val="008000"/>
                </a:solidFill>
                <a:effectLst/>
                <a:latin typeface="Courier New" panose="02070309020205020404" pitchFamily="49" charset="0"/>
              </a:rPr>
              <a:t># Impoting required modules</a:t>
            </a:r>
            <a:endParaRPr lang="en-IN" sz="1200" b="0" dirty="0">
              <a:solidFill>
                <a:srgbClr val="000000"/>
              </a:solidFill>
              <a:effectLst/>
              <a:latin typeface="Courier New" panose="02070309020205020404" pitchFamily="49" charset="0"/>
            </a:endParaRPr>
          </a:p>
          <a:p>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torch</a:t>
            </a:r>
          </a:p>
          <a:p>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torch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nn</a:t>
            </a:r>
          </a:p>
          <a:p>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torch.nn </a:t>
            </a:r>
            <a:r>
              <a:rPr lang="en-IN" sz="1200" b="0" dirty="0">
                <a:solidFill>
                  <a:srgbClr val="AF00DB"/>
                </a:solidFill>
                <a:effectLst/>
                <a:latin typeface="Courier New" panose="02070309020205020404" pitchFamily="49" charset="0"/>
              </a:rPr>
              <a:t>as</a:t>
            </a:r>
            <a:r>
              <a:rPr lang="en-IN" sz="1200" b="0" dirty="0">
                <a:solidFill>
                  <a:srgbClr val="000000"/>
                </a:solidFill>
                <a:effectLst/>
                <a:latin typeface="Courier New" panose="02070309020205020404" pitchFamily="49" charset="0"/>
              </a:rPr>
              <a:t> nn</a:t>
            </a:r>
          </a:p>
          <a:p>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PIL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Image</a:t>
            </a:r>
          </a:p>
          <a:p>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numpy </a:t>
            </a:r>
            <a:r>
              <a:rPr lang="en-IN" sz="1200" b="0" dirty="0">
                <a:solidFill>
                  <a:srgbClr val="AF00DB"/>
                </a:solidFill>
                <a:effectLst/>
                <a:latin typeface="Courier New" panose="02070309020205020404" pitchFamily="49" charset="0"/>
              </a:rPr>
              <a:t>as</a:t>
            </a:r>
            <a:r>
              <a:rPr lang="en-IN" sz="1200" b="0" dirty="0">
                <a:solidFill>
                  <a:srgbClr val="000000"/>
                </a:solidFill>
                <a:effectLst/>
                <a:latin typeface="Courier New" panose="02070309020205020404" pitchFamily="49" charset="0"/>
              </a:rPr>
              <a:t> np</a:t>
            </a:r>
          </a:p>
          <a:p>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skimage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color</a:t>
            </a:r>
          </a:p>
          <a:p>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torch</a:t>
            </a:r>
          </a:p>
          <a:p>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torch.nn.functional </a:t>
            </a:r>
            <a:r>
              <a:rPr lang="en-IN" sz="1200" b="0" dirty="0">
                <a:solidFill>
                  <a:srgbClr val="AF00DB"/>
                </a:solidFill>
                <a:effectLst/>
                <a:latin typeface="Courier New" panose="02070309020205020404" pitchFamily="49" charset="0"/>
              </a:rPr>
              <a:t>as</a:t>
            </a:r>
            <a:r>
              <a:rPr lang="en-IN" sz="1200" b="0" dirty="0">
                <a:solidFill>
                  <a:srgbClr val="000000"/>
                </a:solidFill>
                <a:effectLst/>
                <a:latin typeface="Courier New" panose="02070309020205020404" pitchFamily="49" charset="0"/>
              </a:rPr>
              <a:t> F</a:t>
            </a:r>
          </a:p>
          <a:p>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IPython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embed</a:t>
            </a:r>
          </a:p>
          <a:p>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matplotlib.pyplot </a:t>
            </a:r>
            <a:r>
              <a:rPr lang="en-IN" sz="1200" b="0" dirty="0">
                <a:solidFill>
                  <a:srgbClr val="AF00DB"/>
                </a:solidFill>
                <a:effectLst/>
                <a:latin typeface="Courier New" panose="02070309020205020404" pitchFamily="49" charset="0"/>
              </a:rPr>
              <a:t>as</a:t>
            </a:r>
            <a:r>
              <a:rPr lang="en-IN" sz="1200" b="0" dirty="0">
                <a:solidFill>
                  <a:srgbClr val="000000"/>
                </a:solidFill>
                <a:effectLst/>
                <a:latin typeface="Courier New" panose="02070309020205020404" pitchFamily="49" charset="0"/>
              </a:rPr>
              <a:t> plt</a:t>
            </a:r>
          </a:p>
          <a:p>
            <a:r>
              <a:rPr lang="en-IN" sz="1200" b="0" dirty="0">
                <a:solidFill>
                  <a:srgbClr val="0000FF"/>
                </a:solidFill>
                <a:effectLst/>
                <a:latin typeface="Courier New" panose="02070309020205020404" pitchFamily="49" charset="0"/>
              </a:rPr>
              <a:t>class</a:t>
            </a:r>
            <a:r>
              <a:rPr lang="en-IN" sz="1200" b="0" dirty="0">
                <a:solidFill>
                  <a:srgbClr val="000000"/>
                </a:solidFill>
                <a:effectLst/>
                <a:latin typeface="Courier New" panose="02070309020205020404" pitchFamily="49" charset="0"/>
              </a:rPr>
              <a:t> </a:t>
            </a:r>
            <a:r>
              <a:rPr lang="en-IN" sz="1200" b="0" dirty="0">
                <a:solidFill>
                  <a:srgbClr val="257693"/>
                </a:solidFill>
                <a:effectLst/>
                <a:latin typeface="Courier New" panose="02070309020205020404" pitchFamily="49" charset="0"/>
              </a:rPr>
              <a:t>BaseColor</a:t>
            </a:r>
            <a:r>
              <a:rPr lang="en-IN" sz="1200" b="0" dirty="0">
                <a:solidFill>
                  <a:srgbClr val="000000"/>
                </a:solidFill>
                <a:effectLst/>
                <a:latin typeface="Courier New" panose="02070309020205020404" pitchFamily="49" charset="0"/>
              </a:rPr>
              <a:t>(</a:t>
            </a:r>
            <a:r>
              <a:rPr lang="en-IN" sz="1200" b="0" dirty="0">
                <a:solidFill>
                  <a:srgbClr val="257693"/>
                </a:solidFill>
                <a:effectLst/>
                <a:latin typeface="Courier New" panose="02070309020205020404" pitchFamily="49" charset="0"/>
              </a:rPr>
              <a:t>nn</a:t>
            </a:r>
            <a:r>
              <a:rPr lang="en-IN" sz="1200" b="0" dirty="0">
                <a:solidFill>
                  <a:srgbClr val="000000"/>
                </a:solidFill>
                <a:effectLst/>
                <a:latin typeface="Courier New" panose="02070309020205020404" pitchFamily="49" charset="0"/>
              </a:rPr>
              <a:t>.</a:t>
            </a:r>
            <a:r>
              <a:rPr lang="en-IN" sz="1200" b="0" dirty="0">
                <a:solidFill>
                  <a:srgbClr val="257693"/>
                </a:solidFill>
                <a:effectLst/>
                <a:latin typeface="Courier New" panose="02070309020205020404" pitchFamily="49" charset="0"/>
              </a:rPr>
              <a:t>Module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__init__</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super(BaseColor,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a:t>
            </a:r>
            <a:r>
              <a:rPr lang="en-IN" sz="1200" b="0" dirty="0">
                <a:solidFill>
                  <a:srgbClr val="795E26"/>
                </a:solidFill>
                <a:effectLst/>
                <a:latin typeface="Courier New" panose="02070309020205020404" pitchFamily="49" charset="0"/>
              </a:rPr>
              <a:t>__init__</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.l_cent = </a:t>
            </a:r>
            <a:r>
              <a:rPr lang="en-IN" sz="1200" b="0" dirty="0">
                <a:solidFill>
                  <a:srgbClr val="098156"/>
                </a:solidFill>
                <a:effectLst/>
                <a:latin typeface="Courier New" panose="02070309020205020404" pitchFamily="49" charset="0"/>
              </a:rPr>
              <a:t>50</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.l_norm = </a:t>
            </a:r>
            <a:r>
              <a:rPr lang="en-IN" sz="1200" b="0" dirty="0">
                <a:solidFill>
                  <a:srgbClr val="098156"/>
                </a:solidFill>
                <a:effectLst/>
                <a:latin typeface="Courier New" panose="02070309020205020404" pitchFamily="49" charset="0"/>
              </a:rPr>
              <a:t>100</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.ab_norm = </a:t>
            </a:r>
            <a:r>
              <a:rPr lang="en-IN" sz="1200" b="0" dirty="0">
                <a:solidFill>
                  <a:srgbClr val="098156"/>
                </a:solidFill>
                <a:effectLst/>
                <a:latin typeface="Courier New" panose="02070309020205020404" pitchFamily="49" charset="0"/>
              </a:rPr>
              <a:t>110</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normalize_l</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in_l</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(in_l-</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.l_cent)/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.l_norm</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unnormalize_l</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in_l</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in_l*</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.l_norm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.l_cent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normalize_ab</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in_ab</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in_ab/</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.ab_norm</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unnormalize_ab</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in_ab</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in_ab*</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.ab_norm</a:t>
            </a:r>
          </a:p>
          <a:p>
            <a:endParaRPr lang="en-US" sz="12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734706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E4FB5BD-017B-21C4-5781-31AA98C7A9F7}"/>
              </a:ext>
            </a:extLst>
          </p:cNvPr>
          <p:cNvSpPr txBox="1"/>
          <p:nvPr/>
        </p:nvSpPr>
        <p:spPr>
          <a:xfrm>
            <a:off x="585020" y="707923"/>
            <a:ext cx="11021960" cy="5816977"/>
          </a:xfrm>
          <a:prstGeom prst="rect">
            <a:avLst/>
          </a:prstGeom>
          <a:noFill/>
        </p:spPr>
        <p:txBody>
          <a:bodyPr wrap="square">
            <a:spAutoFit/>
          </a:bodyPr>
          <a:lstStyle/>
          <a:p>
            <a:r>
              <a:rPr lang="en-IN" sz="1200" b="0" dirty="0">
                <a:solidFill>
                  <a:srgbClr val="0000FF"/>
                </a:solidFill>
                <a:effectLst/>
                <a:latin typeface="Courier New" panose="02070309020205020404" pitchFamily="49" charset="0"/>
              </a:rPr>
              <a:t>class</a:t>
            </a:r>
            <a:r>
              <a:rPr lang="en-IN" sz="1200" b="0" dirty="0">
                <a:solidFill>
                  <a:srgbClr val="000000"/>
                </a:solidFill>
                <a:effectLst/>
                <a:latin typeface="Courier New" panose="02070309020205020404" pitchFamily="49" charset="0"/>
              </a:rPr>
              <a:t> </a:t>
            </a:r>
            <a:r>
              <a:rPr lang="en-IN" sz="1200" b="0" dirty="0">
                <a:solidFill>
                  <a:srgbClr val="257693"/>
                </a:solidFill>
                <a:effectLst/>
                <a:latin typeface="Courier New" panose="02070309020205020404" pitchFamily="49" charset="0"/>
              </a:rPr>
              <a:t>ECCVGenerator</a:t>
            </a:r>
            <a:r>
              <a:rPr lang="en-IN" sz="1200" b="0" dirty="0">
                <a:solidFill>
                  <a:srgbClr val="000000"/>
                </a:solidFill>
                <a:effectLst/>
                <a:latin typeface="Courier New" panose="02070309020205020404" pitchFamily="49" charset="0"/>
              </a:rPr>
              <a:t>(</a:t>
            </a:r>
            <a:r>
              <a:rPr lang="en-IN" sz="1200" b="0" dirty="0">
                <a:solidFill>
                  <a:srgbClr val="257693"/>
                </a:solidFill>
                <a:effectLst/>
                <a:latin typeface="Courier New" panose="02070309020205020404" pitchFamily="49" charset="0"/>
              </a:rPr>
              <a:t>BaseColor</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__init__</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norm_layer</a:t>
            </a:r>
            <a:r>
              <a:rPr lang="en-IN" sz="1200" b="0" dirty="0">
                <a:solidFill>
                  <a:srgbClr val="000000"/>
                </a:solidFill>
                <a:effectLst/>
                <a:latin typeface="Courier New" panose="02070309020205020404" pitchFamily="49" charset="0"/>
              </a:rPr>
              <a:t>=nn.BatchNorm2d):</a:t>
            </a:r>
          </a:p>
          <a:p>
            <a:r>
              <a:rPr lang="en-IN" sz="1200" b="0" dirty="0">
                <a:solidFill>
                  <a:srgbClr val="000000"/>
                </a:solidFill>
                <a:effectLst/>
                <a:latin typeface="Courier New" panose="02070309020205020404" pitchFamily="49" charset="0"/>
              </a:rPr>
              <a:t>        super(ECCVGenerator,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a:t>
            </a:r>
            <a:r>
              <a:rPr lang="en-IN" sz="1200" b="0" dirty="0">
                <a:solidFill>
                  <a:srgbClr val="795E26"/>
                </a:solidFill>
                <a:effectLst/>
                <a:latin typeface="Courier New" panose="02070309020205020404" pitchFamily="49" charset="0"/>
              </a:rPr>
              <a:t>__init__</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model1=[nn.Conv2d(</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64</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model1+=[nn.ReLU(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model1+=[nn.Conv2d(</a:t>
            </a:r>
            <a:r>
              <a:rPr lang="en-IN" sz="1200" b="0" dirty="0">
                <a:solidFill>
                  <a:srgbClr val="098156"/>
                </a:solidFill>
                <a:effectLst/>
                <a:latin typeface="Courier New" panose="02070309020205020404" pitchFamily="49" charset="0"/>
              </a:rPr>
              <a:t>64</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64</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model1+=[nn.ReLU(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model1+=[norm_layer(</a:t>
            </a:r>
            <a:r>
              <a:rPr lang="en-IN" sz="1200" b="0" dirty="0">
                <a:solidFill>
                  <a:srgbClr val="098156"/>
                </a:solidFill>
                <a:effectLst/>
                <a:latin typeface="Courier New" panose="02070309020205020404" pitchFamily="49" charset="0"/>
              </a:rPr>
              <a:t>64</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model2=[nn.Conv2d(</a:t>
            </a:r>
            <a:r>
              <a:rPr lang="en-IN" sz="1200" b="0" dirty="0">
                <a:solidFill>
                  <a:srgbClr val="098156"/>
                </a:solidFill>
                <a:effectLst/>
                <a:latin typeface="Courier New" panose="02070309020205020404" pitchFamily="49" charset="0"/>
              </a:rPr>
              <a:t>64</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model2+=[nn.ReLU(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model2+=[nn.Conv2d(</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model2+=[nn.ReLU(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model2+=[norm_layer(</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model3=[nn.Conv2d(</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model3+=[norm_layer(</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model4=[nn.Conv2d(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model4+=[norm_layer(</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1340813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4D9BA2-4544-846F-9CDD-717AF9BC743E}"/>
              </a:ext>
            </a:extLst>
          </p:cNvPr>
          <p:cNvSpPr txBox="1"/>
          <p:nvPr/>
        </p:nvSpPr>
        <p:spPr>
          <a:xfrm>
            <a:off x="78657" y="583085"/>
            <a:ext cx="10874477" cy="6001643"/>
          </a:xfrm>
          <a:prstGeom prst="rect">
            <a:avLst/>
          </a:prstGeom>
          <a:noFill/>
        </p:spPr>
        <p:txBody>
          <a:bodyPr wrap="square">
            <a:spAutoFit/>
          </a:bodyPr>
          <a:lstStyle/>
          <a:p>
            <a:r>
              <a:rPr lang="en-IN" sz="1200" b="0" dirty="0">
                <a:solidFill>
                  <a:srgbClr val="000000"/>
                </a:solidFill>
                <a:effectLst/>
                <a:latin typeface="Courier New" panose="02070309020205020404" pitchFamily="49" charset="0"/>
              </a:rPr>
              <a:t>        model5=[nn.Conv2d(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model5+=[norm_layer(</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model6=[nn.Conv2d(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model6+=[norm_layer(</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model7=[nn.Conv2d(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model7+=[norm_layer(</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model8=[nn.ConvTranspose2d(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4</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model8+=[nn.ReLU(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model8+=[nn.Conv2d(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model8+=[nn.ReLU(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model8+=[nn.Conv2d(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model8+=[nn.ReLU(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model8+=[nn.Conv2d(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313</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768657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D1F7F1-F3AC-2EB7-4C8E-21096923C0FD}"/>
              </a:ext>
            </a:extLst>
          </p:cNvPr>
          <p:cNvSpPr txBox="1"/>
          <p:nvPr/>
        </p:nvSpPr>
        <p:spPr>
          <a:xfrm>
            <a:off x="481781" y="335845"/>
            <a:ext cx="11710219" cy="6186309"/>
          </a:xfrm>
          <a:prstGeom prst="rect">
            <a:avLst/>
          </a:prstGeom>
          <a:noFill/>
        </p:spPr>
        <p:txBody>
          <a:bodyPr wrap="square">
            <a:spAutoFit/>
          </a:bodyPr>
          <a:lstStyle/>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 = nn.Sequential(*model1)</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.model2 = nn.Sequential(*model2)</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.model3 = nn.Sequential(*model3)</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.model4 = nn.Sequential(*model4)</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.model5 = nn.Sequential(*model5)</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.model6 = nn.Sequential(*model6)</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.model7 = nn.Sequential(*model7)</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.model8 = nn.Sequential(*model8)</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.softmax = nn.Softmax(dim=</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.model_out = nn.Conv2d(</a:t>
            </a:r>
            <a:r>
              <a:rPr lang="en-IN" sz="1200" b="0" dirty="0">
                <a:solidFill>
                  <a:srgbClr val="098156"/>
                </a:solidFill>
                <a:effectLst/>
                <a:latin typeface="Courier New" panose="02070309020205020404" pitchFamily="49" charset="0"/>
              </a:rPr>
              <a:t>313</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False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.upsample4 = nn.Upsample(scale_factor=</a:t>
            </a:r>
            <a:r>
              <a:rPr lang="en-IN" sz="1200" b="0" dirty="0">
                <a:solidFill>
                  <a:srgbClr val="098156"/>
                </a:solidFill>
                <a:effectLst/>
                <a:latin typeface="Courier New" panose="02070309020205020404" pitchFamily="49" charset="0"/>
              </a:rPr>
              <a:t>4</a:t>
            </a:r>
            <a:r>
              <a:rPr lang="en-IN" sz="1200" b="0" dirty="0">
                <a:solidFill>
                  <a:srgbClr val="000000"/>
                </a:solidFill>
                <a:effectLst/>
                <a:latin typeface="Courier New" panose="02070309020205020404" pitchFamily="49" charset="0"/>
              </a:rPr>
              <a:t>, mode=</a:t>
            </a:r>
            <a:r>
              <a:rPr lang="en-IN" sz="1200" b="0" dirty="0">
                <a:solidFill>
                  <a:srgbClr val="A31515"/>
                </a:solidFill>
                <a:effectLst/>
                <a:latin typeface="Courier New" panose="02070309020205020404" pitchFamily="49" charset="0"/>
              </a:rPr>
              <a:t>'bilinear'</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forward</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input_l</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conv1_2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.normalize_l(input_l))</a:t>
            </a:r>
          </a:p>
          <a:p>
            <a:r>
              <a:rPr lang="en-IN" sz="1200" b="0" dirty="0">
                <a:solidFill>
                  <a:srgbClr val="000000"/>
                </a:solidFill>
                <a:effectLst/>
                <a:latin typeface="Courier New" panose="02070309020205020404" pitchFamily="49" charset="0"/>
              </a:rPr>
              <a:t>        conv2_2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.model2(conv1_2)</a:t>
            </a:r>
          </a:p>
          <a:p>
            <a:r>
              <a:rPr lang="en-IN" sz="1200" b="0" dirty="0">
                <a:solidFill>
                  <a:srgbClr val="000000"/>
                </a:solidFill>
                <a:effectLst/>
                <a:latin typeface="Courier New" panose="02070309020205020404" pitchFamily="49" charset="0"/>
              </a:rPr>
              <a:t>        conv3_3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.model3(conv2_2)</a:t>
            </a:r>
          </a:p>
          <a:p>
            <a:r>
              <a:rPr lang="en-IN" sz="1200" b="0" dirty="0">
                <a:solidFill>
                  <a:srgbClr val="000000"/>
                </a:solidFill>
                <a:effectLst/>
                <a:latin typeface="Courier New" panose="02070309020205020404" pitchFamily="49" charset="0"/>
              </a:rPr>
              <a:t>        conv4_3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.model4(conv3_3)</a:t>
            </a:r>
          </a:p>
          <a:p>
            <a:r>
              <a:rPr lang="en-IN" sz="1200" b="0" dirty="0">
                <a:solidFill>
                  <a:srgbClr val="000000"/>
                </a:solidFill>
                <a:effectLst/>
                <a:latin typeface="Courier New" panose="02070309020205020404" pitchFamily="49" charset="0"/>
              </a:rPr>
              <a:t>        conv5_3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.model5(conv4_3)</a:t>
            </a:r>
          </a:p>
          <a:p>
            <a:r>
              <a:rPr lang="en-IN" sz="1200" b="0" dirty="0">
                <a:solidFill>
                  <a:srgbClr val="000000"/>
                </a:solidFill>
                <a:effectLst/>
                <a:latin typeface="Courier New" panose="02070309020205020404" pitchFamily="49" charset="0"/>
              </a:rPr>
              <a:t>        conv6_3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.model6(conv5_3)</a:t>
            </a:r>
          </a:p>
          <a:p>
            <a:r>
              <a:rPr lang="en-IN" sz="1200" b="0" dirty="0">
                <a:solidFill>
                  <a:srgbClr val="000000"/>
                </a:solidFill>
                <a:effectLst/>
                <a:latin typeface="Courier New" panose="02070309020205020404" pitchFamily="49" charset="0"/>
              </a:rPr>
              <a:t>        conv7_3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.model7(conv6_3)</a:t>
            </a:r>
          </a:p>
          <a:p>
            <a:r>
              <a:rPr lang="en-IN" sz="1200" b="0" dirty="0">
                <a:solidFill>
                  <a:srgbClr val="000000"/>
                </a:solidFill>
                <a:effectLst/>
                <a:latin typeface="Courier New" panose="02070309020205020404" pitchFamily="49" charset="0"/>
              </a:rPr>
              <a:t>        conv8_3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.model8(conv7_3)</a:t>
            </a:r>
          </a:p>
          <a:p>
            <a:r>
              <a:rPr lang="en-IN" sz="1200" b="0" dirty="0">
                <a:solidFill>
                  <a:srgbClr val="000000"/>
                </a:solidFill>
                <a:effectLst/>
                <a:latin typeface="Courier New" panose="02070309020205020404" pitchFamily="49" charset="0"/>
              </a:rPr>
              <a:t>        out_reg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.model_out(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.softmax(conv8_3))</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.unnormalize_ab(</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.upsample4(out_reg))</a:t>
            </a:r>
          </a:p>
          <a:p>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eccv16</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pretrained</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 = ECCVGenerator()</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if</a:t>
            </a:r>
            <a:r>
              <a:rPr lang="en-IN" sz="1200" b="0" dirty="0">
                <a:solidFill>
                  <a:srgbClr val="000000"/>
                </a:solidFill>
                <a:effectLst/>
                <a:latin typeface="Courier New" panose="02070309020205020404" pitchFamily="49" charset="0"/>
              </a:rPr>
              <a:t>(pretrained):</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torch.utils.model_zoo </a:t>
            </a:r>
            <a:r>
              <a:rPr lang="en-IN" sz="1200" b="0" dirty="0">
                <a:solidFill>
                  <a:srgbClr val="AF00DB"/>
                </a:solidFill>
                <a:effectLst/>
                <a:latin typeface="Courier New" panose="02070309020205020404" pitchFamily="49" charset="0"/>
              </a:rPr>
              <a:t>as</a:t>
            </a:r>
            <a:r>
              <a:rPr lang="en-IN" sz="1200" b="0" dirty="0">
                <a:solidFill>
                  <a:srgbClr val="000000"/>
                </a:solidFill>
                <a:effectLst/>
                <a:latin typeface="Courier New" panose="02070309020205020404" pitchFamily="49" charset="0"/>
              </a:rPr>
              <a:t> model_zoo</a:t>
            </a:r>
          </a:p>
          <a:p>
            <a:r>
              <a:rPr lang="en-IN" sz="1200" b="0" dirty="0">
                <a:solidFill>
                  <a:srgbClr val="000000"/>
                </a:solidFill>
                <a:effectLst/>
                <a:latin typeface="Courier New" panose="02070309020205020404" pitchFamily="49" charset="0"/>
              </a:rPr>
              <a:t>        model.load_state_dict(model_zoo.load_url(</a:t>
            </a:r>
            <a:r>
              <a:rPr lang="en-IN" sz="1200" b="0" dirty="0">
                <a:solidFill>
                  <a:srgbClr val="A31515"/>
                </a:solidFill>
                <a:effectLst/>
                <a:latin typeface="Courier New" panose="02070309020205020404" pitchFamily="49" charset="0"/>
              </a:rPr>
              <a:t>'https://colorizers.s3.us-east-2.amazonaws.com/colorization_release_v2-9b330a0b.pth'</a:t>
            </a:r>
            <a:r>
              <a:rPr lang="en-IN" sz="1200" b="0" dirty="0">
                <a:solidFill>
                  <a:srgbClr val="000000"/>
                </a:solidFill>
                <a:effectLst/>
                <a:latin typeface="Courier New" panose="02070309020205020404" pitchFamily="49" charset="0"/>
              </a:rPr>
              <a:t>,map_location=</a:t>
            </a:r>
            <a:r>
              <a:rPr lang="en-IN" sz="1200" b="0" dirty="0">
                <a:solidFill>
                  <a:srgbClr val="A31515"/>
                </a:solidFill>
                <a:effectLst/>
                <a:latin typeface="Courier New" panose="02070309020205020404" pitchFamily="49" charset="0"/>
              </a:rPr>
              <a:t>'</a:t>
            </a:r>
            <a:r>
              <a:rPr lang="en-IN" sz="1200" b="0" dirty="0" err="1">
                <a:solidFill>
                  <a:srgbClr val="A31515"/>
                </a:solidFill>
                <a:effectLst/>
                <a:latin typeface="Courier New" panose="02070309020205020404" pitchFamily="49" charset="0"/>
              </a:rPr>
              <a:t>cpu'</a:t>
            </a:r>
            <a:r>
              <a:rPr lang="en-IN" sz="1200" b="0" dirty="0" err="1">
                <a:solidFill>
                  <a:srgbClr val="000000"/>
                </a:solidFill>
                <a:effectLst/>
                <a:latin typeface="Courier New" panose="02070309020205020404" pitchFamily="49" charset="0"/>
              </a:rPr>
              <a:t>,check_hash</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model</a:t>
            </a:r>
          </a:p>
          <a:p>
            <a:endParaRPr lang="en-IN" sz="12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416364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DB06A6-3BA8-2192-0B19-27285C945E36}"/>
              </a:ext>
            </a:extLst>
          </p:cNvPr>
          <p:cNvSpPr txBox="1"/>
          <p:nvPr/>
        </p:nvSpPr>
        <p:spPr>
          <a:xfrm>
            <a:off x="0" y="1"/>
            <a:ext cx="12192000" cy="6858000"/>
          </a:xfrm>
          <a:prstGeom prst="rect">
            <a:avLst/>
          </a:prstGeom>
          <a:noFill/>
        </p:spPr>
        <p:txBody>
          <a:bodyPr wrap="square">
            <a:spAutoFit/>
          </a:bodyPr>
          <a:lstStyle/>
          <a:p>
            <a:r>
              <a:rPr lang="en-IN" sz="1200" b="0" dirty="0">
                <a:solidFill>
                  <a:srgbClr val="0000FF"/>
                </a:solidFill>
                <a:effectLst/>
                <a:latin typeface="Courier New" panose="02070309020205020404" pitchFamily="49" charset="0"/>
              </a:rPr>
              <a:t>class</a:t>
            </a:r>
            <a:r>
              <a:rPr lang="en-IN" sz="1200" b="0" dirty="0">
                <a:solidFill>
                  <a:srgbClr val="000000"/>
                </a:solidFill>
                <a:effectLst/>
                <a:latin typeface="Courier New" panose="02070309020205020404" pitchFamily="49" charset="0"/>
              </a:rPr>
              <a:t> </a:t>
            </a:r>
            <a:r>
              <a:rPr lang="en-IN" sz="1200" b="0" dirty="0">
                <a:solidFill>
                  <a:srgbClr val="257693"/>
                </a:solidFill>
                <a:effectLst/>
                <a:latin typeface="Courier New" panose="02070309020205020404" pitchFamily="49" charset="0"/>
              </a:rPr>
              <a:t>SIGGRAPHGenerator</a:t>
            </a:r>
            <a:r>
              <a:rPr lang="en-IN" sz="1200" b="0" dirty="0">
                <a:solidFill>
                  <a:srgbClr val="000000"/>
                </a:solidFill>
                <a:effectLst/>
                <a:latin typeface="Courier New" panose="02070309020205020404" pitchFamily="49" charset="0"/>
              </a:rPr>
              <a:t>(</a:t>
            </a:r>
            <a:r>
              <a:rPr lang="en-IN" sz="1200" b="0" dirty="0">
                <a:solidFill>
                  <a:srgbClr val="257693"/>
                </a:solidFill>
                <a:effectLst/>
                <a:latin typeface="Courier New" panose="02070309020205020404" pitchFamily="49" charset="0"/>
              </a:rPr>
              <a:t>BaseColor</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__init__</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norm_layer</a:t>
            </a:r>
            <a:r>
              <a:rPr lang="en-IN" sz="1200" b="0" dirty="0">
                <a:solidFill>
                  <a:srgbClr val="000000"/>
                </a:solidFill>
                <a:effectLst/>
                <a:latin typeface="Courier New" panose="02070309020205020404" pitchFamily="49" charset="0"/>
              </a:rPr>
              <a:t>=nn.BatchNorm2d, </a:t>
            </a:r>
            <a:r>
              <a:rPr lang="en-IN" sz="1200" b="0" dirty="0">
                <a:solidFill>
                  <a:srgbClr val="001080"/>
                </a:solidFill>
                <a:effectLst/>
                <a:latin typeface="Courier New" panose="02070309020205020404" pitchFamily="49" charset="0"/>
              </a:rPr>
              <a:t>classes</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529</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super(SIGGRAPHGenerator,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a:t>
            </a:r>
            <a:r>
              <a:rPr lang="en-IN" sz="1200" b="0" dirty="0">
                <a:solidFill>
                  <a:srgbClr val="795E26"/>
                </a:solidFill>
                <a:effectLst/>
                <a:latin typeface="Courier New" panose="02070309020205020404" pitchFamily="49" charset="0"/>
              </a:rPr>
              <a:t>__init__</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Conv1</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model1=[nn.Conv2d(</a:t>
            </a:r>
            <a:r>
              <a:rPr lang="en-IN" sz="1200" b="0" dirty="0">
                <a:solidFill>
                  <a:srgbClr val="098156"/>
                </a:solidFill>
                <a:effectLst/>
                <a:latin typeface="Courier New" panose="02070309020205020404" pitchFamily="49" charset="0"/>
              </a:rPr>
              <a:t>4</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64</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model1+=[nn.ReLU(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model1+=[nn.Conv2d(</a:t>
            </a:r>
            <a:r>
              <a:rPr lang="en-IN" sz="1200" b="0" dirty="0">
                <a:solidFill>
                  <a:srgbClr val="098156"/>
                </a:solidFill>
                <a:effectLst/>
                <a:latin typeface="Courier New" panose="02070309020205020404" pitchFamily="49" charset="0"/>
              </a:rPr>
              <a:t>64</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64</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model1+=[nn.ReLU(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model1+=[norm_layer(</a:t>
            </a:r>
            <a:r>
              <a:rPr lang="en-IN" sz="1200" b="0" dirty="0">
                <a:solidFill>
                  <a:srgbClr val="098156"/>
                </a:solidFill>
                <a:effectLst/>
                <a:latin typeface="Courier New" panose="02070309020205020404" pitchFamily="49" charset="0"/>
              </a:rPr>
              <a:t>64</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Conv2</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model2=[nn.Conv2d(</a:t>
            </a:r>
            <a:r>
              <a:rPr lang="en-IN" sz="1200" b="0" dirty="0">
                <a:solidFill>
                  <a:srgbClr val="098156"/>
                </a:solidFill>
                <a:effectLst/>
                <a:latin typeface="Courier New" panose="02070309020205020404" pitchFamily="49" charset="0"/>
              </a:rPr>
              <a:t>64</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model2+=[nn.ReLU(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model2+=[nn.Conv2d(</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model2+=[nn.ReLU(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model2+=[norm_layer(</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Conv3</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model3=[nn.Conv2d(</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model3+=[norm_layer(</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Conv4</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model4=[nn.Conv2d(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model4+=[norm_layer(</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439110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2363FC-9B86-229F-EB52-E4BCF8421ED5}"/>
              </a:ext>
            </a:extLst>
          </p:cNvPr>
          <p:cNvSpPr txBox="1"/>
          <p:nvPr/>
        </p:nvSpPr>
        <p:spPr>
          <a:xfrm>
            <a:off x="0" y="373627"/>
            <a:ext cx="12192000" cy="6370975"/>
          </a:xfrm>
          <a:prstGeom prst="rect">
            <a:avLst/>
          </a:prstGeom>
          <a:noFill/>
        </p:spPr>
        <p:txBody>
          <a:bodyPr wrap="square">
            <a:spAutoFit/>
          </a:bodyPr>
          <a:lstStyle/>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Conv5</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model5=[nn.Conv2d(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model5+=[norm_layer(</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Conv6</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model6=[nn.Conv2d(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model6+=[norm_layer(</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Conv7</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model7=[nn.Conv2d(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model7+=[nn.Conv2d(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model7+=[norm_layer(</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Conv7</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model8up=[nn.ConvTranspose2d(</a:t>
            </a:r>
            <a:r>
              <a:rPr lang="en-IN" sz="1200" b="0" dirty="0">
                <a:solidFill>
                  <a:srgbClr val="098156"/>
                </a:solidFill>
                <a:effectLst/>
                <a:latin typeface="Courier New" panose="02070309020205020404" pitchFamily="49" charset="0"/>
              </a:rPr>
              <a:t>512</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4</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model3short8=[nn.Conv2d(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model8=[nn.ReLU(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model8+=[nn.Conv2d(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model8+=[nn.ReLU(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model8+=[nn.Conv2d(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model8+=[nn.ReLU(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model8+=[norm_layer(</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432420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F8EE53-D997-92FC-DD38-037490789F87}"/>
              </a:ext>
            </a:extLst>
          </p:cNvPr>
          <p:cNvSpPr txBox="1"/>
          <p:nvPr/>
        </p:nvSpPr>
        <p:spPr>
          <a:xfrm>
            <a:off x="0" y="117693"/>
            <a:ext cx="12192000" cy="6740307"/>
          </a:xfrm>
          <a:prstGeom prst="rect">
            <a:avLst/>
          </a:prstGeom>
          <a:noFill/>
        </p:spPr>
        <p:txBody>
          <a:bodyPr wrap="square">
            <a:spAutoFit/>
          </a:bodyPr>
          <a:lstStyle/>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Conv9</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model9up=[nn.ConvTranspose2d(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4</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model2short9=[nn.Conv2d(</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model9=[nn.ReLU(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model9+=[nn.Conv2d(</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model9+=[nn.ReLU(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model9+=[norm_layer(</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Conv10</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model10up=[nn.ConvTranspose2d(</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4</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model1short10=[nn.Conv2d(</a:t>
            </a:r>
            <a:r>
              <a:rPr lang="en-IN" sz="1200" b="0" dirty="0">
                <a:solidFill>
                  <a:srgbClr val="098156"/>
                </a:solidFill>
                <a:effectLst/>
                <a:latin typeface="Courier New" panose="02070309020205020404" pitchFamily="49" charset="0"/>
              </a:rPr>
              <a:t>64</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model10=[nn.ReLU(</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model10+=[nn.Conv2d(</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model10+=[nn.LeakyReLU(negative_slope=</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classification output</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model_class=[nn.Conv2d(</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classes, kernel_size=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regression output</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model_out=[nn.Conv2d(</a:t>
            </a:r>
            <a:r>
              <a:rPr lang="en-IN" sz="1200" b="0" dirty="0">
                <a:solidFill>
                  <a:srgbClr val="098156"/>
                </a:solidFill>
                <a:effectLst/>
                <a:latin typeface="Courier New" panose="02070309020205020404" pitchFamily="49" charset="0"/>
              </a:rPr>
              <a:t>128</a:t>
            </a:r>
            <a:r>
              <a:rPr lang="en-IN" sz="1200" b="0" dirty="0">
                <a:solidFill>
                  <a:srgbClr val="000000"/>
                </a:solidFill>
                <a:effectLst/>
                <a:latin typeface="Courier New" panose="02070309020205020404" pitchFamily="49" charset="0"/>
              </a:rPr>
              <a:t>, </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 kernel_size=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padding=</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 dilation=</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stride=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bias=</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model_out+=[nn.Tanh()]</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 = nn.Sequential(*model1)</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.model2 = nn.Sequential(*model2)</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.model3 = nn.Sequential(*model3)</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.model4 = nn.Sequential(*model4)</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.model5 = nn.Sequential(*model5)</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.model6 = nn.Sequential(*model6)</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.model7 = nn.Sequential(*model7)</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.model8up = nn.Sequential(*model8up)</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.model8 = nn.Sequential(*model8)</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.model9up = nn.Sequential(*model9up)</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.model9 = nn.Sequential(*model9)</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.model10up = nn.Sequential(*model10up)</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.model10 = nn.Sequential(*model10)</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.model3short8 = nn.Sequential(*model3short8)</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.model2short9 = nn.Sequential(*model2short9)</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.model1short10 = nn.Sequential(*model1short10)</a:t>
            </a:r>
          </a:p>
        </p:txBody>
      </p:sp>
    </p:spTree>
    <p:extLst>
      <p:ext uri="{BB962C8B-B14F-4D97-AF65-F5344CB8AC3E}">
        <p14:creationId xmlns:p14="http://schemas.microsoft.com/office/powerpoint/2010/main" val="732783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264199-002D-08E4-13C9-2DA370C43230}"/>
              </a:ext>
            </a:extLst>
          </p:cNvPr>
          <p:cNvSpPr txBox="1"/>
          <p:nvPr/>
        </p:nvSpPr>
        <p:spPr>
          <a:xfrm>
            <a:off x="393291" y="117693"/>
            <a:ext cx="11189109" cy="6740307"/>
          </a:xfrm>
          <a:prstGeom prst="rect">
            <a:avLst/>
          </a:prstGeom>
          <a:noFill/>
        </p:spPr>
        <p:txBody>
          <a:bodyPr wrap="square">
            <a:spAutoFit/>
          </a:bodyPr>
          <a:lstStyle/>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.model_class = nn.Sequential(*model_class)</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.model_out = nn.Sequential(*model_out)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.upsample4 = nn.Sequential(*[nn.Upsample(scale_factor=</a:t>
            </a:r>
            <a:r>
              <a:rPr lang="en-IN" sz="1200" b="0" dirty="0">
                <a:solidFill>
                  <a:srgbClr val="098156"/>
                </a:solidFill>
                <a:effectLst/>
                <a:latin typeface="Courier New" panose="02070309020205020404" pitchFamily="49" charset="0"/>
              </a:rPr>
              <a:t>4</a:t>
            </a:r>
            <a:r>
              <a:rPr lang="en-IN" sz="1200" b="0" dirty="0">
                <a:solidFill>
                  <a:srgbClr val="000000"/>
                </a:solidFill>
                <a:effectLst/>
                <a:latin typeface="Courier New" panose="02070309020205020404" pitchFamily="49" charset="0"/>
              </a:rPr>
              <a:t>, mode=</a:t>
            </a:r>
            <a:r>
              <a:rPr lang="en-IN" sz="1200" b="0" dirty="0">
                <a:solidFill>
                  <a:srgbClr val="A31515"/>
                </a:solidFill>
                <a:effectLst/>
                <a:latin typeface="Courier New" panose="02070309020205020404" pitchFamily="49" charset="0"/>
              </a:rPr>
              <a:t>'bilinear'</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.softmax = nn.Sequential(*[nn.Softmax(dim=</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forward</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input_A</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input_B</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None</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mask_B</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None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if</a:t>
            </a:r>
            <a:r>
              <a:rPr lang="en-IN" sz="1200" b="0" dirty="0">
                <a:solidFill>
                  <a:srgbClr val="000000"/>
                </a:solidFill>
                <a:effectLst/>
                <a:latin typeface="Courier New" panose="02070309020205020404" pitchFamily="49" charset="0"/>
              </a:rPr>
              <a:t>(input_B </a:t>
            </a:r>
            <a:r>
              <a:rPr lang="en-IN" sz="1200" b="0" dirty="0">
                <a:solidFill>
                  <a:srgbClr val="0000FF"/>
                </a:solidFill>
                <a:effectLst/>
                <a:latin typeface="Courier New" panose="02070309020205020404" pitchFamily="49" charset="0"/>
              </a:rPr>
              <a:t>is</a:t>
            </a:r>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None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input_B = torch.cat((input_A*</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 input_A*</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 dim=</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if</a:t>
            </a:r>
            <a:r>
              <a:rPr lang="en-IN" sz="1200" b="0" dirty="0">
                <a:solidFill>
                  <a:srgbClr val="000000"/>
                </a:solidFill>
                <a:effectLst/>
                <a:latin typeface="Courier New" panose="02070309020205020404" pitchFamily="49" charset="0"/>
              </a:rPr>
              <a:t>(mask_B </a:t>
            </a:r>
            <a:r>
              <a:rPr lang="en-IN" sz="1200" b="0" dirty="0">
                <a:solidFill>
                  <a:srgbClr val="0000FF"/>
                </a:solidFill>
                <a:effectLst/>
                <a:latin typeface="Courier New" panose="02070309020205020404" pitchFamily="49" charset="0"/>
              </a:rPr>
              <a:t>is</a:t>
            </a:r>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None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mask_B = input_A*</a:t>
            </a:r>
            <a:r>
              <a:rPr lang="en-IN" sz="1200" b="0" dirty="0">
                <a:solidFill>
                  <a:srgbClr val="098156"/>
                </a:solidFill>
                <a:effectLst/>
                <a:latin typeface="Courier New" panose="02070309020205020404" pitchFamily="49" charset="0"/>
              </a:rPr>
              <a:t>0</a:t>
            </a:r>
            <a:endParaRPr lang="en-IN" sz="1200" b="0" dirty="0">
              <a:solidFill>
                <a:srgbClr val="000000"/>
              </a:solidFill>
              <a:effectLst/>
              <a:latin typeface="Courier New" panose="02070309020205020404" pitchFamily="49" charset="0"/>
            </a:endParaRP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conv1_2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.model1(torch.cat((</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.normalize_l(input_A),</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.normalize_ab(input_B),mask_B),dim=</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conv2_2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.model2(conv1_2[:,:,::</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conv3_3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.model3(conv2_2[:,:,::</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conv4_3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.model4(conv3_3[:,:,::</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conv5_3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.model5(conv4_3)</a:t>
            </a:r>
          </a:p>
          <a:p>
            <a:r>
              <a:rPr lang="en-IN" sz="1200" b="0" dirty="0">
                <a:solidFill>
                  <a:srgbClr val="000000"/>
                </a:solidFill>
                <a:effectLst/>
                <a:latin typeface="Courier New" panose="02070309020205020404" pitchFamily="49" charset="0"/>
              </a:rPr>
              <a:t>        conv6_3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.model6(conv5_3)</a:t>
            </a:r>
          </a:p>
          <a:p>
            <a:r>
              <a:rPr lang="en-IN" sz="1200" b="0" dirty="0">
                <a:solidFill>
                  <a:srgbClr val="000000"/>
                </a:solidFill>
                <a:effectLst/>
                <a:latin typeface="Courier New" panose="02070309020205020404" pitchFamily="49" charset="0"/>
              </a:rPr>
              <a:t>        conv7_3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.model7(conv6_3)</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conv8_up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.model8up(conv7_3)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.model3short8(conv3_3)</a:t>
            </a:r>
          </a:p>
          <a:p>
            <a:r>
              <a:rPr lang="en-IN" sz="1200" b="0" dirty="0">
                <a:solidFill>
                  <a:srgbClr val="000000"/>
                </a:solidFill>
                <a:effectLst/>
                <a:latin typeface="Courier New" panose="02070309020205020404" pitchFamily="49" charset="0"/>
              </a:rPr>
              <a:t>        conv8_3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.model8(conv8_up)</a:t>
            </a:r>
          </a:p>
          <a:p>
            <a:r>
              <a:rPr lang="en-IN" sz="1200" b="0" dirty="0">
                <a:solidFill>
                  <a:srgbClr val="000000"/>
                </a:solidFill>
                <a:effectLst/>
                <a:latin typeface="Courier New" panose="02070309020205020404" pitchFamily="49" charset="0"/>
              </a:rPr>
              <a:t>        conv9_up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.model9up(conv8_3)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.model2short9(conv2_2)</a:t>
            </a:r>
          </a:p>
          <a:p>
            <a:r>
              <a:rPr lang="en-IN" sz="1200" b="0" dirty="0">
                <a:solidFill>
                  <a:srgbClr val="000000"/>
                </a:solidFill>
                <a:effectLst/>
                <a:latin typeface="Courier New" panose="02070309020205020404" pitchFamily="49" charset="0"/>
              </a:rPr>
              <a:t>        conv9_3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.model9(conv9_up)</a:t>
            </a:r>
          </a:p>
          <a:p>
            <a:r>
              <a:rPr lang="en-IN" sz="1200" b="0" dirty="0">
                <a:solidFill>
                  <a:srgbClr val="000000"/>
                </a:solidFill>
                <a:effectLst/>
                <a:latin typeface="Courier New" panose="02070309020205020404" pitchFamily="49" charset="0"/>
              </a:rPr>
              <a:t>        conv10_up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.model10up(conv9_3)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.model1short10(conv1_2)</a:t>
            </a:r>
          </a:p>
          <a:p>
            <a:r>
              <a:rPr lang="en-IN" sz="1200" b="0" dirty="0">
                <a:solidFill>
                  <a:srgbClr val="000000"/>
                </a:solidFill>
                <a:effectLst/>
                <a:latin typeface="Courier New" panose="02070309020205020404" pitchFamily="49" charset="0"/>
              </a:rPr>
              <a:t>        conv10_2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.model10(conv10_up)</a:t>
            </a:r>
          </a:p>
          <a:p>
            <a:r>
              <a:rPr lang="en-IN" sz="1200" b="0" dirty="0">
                <a:solidFill>
                  <a:srgbClr val="000000"/>
                </a:solidFill>
                <a:effectLst/>
                <a:latin typeface="Courier New" panose="02070309020205020404" pitchFamily="49" charset="0"/>
              </a:rPr>
              <a:t>        out_reg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.model_out(conv10_2)</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conv9_up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.model9up(conv8_3)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.model2short9(conv2_2)</a:t>
            </a:r>
          </a:p>
          <a:p>
            <a:r>
              <a:rPr lang="en-IN" sz="1200" b="0" dirty="0">
                <a:solidFill>
                  <a:srgbClr val="000000"/>
                </a:solidFill>
                <a:effectLst/>
                <a:latin typeface="Courier New" panose="02070309020205020404" pitchFamily="49" charset="0"/>
              </a:rPr>
              <a:t>        conv9_3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.model9(conv9_up)</a:t>
            </a:r>
          </a:p>
          <a:p>
            <a:r>
              <a:rPr lang="en-IN" sz="1200" b="0" dirty="0">
                <a:solidFill>
                  <a:srgbClr val="000000"/>
                </a:solidFill>
                <a:effectLst/>
                <a:latin typeface="Courier New" panose="02070309020205020404" pitchFamily="49" charset="0"/>
              </a:rPr>
              <a:t>        conv10_up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.model10up(conv9_3)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.model1short10(conv1_2)</a:t>
            </a:r>
          </a:p>
          <a:p>
            <a:r>
              <a:rPr lang="en-IN" sz="1200" b="0" dirty="0">
                <a:solidFill>
                  <a:srgbClr val="000000"/>
                </a:solidFill>
                <a:effectLst/>
                <a:latin typeface="Courier New" panose="02070309020205020404" pitchFamily="49" charset="0"/>
              </a:rPr>
              <a:t>        conv10_2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.model10(conv10_up)</a:t>
            </a:r>
          </a:p>
          <a:p>
            <a:r>
              <a:rPr lang="en-IN" sz="1200" b="0" dirty="0">
                <a:solidFill>
                  <a:srgbClr val="000000"/>
                </a:solidFill>
                <a:effectLst/>
                <a:latin typeface="Courier New" panose="02070309020205020404" pitchFamily="49" charset="0"/>
              </a:rPr>
              <a:t>        out_reg =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.model_out(conv10_2)</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self</a:t>
            </a:r>
            <a:r>
              <a:rPr lang="en-IN" sz="1200" b="0" dirty="0">
                <a:solidFill>
                  <a:srgbClr val="000000"/>
                </a:solidFill>
                <a:effectLst/>
                <a:latin typeface="Courier New" panose="02070309020205020404" pitchFamily="49" charset="0"/>
              </a:rPr>
              <a:t>.unnormalize_ab(out_reg)</a:t>
            </a:r>
          </a:p>
        </p:txBody>
      </p:sp>
    </p:spTree>
    <p:extLst>
      <p:ext uri="{BB962C8B-B14F-4D97-AF65-F5344CB8AC3E}">
        <p14:creationId xmlns:p14="http://schemas.microsoft.com/office/powerpoint/2010/main" val="360905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EB86-1134-EDF1-C6FF-8889FAE0E5F6}"/>
              </a:ext>
            </a:extLst>
          </p:cNvPr>
          <p:cNvSpPr>
            <a:spLocks noGrp="1"/>
          </p:cNvSpPr>
          <p:nvPr>
            <p:ph type="title"/>
          </p:nvPr>
        </p:nvSpPr>
        <p:spPr>
          <a:xfrm>
            <a:off x="1688694" y="725277"/>
            <a:ext cx="2966593" cy="739730"/>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9C37223E-D7B7-5A73-EC9E-FA8BF85DAF13}"/>
              </a:ext>
            </a:extLst>
          </p:cNvPr>
          <p:cNvSpPr>
            <a:spLocks noGrp="1"/>
          </p:cNvSpPr>
          <p:nvPr>
            <p:ph idx="1"/>
          </p:nvPr>
        </p:nvSpPr>
        <p:spPr>
          <a:xfrm>
            <a:off x="1688694" y="1804942"/>
            <a:ext cx="4790764" cy="4327781"/>
          </a:xfrm>
        </p:spPr>
        <p:txBody>
          <a:bodyPr>
            <a:normAutofit/>
          </a:bodyPr>
          <a:lstStyle/>
          <a:p>
            <a:r>
              <a:rPr lang="en-IN" sz="2400" dirty="0">
                <a:latin typeface="Times New Roman" panose="02020603050405020304" pitchFamily="18" charset="0"/>
                <a:cs typeface="Times New Roman" panose="02020603050405020304" pitchFamily="18" charset="0"/>
              </a:rPr>
              <a:t>Abstract</a:t>
            </a:r>
          </a:p>
          <a:p>
            <a:r>
              <a:rPr lang="en-IN" sz="2400" dirty="0">
                <a:latin typeface="Times New Roman" panose="02020603050405020304" pitchFamily="18" charset="0"/>
                <a:cs typeface="Times New Roman" panose="02020603050405020304" pitchFamily="18" charset="0"/>
              </a:rPr>
              <a:t>State of Art</a:t>
            </a:r>
          </a:p>
          <a:p>
            <a:r>
              <a:rPr lang="en-IN" sz="2400" dirty="0">
                <a:latin typeface="Times New Roman" panose="02020603050405020304" pitchFamily="18" charset="0"/>
                <a:cs typeface="Times New Roman" panose="02020603050405020304" pitchFamily="18" charset="0"/>
              </a:rPr>
              <a:t>Proposed System</a:t>
            </a:r>
          </a:p>
          <a:p>
            <a:r>
              <a:rPr lang="en-IN" sz="2400" dirty="0">
                <a:latin typeface="Times New Roman" panose="02020603050405020304" pitchFamily="18" charset="0"/>
                <a:cs typeface="Times New Roman" panose="02020603050405020304" pitchFamily="18" charset="0"/>
              </a:rPr>
              <a:t>Advantages of proposed system</a:t>
            </a:r>
          </a:p>
          <a:p>
            <a:r>
              <a:rPr lang="en-IN" sz="2400" dirty="0">
                <a:latin typeface="Times New Roman" panose="02020603050405020304" pitchFamily="18" charset="0"/>
                <a:cs typeface="Times New Roman" panose="02020603050405020304" pitchFamily="18" charset="0"/>
              </a:rPr>
              <a:t>Models</a:t>
            </a:r>
          </a:p>
          <a:p>
            <a:r>
              <a:rPr lang="en-IN" sz="2400" dirty="0">
                <a:latin typeface="Times New Roman" panose="02020603050405020304" pitchFamily="18" charset="0"/>
                <a:cs typeface="Times New Roman" panose="02020603050405020304" pitchFamily="18" charset="0"/>
              </a:rPr>
              <a:t>Libraries used</a:t>
            </a:r>
          </a:p>
          <a:p>
            <a:r>
              <a:rPr lang="en-IN" sz="2400" dirty="0">
                <a:latin typeface="Times New Roman" panose="02020603050405020304" pitchFamily="18" charset="0"/>
                <a:cs typeface="Times New Roman" panose="02020603050405020304" pitchFamily="18" charset="0"/>
              </a:rPr>
              <a:t>System architecture</a:t>
            </a:r>
          </a:p>
          <a:p>
            <a:r>
              <a:rPr lang="en-IN" sz="2400" dirty="0">
                <a:latin typeface="Times New Roman" panose="02020603050405020304" pitchFamily="18" charset="0"/>
                <a:cs typeface="Times New Roman" panose="02020603050405020304" pitchFamily="18" charset="0"/>
              </a:rPr>
              <a:t>Input&amp;output </a:t>
            </a:r>
          </a:p>
          <a:p>
            <a:pPr marL="0" indent="0">
              <a:buNone/>
            </a:pPr>
            <a:endParaRPr lang="en-IN" sz="2400" dirty="0">
              <a:latin typeface="Calisto MT" panose="02040603050505030304" pitchFamily="18" charset="0"/>
            </a:endParaRPr>
          </a:p>
        </p:txBody>
      </p:sp>
    </p:spTree>
    <p:extLst>
      <p:ext uri="{BB962C8B-B14F-4D97-AF65-F5344CB8AC3E}">
        <p14:creationId xmlns:p14="http://schemas.microsoft.com/office/powerpoint/2010/main" val="2696792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DB9589-E7F9-AF2B-BC63-73DD7434AD5B}"/>
              </a:ext>
            </a:extLst>
          </p:cNvPr>
          <p:cNvSpPr txBox="1"/>
          <p:nvPr/>
        </p:nvSpPr>
        <p:spPr>
          <a:xfrm>
            <a:off x="658762" y="721079"/>
            <a:ext cx="11434916" cy="5816977"/>
          </a:xfrm>
          <a:prstGeom prst="rect">
            <a:avLst/>
          </a:prstGeom>
          <a:noFill/>
        </p:spPr>
        <p:txBody>
          <a:bodyPr wrap="square">
            <a:spAutoFit/>
          </a:bodyPr>
          <a:lstStyle/>
          <a:p>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siggraph17</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pretrained</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model = SIGGRAPHGenerator()</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if</a:t>
            </a:r>
            <a:r>
              <a:rPr lang="en-IN" sz="1200" b="0" dirty="0">
                <a:solidFill>
                  <a:srgbClr val="000000"/>
                </a:solidFill>
                <a:effectLst/>
                <a:latin typeface="Courier New" panose="02070309020205020404" pitchFamily="49" charset="0"/>
              </a:rPr>
              <a:t>(pretrained):</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torch.utils.model_zoo </a:t>
            </a:r>
            <a:r>
              <a:rPr lang="en-IN" sz="1200" b="0" dirty="0">
                <a:solidFill>
                  <a:srgbClr val="AF00DB"/>
                </a:solidFill>
                <a:effectLst/>
                <a:latin typeface="Courier New" panose="02070309020205020404" pitchFamily="49" charset="0"/>
              </a:rPr>
              <a:t>as</a:t>
            </a:r>
            <a:r>
              <a:rPr lang="en-IN" sz="1200" b="0" dirty="0">
                <a:solidFill>
                  <a:srgbClr val="000000"/>
                </a:solidFill>
                <a:effectLst/>
                <a:latin typeface="Courier New" panose="02070309020205020404" pitchFamily="49" charset="0"/>
              </a:rPr>
              <a:t> model_zoo</a:t>
            </a:r>
          </a:p>
          <a:p>
            <a:r>
              <a:rPr lang="en-IN" sz="1200" b="0" dirty="0">
                <a:solidFill>
                  <a:srgbClr val="000000"/>
                </a:solidFill>
                <a:effectLst/>
                <a:latin typeface="Courier New" panose="02070309020205020404" pitchFamily="49" charset="0"/>
              </a:rPr>
              <a:t>        model.load_state_dict(model_zoo.load_url(</a:t>
            </a:r>
            <a:r>
              <a:rPr lang="en-IN" sz="1200" b="0" dirty="0">
                <a:solidFill>
                  <a:srgbClr val="A31515"/>
                </a:solidFill>
                <a:effectLst/>
                <a:latin typeface="Courier New" panose="02070309020205020404" pitchFamily="49" charset="0"/>
              </a:rPr>
              <a:t>'https://colorizers.s3.us-east-2.amazonaws.com/siggraph17-df00044c.pth'</a:t>
            </a:r>
            <a:r>
              <a:rPr lang="en-IN" sz="1200" b="0" dirty="0">
                <a:solidFill>
                  <a:srgbClr val="000000"/>
                </a:solidFill>
                <a:effectLst/>
                <a:latin typeface="Courier New" panose="02070309020205020404" pitchFamily="49" charset="0"/>
              </a:rPr>
              <a:t>,map_location=</a:t>
            </a:r>
            <a:r>
              <a:rPr lang="en-IN" sz="1200" b="0" dirty="0">
                <a:solidFill>
                  <a:srgbClr val="A31515"/>
                </a:solidFill>
                <a:effectLst/>
                <a:latin typeface="Courier New" panose="02070309020205020404" pitchFamily="49" charset="0"/>
              </a:rPr>
              <a:t>'cpu'</a:t>
            </a:r>
            <a:r>
              <a:rPr lang="en-IN" sz="1200" b="0" dirty="0">
                <a:solidFill>
                  <a:srgbClr val="000000"/>
                </a:solidFill>
                <a:effectLst/>
                <a:latin typeface="Courier New" panose="02070309020205020404" pitchFamily="49" charset="0"/>
              </a:rPr>
              <a:t>,check_hash=</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model</a:t>
            </a:r>
          </a:p>
          <a:p>
            <a:br>
              <a:rPr lang="en-IN" sz="1200" b="0" dirty="0">
                <a:solidFill>
                  <a:srgbClr val="000000"/>
                </a:solidFill>
                <a:effectLst/>
                <a:latin typeface="Courier New" panose="02070309020205020404" pitchFamily="49" charset="0"/>
              </a:rPr>
            </a:b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load_img</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img_path</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out_np = np.asarray(Image.</a:t>
            </a:r>
            <a:r>
              <a:rPr lang="en-IN" sz="1200" b="0" dirty="0">
                <a:solidFill>
                  <a:srgbClr val="795E26"/>
                </a:solidFill>
                <a:effectLst/>
                <a:latin typeface="Courier New" panose="02070309020205020404" pitchFamily="49" charset="0"/>
              </a:rPr>
              <a:t>open</a:t>
            </a:r>
            <a:r>
              <a:rPr lang="en-IN" sz="1200" b="0" dirty="0">
                <a:solidFill>
                  <a:srgbClr val="000000"/>
                </a:solidFill>
                <a:effectLst/>
                <a:latin typeface="Courier New" panose="02070309020205020404" pitchFamily="49" charset="0"/>
              </a:rPr>
              <a:t>(img_path))</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if</a:t>
            </a:r>
            <a:r>
              <a:rPr lang="en-IN" sz="1200" b="0" dirty="0">
                <a:solidFill>
                  <a:srgbClr val="000000"/>
                </a:solidFill>
                <a:effectLst/>
                <a:latin typeface="Courier New" panose="02070309020205020404" pitchFamily="49" charset="0"/>
              </a:rPr>
              <a:t>(out_np.ndim==</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out_np = np.tile(out_np[:,:,</a:t>
            </a:r>
            <a:r>
              <a:rPr lang="en-IN" sz="1200" b="0" dirty="0">
                <a:solidFill>
                  <a:srgbClr val="0000FF"/>
                </a:solidFill>
                <a:effectLst/>
                <a:latin typeface="Courier New" panose="02070309020205020404" pitchFamily="49" charset="0"/>
              </a:rPr>
              <a:t>None</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out_np</a:t>
            </a:r>
          </a:p>
          <a:p>
            <a:br>
              <a:rPr lang="en-IN" sz="1200" b="0" dirty="0">
                <a:solidFill>
                  <a:srgbClr val="000000"/>
                </a:solidFill>
                <a:effectLst/>
                <a:latin typeface="Courier New" panose="02070309020205020404" pitchFamily="49" charset="0"/>
              </a:rPr>
            </a:b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resize_img</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img</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HW</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resample</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np.asarray(Image.fromarray(img).resize((HW[</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],HW[</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 resample=resample))</a:t>
            </a:r>
          </a:p>
          <a:p>
            <a:br>
              <a:rPr lang="en-IN" sz="1200" b="0" dirty="0">
                <a:solidFill>
                  <a:srgbClr val="000000"/>
                </a:solidFill>
                <a:effectLst/>
                <a:latin typeface="Courier New" panose="02070309020205020404" pitchFamily="49" charset="0"/>
              </a:rPr>
            </a:br>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preprocess_img</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img_rgb_orig</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HW</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resample</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return original size L and resized L as torch Tensors</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img_rgb_rs = resize_img(img_rgb_orig, HW=HW, resample=resample)</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img_lab_orig = color.rgb2lab(img_rgb_orig)</a:t>
            </a:r>
          </a:p>
          <a:p>
            <a:r>
              <a:rPr lang="en-IN" sz="1200" b="0" dirty="0">
                <a:solidFill>
                  <a:srgbClr val="000000"/>
                </a:solidFill>
                <a:effectLst/>
                <a:latin typeface="Courier New" panose="02070309020205020404" pitchFamily="49" charset="0"/>
              </a:rPr>
              <a:t>    img_lab_rs = color.rgb2lab(img_rgb_rs)</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img_l_orig = img_lab_orig[:,:,</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img_l_rs = img_lab_rs[:,:,</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tens_orig_l = torch.Tensor(img_l_orig)[</a:t>
            </a:r>
            <a:r>
              <a:rPr lang="en-IN" sz="1200" b="0" dirty="0">
                <a:solidFill>
                  <a:srgbClr val="0000FF"/>
                </a:solidFill>
                <a:effectLst/>
                <a:latin typeface="Courier New" panose="02070309020205020404" pitchFamily="49" charset="0"/>
              </a:rPr>
              <a:t>None</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None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tens_rs_l = torch.Tensor(img_l_rs)[</a:t>
            </a:r>
            <a:r>
              <a:rPr lang="en-IN" sz="1200" b="0" dirty="0">
                <a:solidFill>
                  <a:srgbClr val="0000FF"/>
                </a:solidFill>
                <a:effectLst/>
                <a:latin typeface="Courier New" panose="02070309020205020404" pitchFamily="49" charset="0"/>
              </a:rPr>
              <a:t>None</a:t>
            </a:r>
            <a:r>
              <a:rPr lang="en-IN" sz="1200" b="0" dirty="0">
                <a:solidFill>
                  <a:srgbClr val="000000"/>
                </a:solidFill>
                <a:effectLst/>
                <a:latin typeface="Courier New" panose="02070309020205020404" pitchFamily="49" charset="0"/>
              </a:rPr>
              <a:t>,</a:t>
            </a:r>
            <a:r>
              <a:rPr lang="en-IN" sz="1200" b="0" dirty="0">
                <a:solidFill>
                  <a:srgbClr val="0000FF"/>
                </a:solidFill>
                <a:effectLst/>
                <a:latin typeface="Courier New" panose="02070309020205020404" pitchFamily="49" charset="0"/>
              </a:rPr>
              <a:t>None</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(tens_orig_l, tens_rs_l)</a:t>
            </a:r>
          </a:p>
        </p:txBody>
      </p:sp>
    </p:spTree>
    <p:extLst>
      <p:ext uri="{BB962C8B-B14F-4D97-AF65-F5344CB8AC3E}">
        <p14:creationId xmlns:p14="http://schemas.microsoft.com/office/powerpoint/2010/main" val="931419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5547BE-9E3C-A856-5157-6988633E863E}"/>
              </a:ext>
            </a:extLst>
          </p:cNvPr>
          <p:cNvSpPr txBox="1"/>
          <p:nvPr/>
        </p:nvSpPr>
        <p:spPr>
          <a:xfrm>
            <a:off x="776748" y="797510"/>
            <a:ext cx="10363200" cy="5262979"/>
          </a:xfrm>
          <a:prstGeom prst="rect">
            <a:avLst/>
          </a:prstGeom>
          <a:noFill/>
        </p:spPr>
        <p:txBody>
          <a:bodyPr wrap="square">
            <a:spAutoFit/>
          </a:bodyPr>
          <a:lstStyle/>
          <a:p>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postprocess_tens</a:t>
            </a:r>
            <a:r>
              <a:rPr lang="en-IN" sz="1200" b="0" dirty="0">
                <a:solidFill>
                  <a:srgbClr val="000000"/>
                </a:solidFill>
                <a:effectLst/>
                <a:latin typeface="Courier New" panose="02070309020205020404" pitchFamily="49" charset="0"/>
              </a:rPr>
              <a:t>(</a:t>
            </a:r>
            <a:r>
              <a:rPr lang="en-IN" sz="1200" b="0" dirty="0">
                <a:solidFill>
                  <a:srgbClr val="001080"/>
                </a:solidFill>
                <a:effectLst/>
                <a:latin typeface="Courier New" panose="02070309020205020404" pitchFamily="49" charset="0"/>
              </a:rPr>
              <a:t>tens_orig_l</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out_ab</a:t>
            </a:r>
            <a:r>
              <a:rPr lang="en-IN" sz="1200" b="0" dirty="0">
                <a:solidFill>
                  <a:srgbClr val="000000"/>
                </a:solidFill>
                <a:effectLst/>
                <a:latin typeface="Courier New" panose="02070309020205020404" pitchFamily="49" charset="0"/>
              </a:rPr>
              <a:t>, </a:t>
            </a:r>
            <a:r>
              <a:rPr lang="en-IN" sz="1200" b="0" dirty="0">
                <a:solidFill>
                  <a:srgbClr val="001080"/>
                </a:solidFill>
                <a:effectLst/>
                <a:latin typeface="Courier New" panose="02070309020205020404" pitchFamily="49" charset="0"/>
              </a:rPr>
              <a:t>mode</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'bilinear'</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tens_orig_l   1 x 1 x H_orig x W_orig</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out_ab        1 x 2 x H x W</a:t>
            </a:r>
            <a:endParaRPr lang="en-IN" sz="1200" b="0" dirty="0">
              <a:solidFill>
                <a:srgbClr val="000000"/>
              </a:solidFill>
              <a:effectLst/>
              <a:latin typeface="Courier New" panose="02070309020205020404" pitchFamily="49" charset="0"/>
            </a:endParaRP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HW_orig = tens_orig_l.shape[</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HW = out_ab.shape[</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call resize function if needed</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if</a:t>
            </a:r>
            <a:r>
              <a:rPr lang="en-IN" sz="1200" b="0" dirty="0">
                <a:solidFill>
                  <a:srgbClr val="000000"/>
                </a:solidFill>
                <a:effectLst/>
                <a:latin typeface="Courier New" panose="02070309020205020404" pitchFamily="49" charset="0"/>
              </a:rPr>
              <a:t>(HW_orig[</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]!=HW[</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 </a:t>
            </a:r>
            <a:r>
              <a:rPr lang="en-IN" sz="1200" b="0" dirty="0">
                <a:solidFill>
                  <a:srgbClr val="0000FF"/>
                </a:solidFill>
                <a:effectLst/>
                <a:latin typeface="Courier New" panose="02070309020205020404" pitchFamily="49" charset="0"/>
              </a:rPr>
              <a:t>or</a:t>
            </a:r>
            <a:r>
              <a:rPr lang="en-IN" sz="1200" b="0" dirty="0">
                <a:solidFill>
                  <a:srgbClr val="000000"/>
                </a:solidFill>
                <a:effectLst/>
                <a:latin typeface="Courier New" panose="02070309020205020404" pitchFamily="49" charset="0"/>
              </a:rPr>
              <a:t> HW_orig[</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]!=HW[</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out_ab_orig = F.interpolate(out_ab, size=HW_orig, mode=</a:t>
            </a:r>
            <a:r>
              <a:rPr lang="en-IN" sz="1200" b="0" dirty="0">
                <a:solidFill>
                  <a:srgbClr val="A31515"/>
                </a:solidFill>
                <a:effectLst/>
                <a:latin typeface="Courier New" panose="02070309020205020404" pitchFamily="49" charset="0"/>
              </a:rPr>
              <a:t>'bilinear'</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else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out_ab_orig = out_ab</a:t>
            </a:r>
          </a:p>
          <a:p>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    out_lab_orig = torch.cat((tens_orig_l, out_ab_orig), dim=</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return</a:t>
            </a:r>
            <a:r>
              <a:rPr lang="en-IN" sz="1200" b="0" dirty="0">
                <a:solidFill>
                  <a:srgbClr val="000000"/>
                </a:solidFill>
                <a:effectLst/>
                <a:latin typeface="Courier New" panose="02070309020205020404" pitchFamily="49" charset="0"/>
              </a:rPr>
              <a:t> color.lab2rgb(out_lab_orig.data.cpu().numpy()[</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,...].transpose((</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r>
              <a:rPr lang="en-IN" sz="1200" b="0" dirty="0">
                <a:solidFill>
                  <a:srgbClr val="008000"/>
                </a:solidFill>
                <a:effectLst/>
                <a:latin typeface="Courier New" panose="02070309020205020404" pitchFamily="49" charset="0"/>
              </a:rPr>
              <a:t># Specify the path to the image</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img_path = </a:t>
            </a:r>
            <a:r>
              <a:rPr lang="en-IN" sz="1200" b="0" dirty="0">
                <a:solidFill>
                  <a:srgbClr val="A31515"/>
                </a:solidFill>
                <a:effectLst/>
                <a:latin typeface="Courier New" panose="02070309020205020404" pitchFamily="49" charset="0"/>
              </a:rPr>
              <a:t>'/content/drive/MyDrive/Mini-Project/Image Colourization/Images/person1.jpg'</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use_gpu = </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or False if you don't want to use GPU</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save_prefix = </a:t>
            </a:r>
            <a:r>
              <a:rPr lang="en-IN" sz="1200" b="0" dirty="0">
                <a:solidFill>
                  <a:srgbClr val="A31515"/>
                </a:solidFill>
                <a:effectLst/>
                <a:latin typeface="Courier New" panose="02070309020205020404" pitchFamily="49" charset="0"/>
              </a:rPr>
              <a:t>'saved'</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img = load_img(img_path)</a:t>
            </a:r>
          </a:p>
          <a:p>
            <a:br>
              <a:rPr lang="en-IN" sz="1200" b="0" dirty="0">
                <a:solidFill>
                  <a:srgbClr val="000000"/>
                </a:solidFill>
                <a:effectLst/>
                <a:latin typeface="Courier New" panose="02070309020205020404" pitchFamily="49" charset="0"/>
              </a:rPr>
            </a:br>
            <a:r>
              <a:rPr lang="en-IN" sz="1200" b="0" dirty="0">
                <a:solidFill>
                  <a:srgbClr val="008000"/>
                </a:solidFill>
                <a:effectLst/>
                <a:latin typeface="Courier New" panose="02070309020205020404" pitchFamily="49" charset="0"/>
              </a:rPr>
              <a:t># load colorizers</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colorizer_eccv16 = eccv16(pretrained=</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r>
              <a:rPr lang="en-IN" sz="1200" b="0" dirty="0">
                <a:solidFill>
                  <a:srgbClr val="795E26"/>
                </a:solidFill>
                <a:effectLst/>
                <a:latin typeface="Courier New" panose="02070309020205020404" pitchFamily="49" charset="0"/>
              </a:rPr>
              <a:t>eval</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colorizer_siggraph17 = siggraph17(pretrained=</a:t>
            </a:r>
            <a:r>
              <a:rPr lang="en-IN" sz="1200" b="0" dirty="0">
                <a:solidFill>
                  <a:srgbClr val="0000FF"/>
                </a:solidFill>
                <a:effectLst/>
                <a:latin typeface="Courier New" panose="02070309020205020404" pitchFamily="49" charset="0"/>
              </a:rPr>
              <a:t>True</a:t>
            </a:r>
            <a:r>
              <a:rPr lang="en-IN" sz="1200" b="0" dirty="0">
                <a:solidFill>
                  <a:srgbClr val="000000"/>
                </a:solidFill>
                <a:effectLst/>
                <a:latin typeface="Courier New" panose="02070309020205020404" pitchFamily="49" charset="0"/>
              </a:rPr>
              <a:t>).</a:t>
            </a:r>
            <a:r>
              <a:rPr lang="en-IN" sz="1200" b="0" dirty="0">
                <a:solidFill>
                  <a:srgbClr val="795E26"/>
                </a:solidFill>
                <a:effectLst/>
                <a:latin typeface="Courier New" panose="02070309020205020404" pitchFamily="49" charset="0"/>
              </a:rPr>
              <a:t>eval</a:t>
            </a:r>
            <a:r>
              <a:rPr lang="en-IN" sz="1200" b="0" dirty="0">
                <a:solidFill>
                  <a:srgbClr val="000000"/>
                </a:solidFill>
                <a:effectLst/>
                <a:latin typeface="Courier New" panose="02070309020205020404" pitchFamily="49" charset="0"/>
              </a:rPr>
              <a:t>()</a:t>
            </a:r>
          </a:p>
          <a:p>
            <a:r>
              <a:rPr lang="en-IN" sz="1200" b="0" dirty="0">
                <a:solidFill>
                  <a:srgbClr val="AF00DB"/>
                </a:solidFill>
                <a:effectLst/>
                <a:latin typeface="Courier New" panose="02070309020205020404" pitchFamily="49" charset="0"/>
              </a:rPr>
              <a:t>if</a:t>
            </a:r>
            <a:r>
              <a:rPr lang="en-IN" sz="1200" b="0" dirty="0">
                <a:solidFill>
                  <a:srgbClr val="000000"/>
                </a:solidFill>
                <a:effectLst/>
                <a:latin typeface="Courier New" panose="02070309020205020404" pitchFamily="49" charset="0"/>
              </a:rPr>
              <a:t>(use_gpu):</a:t>
            </a:r>
          </a:p>
          <a:p>
            <a:r>
              <a:rPr lang="en-IN" sz="1200" b="0" dirty="0">
                <a:solidFill>
                  <a:srgbClr val="000000"/>
                </a:solidFill>
                <a:effectLst/>
                <a:latin typeface="Courier New" panose="02070309020205020404" pitchFamily="49" charset="0"/>
              </a:rPr>
              <a:t>    colorizer_eccv16.cuda()</a:t>
            </a:r>
          </a:p>
          <a:p>
            <a:r>
              <a:rPr lang="en-IN" sz="1200" b="0" dirty="0">
                <a:solidFill>
                  <a:srgbClr val="000000"/>
                </a:solidFill>
                <a:effectLst/>
                <a:latin typeface="Courier New" panose="02070309020205020404" pitchFamily="49" charset="0"/>
              </a:rPr>
              <a:t>    colorizer_siggraph17.cuda()</a:t>
            </a:r>
          </a:p>
        </p:txBody>
      </p:sp>
    </p:spTree>
    <p:extLst>
      <p:ext uri="{BB962C8B-B14F-4D97-AF65-F5344CB8AC3E}">
        <p14:creationId xmlns:p14="http://schemas.microsoft.com/office/powerpoint/2010/main" val="4278716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0D2FD8-A3F0-68E1-BF4D-DA65AA540096}"/>
              </a:ext>
            </a:extLst>
          </p:cNvPr>
          <p:cNvSpPr txBox="1"/>
          <p:nvPr/>
        </p:nvSpPr>
        <p:spPr>
          <a:xfrm>
            <a:off x="737419" y="422787"/>
            <a:ext cx="11110452" cy="6186309"/>
          </a:xfrm>
          <a:prstGeom prst="rect">
            <a:avLst/>
          </a:prstGeom>
          <a:noFill/>
        </p:spPr>
        <p:txBody>
          <a:bodyPr wrap="square">
            <a:spAutoFit/>
          </a:bodyPr>
          <a:lstStyle/>
          <a:p>
            <a:r>
              <a:rPr lang="en-IN" sz="1200" b="0" dirty="0">
                <a:solidFill>
                  <a:srgbClr val="008000"/>
                </a:solidFill>
                <a:effectLst/>
                <a:latin typeface="Courier New" panose="02070309020205020404" pitchFamily="49" charset="0"/>
              </a:rPr>
              <a:t># default size to process images is 256x256</a:t>
            </a:r>
            <a:endParaRPr lang="en-IN" sz="1200" b="0" dirty="0">
              <a:solidFill>
                <a:srgbClr val="000000"/>
              </a:solidFill>
              <a:effectLst/>
              <a:latin typeface="Courier New" panose="02070309020205020404" pitchFamily="49" charset="0"/>
            </a:endParaRPr>
          </a:p>
          <a:p>
            <a:r>
              <a:rPr lang="en-IN" sz="1200" b="0" dirty="0">
                <a:solidFill>
                  <a:srgbClr val="008000"/>
                </a:solidFill>
                <a:effectLst/>
                <a:latin typeface="Courier New" panose="02070309020205020404" pitchFamily="49" charset="0"/>
              </a:rPr>
              <a:t># grab L channel in both original ("orig") and resized ("rs") resolutions</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img = load_img(img_path)</a:t>
            </a:r>
          </a:p>
          <a:p>
            <a:r>
              <a:rPr lang="en-IN" sz="1200" b="0" dirty="0">
                <a:solidFill>
                  <a:srgbClr val="000000"/>
                </a:solidFill>
                <a:effectLst/>
                <a:latin typeface="Courier New" panose="02070309020205020404" pitchFamily="49" charset="0"/>
              </a:rPr>
              <a:t>(tens_l_orig, tens_l_rs) = preprocess_img(img, HW=(</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256</a:t>
            </a:r>
            <a:r>
              <a:rPr lang="en-IN" sz="1200" b="0" dirty="0">
                <a:solidFill>
                  <a:srgbClr val="000000"/>
                </a:solidFill>
                <a:effectLst/>
                <a:latin typeface="Courier New" panose="02070309020205020404" pitchFamily="49" charset="0"/>
              </a:rPr>
              <a:t>))</a:t>
            </a:r>
          </a:p>
          <a:p>
            <a:r>
              <a:rPr lang="en-IN" sz="1200" b="0" dirty="0">
                <a:solidFill>
                  <a:srgbClr val="AF00DB"/>
                </a:solidFill>
                <a:effectLst/>
                <a:latin typeface="Courier New" panose="02070309020205020404" pitchFamily="49" charset="0"/>
              </a:rPr>
              <a:t>if</a:t>
            </a:r>
            <a:r>
              <a:rPr lang="en-IN" sz="1200" b="0" dirty="0">
                <a:solidFill>
                  <a:srgbClr val="000000"/>
                </a:solidFill>
                <a:effectLst/>
                <a:latin typeface="Courier New" panose="02070309020205020404" pitchFamily="49" charset="0"/>
              </a:rPr>
              <a:t>(use_gpu):</a:t>
            </a:r>
          </a:p>
          <a:p>
            <a:r>
              <a:rPr lang="en-IN" sz="1200" b="0" dirty="0">
                <a:solidFill>
                  <a:srgbClr val="000000"/>
                </a:solidFill>
                <a:effectLst/>
                <a:latin typeface="Courier New" panose="02070309020205020404" pitchFamily="49" charset="0"/>
              </a:rPr>
              <a:t>    tens_l_rs = tens_l_rs.cuda()</a:t>
            </a:r>
          </a:p>
          <a:p>
            <a:br>
              <a:rPr lang="en-IN" sz="1200" b="0" dirty="0">
                <a:solidFill>
                  <a:srgbClr val="000000"/>
                </a:solidFill>
                <a:effectLst/>
                <a:latin typeface="Courier New" panose="02070309020205020404" pitchFamily="49" charset="0"/>
              </a:rPr>
            </a:br>
            <a:r>
              <a:rPr lang="en-IN" sz="1200" b="0" dirty="0">
                <a:solidFill>
                  <a:srgbClr val="008000"/>
                </a:solidFill>
                <a:effectLst/>
                <a:latin typeface="Courier New" panose="02070309020205020404" pitchFamily="49" charset="0"/>
              </a:rPr>
              <a:t># colorizer outputs 256x256 ab map</a:t>
            </a:r>
            <a:endParaRPr lang="en-IN" sz="1200" b="0" dirty="0">
              <a:solidFill>
                <a:srgbClr val="000000"/>
              </a:solidFill>
              <a:effectLst/>
              <a:latin typeface="Courier New" panose="02070309020205020404" pitchFamily="49" charset="0"/>
            </a:endParaRPr>
          </a:p>
          <a:p>
            <a:r>
              <a:rPr lang="en-IN" sz="1200" b="0" dirty="0">
                <a:solidFill>
                  <a:srgbClr val="008000"/>
                </a:solidFill>
                <a:effectLst/>
                <a:latin typeface="Courier New" panose="02070309020205020404" pitchFamily="49" charset="0"/>
              </a:rPr>
              <a:t># resize and concatenate to original L channel</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img_bw = postprocess_tens(tens_l_orig, torch.cat((</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*tens_l_orig,</a:t>
            </a:r>
            <a:r>
              <a:rPr lang="en-IN" sz="1200" b="0" dirty="0">
                <a:solidFill>
                  <a:srgbClr val="098156"/>
                </a:solidFill>
                <a:effectLst/>
                <a:latin typeface="Courier New" panose="02070309020205020404" pitchFamily="49" charset="0"/>
              </a:rPr>
              <a:t>0</a:t>
            </a:r>
            <a:r>
              <a:rPr lang="en-IN" sz="1200" b="0" dirty="0">
                <a:solidFill>
                  <a:srgbClr val="000000"/>
                </a:solidFill>
                <a:effectLst/>
                <a:latin typeface="Courier New" panose="02070309020205020404" pitchFamily="49" charset="0"/>
              </a:rPr>
              <a:t>*tens_l_orig),dim=</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out_img_eccv16 = postprocess_tens(tens_l_orig, colorizer_eccv16(tens_l_rs).cpu())</a:t>
            </a:r>
          </a:p>
          <a:p>
            <a:r>
              <a:rPr lang="en-IN" sz="1200" b="0" dirty="0">
                <a:solidFill>
                  <a:srgbClr val="000000"/>
                </a:solidFill>
                <a:effectLst/>
                <a:latin typeface="Courier New" panose="02070309020205020404" pitchFamily="49" charset="0"/>
              </a:rPr>
              <a:t>out_img_siggraph17 = postprocess_tens(tens_l_orig, colorizer_siggraph17(tens_l_rs).cpu())</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plt.imsave(</a:t>
            </a:r>
            <a:r>
              <a:rPr lang="en-IN" sz="1200" b="0" dirty="0">
                <a:solidFill>
                  <a:srgbClr val="A31515"/>
                </a:solidFill>
                <a:effectLst/>
                <a:latin typeface="Courier New" panose="02070309020205020404" pitchFamily="49" charset="0"/>
              </a:rPr>
              <a:t>'%s_eccv16.png'</a:t>
            </a:r>
            <a:r>
              <a:rPr lang="en-IN" sz="1200" b="0" dirty="0">
                <a:solidFill>
                  <a:srgbClr val="000000"/>
                </a:solidFill>
                <a:effectLst/>
                <a:latin typeface="Courier New" panose="02070309020205020404" pitchFamily="49" charset="0"/>
              </a:rPr>
              <a:t>%save_prefix, out_img_eccv16)</a:t>
            </a:r>
          </a:p>
          <a:p>
            <a:r>
              <a:rPr lang="en-IN" sz="1200" b="0" dirty="0">
                <a:solidFill>
                  <a:srgbClr val="000000"/>
                </a:solidFill>
                <a:effectLst/>
                <a:latin typeface="Courier New" panose="02070309020205020404" pitchFamily="49" charset="0"/>
              </a:rPr>
              <a:t>plt.imsave(</a:t>
            </a:r>
            <a:r>
              <a:rPr lang="en-IN" sz="1200" b="0" dirty="0">
                <a:solidFill>
                  <a:srgbClr val="A31515"/>
                </a:solidFill>
                <a:effectLst/>
                <a:latin typeface="Courier New" panose="02070309020205020404" pitchFamily="49" charset="0"/>
              </a:rPr>
              <a:t>'%s_siggraph17.png'</a:t>
            </a:r>
            <a:r>
              <a:rPr lang="en-IN" sz="1200" b="0" dirty="0">
                <a:solidFill>
                  <a:srgbClr val="000000"/>
                </a:solidFill>
                <a:effectLst/>
                <a:latin typeface="Courier New" panose="02070309020205020404" pitchFamily="49" charset="0"/>
              </a:rPr>
              <a:t>%save_prefix, out_img_siggraph17)</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plt.figure(figsize=(</a:t>
            </a:r>
            <a:r>
              <a:rPr lang="en-IN" sz="1200" b="0" dirty="0">
                <a:solidFill>
                  <a:srgbClr val="098156"/>
                </a:solidFill>
                <a:effectLst/>
                <a:latin typeface="Courier New" panose="02070309020205020404" pitchFamily="49" charset="0"/>
              </a:rPr>
              <a:t>12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8</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plt.subplot(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plt.imshow(img)</a:t>
            </a:r>
          </a:p>
          <a:p>
            <a:r>
              <a:rPr lang="en-IN" sz="1200" b="0" dirty="0">
                <a:solidFill>
                  <a:srgbClr val="000000"/>
                </a:solidFill>
                <a:effectLst/>
                <a:latin typeface="Courier New" panose="02070309020205020404" pitchFamily="49" charset="0"/>
              </a:rPr>
              <a:t>plt.title(</a:t>
            </a:r>
            <a:r>
              <a:rPr lang="en-IN" sz="1200" b="0" dirty="0">
                <a:solidFill>
                  <a:srgbClr val="A31515"/>
                </a:solidFill>
                <a:effectLst/>
                <a:latin typeface="Courier New" panose="02070309020205020404" pitchFamily="49" charset="0"/>
              </a:rPr>
              <a:t>'Original'</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plt.axis(</a:t>
            </a:r>
            <a:r>
              <a:rPr lang="en-IN" sz="1200" b="0" dirty="0">
                <a:solidFill>
                  <a:srgbClr val="A31515"/>
                </a:solidFill>
                <a:effectLst/>
                <a:latin typeface="Courier New" panose="02070309020205020404" pitchFamily="49" charset="0"/>
              </a:rPr>
              <a:t>'off'</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plt.subplot(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plt.imshow(img_bw)</a:t>
            </a:r>
          </a:p>
          <a:p>
            <a:r>
              <a:rPr lang="en-IN" sz="1200" b="0" dirty="0">
                <a:solidFill>
                  <a:srgbClr val="000000"/>
                </a:solidFill>
                <a:effectLst/>
                <a:latin typeface="Courier New" panose="02070309020205020404" pitchFamily="49" charset="0"/>
              </a:rPr>
              <a:t>plt.title(</a:t>
            </a:r>
            <a:r>
              <a:rPr lang="en-IN" sz="1200" b="0" dirty="0">
                <a:solidFill>
                  <a:srgbClr val="A31515"/>
                </a:solidFill>
                <a:effectLst/>
                <a:latin typeface="Courier New" panose="02070309020205020404" pitchFamily="49" charset="0"/>
              </a:rPr>
              <a:t>'Input'</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plt.axis(</a:t>
            </a:r>
            <a:r>
              <a:rPr lang="en-IN" sz="1200" b="0" dirty="0">
                <a:solidFill>
                  <a:srgbClr val="A31515"/>
                </a:solidFill>
                <a:effectLst/>
                <a:latin typeface="Courier New" panose="02070309020205020404" pitchFamily="49" charset="0"/>
              </a:rPr>
              <a:t>'off'</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plt.subplot(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3</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plt.imshow(out_img_eccv16)</a:t>
            </a:r>
          </a:p>
          <a:p>
            <a:r>
              <a:rPr lang="en-IN" sz="1200" b="0" dirty="0">
                <a:solidFill>
                  <a:srgbClr val="000000"/>
                </a:solidFill>
                <a:effectLst/>
                <a:latin typeface="Courier New" panose="02070309020205020404" pitchFamily="49" charset="0"/>
              </a:rPr>
              <a:t>plt.title(</a:t>
            </a:r>
            <a:r>
              <a:rPr lang="en-IN" sz="1200" b="0" dirty="0">
                <a:solidFill>
                  <a:srgbClr val="A31515"/>
                </a:solidFill>
                <a:effectLst/>
                <a:latin typeface="Courier New" panose="02070309020205020404" pitchFamily="49" charset="0"/>
              </a:rPr>
              <a:t>'Output (ECCV 16)'</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plt.axis(</a:t>
            </a:r>
            <a:r>
              <a:rPr lang="en-IN" sz="1200" b="0" dirty="0">
                <a:solidFill>
                  <a:srgbClr val="A31515"/>
                </a:solidFill>
                <a:effectLst/>
                <a:latin typeface="Courier New" panose="02070309020205020404" pitchFamily="49" charset="0"/>
              </a:rPr>
              <a:t>'off'</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plt.subplot(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2</a:t>
            </a:r>
            <a:r>
              <a:rPr lang="en-IN" sz="1200" b="0" dirty="0">
                <a:solidFill>
                  <a:srgbClr val="000000"/>
                </a:solidFill>
                <a:effectLst/>
                <a:latin typeface="Courier New" panose="02070309020205020404" pitchFamily="49" charset="0"/>
              </a:rPr>
              <a:t>,</a:t>
            </a:r>
            <a:r>
              <a:rPr lang="en-IN" sz="1200" b="0" dirty="0">
                <a:solidFill>
                  <a:srgbClr val="098156"/>
                </a:solidFill>
                <a:effectLst/>
                <a:latin typeface="Courier New" panose="02070309020205020404" pitchFamily="49" charset="0"/>
              </a:rPr>
              <a:t>4</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plt.imshow(out_img_siggraph17)</a:t>
            </a:r>
          </a:p>
          <a:p>
            <a:r>
              <a:rPr lang="en-IN" sz="1200" b="0" dirty="0">
                <a:solidFill>
                  <a:srgbClr val="000000"/>
                </a:solidFill>
                <a:effectLst/>
                <a:latin typeface="Courier New" panose="02070309020205020404" pitchFamily="49" charset="0"/>
              </a:rPr>
              <a:t>plt.title(</a:t>
            </a:r>
            <a:r>
              <a:rPr lang="en-IN" sz="1200" b="0" dirty="0">
                <a:solidFill>
                  <a:srgbClr val="A31515"/>
                </a:solidFill>
                <a:effectLst/>
                <a:latin typeface="Courier New" panose="02070309020205020404" pitchFamily="49" charset="0"/>
              </a:rPr>
              <a:t>'Output (SIGGRAPH 17)'</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plt.axis(</a:t>
            </a:r>
            <a:r>
              <a:rPr lang="en-IN" sz="1200" b="0" dirty="0">
                <a:solidFill>
                  <a:srgbClr val="A31515"/>
                </a:solidFill>
                <a:effectLst/>
                <a:latin typeface="Courier New" panose="02070309020205020404" pitchFamily="49" charset="0"/>
              </a:rPr>
              <a:t>'off'</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plt.show()</a:t>
            </a:r>
          </a:p>
        </p:txBody>
      </p:sp>
    </p:spTree>
    <p:extLst>
      <p:ext uri="{BB962C8B-B14F-4D97-AF65-F5344CB8AC3E}">
        <p14:creationId xmlns:p14="http://schemas.microsoft.com/office/powerpoint/2010/main" val="1178952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907C-1050-79A4-638A-2643B1A818D5}"/>
              </a:ext>
            </a:extLst>
          </p:cNvPr>
          <p:cNvSpPr>
            <a:spLocks noGrp="1"/>
          </p:cNvSpPr>
          <p:nvPr>
            <p:ph type="title"/>
          </p:nvPr>
        </p:nvSpPr>
        <p:spPr>
          <a:xfrm>
            <a:off x="1748118" y="324465"/>
            <a:ext cx="4278124" cy="770250"/>
          </a:xfrm>
        </p:spPr>
        <p:txBody>
          <a:bodyPr/>
          <a:lstStyle/>
          <a:p>
            <a:r>
              <a:rPr lang="en-IN" b="1" dirty="0">
                <a:solidFill>
                  <a:srgbClr val="FF0000"/>
                </a:solidFill>
                <a:latin typeface="Times New Roman" panose="02020603050405020304" pitchFamily="18" charset="0"/>
                <a:cs typeface="Times New Roman" panose="02020603050405020304" pitchFamily="18" charset="0"/>
              </a:rPr>
              <a:t>INPUT &amp; OUTPUT</a:t>
            </a:r>
          </a:p>
        </p:txBody>
      </p:sp>
      <p:pic>
        <p:nvPicPr>
          <p:cNvPr id="4" name="Content Placeholder 3">
            <a:extLst>
              <a:ext uri="{FF2B5EF4-FFF2-40B4-BE49-F238E27FC236}">
                <a16:creationId xmlns:a16="http://schemas.microsoft.com/office/drawing/2014/main" id="{08BA6502-565C-430B-10F5-9F505414D431}"/>
              </a:ext>
            </a:extLst>
          </p:cNvPr>
          <p:cNvPicPr>
            <a:picLocks noGrp="1" noChangeAspect="1"/>
          </p:cNvPicPr>
          <p:nvPr>
            <p:ph idx="1"/>
          </p:nvPr>
        </p:nvPicPr>
        <p:blipFill rotWithShape="1">
          <a:blip r:embed="rId2"/>
          <a:srcRect r="55705" b="50792"/>
          <a:stretch/>
        </p:blipFill>
        <p:spPr>
          <a:xfrm>
            <a:off x="1748117" y="1379850"/>
            <a:ext cx="5901379" cy="4854514"/>
          </a:xfrm>
          <a:prstGeom prst="rect">
            <a:avLst/>
          </a:prstGeom>
        </p:spPr>
      </p:pic>
    </p:spTree>
    <p:extLst>
      <p:ext uri="{BB962C8B-B14F-4D97-AF65-F5344CB8AC3E}">
        <p14:creationId xmlns:p14="http://schemas.microsoft.com/office/powerpoint/2010/main" val="42683588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907C-1050-79A4-638A-2643B1A818D5}"/>
              </a:ext>
            </a:extLst>
          </p:cNvPr>
          <p:cNvSpPr>
            <a:spLocks noGrp="1"/>
          </p:cNvSpPr>
          <p:nvPr>
            <p:ph type="title"/>
          </p:nvPr>
        </p:nvSpPr>
        <p:spPr>
          <a:xfrm>
            <a:off x="1748118" y="324465"/>
            <a:ext cx="4278124" cy="770250"/>
          </a:xfrm>
        </p:spPr>
        <p:txBody>
          <a:bodyPr/>
          <a:lstStyle/>
          <a:p>
            <a:r>
              <a:rPr lang="en-IN" b="1" dirty="0">
                <a:solidFill>
                  <a:srgbClr val="FF0000"/>
                </a:solidFill>
                <a:latin typeface="Times New Roman" panose="02020603050405020304" pitchFamily="18" charset="0"/>
                <a:cs typeface="Times New Roman" panose="02020603050405020304" pitchFamily="18" charset="0"/>
              </a:rPr>
              <a:t>INPUT &amp; OUTPUT</a:t>
            </a:r>
          </a:p>
        </p:txBody>
      </p:sp>
      <p:pic>
        <p:nvPicPr>
          <p:cNvPr id="4" name="Content Placeholder 3">
            <a:extLst>
              <a:ext uri="{FF2B5EF4-FFF2-40B4-BE49-F238E27FC236}">
                <a16:creationId xmlns:a16="http://schemas.microsoft.com/office/drawing/2014/main" id="{08BA6502-565C-430B-10F5-9F505414D431}"/>
              </a:ext>
            </a:extLst>
          </p:cNvPr>
          <p:cNvPicPr>
            <a:picLocks noGrp="1" noChangeAspect="1"/>
          </p:cNvPicPr>
          <p:nvPr>
            <p:ph idx="1"/>
          </p:nvPr>
        </p:nvPicPr>
        <p:blipFill rotWithShape="1">
          <a:blip r:embed="rId2"/>
          <a:srcRect t="50560" r="55705" b="232"/>
          <a:stretch/>
        </p:blipFill>
        <p:spPr>
          <a:xfrm>
            <a:off x="1748117" y="1379850"/>
            <a:ext cx="5901379" cy="4854514"/>
          </a:xfrm>
          <a:prstGeom prst="rect">
            <a:avLst/>
          </a:prstGeom>
        </p:spPr>
      </p:pic>
    </p:spTree>
    <p:extLst>
      <p:ext uri="{BB962C8B-B14F-4D97-AF65-F5344CB8AC3E}">
        <p14:creationId xmlns:p14="http://schemas.microsoft.com/office/powerpoint/2010/main" val="14994948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2907C-1050-79A4-638A-2643B1A818D5}"/>
              </a:ext>
            </a:extLst>
          </p:cNvPr>
          <p:cNvSpPr>
            <a:spLocks noGrp="1"/>
          </p:cNvSpPr>
          <p:nvPr>
            <p:ph type="title"/>
          </p:nvPr>
        </p:nvSpPr>
        <p:spPr>
          <a:xfrm>
            <a:off x="1748118" y="324465"/>
            <a:ext cx="4278124" cy="770250"/>
          </a:xfrm>
        </p:spPr>
        <p:txBody>
          <a:bodyPr/>
          <a:lstStyle/>
          <a:p>
            <a:r>
              <a:rPr lang="en-IN" b="1" dirty="0">
                <a:solidFill>
                  <a:srgbClr val="FF0000"/>
                </a:solidFill>
                <a:latin typeface="Times New Roman" panose="02020603050405020304" pitchFamily="18" charset="0"/>
                <a:cs typeface="Times New Roman" panose="02020603050405020304" pitchFamily="18" charset="0"/>
              </a:rPr>
              <a:t>INPUT &amp; OUTPUT</a:t>
            </a:r>
          </a:p>
        </p:txBody>
      </p:sp>
      <p:pic>
        <p:nvPicPr>
          <p:cNvPr id="4" name="Content Placeholder 3">
            <a:extLst>
              <a:ext uri="{FF2B5EF4-FFF2-40B4-BE49-F238E27FC236}">
                <a16:creationId xmlns:a16="http://schemas.microsoft.com/office/drawing/2014/main" id="{08BA6502-565C-430B-10F5-9F505414D431}"/>
              </a:ext>
            </a:extLst>
          </p:cNvPr>
          <p:cNvPicPr>
            <a:picLocks noGrp="1" noChangeAspect="1"/>
          </p:cNvPicPr>
          <p:nvPr>
            <p:ph idx="1"/>
          </p:nvPr>
        </p:nvPicPr>
        <p:blipFill rotWithShape="1">
          <a:blip r:embed="rId2"/>
          <a:srcRect l="55525" t="49433" r="180" b="1359"/>
          <a:stretch/>
        </p:blipFill>
        <p:spPr>
          <a:xfrm>
            <a:off x="1748117" y="1379850"/>
            <a:ext cx="5901379" cy="4854514"/>
          </a:xfrm>
          <a:prstGeom prst="rect">
            <a:avLst/>
          </a:prstGeom>
        </p:spPr>
      </p:pic>
    </p:spTree>
    <p:extLst>
      <p:ext uri="{BB962C8B-B14F-4D97-AF65-F5344CB8AC3E}">
        <p14:creationId xmlns:p14="http://schemas.microsoft.com/office/powerpoint/2010/main" val="7072002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CFB46E-93FF-B02D-99C3-83C6E6418C45}"/>
              </a:ext>
            </a:extLst>
          </p:cNvPr>
          <p:cNvSpPr txBox="1"/>
          <p:nvPr/>
        </p:nvSpPr>
        <p:spPr>
          <a:xfrm>
            <a:off x="2293664" y="2556244"/>
            <a:ext cx="6868085" cy="1363780"/>
          </a:xfrm>
          <a:prstGeom prst="rect">
            <a:avLst/>
          </a:prstGeom>
          <a:noFill/>
        </p:spPr>
        <p:txBody>
          <a:bodyPr wrap="square">
            <a:spAutoFit/>
          </a:bodyPr>
          <a:lstStyle/>
          <a:p>
            <a:r>
              <a:rPr lang="en-IN" sz="8000" dirty="0">
                <a:solidFill>
                  <a:srgbClr val="00B050"/>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827063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0584E8-105B-1361-804D-7E08A7F2B7C1}"/>
              </a:ext>
            </a:extLst>
          </p:cNvPr>
          <p:cNvSpPr>
            <a:spLocks noGrp="1"/>
          </p:cNvSpPr>
          <p:nvPr>
            <p:ph type="title"/>
          </p:nvPr>
        </p:nvSpPr>
        <p:spPr>
          <a:xfrm>
            <a:off x="971170" y="334297"/>
            <a:ext cx="2852447" cy="654425"/>
          </a:xfrm>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ABSTRACT</a:t>
            </a:r>
          </a:p>
        </p:txBody>
      </p:sp>
      <p:sp>
        <p:nvSpPr>
          <p:cNvPr id="5" name="Content Placeholder 4">
            <a:extLst>
              <a:ext uri="{FF2B5EF4-FFF2-40B4-BE49-F238E27FC236}">
                <a16:creationId xmlns:a16="http://schemas.microsoft.com/office/drawing/2014/main" id="{9B4FC529-87CA-761C-7D3B-00674D0E10DF}"/>
              </a:ext>
            </a:extLst>
          </p:cNvPr>
          <p:cNvSpPr>
            <a:spLocks noGrp="1"/>
          </p:cNvSpPr>
          <p:nvPr>
            <p:ph idx="1"/>
          </p:nvPr>
        </p:nvSpPr>
        <p:spPr>
          <a:xfrm>
            <a:off x="971170" y="1264025"/>
            <a:ext cx="8398972" cy="5471072"/>
          </a:xfrm>
        </p:spPr>
        <p:txBody>
          <a:bodyPr>
            <a:noAutofit/>
          </a:bodyPr>
          <a:lstStyle/>
          <a:p>
            <a:pPr marL="0" indent="0" algn="just">
              <a:lnSpc>
                <a:spcPct val="120000"/>
              </a:lnSpc>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VividTones is a captivating and challenging problem in computer vision and image processing, aiming to add natural and realistic colours to grayscale or monochrome images. for image colorization using two different pre-trained deep learning models: ECCVGenerator and SIGGRAPH. The code also includes functions for image loading, preprocessing, and post-processing and pre trained models. The task of </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vivid tones</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holds immense practical value across various domains, such as historical image restoration, artistic rendering, and multimedia content generation. The goal is to automate the process of inferring colours for objects and scenes within an image, harnessing the power of artificial intelligence and deep learning techniques.</a:t>
            </a:r>
          </a:p>
        </p:txBody>
      </p:sp>
    </p:spTree>
    <p:extLst>
      <p:ext uri="{BB962C8B-B14F-4D97-AF65-F5344CB8AC3E}">
        <p14:creationId xmlns:p14="http://schemas.microsoft.com/office/powerpoint/2010/main" val="261719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0925-4B70-8DA4-2570-FD9321BDA784}"/>
              </a:ext>
            </a:extLst>
          </p:cNvPr>
          <p:cNvSpPr>
            <a:spLocks noGrp="1"/>
          </p:cNvSpPr>
          <p:nvPr>
            <p:ph type="title"/>
          </p:nvPr>
        </p:nvSpPr>
        <p:spPr>
          <a:xfrm>
            <a:off x="677334" y="609600"/>
            <a:ext cx="3422718" cy="698090"/>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STATE OF ART</a:t>
            </a:r>
          </a:p>
        </p:txBody>
      </p:sp>
      <p:sp>
        <p:nvSpPr>
          <p:cNvPr id="3" name="Content Placeholder 2">
            <a:extLst>
              <a:ext uri="{FF2B5EF4-FFF2-40B4-BE49-F238E27FC236}">
                <a16:creationId xmlns:a16="http://schemas.microsoft.com/office/drawing/2014/main" id="{0E65EB8A-7633-F1C1-B878-476392BCAA7B}"/>
              </a:ext>
            </a:extLst>
          </p:cNvPr>
          <p:cNvSpPr>
            <a:spLocks noGrp="1"/>
          </p:cNvSpPr>
          <p:nvPr>
            <p:ph idx="1"/>
          </p:nvPr>
        </p:nvSpPr>
        <p:spPr>
          <a:xfrm>
            <a:off x="677334" y="1563095"/>
            <a:ext cx="8596668" cy="3731809"/>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VividTones is a computer vision and image processing technique that adds color to grayscale or black-and-white images. It's a process of automatically assigning colors to different objects and regions within an image based on its content.</a:t>
            </a:r>
          </a:p>
          <a:p>
            <a:pPr marL="0" indent="0" algn="just">
              <a:buNone/>
            </a:pPr>
            <a:r>
              <a:rPr lang="en-US" sz="2400" dirty="0">
                <a:latin typeface="Times New Roman" panose="02020603050405020304" pitchFamily="18" charset="0"/>
                <a:cs typeface="Times New Roman" panose="02020603050405020304" pitchFamily="18" charset="0"/>
              </a:rPr>
              <a:t>This technology leverages deep learning models and neural networks to analyze the grayscale input and predict suitable colors for various elements in the image, creating a visually appealing and realistic colorized version.</a:t>
            </a:r>
          </a:p>
          <a:p>
            <a:pPr marL="0" indent="0" algn="just">
              <a:buNone/>
            </a:pPr>
            <a:r>
              <a:rPr lang="en-US" sz="2400" b="0" i="0" dirty="0">
                <a:effectLst/>
                <a:latin typeface="Times New Roman" panose="02020603050405020304" pitchFamily="18" charset="0"/>
                <a:cs typeface="Times New Roman" panose="02020603050405020304" pitchFamily="18" charset="0"/>
              </a:rPr>
              <a:t>This project is about making black and white pictures colorful. You know how old photos are usually in black and white? Well, this project uses computer programs to add colors to those photos. It's like turning a grayscale picture into a colorful one.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715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CA58-992B-2A48-3C94-9AB107114DC8}"/>
              </a:ext>
            </a:extLst>
          </p:cNvPr>
          <p:cNvSpPr>
            <a:spLocks noGrp="1"/>
          </p:cNvSpPr>
          <p:nvPr>
            <p:ph type="title"/>
          </p:nvPr>
        </p:nvSpPr>
        <p:spPr>
          <a:xfrm>
            <a:off x="677334" y="639097"/>
            <a:ext cx="4877892" cy="816077"/>
          </a:xfrm>
        </p:spPr>
        <p:txBody>
          <a:bodyPr/>
          <a:lstStyle/>
          <a:p>
            <a:r>
              <a:rPr lang="en-IN" b="1" dirty="0">
                <a:solidFill>
                  <a:srgbClr val="FF0000"/>
                </a:solidFill>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7FD43C20-2146-204A-2CC5-E050584FB0AD}"/>
              </a:ext>
            </a:extLst>
          </p:cNvPr>
          <p:cNvSpPr>
            <a:spLocks noGrp="1"/>
          </p:cNvSpPr>
          <p:nvPr>
            <p:ph idx="1"/>
          </p:nvPr>
        </p:nvSpPr>
        <p:spPr>
          <a:xfrm>
            <a:off x="677334" y="1761565"/>
            <a:ext cx="8596668" cy="4279797"/>
          </a:xfrm>
        </p:spPr>
        <p:txBody>
          <a:bodyPr>
            <a:normAutofit/>
          </a:bodyPr>
          <a:lstStyle/>
          <a:p>
            <a:pPr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The proposed system introduces a more efficient way to add color to black and white images.</a:t>
            </a:r>
          </a:p>
          <a:p>
            <a:pPr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It uses special computer programs (ECCV16 and SIGGRAPH17) that have learned how to automatically add colors to pictures.</a:t>
            </a:r>
          </a:p>
          <a:p>
            <a:pPr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Instead of manual coloring, you provide the black and white image to the computer models, and they quickly and accurately do the coloring for you.</a:t>
            </a:r>
          </a:p>
          <a:p>
            <a:pPr algn="jus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This makes the process much faster, easier, and accessible to anyone without requiring artistic skills.</a:t>
            </a:r>
          </a:p>
        </p:txBody>
      </p:sp>
    </p:spTree>
    <p:extLst>
      <p:ext uri="{BB962C8B-B14F-4D97-AF65-F5344CB8AC3E}">
        <p14:creationId xmlns:p14="http://schemas.microsoft.com/office/powerpoint/2010/main" val="2966572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08EE2-EB47-08E8-2909-30EDE52E36BF}"/>
              </a:ext>
            </a:extLst>
          </p:cNvPr>
          <p:cNvSpPr>
            <a:spLocks noGrp="1"/>
          </p:cNvSpPr>
          <p:nvPr>
            <p:ph idx="1"/>
          </p:nvPr>
        </p:nvSpPr>
        <p:spPr>
          <a:xfrm>
            <a:off x="592973" y="601647"/>
            <a:ext cx="8816498" cy="5838482"/>
          </a:xfrm>
        </p:spPr>
        <p:txBody>
          <a:bodyPr>
            <a:noAutofit/>
          </a:bodyPr>
          <a:lstStyle/>
          <a:p>
            <a:pPr algn="just">
              <a:buFont typeface="+mj-lt"/>
              <a:buAutoNum type="arabicPeriod"/>
            </a:pPr>
            <a:r>
              <a:rPr lang="en-US" sz="2400" b="1" i="0" dirty="0">
                <a:effectLst/>
                <a:latin typeface="Times New Roman" panose="02020603050405020304" pitchFamily="18" charset="0"/>
                <a:cs typeface="Times New Roman" panose="02020603050405020304" pitchFamily="18" charset="0"/>
              </a:rPr>
              <a:t>Automated Colorization:</a:t>
            </a:r>
            <a:r>
              <a:rPr lang="en-US" sz="2400" b="0" i="0" dirty="0">
                <a:effectLst/>
                <a:latin typeface="Times New Roman" panose="02020603050405020304" pitchFamily="18" charset="0"/>
                <a:cs typeface="Times New Roman" panose="02020603050405020304" pitchFamily="18" charset="0"/>
              </a:rPr>
              <a:t> The proposed system offers an automated approach to add color to black and white images.</a:t>
            </a:r>
          </a:p>
          <a:p>
            <a:pPr algn="just">
              <a:buFont typeface="+mj-lt"/>
              <a:buAutoNum type="arabicPeriod"/>
            </a:pPr>
            <a:r>
              <a:rPr lang="en-US" sz="2400" b="1" i="0" dirty="0">
                <a:effectLst/>
                <a:latin typeface="Times New Roman" panose="02020603050405020304" pitchFamily="18" charset="0"/>
                <a:cs typeface="Times New Roman" panose="02020603050405020304" pitchFamily="18" charset="0"/>
              </a:rPr>
              <a:t>Computer Models:</a:t>
            </a:r>
            <a:r>
              <a:rPr lang="en-US" sz="2400" b="0" i="0" dirty="0">
                <a:effectLst/>
                <a:latin typeface="Times New Roman" panose="02020603050405020304" pitchFamily="18" charset="0"/>
                <a:cs typeface="Times New Roman" panose="02020603050405020304" pitchFamily="18" charset="0"/>
              </a:rPr>
              <a:t> Instead of manual effort, the system utilizes specialized computer models (ECCV16 and SIGGRAPH17) designed to colorize images.</a:t>
            </a:r>
          </a:p>
          <a:p>
            <a:pPr algn="just">
              <a:buFont typeface="+mj-lt"/>
              <a:buAutoNum type="arabicPeriod"/>
            </a:pPr>
            <a:r>
              <a:rPr lang="en-US" sz="2400" b="1" i="0" dirty="0">
                <a:effectLst/>
                <a:latin typeface="Times New Roman" panose="02020603050405020304" pitchFamily="18" charset="0"/>
                <a:cs typeface="Times New Roman" panose="02020603050405020304" pitchFamily="18" charset="0"/>
              </a:rPr>
              <a:t>Efficient:</a:t>
            </a:r>
            <a:r>
              <a:rPr lang="en-US" sz="2400" b="0" i="0" dirty="0">
                <a:effectLst/>
                <a:latin typeface="Times New Roman" panose="02020603050405020304" pitchFamily="18" charset="0"/>
                <a:cs typeface="Times New Roman" panose="02020603050405020304" pitchFamily="18" charset="0"/>
              </a:rPr>
              <a:t> This automated process is significantly faster, allowing for the rapid colorization of images, even complex ones.</a:t>
            </a:r>
          </a:p>
          <a:p>
            <a:pPr algn="just">
              <a:buFont typeface="+mj-lt"/>
              <a:buAutoNum type="arabicPeriod"/>
            </a:pPr>
            <a:r>
              <a:rPr lang="en-US" sz="2400" b="1" i="0" dirty="0">
                <a:effectLst/>
                <a:latin typeface="Times New Roman" panose="02020603050405020304" pitchFamily="18" charset="0"/>
                <a:cs typeface="Times New Roman" panose="02020603050405020304" pitchFamily="18" charset="0"/>
              </a:rPr>
              <a:t>No Artistic Skills Required:</a:t>
            </a:r>
            <a:r>
              <a:rPr lang="en-US" sz="2400" b="0" i="0" dirty="0">
                <a:effectLst/>
                <a:latin typeface="Times New Roman" panose="02020603050405020304" pitchFamily="18" charset="0"/>
                <a:cs typeface="Times New Roman" panose="02020603050405020304" pitchFamily="18" charset="0"/>
              </a:rPr>
              <a:t> The proposed system doesn't require users to have artistic skills. Anyone can use it, making it accessible to a broader audience.</a:t>
            </a:r>
          </a:p>
          <a:p>
            <a:pPr algn="just">
              <a:buFont typeface="+mj-lt"/>
              <a:buAutoNum type="arabicPeriod"/>
            </a:pPr>
            <a:r>
              <a:rPr lang="en-US" sz="2400" b="1" i="0" dirty="0">
                <a:effectLst/>
                <a:latin typeface="Times New Roman" panose="02020603050405020304" pitchFamily="18" charset="0"/>
                <a:cs typeface="Times New Roman" panose="02020603050405020304" pitchFamily="18" charset="0"/>
              </a:rPr>
              <a:t>Consistency:</a:t>
            </a:r>
            <a:r>
              <a:rPr lang="en-US" sz="2400" b="0" i="0" dirty="0">
                <a:effectLst/>
                <a:latin typeface="Times New Roman" panose="02020603050405020304" pitchFamily="18" charset="0"/>
                <a:cs typeface="Times New Roman" panose="02020603050405020304" pitchFamily="18" charset="0"/>
              </a:rPr>
              <a:t> The quality and consistency of colorization are maintained, as the computer models apply colors systematically based on their learned knowledge.</a:t>
            </a:r>
            <a:endParaRPr lang="en-IN"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122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9501-7D6B-85AF-5F25-C8E79F9C5E0E}"/>
              </a:ext>
            </a:extLst>
          </p:cNvPr>
          <p:cNvSpPr>
            <a:spLocks noGrp="1"/>
          </p:cNvSpPr>
          <p:nvPr>
            <p:ph type="title"/>
          </p:nvPr>
        </p:nvSpPr>
        <p:spPr>
          <a:xfrm>
            <a:off x="824817" y="639097"/>
            <a:ext cx="9007440" cy="825910"/>
          </a:xfrm>
        </p:spPr>
        <p:txBody>
          <a:bodyPr/>
          <a:lstStyle/>
          <a:p>
            <a:r>
              <a:rPr lang="en-IN" b="1" dirty="0">
                <a:solidFill>
                  <a:srgbClr val="FF0000"/>
                </a:solidFill>
                <a:latin typeface="Times New Roman" panose="02020603050405020304" pitchFamily="18" charset="0"/>
                <a:cs typeface="Times New Roman" panose="02020603050405020304" pitchFamily="18" charset="0"/>
              </a:rPr>
              <a:t>ADVANTAGES OF PROPOSED SYSTEM</a:t>
            </a:r>
          </a:p>
        </p:txBody>
      </p:sp>
      <p:sp>
        <p:nvSpPr>
          <p:cNvPr id="3" name="Content Placeholder 2">
            <a:extLst>
              <a:ext uri="{FF2B5EF4-FFF2-40B4-BE49-F238E27FC236}">
                <a16:creationId xmlns:a16="http://schemas.microsoft.com/office/drawing/2014/main" id="{13D79321-23C9-02E7-256D-74B0CE8FD4C3}"/>
              </a:ext>
            </a:extLst>
          </p:cNvPr>
          <p:cNvSpPr>
            <a:spLocks noGrp="1"/>
          </p:cNvSpPr>
          <p:nvPr>
            <p:ph idx="1"/>
          </p:nvPr>
        </p:nvSpPr>
        <p:spPr>
          <a:xfrm>
            <a:off x="1119864" y="1797855"/>
            <a:ext cx="7925813" cy="4922493"/>
          </a:xfrm>
        </p:spPr>
        <p:txBody>
          <a:bodyPr>
            <a:noAutofit/>
          </a:bodyPr>
          <a:lstStyle/>
          <a:p>
            <a:pPr algn="l">
              <a:buFont typeface="+mj-lt"/>
              <a:buAutoNum type="arabicPeriod"/>
            </a:pPr>
            <a:r>
              <a:rPr lang="en-US" sz="2400" b="0" i="0" dirty="0">
                <a:solidFill>
                  <a:srgbClr val="374151"/>
                </a:solidFill>
                <a:effectLst/>
                <a:latin typeface="Times New Roman" panose="02020603050405020304" pitchFamily="18" charset="0"/>
                <a:cs typeface="Times New Roman" panose="02020603050405020304" pitchFamily="18" charset="0"/>
              </a:rPr>
              <a:t>Restoration of Historical Images</a:t>
            </a:r>
          </a:p>
          <a:p>
            <a:pPr algn="l">
              <a:buFont typeface="+mj-lt"/>
              <a:buAutoNum type="arabicPeriod"/>
            </a:pPr>
            <a:r>
              <a:rPr lang="en-US" sz="2400" b="0" i="0" dirty="0">
                <a:solidFill>
                  <a:srgbClr val="374151"/>
                </a:solidFill>
                <a:effectLst/>
                <a:latin typeface="Times New Roman" panose="02020603050405020304" pitchFamily="18" charset="0"/>
                <a:cs typeface="Times New Roman" panose="02020603050405020304" pitchFamily="18" charset="0"/>
              </a:rPr>
              <a:t>Enhanced Artistic Expression</a:t>
            </a:r>
          </a:p>
          <a:p>
            <a:pPr algn="l">
              <a:buFont typeface="+mj-lt"/>
              <a:buAutoNum type="arabicPeriod"/>
            </a:pPr>
            <a:r>
              <a:rPr lang="en-US" sz="2400" b="0" i="0" dirty="0">
                <a:solidFill>
                  <a:srgbClr val="374151"/>
                </a:solidFill>
                <a:effectLst/>
                <a:latin typeface="Times New Roman" panose="02020603050405020304" pitchFamily="18" charset="0"/>
                <a:cs typeface="Times New Roman" panose="02020603050405020304" pitchFamily="18" charset="0"/>
              </a:rPr>
              <a:t>Facilitating Historical Research</a:t>
            </a:r>
          </a:p>
          <a:p>
            <a:pPr algn="l">
              <a:buFont typeface="+mj-lt"/>
              <a:buAutoNum type="arabicPeriod"/>
            </a:pPr>
            <a:r>
              <a:rPr lang="en-US" sz="2400" b="0" i="0" dirty="0">
                <a:solidFill>
                  <a:srgbClr val="374151"/>
                </a:solidFill>
                <a:effectLst/>
                <a:latin typeface="Times New Roman" panose="02020603050405020304" pitchFamily="18" charset="0"/>
                <a:cs typeface="Times New Roman" panose="02020603050405020304" pitchFamily="18" charset="0"/>
              </a:rPr>
              <a:t>Revitalizing Art Restoration</a:t>
            </a:r>
          </a:p>
          <a:p>
            <a:pPr algn="l">
              <a:buFont typeface="+mj-lt"/>
              <a:buAutoNum type="arabicPeriod"/>
            </a:pPr>
            <a:r>
              <a:rPr lang="en-US" sz="2400" b="0" i="0" dirty="0">
                <a:solidFill>
                  <a:srgbClr val="374151"/>
                </a:solidFill>
                <a:effectLst/>
                <a:latin typeface="Times New Roman" panose="02020603050405020304" pitchFamily="18" charset="0"/>
                <a:cs typeface="Times New Roman" panose="02020603050405020304" pitchFamily="18" charset="0"/>
              </a:rPr>
              <a:t>Preservation of Cherished Memories</a:t>
            </a:r>
          </a:p>
          <a:p>
            <a:pPr algn="l">
              <a:buFont typeface="+mj-lt"/>
              <a:buAutoNum type="arabicPeriod"/>
            </a:pPr>
            <a:r>
              <a:rPr lang="en-US" sz="2400" b="0" i="0" dirty="0">
                <a:solidFill>
                  <a:srgbClr val="374151"/>
                </a:solidFill>
                <a:effectLst/>
                <a:latin typeface="Times New Roman" panose="02020603050405020304" pitchFamily="18" charset="0"/>
                <a:cs typeface="Times New Roman" panose="02020603050405020304" pitchFamily="18" charset="0"/>
              </a:rPr>
              <a:t>Efficient Multimedia Colorization</a:t>
            </a:r>
          </a:p>
          <a:p>
            <a:pPr algn="l">
              <a:buFont typeface="+mj-lt"/>
              <a:buAutoNum type="arabicPeriod"/>
            </a:pPr>
            <a:r>
              <a:rPr lang="en-US" sz="2400" b="0" i="0" dirty="0">
                <a:solidFill>
                  <a:srgbClr val="374151"/>
                </a:solidFill>
                <a:effectLst/>
                <a:latin typeface="Times New Roman" panose="02020603050405020304" pitchFamily="18" charset="0"/>
                <a:cs typeface="Times New Roman" panose="02020603050405020304" pitchFamily="18" charset="0"/>
              </a:rPr>
              <a:t>Simplified Image Reconstruction</a:t>
            </a:r>
          </a:p>
          <a:p>
            <a:pPr algn="l">
              <a:buFont typeface="+mj-lt"/>
              <a:buAutoNum type="arabicPeriod"/>
            </a:pPr>
            <a:r>
              <a:rPr lang="en-US" sz="2400" b="0" i="0" dirty="0">
                <a:solidFill>
                  <a:srgbClr val="374151"/>
                </a:solidFill>
                <a:effectLst/>
                <a:latin typeface="Times New Roman" panose="02020603050405020304" pitchFamily="18" charset="0"/>
                <a:cs typeface="Times New Roman" panose="02020603050405020304" pitchFamily="18" charset="0"/>
              </a:rPr>
              <a:t>Automated Color Inference</a:t>
            </a:r>
          </a:p>
        </p:txBody>
      </p:sp>
    </p:spTree>
    <p:extLst>
      <p:ext uri="{BB962C8B-B14F-4D97-AF65-F5344CB8AC3E}">
        <p14:creationId xmlns:p14="http://schemas.microsoft.com/office/powerpoint/2010/main" val="1484375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F6309-CE8C-722A-395E-82F942D40013}"/>
              </a:ext>
            </a:extLst>
          </p:cNvPr>
          <p:cNvSpPr>
            <a:spLocks noGrp="1"/>
          </p:cNvSpPr>
          <p:nvPr>
            <p:ph type="title"/>
          </p:nvPr>
        </p:nvSpPr>
        <p:spPr>
          <a:xfrm>
            <a:off x="1041127" y="388376"/>
            <a:ext cx="2282176" cy="766916"/>
          </a:xfrm>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MODELS</a:t>
            </a:r>
          </a:p>
        </p:txBody>
      </p:sp>
      <p:sp>
        <p:nvSpPr>
          <p:cNvPr id="5" name="Content Placeholder 4">
            <a:extLst>
              <a:ext uri="{FF2B5EF4-FFF2-40B4-BE49-F238E27FC236}">
                <a16:creationId xmlns:a16="http://schemas.microsoft.com/office/drawing/2014/main" id="{394B7DBC-EE92-D6EA-FBA7-0ED095EC6432}"/>
              </a:ext>
            </a:extLst>
          </p:cNvPr>
          <p:cNvSpPr>
            <a:spLocks noGrp="1"/>
          </p:cNvSpPr>
          <p:nvPr>
            <p:ph idx="1"/>
          </p:nvPr>
        </p:nvSpPr>
        <p:spPr>
          <a:xfrm>
            <a:off x="470069" y="1310967"/>
            <a:ext cx="8919737" cy="4775199"/>
          </a:xfrm>
        </p:spPr>
        <p:txBody>
          <a:bodyPr>
            <a:noAutofit/>
          </a:bodyPr>
          <a:lstStyle/>
          <a:p>
            <a:pPr algn="just"/>
            <a:r>
              <a:rPr lang="en-US" sz="2400" b="1" dirty="0">
                <a:latin typeface="Times New Roman" panose="02020603050405020304" pitchFamily="18" charset="0"/>
                <a:cs typeface="Times New Roman" panose="02020603050405020304" pitchFamily="18" charset="0"/>
              </a:rPr>
              <a:t>ECCV16</a:t>
            </a:r>
            <a:r>
              <a:rPr lang="en-US" sz="2400" dirty="0">
                <a:latin typeface="Times New Roman" panose="02020603050405020304" pitchFamily="18" charset="0"/>
                <a:cs typeface="Times New Roman" panose="02020603050405020304" pitchFamily="18" charset="0"/>
              </a:rPr>
              <a:t>: ECCV stands for "European Conference on Computer Vision," and the "16" likely refers to the year 2016. Therefore, ECCV16 refers to a model or approach related to computer vision that was presented or published at the European Conference on Computer Vision in the year 2016.</a:t>
            </a:r>
          </a:p>
          <a:p>
            <a:pPr algn="just"/>
            <a:r>
              <a:rPr lang="en-US" sz="2400" b="1" dirty="0">
                <a:latin typeface="Times New Roman" panose="02020603050405020304" pitchFamily="18" charset="0"/>
                <a:cs typeface="Times New Roman" panose="02020603050405020304" pitchFamily="18" charset="0"/>
              </a:rPr>
              <a:t>SIGGRAPH17</a:t>
            </a:r>
            <a:r>
              <a:rPr lang="en-US" sz="2400" dirty="0">
                <a:latin typeface="Times New Roman" panose="02020603050405020304" pitchFamily="18" charset="0"/>
                <a:cs typeface="Times New Roman" panose="02020603050405020304" pitchFamily="18" charset="0"/>
              </a:rPr>
              <a:t>: SIGGRAPH stands for "Special Interest Group on Computer Graphics and Interactive Techniques," and the "17" likely refers to the year 2017. SIGGRAPH is a renowned conference in the field of computer graphics and interactive techniques. Therefore, SIGGRAPH17 refers to a model or approach related to computer graphics and interactive techniques that was presented or published at the SIGGRAPH conference in the year 2017.</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234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6842-9EA9-A081-6F28-7E1C80B4D6B0}"/>
              </a:ext>
            </a:extLst>
          </p:cNvPr>
          <p:cNvSpPr>
            <a:spLocks noGrp="1"/>
          </p:cNvSpPr>
          <p:nvPr>
            <p:ph type="title"/>
          </p:nvPr>
        </p:nvSpPr>
        <p:spPr>
          <a:xfrm>
            <a:off x="1058124" y="816077"/>
            <a:ext cx="4435440" cy="766916"/>
          </a:xfrm>
        </p:spPr>
        <p:txBody>
          <a:bodyPr>
            <a:noAutofit/>
          </a:bodyPr>
          <a:lstStyle/>
          <a:p>
            <a:r>
              <a:rPr lang="en-IN" b="1" dirty="0">
                <a:solidFill>
                  <a:srgbClr val="FF0000"/>
                </a:solidFill>
                <a:latin typeface="Times New Roman" panose="02020603050405020304" pitchFamily="18" charset="0"/>
                <a:cs typeface="Times New Roman" panose="02020603050405020304" pitchFamily="18" charset="0"/>
              </a:rPr>
              <a:t>LIBRARIES USED</a:t>
            </a:r>
          </a:p>
        </p:txBody>
      </p:sp>
      <p:sp>
        <p:nvSpPr>
          <p:cNvPr id="3" name="Content Placeholder 2">
            <a:extLst>
              <a:ext uri="{FF2B5EF4-FFF2-40B4-BE49-F238E27FC236}">
                <a16:creationId xmlns:a16="http://schemas.microsoft.com/office/drawing/2014/main" id="{AC92A595-5CB8-C6D5-DBA1-37E3B2E4F395}"/>
              </a:ext>
            </a:extLst>
          </p:cNvPr>
          <p:cNvSpPr>
            <a:spLocks noGrp="1"/>
          </p:cNvSpPr>
          <p:nvPr>
            <p:ph idx="1"/>
          </p:nvPr>
        </p:nvSpPr>
        <p:spPr>
          <a:xfrm>
            <a:off x="1058124" y="2001154"/>
            <a:ext cx="6473385" cy="3799878"/>
          </a:xfrm>
        </p:spPr>
        <p:txBody>
          <a:bodyPr>
            <a:noAutofit/>
          </a:bodyPr>
          <a:lstStyle/>
          <a:p>
            <a:r>
              <a:rPr lang="en-IN" sz="2400" dirty="0" err="1">
                <a:latin typeface="Times New Roman" panose="02020603050405020304" pitchFamily="18" charset="0"/>
                <a:cs typeface="Times New Roman" panose="02020603050405020304" pitchFamily="18" charset="0"/>
              </a:rPr>
              <a:t>PyTorch</a:t>
            </a:r>
            <a:r>
              <a:rPr lang="en-IN" sz="2400" dirty="0">
                <a:latin typeface="Times New Roman" panose="02020603050405020304" pitchFamily="18" charset="0"/>
                <a:cs typeface="Times New Roman" panose="02020603050405020304" pitchFamily="18" charset="0"/>
              </a:rPr>
              <a:t>: Deep Learning Framework</a:t>
            </a:r>
          </a:p>
          <a:p>
            <a:r>
              <a:rPr lang="en-IN" sz="2400" dirty="0">
                <a:latin typeface="Times New Roman" panose="02020603050405020304" pitchFamily="18" charset="0"/>
                <a:cs typeface="Times New Roman" panose="02020603050405020304" pitchFamily="18" charset="0"/>
              </a:rPr>
              <a:t>Pillow: Python Imaging Library</a:t>
            </a:r>
          </a:p>
          <a:p>
            <a:r>
              <a:rPr lang="en-IN" sz="2400" dirty="0">
                <a:latin typeface="Times New Roman" panose="02020603050405020304" pitchFamily="18" charset="0"/>
                <a:cs typeface="Times New Roman" panose="02020603050405020304" pitchFamily="18" charset="0"/>
              </a:rPr>
              <a:t>NumPy: Numerical Computing Library</a:t>
            </a:r>
          </a:p>
          <a:p>
            <a:r>
              <a:rPr lang="en-IN" sz="2400" dirty="0">
                <a:latin typeface="Times New Roman" panose="02020603050405020304" pitchFamily="18" charset="0"/>
                <a:cs typeface="Times New Roman" panose="02020603050405020304" pitchFamily="18" charset="0"/>
              </a:rPr>
              <a:t>TensorFlow: Machine Learning Framework</a:t>
            </a:r>
          </a:p>
          <a:p>
            <a:r>
              <a:rPr lang="en-IN" sz="2400" dirty="0">
                <a:latin typeface="Times New Roman" panose="02020603050405020304" pitchFamily="18" charset="0"/>
                <a:cs typeface="Times New Roman" panose="02020603050405020304" pitchFamily="18" charset="0"/>
              </a:rPr>
              <a:t>OpenCV: Computer Vision Library</a:t>
            </a:r>
          </a:p>
          <a:p>
            <a:r>
              <a:rPr lang="en-IN" sz="2400" dirty="0">
                <a:latin typeface="Times New Roman" panose="02020603050405020304" pitchFamily="18" charset="0"/>
                <a:cs typeface="Times New Roman" panose="02020603050405020304" pitchFamily="18" charset="0"/>
              </a:rPr>
              <a:t>Matplotlib: Data Visualization Library</a:t>
            </a:r>
          </a:p>
          <a:p>
            <a:r>
              <a:rPr lang="en-IN" sz="2400" dirty="0" err="1">
                <a:latin typeface="Times New Roman" panose="02020603050405020304" pitchFamily="18" charset="0"/>
                <a:cs typeface="Times New Roman" panose="02020603050405020304" pitchFamily="18" charset="0"/>
              </a:rPr>
              <a:t>Keras</a:t>
            </a:r>
            <a:r>
              <a:rPr lang="en-IN" sz="2400" dirty="0">
                <a:latin typeface="Times New Roman" panose="02020603050405020304" pitchFamily="18" charset="0"/>
                <a:cs typeface="Times New Roman" panose="02020603050405020304" pitchFamily="18" charset="0"/>
              </a:rPr>
              <a:t>: Neural Networks API</a:t>
            </a:r>
          </a:p>
        </p:txBody>
      </p:sp>
    </p:spTree>
    <p:extLst>
      <p:ext uri="{BB962C8B-B14F-4D97-AF65-F5344CB8AC3E}">
        <p14:creationId xmlns:p14="http://schemas.microsoft.com/office/powerpoint/2010/main" val="388747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428</TotalTime>
  <Words>5425</Words>
  <Application>Microsoft Office PowerPoint</Application>
  <PresentationFormat>Widescreen</PresentationFormat>
  <Paragraphs>374</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Calisto MT</vt:lpstr>
      <vt:lpstr>Courier New</vt:lpstr>
      <vt:lpstr>Times New Roman</vt:lpstr>
      <vt:lpstr>Trebuchet MS</vt:lpstr>
      <vt:lpstr>Wingdings</vt:lpstr>
      <vt:lpstr>Wingdings 3</vt:lpstr>
      <vt:lpstr>Facet</vt:lpstr>
      <vt:lpstr>PowerPoint Presentation</vt:lpstr>
      <vt:lpstr>CONTENTS</vt:lpstr>
      <vt:lpstr>ABSTRACT</vt:lpstr>
      <vt:lpstr>STATE OF ART</vt:lpstr>
      <vt:lpstr>PROPOSED SYSTEM</vt:lpstr>
      <vt:lpstr>PowerPoint Presentation</vt:lpstr>
      <vt:lpstr>ADVANTAGES OF PROPOSED SYSTEM</vt:lpstr>
      <vt:lpstr>MODELS</vt:lpstr>
      <vt:lpstr>LIBRARIES USED</vt:lpstr>
      <vt:lpstr>PowerPoint Presentation</vt:lpstr>
      <vt:lpstr>SYSTEM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&amp; OUTPUT</vt:lpstr>
      <vt:lpstr>INPUT &amp; OUTPUT</vt:lpstr>
      <vt:lpstr>INPUT &amp; OUTPUT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COLORIZATION</dc:title>
  <dc:creator>Likitha Vuppala</dc:creator>
  <cp:lastModifiedBy>Chakrapani Sampath</cp:lastModifiedBy>
  <cp:revision>17</cp:revision>
  <dcterms:created xsi:type="dcterms:W3CDTF">2023-09-22T05:27:05Z</dcterms:created>
  <dcterms:modified xsi:type="dcterms:W3CDTF">2023-12-10T09:54:11Z</dcterms:modified>
</cp:coreProperties>
</file>