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8" r:id="rId2"/>
    <p:sldMasterId id="2147483681" r:id="rId3"/>
  </p:sldMasterIdLst>
  <p:notesMasterIdLst>
    <p:notesMasterId r:id="rId50"/>
  </p:notesMasterIdLst>
  <p:sldIdLst>
    <p:sldId id="926" r:id="rId4"/>
    <p:sldId id="311" r:id="rId5"/>
    <p:sldId id="1110" r:id="rId6"/>
    <p:sldId id="1106" r:id="rId7"/>
    <p:sldId id="1107" r:id="rId8"/>
    <p:sldId id="1108" r:id="rId9"/>
    <p:sldId id="1104" r:id="rId10"/>
    <p:sldId id="352" r:id="rId11"/>
    <p:sldId id="353" r:id="rId12"/>
    <p:sldId id="354" r:id="rId13"/>
    <p:sldId id="270" r:id="rId14"/>
    <p:sldId id="1146" r:id="rId15"/>
    <p:sldId id="276" r:id="rId16"/>
    <p:sldId id="1109" r:id="rId17"/>
    <p:sldId id="1111" r:id="rId18"/>
    <p:sldId id="1105" r:id="rId19"/>
    <p:sldId id="1145" r:id="rId20"/>
    <p:sldId id="1121" r:id="rId21"/>
    <p:sldId id="1113" r:id="rId22"/>
    <p:sldId id="1114" r:id="rId23"/>
    <p:sldId id="1115" r:id="rId24"/>
    <p:sldId id="1116" r:id="rId25"/>
    <p:sldId id="1117" r:id="rId26"/>
    <p:sldId id="1118" r:id="rId27"/>
    <p:sldId id="1119" r:id="rId28"/>
    <p:sldId id="1120" r:id="rId29"/>
    <p:sldId id="1122" r:id="rId30"/>
    <p:sldId id="1136" r:id="rId31"/>
    <p:sldId id="1125" r:id="rId32"/>
    <p:sldId id="298" r:id="rId33"/>
    <p:sldId id="1124" r:id="rId34"/>
    <p:sldId id="1126" r:id="rId35"/>
    <p:sldId id="1127" r:id="rId36"/>
    <p:sldId id="1128" r:id="rId37"/>
    <p:sldId id="1138" r:id="rId38"/>
    <p:sldId id="1129" r:id="rId39"/>
    <p:sldId id="1130" r:id="rId40"/>
    <p:sldId id="1131" r:id="rId41"/>
    <p:sldId id="1132" r:id="rId42"/>
    <p:sldId id="1133" r:id="rId43"/>
    <p:sldId id="1134" r:id="rId44"/>
    <p:sldId id="1135" r:id="rId45"/>
    <p:sldId id="1139" r:id="rId46"/>
    <p:sldId id="1141" r:id="rId47"/>
    <p:sldId id="1143" r:id="rId48"/>
    <p:sldId id="1144" r:id="rId49"/>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52"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go="http://customooxmlschemas.google.com/" xmlns:p15="http://schemas.microsoft.com/office/powerpoint/2012/main" xmlns=""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4183"/>
    <a:srgbClr val="2683C6"/>
    <a:srgbClr val="FF4434"/>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26" autoAdjust="0"/>
    <p:restoredTop sz="54898" autoAdjust="0"/>
  </p:normalViewPr>
  <p:slideViewPr>
    <p:cSldViewPr snapToGrid="0" snapToObjects="1">
      <p:cViewPr varScale="1">
        <p:scale>
          <a:sx n="75" d="100"/>
          <a:sy n="75" d="100"/>
        </p:scale>
        <p:origin x="2704" y="160"/>
      </p:cViewPr>
      <p:guideLst>
        <p:guide orient="horz" pos="1752"/>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60" d="100"/>
        <a:sy n="160" d="100"/>
      </p:scale>
      <p:origin x="0" y="-1758"/>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74"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4T15:47:38.074"/>
    </inkml:context>
    <inkml:brush xml:id="br0">
      <inkml:brushProperty name="width" value="0.05" units="cm"/>
      <inkml:brushProperty name="height" value="0.05" units="cm"/>
      <inkml:brushProperty name="color" value="#FFFFFF"/>
    </inkml:brush>
  </inkml:definitions>
  <inkml:trace contextRef="#ctx0" brushRef="#br0">79 844 24575,'0'-330'0,"-1"329"0,1 0 0,0 1 0,0-1 0,0 0 0,0 1 0,-1-1 0,1 0 0,0 1 0,0-1 0,0 0 0,1 1 0,-1-1 0,0 0 0,0 1 0,0-1 0,0 0 0,1 1 0,-1-1 0,0 1 0,1-1 0,-1 0 0,0 1 0,1-1 0,-1 1 0,1-1 0,-1 1 0,2-1 0,9 14 0,8 31 0,-11-13 0,3 6 0,0 0 0,23 46 0,-31-77 0,0 0 0,-1 1 0,1-1 0,-1 1 0,0-1 0,-1 1 0,0 0 0,0 0 0,0 6 0,-5-6 0,-3-15 0,-6-20 0,12 25 0,-29-76 0,70 144 0,-29-49 0,0 1 0,15 32 0,-13-19 0,-7-19 0,-1 1 0,0 0 0,5 22 0,-10-34 0,0 0 0,0 0 0,1 1 0,-1-1 0,0 0 0,0 0 0,0 1 0,0-1 0,0 0 0,0 0 0,0 1 0,0-1 0,0 0 0,0 1 0,0-1 0,0 0 0,0 0 0,0 1 0,0-1 0,0 0 0,0 1 0,0-1 0,-1 0 0,1 0 0,0 1 0,0-1 0,0 0 0,0 0 0,0 0 0,-1 1 0,1-1 0,0 0 0,0 0 0,0 0 0,-1 1 0,1-1 0,0 0 0,0 0 0,-1 0 0,1 0 0,0 0 0,0 0 0,-1 0 0,1 0 0,0 1 0,-1-1 0,1 0 0,-1 0 0,-16-9 0,-15-16 0,21 11 0,13 8 0,0 6 0,0 0 0,-1 1 0,1-1 0,0 0 0,0 1 0,-1-1 0,1 1 0,0 0 0,-1 0 0,1-1 0,-1 1 0,1 0 0,-1 0 0,1 0 0,0 2 0,18 11 0,0 0 0,1-2 0,1 0 0,-1-1 0,34 11 0,-54-21 0,32 16 0,-30-9 0,-22-3 0,13-5 0,-1 0 0,1-1 0,-1 0 0,1 0 0,0 0 0,-1-1 0,1 0 0,0 0 0,0-1 0,0 0 0,1 0 0,-1 0 0,1 0 0,0-1 0,-1 0 0,2 0 0,-6-6 0,24 13 0,10 9 0,-7 0 0,-14-10 0,0 0 0,0 0 0,0 0 0,0 0 0,0 1 0,-1-1 0,1 1 0,-1-1 0,0 1 0,0 0 0,0 0 0,0 0 0,0 0 0,2 7 0,8 12 0,-9-19 0,-1 0 0,0 1 0,0-1 0,0 1 0,0 0 0,0-1 0,-1 1 0,0 0 0,1 0 0,-1 0 0,0 7 0,-2-11 0,0 1 0,0-1 0,0 0 0,0 1 0,0-1 0,0 0 0,0 0 0,0 0 0,0 0 0,0 0 0,0 0 0,0 0 0,0 0 0,0 0 0,0 0 0,0-1 0,0 1 0,0 0 0,0-1 0,1 1 0,-1-1 0,0 1 0,0-1 0,0 1 0,0-1 0,1 0 0,-1 1 0,-1-2 0,0 1 0,1 0 0,-1 0 0,1 0 0,0 0 0,-1 0 0,1 0 0,0 0 0,0 0 0,0-1 0,0 1 0,0 0 0,0-1 0,0 1 0,0-1 0,1 1 0,-1-1 0,0 1 0,1-1 0,-1-2 0,2 4 0,0 0 0,0 0 0,0-1 0,0 1 0,0 0 0,0 0 0,0 1 0,1-1 0,-1 0 0,0 0 0,0 0 0,0 1 0,0-1 0,0 0 0,0 1 0,0-1 0,0 1 0,-1 0 0,1-1 0,0 1 0,0-1 0,1 2 0,10 4 0,-10-6 0,0 0 0,0 0 0,0-1 0,0 1 0,-1-1 0,1 1 0,0-1 0,0 0 0,-1 0 0,1 1 0,0-1 0,-1 0 0,1-1 0,-1 1 0,1 0 0,-1 0 0,0-1 0,0 1 0,1 0 0,-1-1 0,0 1 0,0-1 0,0 0 0,0 1 0,-1-1 0,1 0 0,0 0 0,0-3 0,-1 3 0,1 1 0,-1-1 0,1 0 0,0 0 0,0 0 0,0 1 0,-1-1 0,2 0 0,-1 1 0,0-1 0,0 1 0,0-1 0,1 1 0,-1-1 0,1 1 0,-1 0 0,1 0 0,-1 0 0,1 0 0,0 0 0,-1 0 0,1 0 0,0 1 0,0-1 0,0 1 0,0-1 0,-1 1 0,1 0 0,0-1 0,3 1 0,-3 2 0,0-1 0,0 0 0,0 1 0,0-1 0,0 1 0,0 0 0,-1 0 0,1 0 0,0 0 0,1 3 0,-2-4 0,-1 0 0,1 1 0,-1-1 0,1 0 0,0 0 0,0 0 0,0 0 0,0 0 0,0 0 0,0 0 0,0 0 0,0 0 0,0-1 0,0 1 0,0 0 0,1-1 0,-1 1 0,2 0 0,-3 1 0,0 0 0,1 1 0,-1-1 0,0 0 0,1 0 0,-1 0 0,1 0 0,0 1 0,0-1 0,0 0 0,0 0 0,0-1 0,0 1 0,0 0 0,1 0 0,-1 0 0,1-1 0,-1 1 0,3 1 0,2 4 0,0 1 0,1-1 0,0 0 0,9 8 0,-15-15 0,-1 0 0,1 0 0,-1 0 0,1 0 0,-1 0 0,1 0 0,-1 1 0,0-1 0,1 0 0,-1 0 0,0 0 0,1 1 0,-1-1 0,0 0 0,1 1 0,-1-1 0,0 0 0,1 1 0,-1-1 0,0 0 0,0 1 0,1-1 0,-1 1 0,0-1 0,0 0 0,0 1 0,0-1 0,1 1 0,-1-1 0,0 1 0,0-1 0,0 0 0,0 1 0,0-1 0,0 1 0,0-1 0,0 1 0,0-1 0,-1 1 0,1-1 0,0 0 0,0 1 0,0-1 0,-1 1 0,-23 9 0,-34-2 0,38-8 0,0-1 0,1 0 0,-1-2 0,1 0 0,-1-2 0,1 0 0,0-1 0,1-1 0,0 0 0,0-1 0,0-2 0,1 1 0,0-2 0,-25-21 0,23 12 0,1-1 0,0-1 0,-28-47 0,30 41 0,-2 2 0,-36-41 0,50 61 0,0 0 0,0-1 0,0 0 0,1 1 0,-1-1 0,2-1 0,-1 1 0,1 0 0,0-1 0,1 1 0,-1-1 0,2 1 0,-1-1 0,1-14 0,1-4 0,1 1 0,1-1 0,8-28 0,-1 25 0,1 0 0,1 0 0,2 1 0,0 1 0,37-50 0,-46 71 0,-5 5 0,0 1 0,0 0 0,0 0 0,0-1 0,0 1 0,0 0 0,0 0 0,0-1 0,0 1 0,1 0 0,-1 0 0,0-1 0,0 1 0,0 0 0,0 0 0,1 0 0,-1-1 0,0 1 0,0 0 0,0 0 0,1 0 0,-1 0 0,0 0 0,0-1 0,0 1 0,1 0 0,-1 0 0,0 0 0,1 0 0,-1 0 0,0 0 0,0 0 0,1 0 0,-1 0 0,0 0 0,0 0 0,1 0 0,-1 0 0,0 0 0,0 0 0,1 0 0,-1 0 0,0 0 0,0 0 0,1 1 0,-1-1 0,0 0 0,0 0 0,1 0 0,4 19 0,-4 29 0,-1-45 0,1 62 0,-4 80 0,3-144 0,0 1 0,0 0 0,0-1 0,-1 1 0,1 0 0,0-1 0,-1 1 0,1 0 0,-1-1 0,1 1 0,-1-1 0,0 1 0,0-1 0,0 1 0,0-1 0,0 0 0,0 1 0,-2 1 0,2-3 0,0 0 0,1 1 0,-1-1 0,0 0 0,0 0 0,0 0 0,0 1 0,0-1 0,0 0 0,0 0 0,0 0 0,0-1 0,0 1 0,0 0 0,0 0 0,0 0 0,0-1 0,0 1 0,1 0 0,-1-1 0,0 1 0,0-1 0,-1 0 0,-2-2 0,0 0 0,0 0 0,1-1 0,-1 1 0,0-1 0,1 0 0,0 0 0,0-1 0,0 1 0,-2-7 0,-5-13 0,1-1 0,1 0 0,-4-28 0,10 43 0,0 1 0,1-1 0,0 0 0,1 0 0,0 0 0,0 0 0,1 0 0,1 1 0,-1-1 0,2 0 0,3-12 0,-3 18 0,1 0 0,-1 0 0,1 1 0,-1-1 0,1 1 0,0-1 0,0 1 0,1 0 0,-1 1 0,1-1 0,-1 1 0,1 0 0,0 0 0,5-1 0,39-23 0,-39 17 0,1 0 0,1 0 0,0 1 0,21-11 0,-33 19 0,1 0 0,-1 1 0,1-1 0,-1 0 0,1 0 0,0 0 0,-1 1 0,1-1 0,-1 0 0,1 1 0,-1-1 0,1 0 0,-1 1 0,1-1 0,-1 1 0,0-1 0,1 1 0,-1-1 0,0 1 0,1-1 0,-1 1 0,0-1 0,0 1 0,1-1 0,-1 1 0,0-1 0,0 1 0,0 0 0,0-1 0,0 1 0,0-1 0,0 1 0,0 0 0,0-1 0,0 1 0,0-1 0,0 2 0,0 24 0,-1-15 0,-1 0 0,0 1 0,0-2 0,-1 1 0,-1 0 0,0 0 0,0-1 0,-1 0 0,0 0 0,-7 9 0,12-18 0,-1-1 0,1 1 0,0-1 0,0 0 0,-1 1 0,1-1 0,0 0 0,-1 1 0,1-1 0,0 0 0,-1 1 0,1-1 0,-1 0 0,1 0 0,0 0 0,-1 1 0,1-1 0,-1 0 0,1 0 0,-1 0 0,1 0 0,-1 0 0,1 0 0,0 0 0,-1 0 0,1 0 0,-1 0 0,1 0 0,-1 0 0,1 0 0,-1 0 0,1 0 0,-1 0 0,1-1 0,0 1 0,-1 0 0,1 0 0,-1-1 0,0 1 0,-7-22 0,3-28 0,5 50 0,0-8 0,1 0 0,0 0 0,0 0 0,0 1 0,1-1 0,0 0 0,1 1 0,6-14 0,-7 17 0,0 0 0,0 0 0,1 0 0,0 0 0,-1 1 0,1-1 0,1 1 0,-1 0 0,0-1 0,1 2 0,0-1 0,-1 0 0,1 1 0,0-1 0,1 1 0,5-2 0,10 1 0,-13 10 0,-14 20 0,3-10 0,5-16 0,0-1 0,-1 0 0,1 0 0,0 0 0,0 0 0,0 0 0,0 0 0,-1 0 0,1 0 0,0 0 0,0 0 0,0 0 0,0-1 0,-1 1 0,1 0 0,0 0 0,0-1 0,-1 1 0,1-1 0,0 1 0,-1-1 0,1 1 0,0-1 0,-1 1 0,1-1 0,0 0 0,12-8 0,-1-1 0,20-19 0,1-1 0,-33 30 0,0 0 0,0 0 0,0 1 0,0-1 0,0 0 0,0 0 0,0 0 0,0 0 0,0 0 0,0 0 0,0 1 0,0-1 0,0 0 0,0 0 0,0 0 0,0 0 0,0 0 0,0 0 0,0 0 0,0 0 0,1 1 0,-1-1 0,0 0 0,0 0 0,0 0 0,0 0 0,0 0 0,0 0 0,0 0 0,1 0 0,-1 0 0,0 0 0,0 0 0,0 0 0,0 0 0,0 0 0,1 0 0,-1 0 0,0 0 0,0 0 0,0 0 0,0 0 0,0 0 0,0 0 0,1 0 0,-1 0 0,0 0 0,0 0 0,0 0 0,0 0 0,0 0 0,0 0 0,0 0 0,1-1 0,-1 1 0,0 0 0,0 0 0,0 0 0,0 0 0,0 0 0,0 0 0,0-1 0,-6 20 0,-13 20 0,15-35 0,1 0 0,-1-1 0,0 1 0,-1-1 0,1 0 0,0 0 0,-1-1 0,-7 4 0,11-5 0,1-1 0,-1 1 0,0-1 0,0 1 0,0-1 0,0 1 0,0-1 0,1 0 0,-1 1 0,0-1 0,0 0 0,0 0 0,0 0 0,0 1 0,0-1 0,0 0 0,0 0 0,0-1 0,0 1 0,0 0 0,0 0 0,0 0 0,0-1 0,0 1 0,0 0 0,1-1 0,-1 1 0,0-1 0,0 1 0,0-1 0,0 1 0,1-1 0,-1 0 0,0 1 0,1-1 0,-1 0 0,0 1 0,1-1 0,-1 0 0,1 0 0,-1 0 0,1 0 0,0 0 0,-1 1 0,1-1 0,0 0 0,0 0 0,-1 0 0,1 0 0,0 0 0,0-2 0,1-1 0,0-1 0,0 1 0,0 0 0,0-1 0,1 1 0,0 0 0,0 0 0,0 0 0,0 0 0,0 1 0,1-1 0,0 1 0,0-1 0,0 1 0,0 0 0,0 0 0,6-4 0,-2 2 0,0-1 0,1 1 0,-1 0 0,1 1 0,0 0 0,0 0 0,16-4 0,-24 8 0,0-1 0,0 1 0,0 0 0,1 0 0,-1 0 0,0 0 0,0 0 0,1 0 0,-1 0 0,0 0 0,0 0 0,1 0 0,-1 0 0,0 0 0,0 0 0,1 0 0,-1 0 0,0 0 0,0 0 0,1 0 0,-1 1 0,0-1 0,0 0 0,0 0 0,1 0 0,-1 0 0,0 0 0,0 1 0,0-1 0,1 0 0,-1 0 0,0 0 0,0 0 0,0 1 0,0-1 0,0 0 0,1 0 0,-1 1 0,0-1 0,0 0 0,0 0 0,0 1 0,0-1 0,0 0 0,0 1 0,-4 16 0,-16 20 0,18-33 0,10-14 0,0 1 0,1 0 0,0 0 0,1 1 0,0 1 0,0 0 0,14-8 0,-24 15 0,0 0 0,1-1 0,-1 1 0,0 0 0,0 0 0,0 0 0,1-1 0,-1 1 0,0 0 0,0 0 0,1 0 0,-1 0 0,0 0 0,0-1 0,1 1 0,-1 0 0,0 0 0,1 0 0,-1 0 0,0 0 0,0 0 0,1 0 0,-1 0 0,0 0 0,1 0 0,-1 0 0,0 0 0,0 0 0,1 0 0,-1 0 0,0 1 0,1-1 0,-1 0 0,0 0 0,0 0 0,1 0 0,-1 0 0,0 1 0,0-1 0,0 0 0,1 0 0,-1 1 0,0-1 0,0 0 0,0 0 0,1 0 0,-1 1 0,-4 18 0,-17 23 0,20-40 0,-25 35 0,26-37 0,-1 1 0,1-1 0,0 0 0,-1 1 0,1-1 0,-1 0 0,1 1 0,0-1 0,-1 0 0,1 0 0,-1 1 0,1-1 0,-1 0 0,1 0 0,-1 0 0,1 1 0,-1-1 0,1 0 0,-1 0 0,1 0 0,-1 0 0,1 0 0,-1 0 0,1 0 0,-1 0 0,0-1 0,0 0 0,0 0 0,0 0 0,1 0 0,-1 0 0,1 0 0,-1 0 0,1 0 0,-1 0 0,1 0 0,0-1 0,-1 1 0,1 0 0,0 0 0,0 0 0,0-1 0,0 1 0,0-2 0,0 0 0,0 0 0,0 1 0,-1-1 0,2 0 0,-1 1 0,0-1 0,1 0 0,-1 1 0,1-1 0,0 1 0,-1-1 0,1 1 0,1-1 0,-1 1 0,0 0 0,0-1 0,1 1 0,0 0 0,-1 0 0,1 0 0,0 0 0,0 0 0,0 1 0,0-1 0,0 0 0,5-1 0,1 0 0,0 0 0,0 1 0,0 1 0,1-1 0,-1 1 0,17 1 0,-19 0 0,1 0 0,0 0 0,-1 0 0,1-1 0,-1 0 0,1-1 0,-1 1 0,0-1 0,1 0 0,-1-1 0,8-4 0,-13 7 0,-1 0 0,0 0 0,1 0 0,-1 0 0,0 0 0,1 0 0,-1 0 0,0 0 0,0-1 0,1 1 0,-1 0 0,0 0 0,0 0 0,1 0 0,-1-1 0,0 1 0,0 0 0,1 0 0,-1-1 0,0 1 0,0 0 0,0 0 0,0-1 0,0 1 0,1 0 0,-1 0 0,0-1 0,0 1 0,0 0 0,0-1 0,0 1 0,0 0 0,0 0 0,0-1 0,0 1 0,0 0 0,0-1 0,0 1 0,0 0 0,0-1 0,0 1 0,0-1 0,-16 2 0,-22 10 0,29-7 0,2-1 0,1-1 0,-1 1 0,0 0 0,1 1 0,0 0 0,0 0 0,0 0 0,0 0 0,-9 11 0,15-15 0,0 0 0,-1 0 0,1 1 0,0-1 0,0 0 0,0 0 0,0 1 0,0-1 0,0 0 0,0 0 0,0 1 0,0-1 0,0 0 0,0 1 0,0-1 0,0 0 0,0 0 0,0 1 0,0-1 0,0 0 0,0 0 0,0 1 0,0-1 0,0 0 0,1 0 0,-1 1 0,0-1 0,0 0 0,0 0 0,0 0 0,1 1 0,-1-1 0,0 0 0,0 0 0,0 0 0,1 1 0,-1-1 0,0 0 0,1 0 0,14 1 0,20-7 0,-32 5 0,23-5 0,0-2 0,0-1 0,25-13 0,-51 22 0,1 0 0,-1 0 0,0 0 0,0 0 0,1 0 0,-1 0 0,0 0 0,0 0 0,1 0 0,-1 0 0,0 0 0,1 0 0,-1 0 0,0-1 0,0 1 0,1 0 0,-1 0 0,0 0 0,0 0 0,0-1 0,1 1 0,-1 0 0,0 0 0,0 0 0,0-1 0,0 1 0,1 0 0,-1 0 0,0-1 0,0 1 0,0 0 0,0 0 0,0-1 0,0 1 0,0 0 0,0 0 0,0-1 0,0 1 0,0 0 0,0-1 0,0 1 0,0 0 0,0 0 0,0-1 0,0 1 0,0 0 0,0-1 0,-17-3 0,-27 2 0,43 2 0,-32-2 0,-63-11 0,53 6 0,14 1 45,1-1-1,-35-14 1,-27-7-1544,70 23-5327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4T15:47:44.835"/>
    </inkml:context>
    <inkml:brush xml:id="br0">
      <inkml:brushProperty name="width" value="0.05" units="cm"/>
      <inkml:brushProperty name="height" value="0.05" units="cm"/>
      <inkml:brushProperty name="color" value="#FFFFFF"/>
    </inkml:brush>
  </inkml:definitions>
  <inkml:trace contextRef="#ctx0" brushRef="#br0">2 420 24575,'0'-410'0,"-1"495"0,3 102 0,-2-182 0,1-1 0,0 0 0,0 1 0,0-1 0,1 0 0,-1 0 0,1 0 0,4 8 0,-5-12 0,-1 1 0,1 0 0,-1-1 0,1 1 0,-1 0 0,1-1 0,0 1 0,-1-1 0,1 1 0,0-1 0,-1 1 0,1-1 0,0 0 0,0 1 0,0-1 0,-1 0 0,1 1 0,0-1 0,0 0 0,0 0 0,0 0 0,-1 0 0,1 0 0,0 0 0,0 0 0,0 0 0,0 0 0,0 0 0,-1-1 0,1 1 0,0 0 0,0 0 0,0-1 0,-1 1 0,1-1 0,0 1 0,0-1 0,-1 1 0,1-1 0,0 1 0,-1-1 0,1 1 0,-1-1 0,1 0 0,-1 1 0,1-1 0,-1 0 0,1 0 0,-1 1 0,0-1 0,1-1 0,13-21 0,-1 1 0,-1-2 0,-1 1 0,14-48 0,-17 45 0,2 1 0,1-1 0,0 2 0,20-30 0,-31 54 0,0-1 0,0 1 0,0 0 0,0 0 0,0 0 0,0-1 0,0 1 0,0 0 0,0 0 0,0 0 0,1-1 0,-1 1 0,0 0 0,0 0 0,0 0 0,0 0 0,0 0 0,1-1 0,-1 1 0,0 0 0,0 0 0,0 0 0,1 0 0,-1 0 0,0 0 0,0 0 0,0 0 0,1 0 0,-1 0 0,0-1 0,0 1 0,0 0 0,1 0 0,-1 0 0,0 1 0,0-1 0,0 0 0,1 0 0,-1 0 0,0 0 0,0 0 0,1 0 0,-1 0 0,0 0 0,0 0 0,0 0 0,0 0 0,1 1 0,-1-1 0,0 0 0,0 0 0,0 0 0,0 0 0,0 1 0,1-1 0,-1 0 0,0 0 0,5 21 0,-2 23 0,-3 0 0,-3 101 0,3-143 0,0-1 0,0 1 0,0-1 0,0 0 0,0 1 0,-1-1 0,1 1 0,0-1 0,-1 0 0,1 1 0,-1-1 0,0 0 0,1 1 0,-1-1 0,0 0 0,0 0 0,0 0 0,0 0 0,-1 2 0,1-3 0,1 0 0,-1 0 0,0 0 0,0 0 0,1 0 0,-1 0 0,0 0 0,0 0 0,1 0 0,-1 0 0,0-1 0,1 1 0,-1 0 0,0 0 0,1-1 0,-1 1 0,0 0 0,1-1 0,-1 1 0,0-1 0,1 1 0,-1-1 0,1 1 0,-1-1 0,0 0 0,-3-3 0,1-1 0,-1 1 0,1-1 0,0 0 0,0 0 0,0 0 0,-4-10 0,-25-122 0,29 289-1365,3-125-5461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4T15:48:09.404"/>
    </inkml:context>
    <inkml:brush xml:id="br0">
      <inkml:brushProperty name="width" value="0.05" units="cm"/>
      <inkml:brushProperty name="height" value="0.05" units="cm"/>
      <inkml:brushProperty name="color" value="#FFFFFF"/>
    </inkml:brush>
  </inkml:definitions>
  <inkml:trace contextRef="#ctx0" brushRef="#br0">1 320 24575,'10'49'0,"1"-8"0,-1 48 0,6 109 0,-16-191 0,0-4 0,0 0 0,-1 0 0,1 0 0,1 0 0,-1 0 0,0 0 0,1-1 0,-1 1 0,1 0 0,0 0 0,0 0 0,0 0 0,3 4 0,-2-10 0,0 0 0,0 1 0,-1-1 0,1 0 0,-1-1 0,1 1 0,-1 0 0,0 0 0,0 0 0,-1-1 0,1-4 0,1 4 0,28-159 0,-21 100 0,-6 29 0,-1 19 0,-2 37 0,0 13 0,-2 6 0,2 0 0,1-1 0,3 1 0,1-1 0,17 64 0,-7-43 0,-15-140 0,1 27 0,-1-20 0,0 44 0,0 23 0,0 11 0,2 22 0,0 0 0,2-1 0,1 1 0,15 45 0,-15-56 0,1 4 0,-5-13 0,1 0 0,1 0 0,-1 0 0,1 0 0,1 0 0,-1 0 0,1-1 0,1 0 0,-1 0 0,9 10 0,-9-12 0,-1 0 0,1 0 0,-1 0 0,0 1 0,0-1 0,-1 1 0,0 0 0,0-1 0,0 1 0,-1 0 0,1 0 0,-1 1 0,-1-1 0,1 0 0,-1 0 0,-1 0 0,1 0 0,-1 1 0,-2 10 0,3-17 0,0 1 0,0 0 0,0-1 0,0 1 0,-1 0 0,1-1 0,0 1 0,0 0 0,-1-1 0,1 1 0,0-1 0,0 1 0,-1 0 0,1-1 0,-1 1 0,1-1 0,-1 1 0,1-1 0,-1 1 0,1-1 0,-1 0 0,1 1 0,-1-1 0,1 1 0,-1-1 0,0 0 0,1 0 0,-1 1 0,1-1 0,-1 0 0,0 0 0,1 0 0,-1 0 0,0 0 0,1 0 0,-2 0 0,0-1 0,0 0 0,0 0 0,0 0 0,0 0 0,1-1 0,-1 1 0,1-1 0,-1 1 0,1-1 0,-1 0 0,-1-2 0,-27-51 0,19 20 0,8 26 0,1 0 0,-2 0 0,1 1 0,-7-11 0,10 19 0,0 0 0,0 0 0,0 0 0,0 0 0,0 0 0,0 0 0,0 0 0,0 0 0,0 0 0,0 0 0,0 0 0,0 1 0,0-1 0,0 0 0,0 0 0,0 0 0,0 0 0,0 0 0,-1 0 0,1 0 0,0 0 0,0 0 0,0 0 0,0 0 0,0 0 0,0 0 0,0 0 0,0 0 0,0 0 0,0 0 0,0 0 0,0 0 0,-1 0 0,1 0 0,0 0 0,0 0 0,0 0 0,0 0 0,0 0 0,0 0 0,0 0 0,3 17 0,8 22 0,-5-24 0,-2-6 0,0 1 0,0 0 0,-1-1 0,2 14 0,-5-22 0,0 0 0,1 0 0,-1-1 0,0 1 0,0 0 0,0 0 0,0 0 0,0-1 0,-1 1 0,1 0 0,0 0 0,0 0 0,0-1 0,-1 1 0,1 0 0,0-1 0,-1 1 0,1 0 0,-1 0 0,1-1 0,-1 1 0,1-1 0,-1 1 0,0 0 0,-1 0 0,0-1 0,1 0 0,-1 1 0,0-1 0,1 0 0,-1 0 0,0 0 0,1 0 0,-1-1 0,0 1 0,1 0 0,-1-1 0,1 1 0,-1-1 0,1 1 0,-1-1 0,-1-1 0,1 1 0,1 1 0,0 0 0,0-1 0,0 1 0,0-1 0,0 0 0,0 1 0,0-1 0,0 0 0,0 0 0,0 0 0,0 0 0,0 0 0,1 1 0,-1-1 0,0-1 0,1 1 0,-1 0 0,0 0 0,0-2 0,7-1 0,12 9 0,50 28 0,-46-20 0,1-2 0,0-1 0,0 0 0,37 8 0,-44-14 0,1 1 0,0 0 0,-1 2 0,0-1 0,-1 2 0,19 12 0,-33-20 0,-1 0 0,0 0 0,1 0 0,-1 0 0,0 0 0,1 0 0,-1 0 0,0 0 0,0 1 0,1-1 0,-1 0 0,0 0 0,0 0 0,1 1 0,-1-1 0,0 0 0,0 0 0,1 1 0,-1-1 0,0 0 0,0 0 0,0 1 0,0-1 0,1 0 0,-1 1 0,0-1 0,0 0 0,0 1 0,0-1 0,0 0 0,0 1 0,0-1 0,0 0 0,0 1 0,0-1 0,0 0 0,0 0 0,0 1 0,0-1 0,0 0 0,-1 1 0,-14 4 0,-30-3 0,42-2 0,-3 0 0,-13 0 0,1 0 0,-1-1 0,0-1 0,-22-6 0,34 6 0,1 0 0,-1-1 0,1 0 0,0 0 0,0-1 0,0 1 0,0-1 0,1-1 0,-1 1 0,1-1 0,0 0 0,1 0 0,-1 0 0,1 0 0,-4-8 0,-13-22 0,2-2 0,2 0 0,1-1 0,2 0 0,-12-51 0,21 61 0,1-1 0,-1-34 0,3 32 0,-9-53 0,1 45 0,2 7 0,-5-43 0,12 66 0,0 1 0,1-1 0,0 0 0,0 1 0,1-1 0,0 0 0,1 1 0,0-1 0,0 1 0,4-9 0,-1 8 0,1 1 0,0-1 0,0 1 0,1 0 0,14-14 0,18-20 0,-31 34 0,-9 24 0,-16 44 0,9-35 0,-9 93 0,17-118 0,0 0 0,1 1 0,-1-1 0,0 0 0,0 0 0,0 0 0,0 1 0,0-1 0,0 0 0,0 0 0,0 1 0,0-1 0,0 0 0,0 0 0,0 0 0,0 1 0,0-1 0,0 0 0,0 0 0,0 0 0,0 1 0,0-1 0,0 0 0,-1 0 0,1 0 0,0 1 0,0-1 0,0 0 0,0 0 0,0 0 0,-1 0 0,1 1 0,0-1 0,0 0 0,0 0 0,0 0 0,-1 0 0,1 0 0,0 0 0,0 0 0,0 1 0,-1-1 0,1 0 0,0 0 0,0 0 0,0 0 0,-1 0 0,1 0 0,0 0 0,0 0 0,-1 0 0,1 0 0,0 0 0,0 0 0,0 0 0,-1 0 0,1-1 0,0 1 0,0 0 0,0 0 0,-1 0 0,1 0 0,-6-20 0,1-26 0,7-16 0,2-1 0,19-95 0,-22 153 0,1-1 0,-1 0 0,2 1 0,-1-1 0,0 1 0,1 0 0,6-10 0,-8 15 0,-1-1 0,1 1 0,-1-1 0,1 0 0,-1 1 0,1-1 0,0 1 0,-1-1 0,1 1 0,-1-1 0,1 1 0,0 0 0,0-1 0,-1 1 0,1 0 0,0-1 0,0 1 0,-1 0 0,1 0 0,0 0 0,0 0 0,0 0 0,-1 0 0,2 0 0,0 1 0,-1-1 0,0 1 0,1 0 0,-1 0 0,0 0 0,0 0 0,0 1 0,0-1 0,0 0 0,0 0 0,0 1 0,0-1 0,-1 0 0,1 1 0,-1-1 0,1 1 0,-1-1 0,1 3 0,4 21 0,-1 0 0,-1 0 0,-1 0 0,-2 0 0,0 0 0,-7 44 0,1-48 0,6-21 0,0 0 0,0 0 0,-1 1 0,1-1 0,0 0 0,0 0 0,0 0 0,0 0 0,0 1 0,-1-1 0,1 0 0,0 0 0,0 0 0,0 0 0,0 0 0,-1 0 0,1 1 0,0-1 0,0 0 0,0 0 0,-1 0 0,1 0 0,0 0 0,0 0 0,-1 0 0,1 0 0,0 0 0,0 0 0,0 0 0,-1 0 0,1 0 0,0 0 0,0 0 0,-1 0 0,1 0 0,0-1 0,0 1 0,0 0 0,0 0 0,-1 0 0,1 0 0,-1-2 0,0 0 0,0 1 0,0-1 0,1 0 0,-1 1 0,0-1 0,1 0 0,0 0 0,-1 0 0,1 1 0,0-1 0,0 0 0,0 0 0,0 0 0,0 0 0,0 1 0,0-1 0,2-2 0,-1-5 0,2 0 0,-1 1 0,1-1 0,0 1 0,1 0 0,0 0 0,0 1 0,1-1 0,0 1 0,0 0 0,10-11 0,-14 18 0,-1 0 0,0 0 0,0 0 0,0 0 0,0 0 0,1 0 0,-1-1 0,0 1 0,0 0 0,0 0 0,0 0 0,1 0 0,-1 0 0,0 0 0,0 0 0,0 0 0,1 0 0,-1 0 0,0 0 0,0 0 0,0 0 0,1 0 0,-1 0 0,0 0 0,0 0 0,0 0 0,0 1 0,1-1 0,-1 0 0,0 0 0,0 0 0,0 0 0,0 0 0,1 0 0,-1 0 0,0 1 0,0-1 0,0 0 0,0 0 0,0 0 0,0 0 0,0 1 0,1-1 0,-1 0 0,0 0 0,0 0 0,0 0 0,0 1 0,0-1 0,0 0 0,0 0 0,0 0 0,0 1 0,0-1 0,0 0 0,0 0 0,1 20 0,-1-18 0,0-1 0,0 1 0,0-1 0,0 0 0,0 1 0,0-1 0,0 1 0,0-1 0,1 1 0,-1-1 0,0 0 0,1 1 0,-1-1 0,1 0 0,0 1 0,1 1 0,1-3 0,0-1 0,1 1 0,-1-1 0,0 0 0,1 0 0,-1 0 0,0 0 0,0-1 0,0 1 0,0-1 0,0 0 0,5-4 0,30-27 0,-38 33 0,0 0 0,0 0 0,1-1 0,-1 1 0,0 0 0,0 0 0,0 0 0,1 0 0,-1 0 0,0 0 0,0-1 0,0 1 0,1 0 0,-1 0 0,0 0 0,0 0 0,0-1 0,0 1 0,0 0 0,0 0 0,0 0 0,1-1 0,-1 1 0,0 0 0,0 0 0,0 0 0,0-1 0,0 1 0,0 0 0,0 0 0,0-1 0,0 1 0,0 0 0,0 0 0,0 0 0,0-1 0,0 1 0,0 0 0,-1 0 0,1 0 0,0-1 0,0 1 0,0 0 0,0 0 0,0 0 0,0-1 0,-1 1 0,1 0 0,0 0 0,0 0 0,-14 5 0,-16 15 0,10-2 0,9-9 0,31-27 0,2-4 0,-17 16 0,1-1 0,0 1 0,0 0 0,0 1 0,1-1 0,0 1 0,0 1 0,0-1 0,0 1 0,1 1 0,0-1 0,0 1 0,0 1 0,0-1 0,0 1 0,12-1 0,-11 3 0,-6 0 0,0 0 0,0 0 0,0 0 0,1 0 0,-1-1 0,0 0 0,0 1 0,0-1 0,0 0 0,0 0 0,5-3 0,-47 19 0,11 13 0,25-24 0,-1 1 0,0-1 0,0 0 0,0 0 0,-1-1 0,-8 6 0,-26 7 0,-16 7 0,53-21 0,0-1 0,0 0 0,0 1 0,0-1 0,0 1 0,0 0 0,0-1 0,0 1 0,1 0 0,-1 0 0,1 0 0,-1 1 0,1-1 0,0 0 0,0 0 0,0 1 0,0-1 0,-1 4 0,2-6 0,0 0 0,0 1 0,0-1 0,0 0 0,0 1 0,0-1 0,0 0 0,1 0 0,-1 1 0,0-1 0,0 0 0,0 1 0,0-1 0,0 0 0,0 0 0,0 1 0,1-1 0,-1 0 0,0 0 0,0 1 0,0-1 0,1 0 0,-1 0 0,0 0 0,0 0 0,1 1 0,-1-1 0,0 0 0,0 0 0,1 0 0,-1 0 0,0 0 0,1 0 0,-1 0 0,0 1 0,0-1 0,1 0 0,-1 0 0,0 0 0,1 0 0,-1 0 0,0 0 0,0-1 0,1 1 0,-1 0 0,0 0 0,1 0 0,-1 0 0,0 0 0,0 0 0,1 0 0,-1-1 0,0 1 0,0 0 0,1 0 0,-1 0 0,0-1 0,0 1 0,0 0 0,1 0 0,-1 0 0,0-1 0,0 1 0,0-1 0,19-12 0,4-15 0,-17 19 0,1 1 0,0 0 0,0 0 0,0 1 0,1 0 0,1 0 0,-1 1 0,17-10 0,-12 10 0,1 1 0,-1 1 0,1 0 0,19-4 0,9-1 0,-34 6 0,0 0 0,0-1 0,0 0 0,-1 0 0,1 0 0,-1-1 0,10-9 0,-11 9 0,0-1 0,1 2 0,0-1 0,0 1 0,0 0 0,0 0 0,1 1 0,-1 0 0,10-2 0,-11 4-115,26-8 364,-31 9-283,0 0 0,-1 0 0,1 0 0,-1-1 0,1 1 0,0 0 0,-1-1-1,1 1 1,-1 0 0,1-1 0,-1 1 0,1-1 0,-1 1 0,1 0 0,-1-1 0,0 1 0,1-1 0,-1 0 0,0 1 0,1-1 0,-1 1-1,0-1 1,0 1 0,1-1 0,-1 0 0,0 1 0,0-1 0,0 0 0,0 1 0,0-1 0,0 1 0,0-1 0,0 0 0,0 1 0,0-1 0,0 0-1,-1 1 1,1-1 0,0 1 0,0-1 0,-1 0 0,1 1 0,-1-2 0,-5-6-6792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4T16:44:48.216"/>
    </inkml:context>
    <inkml:brush xml:id="br0">
      <inkml:brushProperty name="width" value="0.05" units="cm"/>
      <inkml:brushProperty name="height" value="0.05" units="cm"/>
      <inkml:brushProperty name="color" value="#FFFFFF"/>
    </inkml:brush>
  </inkml:definitions>
  <inkml:trace contextRef="#ctx0" brushRef="#br0">3151 49 24575,'-125'0'0,"-772"-18"0,-760-12-182,1206 31-1001,430-1-5643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4T16:45:08.486"/>
    </inkml:context>
    <inkml:brush xml:id="br0">
      <inkml:brushProperty name="width" value="0.05" units="cm"/>
      <inkml:brushProperty name="height" value="0.05" units="cm"/>
      <inkml:brushProperty name="color" value="#FFFFFF"/>
    </inkml:brush>
  </inkml:definitions>
  <inkml:trace contextRef="#ctx0" brushRef="#br0">1 9 24575,'6'1'0,"0"1"0,1-1 0,-1 1 0,0 0 0,0 0 0,0 1 0,-1 0 0,8 4 0,25 11 0,-10-11 0,53 6 0,-8-1 0,-40-9 0,-28-3 0,0 0 0,0 0 0,0 0 0,0 1 0,0 0 0,0 0 0,0 0 0,0 1 0,-1-1 0,7 4 0,-13-1 0,18-2 0,-14-2 0,-1-1 0,1 1 0,0-1 0,-1 1 0,1-1 0,0 0 0,-1 0 0,1 0 0,-1 1 0,0-2 0,1 1 0,-1 0 0,0 0 0,1 0 0,-1-1 0,0 1 0,0 0 0,0-1 0,1-1 0,0-1 0,4 10 0,-1 0 0,0-1 0,1 0 0,0 0 0,0 0 0,7 3 0,32 21 0,-57-37 0,0 0 0,0 1 0,-1 1 0,0 0 0,-1 1 0,1 0 0,-1 1 0,0 1 0,0 0 0,0 1 0,0 0 0,-27 1 0,23-1-8,0-1-1,0 0 1,0-1 0,1-1-1,-1-1 1,1-1 0,0 0-1,-19-12 1,-20-6-1282,43 19-5536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imes New Roman" charset="0"/>
              </a:rPr>
              <a:t>Hello, everyone! Today, we will be discussing how to build AI trust with fairness and use the AIF360 toolkit in the process.</a:t>
            </a:r>
          </a:p>
          <a:p>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What does this have to do with AI?</a:t>
            </a:r>
          </a:p>
          <a:p>
            <a:r>
              <a:rPr lang="en-US" dirty="0"/>
              <a:t>As AI becomes more embedded in daily life and business, it has become imperative that is it both trustworthy and trusted.</a:t>
            </a:r>
            <a:endParaRPr lang="en-US" dirty="0">
              <a:cs typeface="Calibri"/>
            </a:endParaRPr>
          </a:p>
          <a:p>
            <a:r>
              <a:rPr lang="en-US" dirty="0">
                <a:ea typeface="Calibri" panose="020F0502020204030204"/>
                <a:cs typeface="Calibri" panose="020F0502020204030204"/>
              </a:rPr>
              <a:t>AI can seem mysterious — sometimes even to its own engineers — so it can be difficult to demonstrate its trustworthiness.</a:t>
            </a:r>
          </a:p>
          <a:p>
            <a:r>
              <a:rPr lang="en-US" dirty="0">
                <a:ea typeface="Calibri" panose="020F0502020204030204"/>
                <a:cs typeface="Calibri" panose="020F0502020204030204"/>
              </a:rPr>
              <a:t>In response to this, IBM has outlined three principles and five pillars which can be used to strengthen trust in AI systems.</a:t>
            </a:r>
          </a:p>
        </p:txBody>
      </p:sp>
      <p:sp>
        <p:nvSpPr>
          <p:cNvPr id="4" name="Slide Number Placeholder 3"/>
          <p:cNvSpPr>
            <a:spLocks noGrp="1"/>
          </p:cNvSpPr>
          <p:nvPr>
            <p:ph type="sldNum" sz="quarter" idx="5"/>
          </p:nvPr>
        </p:nvSpPr>
        <p:spPr/>
        <p:txBody>
          <a:bodyPr/>
          <a:lstStyle/>
          <a:p>
            <a:fld id="{918CCA95-4F40-4CDD-BF1E-B8C9EB86EE73}" type="slidenum">
              <a:rPr lang="en-US" smtClean="0"/>
              <a:t>10</a:t>
            </a:fld>
            <a:endParaRPr lang="en-US"/>
          </a:p>
        </p:txBody>
      </p:sp>
    </p:spTree>
    <p:extLst>
      <p:ext uri="{BB962C8B-B14F-4D97-AF65-F5344CB8AC3E}">
        <p14:creationId xmlns:p14="http://schemas.microsoft.com/office/powerpoint/2010/main" val="1455001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tx1"/>
                </a:solidFill>
                <a:effectLst/>
                <a:latin typeface="Times New Roman"/>
                <a:ea typeface="Times New Roman"/>
                <a:cs typeface="Times New Roman"/>
                <a:sym typeface="Times New Roman"/>
              </a:rPr>
              <a:t>Only by embedding ethical principles into AI applications and processes can we build systems based on trust.</a:t>
            </a:r>
            <a:endParaRPr lang="en-US" sz="1200" b="1" i="0" u="none" strike="noStrike" kern="1200" cap="none" dirty="0">
              <a:solidFill>
                <a:schemeClr val="tx1"/>
              </a:solidFill>
              <a:effectLst/>
              <a:latin typeface="Times New Roman"/>
              <a:ea typeface="Times New Roman"/>
              <a:cs typeface="Times New Roman"/>
              <a:sym typeface="Times New Roman"/>
            </a:endParaRPr>
          </a:p>
          <a:p>
            <a:r>
              <a:rPr lang="en-US" sz="1200" b="1" i="0" u="none" strike="noStrike" kern="1200" cap="none" dirty="0">
                <a:solidFill>
                  <a:schemeClr val="tx1"/>
                </a:solidFill>
                <a:effectLst/>
                <a:latin typeface="Times New Roman"/>
                <a:ea typeface="Times New Roman"/>
                <a:cs typeface="Times New Roman"/>
                <a:sym typeface="Times New Roman"/>
              </a:rPr>
              <a:t>AI ethics</a:t>
            </a:r>
            <a:r>
              <a:rPr lang="en-US" sz="1200" b="0" i="0" u="none" strike="noStrike" kern="1200" cap="none" dirty="0">
                <a:solidFill>
                  <a:schemeClr val="tx1"/>
                </a:solidFill>
                <a:effectLst/>
                <a:latin typeface="Times New Roman"/>
                <a:ea typeface="Times New Roman"/>
                <a:cs typeface="Times New Roman"/>
                <a:sym typeface="Times New Roman"/>
              </a:rPr>
              <a:t> is the multidisciplinary field that studies how to optimize AI's beneficial impact while reducing risks and adverse outcomes.</a:t>
            </a:r>
          </a:p>
          <a:p>
            <a:r>
              <a:rPr lang="en-US" sz="1200" b="0" i="0" u="none" strike="noStrike" kern="1200" cap="none" dirty="0">
                <a:solidFill>
                  <a:schemeClr val="tx1"/>
                </a:solidFill>
                <a:effectLst/>
                <a:latin typeface="Times New Roman"/>
                <a:ea typeface="Times New Roman"/>
                <a:cs typeface="Times New Roman"/>
                <a:sym typeface="Times New Roman"/>
              </a:rPr>
              <a:t> </a:t>
            </a:r>
          </a:p>
          <a:p>
            <a:r>
              <a:rPr lang="en-US" sz="1200" b="0" i="0" u="none" strike="noStrike" kern="1200" cap="none" dirty="0">
                <a:solidFill>
                  <a:schemeClr val="tx1"/>
                </a:solidFill>
                <a:effectLst/>
                <a:latin typeface="Times New Roman"/>
                <a:ea typeface="Times New Roman"/>
                <a:cs typeface="Times New Roman"/>
                <a:sym typeface="Times New Roman"/>
              </a:rPr>
              <a:t>AI ethics enables us to develop </a:t>
            </a:r>
            <a:r>
              <a:rPr lang="en-US" sz="1200" b="1" i="0" u="none" strike="noStrike" kern="1200" cap="none" dirty="0">
                <a:solidFill>
                  <a:schemeClr val="tx1"/>
                </a:solidFill>
                <a:effectLst/>
                <a:latin typeface="Times New Roman"/>
                <a:ea typeface="Times New Roman"/>
                <a:cs typeface="Times New Roman"/>
                <a:sym typeface="Times New Roman"/>
              </a:rPr>
              <a:t>trustworthy AI</a:t>
            </a:r>
            <a:r>
              <a:rPr lang="en-US" sz="1200" b="0" i="0" u="none" strike="noStrike" kern="1200" cap="none" dirty="0">
                <a:solidFill>
                  <a:schemeClr val="tx1"/>
                </a:solidFill>
                <a:effectLst/>
                <a:latin typeface="Times New Roman"/>
                <a:ea typeface="Times New Roman"/>
                <a:cs typeface="Times New Roman"/>
                <a:sym typeface="Times New Roman"/>
              </a:rPr>
              <a:t>, or AI systems that address human needs, safety, and privacy.</a:t>
            </a:r>
          </a:p>
          <a:p>
            <a:r>
              <a:rPr lang="en-US" sz="1200" b="0" i="0" u="none" strike="noStrike" kern="1200" cap="none" dirty="0">
                <a:solidFill>
                  <a:schemeClr val="tx1"/>
                </a:solidFill>
                <a:effectLst/>
                <a:latin typeface="Times New Roman"/>
                <a:ea typeface="Times New Roman"/>
                <a:cs typeface="Times New Roman"/>
                <a:sym typeface="Times New Roman"/>
              </a:rPr>
              <a:t> </a:t>
            </a:r>
          </a:p>
          <a:p>
            <a:r>
              <a:rPr lang="en-US" sz="1200" b="0" i="0" u="none" strike="noStrike" kern="1200" cap="none" dirty="0">
                <a:solidFill>
                  <a:schemeClr val="tx1"/>
                </a:solidFill>
                <a:effectLst/>
                <a:latin typeface="Times New Roman"/>
                <a:ea typeface="Times New Roman"/>
                <a:cs typeface="Times New Roman"/>
                <a:sym typeface="Times New Roman"/>
              </a:rPr>
              <a:t>IBM’s approach to AI ethics and trustworthy AI is defined by </a:t>
            </a:r>
            <a:r>
              <a:rPr lang="en-US" sz="1200" b="1" i="0" u="none" strike="noStrike" kern="1200" cap="none" dirty="0">
                <a:solidFill>
                  <a:schemeClr val="tx1"/>
                </a:solidFill>
                <a:effectLst/>
                <a:latin typeface="Times New Roman"/>
                <a:ea typeface="Times New Roman"/>
                <a:cs typeface="Times New Roman"/>
                <a:sym typeface="Times New Roman"/>
              </a:rPr>
              <a:t>3 principles</a:t>
            </a:r>
            <a:r>
              <a:rPr lang="en-US" sz="1200" b="0" i="0" u="none" strike="noStrike" kern="1200" cap="none" dirty="0">
                <a:solidFill>
                  <a:schemeClr val="tx1"/>
                </a:solidFill>
                <a:effectLst/>
                <a:latin typeface="Times New Roman"/>
                <a:ea typeface="Times New Roman"/>
                <a:cs typeface="Times New Roman"/>
                <a:sym typeface="Times New Roman"/>
              </a:rPr>
              <a:t>:</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The purpose of AI is to augment human intelligence</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Data and insights belong to their creator</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New technology, including AI systems, must be transparent and explainable</a:t>
            </a:r>
          </a:p>
          <a:p>
            <a:r>
              <a:rPr lang="en-US" sz="1200" b="0" i="0" u="none" strike="noStrike" kern="1200" cap="none" dirty="0">
                <a:solidFill>
                  <a:schemeClr val="tx1"/>
                </a:solidFill>
                <a:effectLst/>
                <a:latin typeface="Times New Roman"/>
                <a:ea typeface="Times New Roman"/>
                <a:cs typeface="Times New Roman"/>
                <a:sym typeface="Times New Roman"/>
              </a:rPr>
              <a:t> </a:t>
            </a:r>
          </a:p>
          <a:p>
            <a:r>
              <a:rPr lang="en-US" sz="1200" b="0" i="0" u="none" strike="noStrike" kern="1200" cap="none" dirty="0">
                <a:solidFill>
                  <a:schemeClr val="tx1"/>
                </a:solidFill>
                <a:effectLst/>
                <a:latin typeface="Times New Roman"/>
                <a:ea typeface="Times New Roman"/>
                <a:cs typeface="Times New Roman"/>
                <a:sym typeface="Times New Roman"/>
              </a:rPr>
              <a:t>The principles are supported by </a:t>
            </a:r>
            <a:r>
              <a:rPr lang="en-US" sz="1200" b="1" i="0" u="none" strike="noStrike" kern="1200" cap="none" dirty="0">
                <a:solidFill>
                  <a:schemeClr val="tx1"/>
                </a:solidFill>
                <a:effectLst/>
                <a:latin typeface="Times New Roman"/>
                <a:ea typeface="Times New Roman"/>
                <a:cs typeface="Times New Roman"/>
                <a:sym typeface="Times New Roman"/>
              </a:rPr>
              <a:t>5 pillars</a:t>
            </a:r>
            <a:r>
              <a:rPr lang="en-US" sz="1200" b="0" i="0" u="none" strike="noStrike" kern="1200" cap="none" dirty="0">
                <a:solidFill>
                  <a:schemeClr val="tx1"/>
                </a:solidFill>
                <a:effectLst/>
                <a:latin typeface="Times New Roman"/>
                <a:ea typeface="Times New Roman"/>
                <a:cs typeface="Times New Roman"/>
                <a:sym typeface="Times New Roman"/>
              </a:rPr>
              <a:t>:</a:t>
            </a:r>
          </a:p>
          <a:p>
            <a:pPr marL="171450" lvl="0" indent="-171450">
              <a:buFont typeface="Arial" panose="020B0604020202020204" pitchFamily="34" charset="0"/>
              <a:buChar char="•"/>
            </a:pPr>
            <a:r>
              <a:rPr lang="en-US" sz="1200" b="0" i="0" u="none" strike="noStrike" kern="1200" cap="none" dirty="0" err="1">
                <a:solidFill>
                  <a:schemeClr val="tx1"/>
                </a:solidFill>
                <a:effectLst/>
                <a:latin typeface="Times New Roman"/>
                <a:ea typeface="Times New Roman"/>
                <a:cs typeface="Times New Roman"/>
                <a:sym typeface="Times New Roman"/>
              </a:rPr>
              <a:t>Explainability</a:t>
            </a:r>
            <a:r>
              <a:rPr lang="en-US" sz="1200" b="0" i="0" u="none" strike="noStrike" kern="1200" cap="none" dirty="0">
                <a:solidFill>
                  <a:schemeClr val="tx1"/>
                </a:solidFill>
                <a:effectLst/>
                <a:latin typeface="Times New Roman"/>
                <a:ea typeface="Times New Roman"/>
                <a:cs typeface="Times New Roman"/>
                <a:sym typeface="Times New Roman"/>
              </a:rPr>
              <a:t>: How AI-led decisions are made and what determining factors were included are crucial to understand.</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Fairness: Properly calibrated, AI can assist humans in making fairer choices by mitigating bias. </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Robustness: As systems are employed to make crucial decisions, AI must be secure and guard against adversarial threats.</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Transparency: Transparency reinforces trust, and the best way to promote transparency is through disclosure. </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Privacy: AI systems must prioritize and safeguard consumers’ privacy and data rights.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11</a:t>
            </a:fld>
            <a:endParaRPr lang="en-US"/>
          </a:p>
        </p:txBody>
      </p:sp>
    </p:spTree>
    <p:extLst>
      <p:ext uri="{BB962C8B-B14F-4D97-AF65-F5344CB8AC3E}">
        <p14:creationId xmlns:p14="http://schemas.microsoft.com/office/powerpoint/2010/main" val="396141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According to IBM’s annual Global AI Adoption Index survey, trust is a top-of-mind priority for businesses. </a:t>
            </a:r>
          </a:p>
          <a:p>
            <a:r>
              <a:rPr lang="en-US" dirty="0">
                <a:ea typeface="Calibri"/>
                <a:cs typeface="Calibri"/>
              </a:rPr>
              <a:t>In 2021’s survey of companies using AI:</a:t>
            </a:r>
          </a:p>
          <a:p>
            <a:pPr marL="171450" indent="-171450">
              <a:buFont typeface="Arial" panose="020B0604020202020204" pitchFamily="34" charset="0"/>
              <a:buChar char="•"/>
            </a:pPr>
            <a:r>
              <a:rPr lang="en-US" dirty="0">
                <a:ea typeface="Calibri"/>
                <a:cs typeface="Calibri"/>
              </a:rPr>
              <a:t>90% identified brand integrity and customer trust as a top priority</a:t>
            </a:r>
          </a:p>
          <a:p>
            <a:pPr marL="171450" indent="-171450">
              <a:buFont typeface="Arial" panose="020B0604020202020204" pitchFamily="34" charset="0"/>
              <a:buChar char="•"/>
            </a:pPr>
            <a:r>
              <a:rPr lang="en-US" dirty="0">
                <a:ea typeface="Calibri"/>
                <a:cs typeface="Calibri"/>
              </a:rPr>
              <a:t>89% identified meeting external regulatory and compliance obligations as a top priority</a:t>
            </a:r>
          </a:p>
          <a:p>
            <a:pPr marL="171450" indent="-171450">
              <a:buFont typeface="Arial" panose="020B0604020202020204" pitchFamily="34" charset="0"/>
              <a:buChar char="•"/>
            </a:pPr>
            <a:r>
              <a:rPr lang="en-US" dirty="0">
                <a:ea typeface="Calibri"/>
                <a:cs typeface="Calibri"/>
              </a:rPr>
              <a:t>89% identified the ability to monitor data and AI across the entire lifecycle as a top priority</a:t>
            </a:r>
          </a:p>
          <a:p>
            <a:pPr marL="171450" indent="-171450">
              <a:buFont typeface="Arial" panose="020B0604020202020204" pitchFamily="34" charset="0"/>
              <a:buChar char="•"/>
            </a:pPr>
            <a:r>
              <a:rPr lang="en-US" dirty="0">
                <a:ea typeface="Calibri"/>
                <a:cs typeface="Calibri"/>
              </a:rPr>
              <a:t>87% identified minimization of bias as a top priority</a:t>
            </a:r>
          </a:p>
          <a:p>
            <a:pPr marL="171450" indent="-171450">
              <a:buFont typeface="Arial" panose="020B0604020202020204" pitchFamily="34" charset="0"/>
              <a:buChar char="•"/>
            </a:pPr>
            <a:endParaRPr lang="en-US" dirty="0">
              <a:ea typeface="Calibri"/>
              <a:cs typeface="Calibri"/>
            </a:endParaRPr>
          </a:p>
          <a:p>
            <a:pPr marL="0" indent="0">
              <a:buFont typeface="Arial" panose="020B0604020202020204" pitchFamily="34" charset="0"/>
              <a:buNone/>
            </a:pPr>
            <a:r>
              <a:rPr lang="en-US" dirty="0">
                <a:ea typeface="Calibri"/>
                <a:cs typeface="Calibri"/>
              </a:rPr>
              <a:t>Only by building and using AI systems that are trustworthy can companies achieve these high-priority objectives. </a:t>
            </a:r>
          </a:p>
        </p:txBody>
      </p:sp>
      <p:sp>
        <p:nvSpPr>
          <p:cNvPr id="4" name="Slide Number Placeholder 3"/>
          <p:cNvSpPr>
            <a:spLocks noGrp="1"/>
          </p:cNvSpPr>
          <p:nvPr>
            <p:ph type="sldNum" sz="quarter" idx="5"/>
          </p:nvPr>
        </p:nvSpPr>
        <p:spPr/>
        <p:txBody>
          <a:bodyPr/>
          <a:lstStyle/>
          <a:p>
            <a:fld id="{918CCA95-4F40-4CDD-BF1E-B8C9EB86EE73}" type="slidenum">
              <a:rPr lang="en-US" smtClean="0"/>
              <a:t>12</a:t>
            </a:fld>
            <a:endParaRPr lang="en-US"/>
          </a:p>
        </p:txBody>
      </p:sp>
    </p:spTree>
    <p:extLst>
      <p:ext uri="{BB962C8B-B14F-4D97-AF65-F5344CB8AC3E}">
        <p14:creationId xmlns:p14="http://schemas.microsoft.com/office/powerpoint/2010/main" val="1201057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Times New Roman"/>
                <a:ea typeface="Times New Roman"/>
                <a:cs typeface="Times New Roman"/>
                <a:sym typeface="Times New Roman"/>
              </a:rPr>
              <a:t>The focus of this presentation is fairness.</a:t>
            </a:r>
          </a:p>
          <a:p>
            <a:endParaRPr lang="en-US" dirty="0"/>
          </a:p>
          <a:p>
            <a:r>
              <a:rPr lang="en-US" sz="1200" b="0" i="0" u="none" strike="noStrike" kern="1200" cap="none" dirty="0">
                <a:solidFill>
                  <a:schemeClr val="dk1"/>
                </a:solidFill>
                <a:effectLst/>
                <a:latin typeface="Times New Roman"/>
                <a:ea typeface="Times New Roman"/>
                <a:cs typeface="Times New Roman"/>
                <a:sym typeface="Times New Roman"/>
              </a:rPr>
              <a:t>Again, fairness is the equitable treatment of individuals or groups of individuals by an AI system. </a:t>
            </a:r>
            <a:r>
              <a:rPr lang="en-US" sz="1200" dirty="0">
                <a:solidFill>
                  <a:schemeClr val="bg1"/>
                </a:solidFill>
                <a:latin typeface="Helvetica" pitchFamily="2" charset="0"/>
              </a:rPr>
              <a:t>Fairness for an AI system depends on the context in which it is used</a:t>
            </a:r>
            <a:r>
              <a:rPr lang="en-US" sz="1400" dirty="0">
                <a:solidFill>
                  <a:schemeClr val="bg1"/>
                </a:solidFill>
                <a:latin typeface="Helvetica" pitchFamily="2" charset="0"/>
              </a:rPr>
              <a:t>.</a:t>
            </a:r>
            <a:endParaRPr lang="en-US" sz="1200" b="0" i="0" u="none" strike="noStrike" kern="1200" cap="none" dirty="0">
              <a:solidFill>
                <a:schemeClr val="dk1"/>
              </a:solidFill>
              <a:effectLst/>
              <a:latin typeface="Times New Roman"/>
              <a:ea typeface="Times New Roman"/>
              <a:cs typeface="Times New Roman"/>
              <a:sym typeface="Times New Roman"/>
            </a:endParaRPr>
          </a:p>
          <a:p>
            <a:endParaRPr lang="en-US" sz="1200" b="0" i="0" u="none" strike="noStrike" kern="1200" cap="none" dirty="0">
              <a:solidFill>
                <a:schemeClr val="dk1"/>
              </a:solidFill>
              <a:effectLst/>
              <a:latin typeface="Times New Roman"/>
              <a:ea typeface="Times New Roman"/>
              <a:cs typeface="Times New Roman"/>
              <a:sym typeface="Times New Roman"/>
            </a:endParaRPr>
          </a:p>
          <a:p>
            <a:r>
              <a:rPr lang="en-US" sz="1200" b="0" i="0" u="none" strike="noStrike" kern="1200" cap="none" dirty="0">
                <a:solidFill>
                  <a:schemeClr val="dk1"/>
                </a:solidFill>
                <a:effectLst/>
                <a:latin typeface="Times New Roman"/>
                <a:ea typeface="Times New Roman"/>
                <a:cs typeface="Times New Roman"/>
                <a:sym typeface="Times New Roman"/>
              </a:rPr>
              <a:t>Properly calibrated, AI can assist humans in making fairer choices, countering human biases, and promoting inclusivity. Fairness refers to the equitable treatment of individuals, or groups of individuals, by an AI system. Bias occurs when an AI system has been designed, intentionally or not, in a way that may make the system's output unfair. Bias can be present both in the output of the algorithm of the AI system and in the data used to train and test it. It can emerge as a result of cultural, social, or institutional expectations; because of technical limitations of its design; or when the system is used in unanticipated contexts or to make decisions about communities that are not considered in the initial design.</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26129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Times New Roman"/>
                <a:ea typeface="Times New Roman"/>
                <a:cs typeface="Times New Roman"/>
                <a:sym typeface="Times New Roman"/>
              </a:rPr>
              <a:t>AI/ML can exhibit unwanted bias toward certain individual/groups. Think back to the Amazon case: in that instance, the AI system exhibited unwanted bias against women, resulting in inequitable outcomes for female job candidates. Bias such as this can have legal ramifications and cause reputational fallout, leading to people losing trust in the company that developed or used the biased AI system.</a:t>
            </a:r>
            <a:endParaRPr lang="en-US" dirty="0"/>
          </a:p>
          <a:p>
            <a:endParaRPr lang="en-US" dirty="0"/>
          </a:p>
          <a:p>
            <a:r>
              <a:rPr lang="en-US" sz="1200" b="0" i="0" u="none" strike="noStrike" kern="1200" cap="none" dirty="0">
                <a:solidFill>
                  <a:schemeClr val="dk1"/>
                </a:solidFill>
                <a:effectLst/>
                <a:latin typeface="Times New Roman"/>
                <a:ea typeface="Times New Roman"/>
                <a:cs typeface="Times New Roman"/>
                <a:sym typeface="Times New Roman"/>
              </a:rPr>
              <a:t>There is no single, universal definition of fairness. In fact, fairness has over 21 definitions which can make it difficult to understand, because different definitions might lead to different outcomes.</a:t>
            </a:r>
            <a:br>
              <a:rPr lang="en-US" dirty="0"/>
            </a:b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14</a:t>
            </a:fld>
            <a:endParaRPr lang="en-US"/>
          </a:p>
        </p:txBody>
      </p:sp>
    </p:spTree>
    <p:extLst>
      <p:ext uri="{BB962C8B-B14F-4D97-AF65-F5344CB8AC3E}">
        <p14:creationId xmlns:p14="http://schemas.microsoft.com/office/powerpoint/2010/main" val="2527757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Times New Roman"/>
                <a:ea typeface="Times New Roman"/>
                <a:cs typeface="Times New Roman"/>
                <a:sym typeface="Times New Roman"/>
              </a:rPr>
              <a:t>Bias is a systematic error in an AI system that has been designed, intentionally or not, in a way that may generate unfair decisions. Bias can be introduced through data, training and output of</a:t>
            </a:r>
            <a:r>
              <a:rPr lang="en-US" sz="1200" b="1" i="0" u="none" strike="noStrike" kern="1200" cap="none" dirty="0">
                <a:solidFill>
                  <a:schemeClr val="dk1"/>
                </a:solidFill>
                <a:effectLst/>
                <a:latin typeface="Times New Roman"/>
                <a:ea typeface="Times New Roman"/>
                <a:cs typeface="Times New Roman"/>
                <a:sym typeface="Times New Roman"/>
              </a:rPr>
              <a:t> </a:t>
            </a:r>
            <a:r>
              <a:rPr lang="en-US" sz="1200" b="0" i="0" u="none" strike="noStrike" kern="1200" cap="none" dirty="0">
                <a:solidFill>
                  <a:schemeClr val="dk1"/>
                </a:solidFill>
                <a:effectLst/>
                <a:latin typeface="Times New Roman"/>
                <a:ea typeface="Times New Roman"/>
                <a:cs typeface="Times New Roman"/>
                <a:sym typeface="Times New Roman"/>
              </a:rPr>
              <a:t>AI/ML algorithms, and humans.</a:t>
            </a:r>
            <a:endParaRPr lang="en-US" dirty="0">
              <a:ea typeface="Calibri"/>
              <a:cs typeface="Calibri"/>
            </a:endParaRPr>
          </a:p>
          <a:p>
            <a:endParaRPr lang="en-US" dirty="0">
              <a:ea typeface="Calibri"/>
              <a:cs typeface="Calibri"/>
            </a:endParaRPr>
          </a:p>
          <a:p>
            <a:r>
              <a:rPr lang="en-US" dirty="0">
                <a:ea typeface="Calibri"/>
                <a:cs typeface="Calibri"/>
              </a:rPr>
              <a:t>Bias can be introduced through data, </a:t>
            </a:r>
            <a:r>
              <a:rPr lang="en-US" b="0" dirty="0">
                <a:ea typeface="Calibri"/>
                <a:cs typeface="Calibri"/>
              </a:rPr>
              <a:t>training and output of </a:t>
            </a:r>
            <a:r>
              <a:rPr lang="en-US" dirty="0">
                <a:ea typeface="Calibri"/>
                <a:cs typeface="Calibri"/>
              </a:rPr>
              <a:t>AI/ML algorithms, or humans:</a:t>
            </a:r>
          </a:p>
          <a:p>
            <a:endParaRPr lang="en-US" dirty="0">
              <a:ea typeface="Calibri"/>
              <a:cs typeface="Calibri"/>
            </a:endParaRPr>
          </a:p>
          <a:p>
            <a:r>
              <a:rPr lang="en-US" b="1" dirty="0">
                <a:ea typeface="Calibri"/>
                <a:cs typeface="Calibri"/>
              </a:rPr>
              <a:t>Biases introduced through DATA:</a:t>
            </a:r>
          </a:p>
          <a:p>
            <a:pPr marL="171450" indent="-171450">
              <a:buFont typeface="Arial" panose="020B0604020202020204" pitchFamily="34" charset="0"/>
              <a:buChar char="•"/>
            </a:pPr>
            <a:r>
              <a:rPr lang="en-US" dirty="0">
                <a:ea typeface="Calibri"/>
                <a:cs typeface="Calibri"/>
              </a:rPr>
              <a:t>Data collection bias– This bias can occur while collecting data, this can be done unconsciously by the user collecting or the user providing the data. Imagine a website like CNN which collects data of only people visiting their site. What about people not visiting the site?</a:t>
            </a:r>
          </a:p>
          <a:p>
            <a:pPr marL="171450" indent="-171450">
              <a:buFont typeface="Arial" panose="020B0604020202020204" pitchFamily="34" charset="0"/>
              <a:buChar char="•"/>
            </a:pPr>
            <a:r>
              <a:rPr lang="en-US" dirty="0">
                <a:ea typeface="Calibri"/>
                <a:cs typeface="Calibri"/>
              </a:rPr>
              <a:t>Historical data bias – </a:t>
            </a:r>
            <a:r>
              <a:rPr lang="en-US" sz="1200" b="0" i="0" u="none" strike="noStrike" kern="1200" cap="none" dirty="0">
                <a:solidFill>
                  <a:schemeClr val="dk1"/>
                </a:solidFill>
                <a:effectLst/>
                <a:latin typeface="Times New Roman"/>
                <a:ea typeface="Times New Roman"/>
                <a:cs typeface="Times New Roman"/>
                <a:sym typeface="Times New Roman"/>
              </a:rPr>
              <a:t>Social biases can be reflected in historical data. Imagine an AI system designed to identify top candidates for healthcare jobs. Historically, most doctors have been men and most nurses have been women. These social biases in the historical data could influence the AI system to exhibit bias toward men for doctor positions and bias toward women for nursing positions.</a:t>
            </a:r>
          </a:p>
          <a:p>
            <a:pPr marL="171450" indent="-171450">
              <a:buFont typeface="Arial" panose="020B0604020202020204" pitchFamily="34" charset="0"/>
              <a:buChar char="•"/>
            </a:pPr>
            <a:r>
              <a:rPr lang="en-US" dirty="0">
                <a:ea typeface="Calibri"/>
                <a:cs typeface="Calibri"/>
              </a:rPr>
              <a:t>Imbalance in data– There can be imbalance in the dataset. For example, imagine younger people closing their account because of options they receive and older people retaining accounts based on </a:t>
            </a:r>
            <a:r>
              <a:rPr lang="en-US" b="0" dirty="0">
                <a:ea typeface="Calibri"/>
                <a:cs typeface="Calibri"/>
              </a:rPr>
              <a:t>convenience. </a:t>
            </a:r>
            <a:r>
              <a:rPr lang="en-US" dirty="0">
                <a:ea typeface="Calibri"/>
                <a:cs typeface="Calibri"/>
              </a:rPr>
              <a:t>Here you can’t conclude that younger people tend to close their account more. Also, as the population is increasing, we tend to have more data of younger people as compared to older people. Maybe younger people responded more compared to older people to offers for opening new accounts.</a:t>
            </a:r>
          </a:p>
          <a:p>
            <a:pPr marL="171450" indent="-171450">
              <a:buFont typeface="Arial" panose="020B0604020202020204" pitchFamily="34" charset="0"/>
              <a:buChar char="•"/>
            </a:pPr>
            <a:r>
              <a:rPr lang="en-US" dirty="0">
                <a:ea typeface="Calibri"/>
                <a:cs typeface="Calibri"/>
              </a:rPr>
              <a:t>Sample/Region bias — We use data from a majority white population to make decisions on entire population.</a:t>
            </a:r>
          </a:p>
          <a:p>
            <a:pPr marL="171450" indent="-171450">
              <a:buFont typeface="Arial" panose="020B0604020202020204" pitchFamily="34" charset="0"/>
              <a:buChar char="•"/>
            </a:pPr>
            <a:r>
              <a:rPr lang="en-US" dirty="0">
                <a:ea typeface="Calibri"/>
                <a:cs typeface="Calibri"/>
              </a:rPr>
              <a:t>For example,  if you take the titanic dataset – The policy that followed onboard was that women and children were evacuated first, and as such the rate of survival in data is highly biased towards women and children (Age). In this context imagine if a ship travel insurance company use this data to come up with assigning premiums. Then men will tend to pay a higher premium than women as survival rate of men will be less according to</a:t>
            </a:r>
            <a:r>
              <a:rPr lang="en-US" strike="sngStrike" dirty="0">
                <a:ea typeface="Calibri"/>
                <a:cs typeface="Calibri"/>
              </a:rPr>
              <a:t>t</a:t>
            </a:r>
            <a:r>
              <a:rPr lang="en-US" dirty="0">
                <a:ea typeface="Calibri"/>
                <a:cs typeface="Calibri"/>
              </a:rPr>
              <a:t> the data.</a:t>
            </a:r>
          </a:p>
          <a:p>
            <a:endParaRPr lang="en-US" dirty="0">
              <a:ea typeface="Calibri"/>
              <a:cs typeface="Calibri"/>
            </a:endParaRPr>
          </a:p>
          <a:p>
            <a:r>
              <a:rPr lang="en-US" b="1" dirty="0">
                <a:ea typeface="Calibri"/>
                <a:cs typeface="Calibri"/>
              </a:rPr>
              <a:t>Biases introduced though the training and output of an ALGORITHM:</a:t>
            </a:r>
          </a:p>
          <a:p>
            <a:pPr marL="171450" indent="-171450">
              <a:buFont typeface="Arial" panose="020B0604020202020204" pitchFamily="34" charset="0"/>
              <a:buChar char="•"/>
            </a:pPr>
            <a:r>
              <a:rPr lang="en-US" dirty="0">
                <a:ea typeface="Calibri"/>
                <a:cs typeface="Calibri"/>
              </a:rPr>
              <a:t>Algorithm/ Evaluation Bias – An algorithm trained on past data or training data set might proved biased towards future data or test data set.</a:t>
            </a:r>
          </a:p>
          <a:p>
            <a:pPr marL="171450" indent="-171450">
              <a:buFont typeface="Arial" panose="020B0604020202020204" pitchFamily="34" charset="0"/>
              <a:buChar char="•"/>
            </a:pPr>
            <a:r>
              <a:rPr lang="en-US" dirty="0">
                <a:ea typeface="Calibri"/>
                <a:cs typeface="Calibri"/>
              </a:rPr>
              <a:t>Aggregation Bias – Law of averages might sometime result in biased outcomes, imagine an AI/ML which aggregates different data collected from different regions. The data might not be representative of the actual true population. </a:t>
            </a:r>
          </a:p>
          <a:p>
            <a:pPr marL="171450" indent="-171450">
              <a:buFont typeface="Arial" panose="020B0604020202020204" pitchFamily="34" charset="0"/>
              <a:buChar char="•"/>
            </a:pPr>
            <a:r>
              <a:rPr lang="en-US" dirty="0">
                <a:ea typeface="Calibri"/>
                <a:cs typeface="Calibri"/>
              </a:rPr>
              <a:t>Example: Based on the features selected and the sampling methods the algorithms might get trained on, (the biased features in the titanic dataset), the </a:t>
            </a:r>
            <a:r>
              <a:rPr lang="en-US" b="1" dirty="0">
                <a:ea typeface="Calibri"/>
                <a:cs typeface="Calibri"/>
              </a:rPr>
              <a:t>[trained] </a:t>
            </a:r>
            <a:r>
              <a:rPr lang="en-US" dirty="0">
                <a:ea typeface="Calibri"/>
                <a:cs typeface="Calibri"/>
              </a:rPr>
              <a:t>algorithm can produce total biased results towards women and children survival.</a:t>
            </a:r>
          </a:p>
          <a:p>
            <a:endParaRPr lang="en-US" b="1" dirty="0">
              <a:ea typeface="Calibri"/>
              <a:cs typeface="Calibri"/>
            </a:endParaRPr>
          </a:p>
          <a:p>
            <a:r>
              <a:rPr lang="en-US" b="1" dirty="0">
                <a:ea typeface="Calibri"/>
                <a:cs typeface="Calibri"/>
              </a:rPr>
              <a:t>Biases introduced through HUMANS:</a:t>
            </a:r>
          </a:p>
          <a:p>
            <a:pPr marL="171450" indent="-171450">
              <a:buFont typeface="Arial" panose="020B0604020202020204" pitchFamily="34" charset="0"/>
              <a:buChar char="•"/>
            </a:pPr>
            <a:r>
              <a:rPr lang="en-US" dirty="0">
                <a:ea typeface="Calibri"/>
                <a:cs typeface="Calibri"/>
              </a:rPr>
              <a:t>Since, at the end of the day, the decision has to be made by a human depending on the outcome of AI/ML, bias can occur due to the human decision-making process.</a:t>
            </a:r>
          </a:p>
          <a:p>
            <a:pPr marL="171450" indent="-171450">
              <a:buFont typeface="Arial" panose="020B0604020202020204" pitchFamily="34" charset="0"/>
              <a:buChar char="•"/>
            </a:pPr>
            <a:r>
              <a:rPr lang="en-US" dirty="0">
                <a:ea typeface="Calibri"/>
                <a:cs typeface="Calibri"/>
              </a:rPr>
              <a:t>A human can weight the decision depending on their existing systemic bias.</a:t>
            </a:r>
          </a:p>
          <a:p>
            <a:pPr marL="171450" indent="-171450">
              <a:buFont typeface="Arial" panose="020B0604020202020204" pitchFamily="34" charset="0"/>
              <a:buChar char="•"/>
            </a:pPr>
            <a:r>
              <a:rPr lang="en-US" dirty="0">
                <a:ea typeface="Calibri"/>
                <a:cs typeface="Calibri"/>
              </a:rPr>
              <a:t>It can also happen unconsciously when the human can read effectively into decision, like what was the missing data telling.</a:t>
            </a:r>
          </a:p>
          <a:p>
            <a:pPr marL="171450" indent="-171450">
              <a:buFont typeface="Arial" panose="020B0604020202020204" pitchFamily="34" charset="0"/>
              <a:buChar char="•"/>
            </a:pPr>
            <a:r>
              <a:rPr lang="en-US" dirty="0">
                <a:ea typeface="Calibri"/>
                <a:cs typeface="Calibri"/>
              </a:rPr>
              <a:t>Example: Here we can take the example of wealth and how it would affect the survival rate in Titanic dataset. There might be instances where the overlooking evacuation member might have been biased against certain people based on the money he would have received.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15</a:t>
            </a:fld>
            <a:endParaRPr lang="en-US"/>
          </a:p>
        </p:txBody>
      </p:sp>
    </p:spTree>
    <p:extLst>
      <p:ext uri="{BB962C8B-B14F-4D97-AF65-F5344CB8AC3E}">
        <p14:creationId xmlns:p14="http://schemas.microsoft.com/office/powerpoint/2010/main" val="2370207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do we care about AI fairness? – To make better ethical and transparent decisions free from unwanted bias, we need to make sure the AI system in use is fair. An unfair AI system can be unintentionally driving the decision system to produce biased results, which can lead to discrimination, which can lead to legal action and reputational damage. Globally the focus on AI ethics/Fairness has been exponentially increasing in the past 5 years as shown in the graph, which in itself explains how important it is for an AI system to be fair. As seen in the graph we the number of publications on AI ethics has recently exceeded 400 publications. </a:t>
            </a:r>
          </a:p>
          <a:p>
            <a:endParaRPr lang="en-IN" dirty="0"/>
          </a:p>
          <a:p>
            <a:r>
              <a:rPr lang="en-IN" dirty="0"/>
              <a:t>Review: Plot with numbers</a:t>
            </a:r>
          </a:p>
          <a:p>
            <a:endParaRPr lang="en-IN" dirty="0"/>
          </a:p>
          <a:p>
            <a:r>
              <a:rPr lang="en-IN" dirty="0"/>
              <a:t>Why is it now more important than ever? – Bias continues to be present in both data and algorithms. As many decisions are now made with the help of data and AI, it is critical to ensure that AI systems are fair. </a:t>
            </a:r>
          </a:p>
          <a:p>
            <a:endParaRPr lang="en-IN" dirty="0"/>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C79DA8F-BC78-4EB2-86E2-9C47F021D8EC}"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37233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give a high-level overview of the AIF360 toolkit.</a:t>
            </a:r>
          </a:p>
        </p:txBody>
      </p:sp>
      <p:sp>
        <p:nvSpPr>
          <p:cNvPr id="4" name="Slide Number Placeholder 3"/>
          <p:cNvSpPr>
            <a:spLocks noGrp="1"/>
          </p:cNvSpPr>
          <p:nvPr>
            <p:ph type="sldNum" idx="12"/>
          </p:nvPr>
        </p:nvSpPr>
        <p:spPr/>
        <p:txBody>
          <a:bodyPr/>
          <a:lstStyle/>
          <a:p>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fld id="{00000000-1234-1234-1234-123412341234}" type="slidenum">
              <a:rPr kumimoji="0" lang="en-US" sz="11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t>17</a:t>
            </a:fld>
            <a:endParaRPr kumimoji="0" lang="en-US" sz="11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001350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Who : Who wrote it, Are they Subject Matter experts – The AIF360 is an open-source toolkit developed by researchers at IBM.</a:t>
            </a:r>
          </a:p>
          <a:p>
            <a:r>
              <a:rPr lang="en-US" dirty="0">
                <a:ea typeface="Calibri"/>
                <a:cs typeface="Calibri"/>
              </a:rPr>
              <a:t>What : What is the purpose – To increase fairness of AI. The tool kit’s purpose is to identify the bias in datasets and to reduce unwanted bias.</a:t>
            </a:r>
          </a:p>
          <a:p>
            <a:r>
              <a:rPr lang="en-US" dirty="0">
                <a:ea typeface="Calibri"/>
                <a:cs typeface="Calibri"/>
              </a:rPr>
              <a:t>Why : As most of the ML algorithms tend to retain the bias existing in the dataset, this produces biased outcomes unknowingly. That’s why it’s necessary to make the outcomes of ML fair and unbiased</a:t>
            </a:r>
          </a:p>
          <a:p>
            <a:r>
              <a:rPr lang="en-US" dirty="0">
                <a:ea typeface="Calibri"/>
                <a:cs typeface="Calibri"/>
              </a:rPr>
              <a:t>Where : Where can the algorithm be used – Several industries where privileged/unprivileged, protected/unprotected groups get effected due to the outcome.</a:t>
            </a:r>
          </a:p>
          <a:p>
            <a:r>
              <a:rPr lang="en-US" dirty="0">
                <a:ea typeface="Calibri"/>
                <a:cs typeface="Calibri"/>
              </a:rPr>
              <a:t>When: When can we use the algorithm – To identify the existence of bias, to mitigate can be used before running the ML model or while running the ML model or after the model is run.</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1598121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Some of the important terms need to remembered for AIF360 tool kit. We will use the titanic dataset to explain the terms wherever possible.</a:t>
            </a:r>
          </a:p>
          <a:p>
            <a:endParaRPr lang="en-IN" dirty="0"/>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Bias - </a:t>
            </a:r>
            <a:r>
              <a:rPr lang="en-US" sz="1200" b="0" i="0" u="none" strike="noStrike" kern="1200" cap="none" dirty="0">
                <a:solidFill>
                  <a:schemeClr val="dk1"/>
                </a:solidFill>
                <a:effectLst/>
                <a:latin typeface="Times New Roman"/>
                <a:ea typeface="Times New Roman"/>
                <a:cs typeface="Times New Roman"/>
                <a:sym typeface="Times New Roman"/>
              </a:rPr>
              <a:t>Bias is a systematic error in an AI system that has been designed, intentionally or not, in a way that may generate unfair decisions. In the context of fairness, we are concerned with unwanted bias that places privileged groups at systematic advantage and unprivileged groups at systematic disadvantage. Example: From the Titanic data set, you can identify that the survival rate was biased toward women and children.</a:t>
            </a:r>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endPar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Fairness metric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quantification of unwanted bias in training data or models.</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Favorable label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label whose value corresponds to an outcome that provides an advantage to the recipient. The opposite is an unfavorable label. Example: Survived is the favorable outcome in the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Group fairness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The goal of groups defined by protected attributes receiving similar treatments or outcomes. Example: Children in the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Individual fairness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The goal of similar individuals receiving similar treatments or outcomes. Example: Male/Female in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Privileged protected attribute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value of a protected attribute indicating a group that has historically been at systematic advantage. </a:t>
            </a:r>
            <a:r>
              <a:rPr lang="en-US" sz="1200" b="0" i="0" dirty="0">
                <a:solidFill>
                  <a:srgbClr val="3D3D3D"/>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Example: Children and Female were the privileged protected attribute as they were given preference during evacuation and their survival rate was high.</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Protected attribute- </a:t>
            </a:r>
            <a:r>
              <a:rPr lang="en-US" sz="1200" b="0" i="0" u="none" strike="noStrike" kern="1200" cap="none" dirty="0">
                <a:solidFill>
                  <a:schemeClr val="dk1"/>
                </a:solidFill>
                <a:effectLst/>
                <a:latin typeface="Times New Roman"/>
                <a:ea typeface="Times New Roman"/>
                <a:cs typeface="Times New Roman"/>
                <a:sym typeface="Times New Roman"/>
              </a:rPr>
              <a:t>Protected attributes are characteristics that are associated with an individual that can be the basis for unfair social bias. Examples include race, gender, caste, and religion. Protected attributes are not universal but are application specific. Example: In the titanic dataset which had women and children first rule you can see that the male population would have been at considerable disadvantage to survive and if an insurance company is using an AI system to train on the data to predict insurance premiums for a cruise travel it should make sure it accounts towards this disparity, here the gender will be a protected attribute. So, we have a protected or privileged attribute. Why can’t we just drop it? The reason being that the feature has a correlation with other features of variables, or it can be a strong predictor.</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19</a:t>
            </a:fld>
            <a:endParaRPr lang="en-US"/>
          </a:p>
        </p:txBody>
      </p:sp>
    </p:spTree>
    <p:extLst>
      <p:ext uri="{BB962C8B-B14F-4D97-AF65-F5344CB8AC3E}">
        <p14:creationId xmlns:p14="http://schemas.microsoft.com/office/powerpoint/2010/main" val="3896259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help keep everything in context, here is an overview of what we will be covering:</a:t>
            </a:r>
            <a:endParaRPr lang="en-US" dirty="0"/>
          </a:p>
          <a:p>
            <a:r>
              <a:rPr lang="en-US" dirty="0">
                <a:cs typeface="Calibri"/>
              </a:rPr>
              <a:t>We will start with an introduction to the principles of AI Fairness, and the AIF360 Toolkit which helps put those principles into practice. </a:t>
            </a:r>
            <a:endParaRPr lang="en-US" dirty="0">
              <a:ea typeface="Calibri" panose="020F0502020204030204"/>
              <a:cs typeface="Calibri"/>
            </a:endParaRPr>
          </a:p>
          <a:p>
            <a:r>
              <a:rPr lang="en-US" dirty="0">
                <a:cs typeface="Calibri"/>
              </a:rPr>
              <a:t>Then we will then spend some time walking through a use-case, an AI model that models whether a bank customer is likely to churn given historical information on recent interactions with the bank.</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Over 70 metrics. Some of the metrics are explained below.</a:t>
            </a:r>
          </a:p>
          <a:p>
            <a:r>
              <a:rPr lang="en-US" dirty="0">
                <a:ea typeface="Calibri"/>
                <a:cs typeface="Calibri"/>
              </a:rPr>
              <a:t>Statistical Parity Difference – The difference that the privileged and unprivileged classes get a particular outcome.  The statistical parity basically is an equity measure where members of a group have equal chance of having the same outcome.</a:t>
            </a:r>
          </a:p>
          <a:p>
            <a:endParaRPr lang="en-US" dirty="0">
              <a:ea typeface="Calibri"/>
              <a:cs typeface="Calibri"/>
            </a:endParaRPr>
          </a:p>
          <a:p>
            <a:r>
              <a:rPr lang="en-US" dirty="0">
                <a:ea typeface="Calibri"/>
                <a:cs typeface="Calibri"/>
              </a:rPr>
              <a:t>Disparate Impact - Ratio of the favorable outcomes for the unprivileged group to the privileged group.</a:t>
            </a:r>
          </a:p>
          <a:p>
            <a:endParaRPr lang="en-US" dirty="0">
              <a:ea typeface="Calibri"/>
              <a:cs typeface="Calibri"/>
            </a:endParaRPr>
          </a:p>
          <a:p>
            <a:r>
              <a:rPr lang="en-US" dirty="0">
                <a:ea typeface="Calibri"/>
                <a:cs typeface="Calibri"/>
              </a:rPr>
              <a:t>Equal Opportunity difference – True positivity rate of the unprivileged class to the privileged class. This ensures that everyone has equal opportunity towards the outcome.</a:t>
            </a:r>
          </a:p>
          <a:p>
            <a:endParaRPr lang="en-US" dirty="0">
              <a:ea typeface="Calibri"/>
              <a:cs typeface="Calibri"/>
            </a:endParaRPr>
          </a:p>
          <a:p>
            <a:r>
              <a:rPr lang="en-US" dirty="0">
                <a:ea typeface="Calibri"/>
                <a:cs typeface="Calibri"/>
              </a:rPr>
              <a:t>Example: </a:t>
            </a:r>
          </a:p>
          <a:p>
            <a:endParaRPr lang="en-US" dirty="0">
              <a:ea typeface="Calibri"/>
              <a:cs typeface="Calibri"/>
            </a:endParaRPr>
          </a:p>
          <a:p>
            <a:r>
              <a:rPr lang="en-US" dirty="0">
                <a:ea typeface="Calibri"/>
                <a:cs typeface="Calibri"/>
              </a:rPr>
              <a:t>Consider a care management setting. In yellow we have those that received the care management, and those not colored in yellow did not receive the care management.</a:t>
            </a:r>
          </a:p>
          <a:p>
            <a:endParaRPr lang="en-US" dirty="0">
              <a:ea typeface="Calibri"/>
              <a:cs typeface="Calibri"/>
            </a:endParaRPr>
          </a:p>
          <a:p>
            <a:r>
              <a:rPr lang="en-US" dirty="0">
                <a:ea typeface="Calibri"/>
                <a:cs typeface="Calibri"/>
              </a:rPr>
              <a:t>Statistical Parity Difference: In the unprivileged group 6 out of 10 received the care management and in the privileged group 7 out of 10 received the care management. The difference is -10% which indicates unfairness against the unprivileged group. </a:t>
            </a:r>
          </a:p>
          <a:p>
            <a:endParaRPr lang="en-US" dirty="0">
              <a:ea typeface="Calibri"/>
              <a:cs typeface="Calibri"/>
            </a:endParaRPr>
          </a:p>
          <a:p>
            <a:r>
              <a:rPr lang="en-US" dirty="0">
                <a:ea typeface="Calibri"/>
                <a:cs typeface="Calibri"/>
              </a:rPr>
              <a:t>Equal Opportunity Difference: We are not so much concerned about the number of people that received the care management, but the true positive rate which is based on some underlying ground truth of who needed the care. The unprivileged group has a 5/7 true positive rate, and the privileged group has a 6/7 true positive rate. The difference between the two is -15% and, being away from 0 indicates an unfair situation. The negative value indicates that it is against the privileged group. </a:t>
            </a: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20</a:t>
            </a:fld>
            <a:endParaRPr lang="en-US"/>
          </a:p>
        </p:txBody>
      </p:sp>
    </p:spTree>
    <p:extLst>
      <p:ext uri="{BB962C8B-B14F-4D97-AF65-F5344CB8AC3E}">
        <p14:creationId xmlns:p14="http://schemas.microsoft.com/office/powerpoint/2010/main" val="593956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Pre-Process : The bias mitigation algorithm is applied to the dataset before a model is run on the dataset. This is used if we want to fix the data before the model is run. This is the most optimal and easiest way to mitigate bias.</a:t>
            </a:r>
          </a:p>
          <a:p>
            <a:r>
              <a:rPr lang="en-US" dirty="0">
                <a:ea typeface="Calibri"/>
                <a:cs typeface="Calibri"/>
              </a:rPr>
              <a:t>In-Process : The bias mitigation algorithm is applied to the dataset while model is run on the dataset, this is basically fixing the classifier to mitigate bias.</a:t>
            </a:r>
          </a:p>
          <a:p>
            <a:r>
              <a:rPr lang="en-US" dirty="0">
                <a:ea typeface="Calibri"/>
                <a:cs typeface="Calibri"/>
              </a:rPr>
              <a:t>Post-Process : The bias mitigation algorithm is applied to the dataset after a model is run on the dataset. This is carried out on the predictions or on the results. Usually followed where the system is a Blackbox.</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21</a:t>
            </a:fld>
            <a:endParaRPr lang="en-US"/>
          </a:p>
        </p:txBody>
      </p:sp>
    </p:spTree>
    <p:extLst>
      <p:ext uri="{BB962C8B-B14F-4D97-AF65-F5344CB8AC3E}">
        <p14:creationId xmlns:p14="http://schemas.microsoft.com/office/powerpoint/2010/main" val="3654543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List of algorithms and where they can be used.</a:t>
            </a:r>
          </a:p>
          <a:p>
            <a:endParaRPr lang="en-US" dirty="0">
              <a:ea typeface="Calibri"/>
              <a:cs typeface="Calibri"/>
            </a:endParaRPr>
          </a:p>
          <a:p>
            <a:r>
              <a:rPr lang="en-US" dirty="0">
                <a:ea typeface="Calibri"/>
                <a:cs typeface="Calibri"/>
              </a:rPr>
              <a:t>In this lecture, we focus on one pre-procession algorithms, namely disparate impact remover.</a:t>
            </a:r>
          </a:p>
          <a:p>
            <a:endParaRPr lang="en-US" dirty="0">
              <a:ea typeface="Calibri"/>
              <a:cs typeface="Calibri"/>
            </a:endParaRPr>
          </a:p>
          <a:p>
            <a:r>
              <a:rPr lang="en-US" dirty="0">
                <a:ea typeface="Calibri"/>
                <a:cs typeface="Calibri"/>
              </a:rPr>
              <a:t>See AIF360 toolkit for more information</a:t>
            </a:r>
          </a:p>
          <a:p>
            <a:endParaRPr lang="en-US" dirty="0">
              <a:ea typeface="Calibri"/>
              <a:cs typeface="Calibri"/>
            </a:endParaRPr>
          </a:p>
          <a:p>
            <a:r>
              <a:rPr lang="en-US" dirty="0">
                <a:ea typeface="Calibri"/>
                <a:cs typeface="Calibri"/>
              </a:rPr>
              <a:t>https://aif360.mybluemix.net/</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22</a:t>
            </a:fld>
            <a:endParaRPr lang="en-US"/>
          </a:p>
        </p:txBody>
      </p:sp>
    </p:spTree>
    <p:extLst>
      <p:ext uri="{BB962C8B-B14F-4D97-AF65-F5344CB8AC3E}">
        <p14:creationId xmlns:p14="http://schemas.microsoft.com/office/powerpoint/2010/main" val="496178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Pre-Processing Algorithms</a:t>
            </a:r>
          </a:p>
          <a:p>
            <a:pPr marL="0" marR="0" lvl="0" indent="0" algn="l" defTabSz="457200" rtl="0" eaLnBrk="1" fontAlgn="auto" latinLnBrk="0" hangingPunct="1">
              <a:lnSpc>
                <a:spcPct val="100000"/>
              </a:lnSpc>
              <a:spcBef>
                <a:spcPts val="360"/>
              </a:spcBef>
              <a:spcAft>
                <a:spcPts val="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Reweighing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Modifies the </a:t>
            </a:r>
            <a:r>
              <a:rPr kumimoji="0" lang="en-US" sz="1200" b="0" i="0" u="none" strike="noStrike" kern="1200" cap="none" spc="-1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weights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of different training  examples</a:t>
            </a:r>
            <a:endParaRPr kumimoji="0" lang="en-US" sz="1200" b="0" i="0" u="none" strike="noStrike" kern="1200" cap="none" spc="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Disparate Impact</a:t>
            </a:r>
            <a:r>
              <a:rPr kumimoji="0" lang="en-IN" sz="1200" b="1" i="0" u="sng" strike="noStrike" kern="1200" cap="none" spc="-7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IN" sz="1200" b="1" i="0" u="sng" strike="noStrike" kern="1200" cap="none" spc="-5"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Remover: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Edits feature </a:t>
            </a:r>
            <a:r>
              <a:rPr kumimoji="0" lang="en-US" sz="1200" b="0" i="0" u="none" strike="noStrike" kern="1200" cap="none" spc="-1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values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to improve group</a:t>
            </a:r>
            <a:r>
              <a:rPr kumimoji="0" lang="en-US" sz="1200" b="0" i="0" u="none" strike="noStrike" kern="1200" cap="none" spc="-1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fairness</a:t>
            </a:r>
            <a:endParaRPr kumimoji="0" lang="en-US" sz="1200" b="0" i="0" u="none" strike="noStrike" kern="1200" cap="none" spc="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Optimized</a:t>
            </a:r>
            <a:r>
              <a:rPr kumimoji="0" lang="en-IN" sz="1200" b="1" i="0" u="sng" strike="noStrike" kern="1200" cap="none" spc="-4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Pre-processing: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Modifies training data features &amp;</a:t>
            </a:r>
            <a:r>
              <a:rPr kumimoji="0" lang="en-US" sz="1200" b="0" i="0" u="none" strike="noStrike" kern="1200" cap="none" spc="-3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US" sz="1200" b="0" i="0" u="none" strike="noStrike" kern="1200" cap="none" spc="-1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labels</a:t>
            </a:r>
            <a:endParaRPr kumimoji="0" lang="en-US" sz="1200" b="0" i="0" u="none" strike="noStrike" kern="1200" cap="none" spc="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kumimoji="0" lang="en-IN" sz="1200" b="1" i="0" u="sng" strike="noStrike" kern="1200" cap="none" spc="-5"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Learning Fair</a:t>
            </a:r>
            <a:r>
              <a:rPr kumimoji="0" lang="en-IN" sz="1200" b="1" i="0" u="sng" strike="noStrike" kern="1200" cap="none" spc="-35"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IN" sz="1200" b="1" i="0" u="sng" strike="noStrike" kern="1200" cap="none" spc="-5"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Representations: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Learns fair </a:t>
            </a:r>
            <a:r>
              <a:rPr kumimoji="0" lang="en-US" sz="1200" b="0" i="0" u="none" strike="noStrike" kern="1200" cap="none" spc="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representations by</a:t>
            </a:r>
            <a:r>
              <a:rPr kumimoji="0" lang="en-US" sz="1200" b="0" i="0" u="none" strike="noStrike" kern="1200" cap="none" spc="-114"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obfuscating  information about protected</a:t>
            </a:r>
            <a:r>
              <a:rPr kumimoji="0" lang="en-US" sz="1200" b="0" i="0" u="none" strike="noStrike" kern="1200" cap="none" spc="-3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attributes</a:t>
            </a:r>
            <a:endParaRPr kumimoji="0" lang="en-US" sz="1200" b="0" i="0" u="none" strike="noStrike" kern="1200" cap="none" spc="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23</a:t>
            </a:fld>
            <a:endParaRPr lang="en-US"/>
          </a:p>
        </p:txBody>
      </p:sp>
    </p:spTree>
    <p:extLst>
      <p:ext uri="{BB962C8B-B14F-4D97-AF65-F5344CB8AC3E}">
        <p14:creationId xmlns:p14="http://schemas.microsoft.com/office/powerpoint/2010/main" val="87014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In-Processing Algorithms</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Adversarial Debiasing: </a:t>
            </a:r>
            <a:r>
              <a:rPr kumimoji="0" lang="en-US" sz="12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Uses adversarial techniques to maximize accuracy  &amp; reduce evidence of protected attributes in  predictions</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Prejudice Remover: </a:t>
            </a:r>
            <a:r>
              <a:rPr kumimoji="0" lang="en-US" sz="12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Adds a discrimination-aware regularization term to  the learning objective</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Meta Fair Classifier: </a:t>
            </a:r>
            <a:r>
              <a:rPr kumimoji="0" lang="en-US" sz="12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Takes the fairness metric as part of the input &amp;  returns a classifier optimized for the metric</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kumimoji="0" lang="en-IN" sz="1200" b="0" i="0" u="none" strike="noStrike" kern="1200" cap="none" spc="0" normalizeH="0" baseline="0" noProof="0" dirty="0">
              <a:ln>
                <a:noFill/>
              </a:ln>
              <a:solidFill>
                <a:srgbClr val="000000"/>
              </a:solidFill>
              <a:effectLst/>
              <a:uLnTx/>
              <a:uFillTx/>
              <a:latin typeface="Times New Roman"/>
              <a:cs typeface="Times New Roman"/>
              <a:sym typeface="Times New Roman"/>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24</a:t>
            </a:fld>
            <a:endParaRPr lang="en-US"/>
          </a:p>
        </p:txBody>
      </p:sp>
    </p:spTree>
    <p:extLst>
      <p:ext uri="{BB962C8B-B14F-4D97-AF65-F5344CB8AC3E}">
        <p14:creationId xmlns:p14="http://schemas.microsoft.com/office/powerpoint/2010/main" val="815875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Post-Processing Algorithms</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6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Reject Option Classification: </a:t>
            </a:r>
            <a:r>
              <a:rPr kumimoji="0" lang="en-US" sz="16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Changes predictions from a classifier to make them  fairer</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6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Calibrated Equalized Odds: </a:t>
            </a:r>
            <a:r>
              <a:rPr kumimoji="0" lang="en-US" sz="16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Optimizes over calibrated classifier score outputs  that lead to fair output labels</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6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Equalized Odds: </a:t>
            </a:r>
            <a:r>
              <a:rPr kumimoji="0" lang="en-US" sz="16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Modifies the predicted label using an optimization  scheme to make predictions fairer</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25</a:t>
            </a:fld>
            <a:endParaRPr lang="en-US"/>
          </a:p>
        </p:txBody>
      </p:sp>
    </p:spTree>
    <p:extLst>
      <p:ext uri="{BB962C8B-B14F-4D97-AF65-F5344CB8AC3E}">
        <p14:creationId xmlns:p14="http://schemas.microsoft.com/office/powerpoint/2010/main" val="1349433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gives basic guideline on how we can approach an AI fairness problem. </a:t>
            </a:r>
          </a:p>
          <a:p>
            <a:r>
              <a:rPr lang="en-IN" dirty="0">
                <a:cs typeface="Calibri"/>
              </a:rPr>
              <a:t>We need to first identify the protected and privileged attributes based on the fairness definitions applicable to our case. </a:t>
            </a:r>
          </a:p>
          <a:p>
            <a:r>
              <a:rPr lang="en-IN" dirty="0">
                <a:cs typeface="Calibri"/>
              </a:rPr>
              <a:t>Then we apply the respective algorithm in the AI pipeline where we have access. It is always good to use pre-process algorithms if possible. </a:t>
            </a:r>
          </a:p>
          <a:p>
            <a:r>
              <a:rPr lang="en-IN" dirty="0">
                <a:cs typeface="Calibri"/>
              </a:rPr>
              <a:t>Finally, we can check the bias metrics after applying the mitigation algorithm.</a:t>
            </a:r>
          </a:p>
          <a:p>
            <a:endParaRPr lang="en-IN" dirty="0">
              <a:cs typeface="Calibri"/>
            </a:endParaRPr>
          </a:p>
          <a:p>
            <a:r>
              <a:rPr lang="en-IN" dirty="0">
                <a:cs typeface="Calibri"/>
              </a:rPr>
              <a:t>A general rule of thumb is that the AIF360 algorithms should only be applied to well-defined data and well-defined use cases. A little understanding of bias is required for the success of the AIF360 algorithms. The users need to make sure where they can apply on what protected variables etc.,</a:t>
            </a:r>
            <a:br>
              <a:rPr lang="en-IN" dirty="0">
                <a:cs typeface="Calibri"/>
              </a:rPr>
            </a:br>
            <a:endParaRPr lang="en-IN" dirty="0">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26</a:t>
            </a:fld>
            <a:endParaRPr lang="en-US"/>
          </a:p>
        </p:txBody>
      </p:sp>
    </p:spTree>
    <p:extLst>
      <p:ext uri="{BB962C8B-B14F-4D97-AF65-F5344CB8AC3E}">
        <p14:creationId xmlns:p14="http://schemas.microsoft.com/office/powerpoint/2010/main" val="2942901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rest of the lecture, the disparate impact remover algorithm is applied to a bank churn modeling data set.</a:t>
            </a:r>
          </a:p>
        </p:txBody>
      </p:sp>
      <p:sp>
        <p:nvSpPr>
          <p:cNvPr id="4" name="Slide Number Placeholder 3"/>
          <p:cNvSpPr>
            <a:spLocks noGrp="1"/>
          </p:cNvSpPr>
          <p:nvPr>
            <p:ph type="sldNum" idx="12"/>
          </p:nvPr>
        </p:nvSpPr>
        <p:spPr/>
        <p:txBody>
          <a:bodyPr/>
          <a:lstStyle/>
          <a:p>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fld id="{00000000-1234-1234-1234-123412341234}" type="slidenum">
              <a:rPr kumimoji="0" lang="en-US" sz="11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t>27</a:t>
            </a:fld>
            <a:endParaRPr kumimoji="0" lang="en-US" sz="11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515067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800"/>
              </a:spcBef>
            </a:pPr>
            <a:r>
              <a:rPr lang="en-US" dirty="0">
                <a:ea typeface="Calibri"/>
                <a:cs typeface="Calibri"/>
              </a:rPr>
              <a:t>For our example case, we work with the Churn Modeling Dataset available from Kaggle.</a:t>
            </a:r>
            <a:endParaRPr lang="en-US" dirty="0"/>
          </a:p>
          <a:p>
            <a:pPr marL="228600" indent="-228600">
              <a:lnSpc>
                <a:spcPct val="90000"/>
              </a:lnSpc>
              <a:spcBef>
                <a:spcPts val="1800"/>
              </a:spcBef>
            </a:pPr>
            <a:r>
              <a:rPr lang="en-US" dirty="0"/>
              <a:t>This dataset has 14 attributes that describe churn behavior. </a:t>
            </a:r>
          </a:p>
          <a:p>
            <a:pPr marL="228600" indent="-228600">
              <a:lnSpc>
                <a:spcPct val="90000"/>
              </a:lnSpc>
              <a:spcBef>
                <a:spcPts val="1800"/>
              </a:spcBef>
            </a:pPr>
            <a:r>
              <a:rPr lang="en-US" dirty="0"/>
              <a:t>The dataset presents a binary classification problem: did the customer churn (closed account).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92698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First, we install the required packages.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35528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reflect on some AI Failures, trying to understand what went wrong: 	</a:t>
            </a:r>
          </a:p>
          <a:p>
            <a:endParaRPr lang="en-US" dirty="0"/>
          </a:p>
          <a:p>
            <a:pPr marL="228600" indent="-228600">
              <a:buAutoNum type="arabicPeriod"/>
            </a:pPr>
            <a:r>
              <a:rPr lang="en-US" dirty="0"/>
              <a:t>AI against women – Amazon hiring algorithm discriminated against women hires as the data contained less women applicants.</a:t>
            </a:r>
          </a:p>
          <a:p>
            <a:pPr marL="228600" indent="-228600">
              <a:buAutoNum type="arabicPeriod"/>
            </a:pPr>
            <a:r>
              <a:rPr lang="en-US" dirty="0"/>
              <a:t>AI against humans – A Microsoft AI technology chatbot Tay said “ Hitler was right to hate jews after learning from human interactions.</a:t>
            </a:r>
          </a:p>
          <a:p>
            <a:pPr marL="228600" indent="-228600">
              <a:buAutoNum type="arabicPeriod"/>
            </a:pPr>
            <a:r>
              <a:rPr lang="en-US" dirty="0"/>
              <a:t>AI bias – AI tool generify predicted 98 % probability of male when the word professor was typed and predicted 61.7% women when typed stupid. </a:t>
            </a:r>
          </a:p>
          <a:p>
            <a:endParaRPr lang="en-US" dirty="0"/>
          </a:p>
        </p:txBody>
      </p:sp>
      <p:sp>
        <p:nvSpPr>
          <p:cNvPr id="4" name="Slide Number Placeholder 3"/>
          <p:cNvSpPr>
            <a:spLocks noGrp="1"/>
          </p:cNvSpPr>
          <p:nvPr>
            <p:ph type="sldNum" idx="12"/>
          </p:nvPr>
        </p:nvSpPr>
        <p:spPr/>
        <p:txBody>
          <a:bodyPr/>
          <a:lstStyle/>
          <a:p>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fld id="{00000000-1234-1234-1234-123412341234}" type="slidenum">
              <a:rPr kumimoji="0" lang="en-US" sz="11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t>3</a:t>
            </a:fld>
            <a:endParaRPr kumimoji="0" lang="en-US" sz="11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495411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Then we import the necessary libraries.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6493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It is always a good idea to spend time on data exploration, checking your understanding of the variables, their types and the number of missing values.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98071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Data visualization can also help you to understand the data better.</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674964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Constructing a correlation matrix is another tool in your toolbox, helping you to gain insight into the data.</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98576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Dropping variable that are not going to be used for modeling (due to legal or business reasons). </a:t>
            </a:r>
            <a:r>
              <a:rPr lang="en-US" dirty="0" err="1">
                <a:ea typeface="Calibri"/>
                <a:cs typeface="Calibri"/>
              </a:rPr>
              <a:t>CustomerId’s</a:t>
            </a:r>
            <a:r>
              <a:rPr lang="en-US" dirty="0">
                <a:ea typeface="Calibri"/>
                <a:cs typeface="Calibri"/>
              </a:rPr>
              <a:t> should also not be used for modeling as the values are all unique and </a:t>
            </a:r>
            <a:r>
              <a:rPr lang="en-US" dirty="0" err="1">
                <a:ea typeface="Calibri"/>
                <a:cs typeface="Calibri"/>
              </a:rPr>
              <a:t>CustomerId</a:t>
            </a:r>
            <a:r>
              <a:rPr lang="en-US" dirty="0">
                <a:ea typeface="Calibri"/>
                <a:cs typeface="Calibri"/>
              </a:rPr>
              <a:t> should not be predictive as it should only be used as a unique identifier.</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74565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Encode Male as 1 and Female as 0.</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179306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First, create an x and y data set, with x containing the independent variables and y containing the dependent variable.</a:t>
            </a:r>
          </a:p>
          <a:p>
            <a:endParaRPr lang="en-US" dirty="0">
              <a:ea typeface="Calibri"/>
              <a:cs typeface="Calibri"/>
            </a:endParaRPr>
          </a:p>
          <a:p>
            <a:r>
              <a:rPr lang="en-US" dirty="0">
                <a:ea typeface="Calibri"/>
                <a:cs typeface="Calibri"/>
              </a:rPr>
              <a:t>Partition the data set into a training and a testing data set, with 80% of the data going to the training data set 20% going to the testing data set.</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91089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Compute the bias statistics on the original data set.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06682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Compute the disparate impact ratio. </a:t>
            </a:r>
          </a:p>
          <a:p>
            <a:endParaRPr lang="en-US" dirty="0">
              <a:ea typeface="Calibri"/>
              <a:cs typeface="Calibri"/>
            </a:endParaRPr>
          </a:p>
          <a:p>
            <a:r>
              <a:rPr lang="en-US" dirty="0">
                <a:ea typeface="Calibri"/>
                <a:cs typeface="Calibri"/>
              </a:rPr>
              <a:t>Note that the dependent variable (y) indicates whether a customer closed an account or not (1 – closed account; 0 – did not close account).</a:t>
            </a:r>
          </a:p>
          <a:p>
            <a:r>
              <a:rPr lang="en-US" dirty="0">
                <a:ea typeface="Calibri"/>
                <a:cs typeface="Calibri"/>
              </a:rPr>
              <a:t>As the variable Exited represents an unfavorable outcome, the disparate impact ratio is greater than 1. A disparate impact ratio of greater than one therefore indicates that more females than males closed their accounts.</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78379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next step is to create a logistic regression model and to compute the accuracy of the model.</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7661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was the AI system? – As Amazon was rapidly expanding, it set up a team in an Edinburgh engineering hub to develop an AI system that could quickly search the web/application pool and find candidates worth recruiting.  The team created a system with over 500 models focused on certain job functions and locations which recognized over 50,000 key terms in the resumes to select the candidates.</a:t>
            </a:r>
          </a:p>
          <a:p>
            <a:endParaRPr lang="en-IN" dirty="0"/>
          </a:p>
          <a:p>
            <a:r>
              <a:rPr lang="en-IN" dirty="0"/>
              <a:t>What Happened? – The AI system that was built started to show a bias towards males as the existing pool of employees consisted of a majority of males. The new AI system was fed this data and bias started propagating through the tool. This put candidates that went to certain women's college at a considerable disadvantage.</a:t>
            </a:r>
          </a:p>
          <a:p>
            <a:endParaRPr lang="en-IN" dirty="0"/>
          </a:p>
          <a:p>
            <a:r>
              <a:rPr lang="en-IN" dirty="0"/>
              <a:t>We should understand that whenever an AI system is developed, it is not only important to be concerned with bias towards gender, but it is equally important to observe the features in resumes that the AI system is considering like Race, which can be sometimes be based on zip code, membership of clubs (like Latino student clubs, Black student association etc.).</a:t>
            </a:r>
          </a:p>
          <a:p>
            <a:endParaRPr lang="en-IN" dirty="0"/>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C79DA8F-BC78-4EB2-86E2-9C47F021D8EC}"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1712674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then apply the disparate impact remover algorithm to the data set, recompute the accuracy and the updated disparate impact ratio.</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315703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Computing the accuracy on the transformed data set after applying the disparate impact remover algorithm.</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879180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Compute the update disparate impact ratio which has </a:t>
            </a:r>
            <a:r>
              <a:rPr lang="en-US">
                <a:ea typeface="Calibri"/>
                <a:cs typeface="Calibri"/>
              </a:rPr>
              <a:t>been reduced but </a:t>
            </a:r>
            <a:r>
              <a:rPr lang="en-US" dirty="0">
                <a:ea typeface="Calibri"/>
                <a:cs typeface="Calibri"/>
              </a:rPr>
              <a:t>is still higher than the recommended value </a:t>
            </a:r>
            <a:r>
              <a:rPr lang="en-US">
                <a:ea typeface="Calibri"/>
                <a:cs typeface="Calibri"/>
              </a:rPr>
              <a:t>of 1.25</a:t>
            </a:r>
            <a:r>
              <a:rPr lang="en-US" dirty="0">
                <a:ea typeface="Calibri"/>
                <a:cs typeface="Calibri"/>
              </a:rPr>
              <a:t>.</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356269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table summarizes the results of the </a:t>
            </a:r>
            <a:r>
              <a:rPr lang="en-US" dirty="0" err="1">
                <a:ea typeface="Calibri"/>
                <a:cs typeface="Calibri"/>
              </a:rPr>
              <a:t>Jupyter</a:t>
            </a:r>
            <a:r>
              <a:rPr lang="en-US" dirty="0">
                <a:ea typeface="Calibri"/>
                <a:cs typeface="Calibri"/>
              </a:rPr>
              <a:t> Notebook.</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939957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As seen from results above we have seen that though the disparate impact values have improved the accuracy remained same.</a:t>
            </a:r>
          </a:p>
          <a:p>
            <a:endParaRPr lang="en-US" dirty="0">
              <a:ea typeface="Calibri"/>
              <a:cs typeface="Calibri"/>
            </a:endParaRPr>
          </a:p>
          <a:p>
            <a:r>
              <a:rPr lang="en-US" dirty="0">
                <a:ea typeface="Calibri"/>
                <a:cs typeface="Calibri"/>
              </a:rPr>
              <a:t>This will not be the case every time and often we need to make a call for accuracy as it may reduce after applying the bias algorithms.</a:t>
            </a:r>
          </a:p>
          <a:p>
            <a:endParaRPr lang="en-US" dirty="0">
              <a:ea typeface="Calibri"/>
              <a:cs typeface="Calibri"/>
            </a:endParaRPr>
          </a:p>
          <a:p>
            <a:r>
              <a:rPr lang="en-US" dirty="0">
                <a:ea typeface="Calibri"/>
                <a:cs typeface="Calibri"/>
              </a:rPr>
              <a:t>Also, the biggest trade-off is that the dataset should be well-defined, clean and the business case also should be well-defined to identify protected/privileged attributes for the AIF360 algorithm to work.</a:t>
            </a:r>
          </a:p>
          <a:p>
            <a:endParaRPr lang="en-US" dirty="0">
              <a:ea typeface="Calibri"/>
              <a:cs typeface="Calibri"/>
            </a:endParaRPr>
          </a:p>
          <a:p>
            <a:r>
              <a:rPr lang="en-US" dirty="0">
                <a:ea typeface="Calibri"/>
                <a:cs typeface="Calibri"/>
              </a:rPr>
              <a:t>It’s the user responsibility and judgement call whether he will use pre-process, in-process or post-process algorithm. It’s always suggested to use the pre-process algorithms.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361133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Future work on AI Fairness.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58986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8071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What was the AI system? – Microsoft in 2016 released its AI chatbot Tay on twitter as an experiment to understand human conversations online. The AI system was built and designed to engage people online through tweets and direct message. The system was complex combination of ML, NLP and social networks.</a:t>
            </a:r>
          </a:p>
          <a:p>
            <a:endParaRPr lang="en-US" dirty="0">
              <a:cs typeface="Calibri"/>
            </a:endParaRPr>
          </a:p>
          <a:p>
            <a:r>
              <a:rPr lang="en-US" dirty="0">
                <a:cs typeface="Calibri"/>
              </a:rPr>
              <a:t>What Happened? – The AI system was generalizing large amount of data received from past tweets/online conversations. The AI system was made to identify patterns and learn from them. Microsoft engineers then trained Tay on the public data along with other internal data collected from professional comedians. In the immediate time after release Tay was sending harmless tweets but after only few hours it started being offensive and discriminatory. Within the first day it tweeted more than 16000 times where the majority of the tweets were abusive and offensive tweets. Finally, Microsoft had to take down Tay. </a:t>
            </a:r>
          </a:p>
          <a:p>
            <a:endParaRPr lang="en-US" dirty="0">
              <a:cs typeface="Calibri"/>
            </a:endParaRPr>
          </a:p>
          <a:p>
            <a:r>
              <a:rPr lang="en-US" dirty="0">
                <a:cs typeface="Calibri"/>
              </a:rPr>
              <a:t>This example clearly highlights why every AI system should be tested for fairness all the time. Its not that you test the AI system just at the beginning and not worry about it. The Fairness testing must be done at regular intervals to make sure the AI system in not producing any biased results.</a:t>
            </a: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C79DA8F-BC78-4EB2-86E2-9C47F021D8EC}"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7665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What was the AI system? – </a:t>
            </a:r>
            <a:r>
              <a:rPr lang="en-US" dirty="0" err="1">
                <a:cs typeface="Calibri"/>
              </a:rPr>
              <a:t>Genderify</a:t>
            </a:r>
            <a:r>
              <a:rPr lang="en-US" dirty="0">
                <a:cs typeface="Calibri"/>
              </a:rPr>
              <a:t> developed an AI tool to predict the gender based on name and email address. </a:t>
            </a:r>
          </a:p>
          <a:p>
            <a:endParaRPr lang="en-US" dirty="0">
              <a:cs typeface="Calibri"/>
            </a:endParaRPr>
          </a:p>
          <a:p>
            <a:r>
              <a:rPr lang="en-US" dirty="0">
                <a:cs typeface="Calibri"/>
              </a:rPr>
              <a:t>What happened? – The AI system was heavily built on biased data. It returned a probability of the word scientist as 95% male and the word stupid to be 61% female. With strong criticism following the launch </a:t>
            </a:r>
            <a:r>
              <a:rPr lang="en-US" dirty="0" err="1">
                <a:cs typeface="Calibri"/>
              </a:rPr>
              <a:t>genderify</a:t>
            </a:r>
            <a:r>
              <a:rPr lang="en-US" dirty="0">
                <a:cs typeface="Calibri"/>
              </a:rPr>
              <a:t> was taken down. </a:t>
            </a: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C79DA8F-BC78-4EB2-86E2-9C47F021D8EC}"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80797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give a brief introduction to AI trust and AI Fairness.</a:t>
            </a:r>
          </a:p>
        </p:txBody>
      </p:sp>
      <p:sp>
        <p:nvSpPr>
          <p:cNvPr id="4" name="Slide Number Placeholder 3"/>
          <p:cNvSpPr>
            <a:spLocks noGrp="1"/>
          </p:cNvSpPr>
          <p:nvPr>
            <p:ph type="sldNum" idx="12"/>
          </p:nvPr>
        </p:nvSpPr>
        <p:spPr/>
        <p:txBody>
          <a:bodyPr/>
          <a:lstStyle/>
          <a:p>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fld id="{00000000-1234-1234-1234-123412341234}" type="slidenum">
              <a:rPr kumimoji="0" lang="en-US" sz="11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t>7</a:t>
            </a:fld>
            <a:endParaRPr kumimoji="0" lang="en-US" sz="11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what is Trust? We all know what it feels like, but it can be tricky to define. </a:t>
            </a:r>
          </a:p>
          <a:p>
            <a:r>
              <a:rPr lang="en-US" dirty="0">
                <a:ea typeface="Calibri" panose="020F0502020204030204"/>
                <a:cs typeface="Calibri"/>
              </a:rPr>
              <a:t>Roger C. Mayer and the other authors of </a:t>
            </a:r>
            <a:r>
              <a:rPr lang="en-US" dirty="0"/>
              <a:t>“An Integrative Model of Organizational Trust," define it as "the willingness of a party to be vulnerable to the actions of another party."</a:t>
            </a:r>
            <a:endParaRPr lang="en-US" dirty="0">
              <a:ea typeface="Calibri" panose="020F0502020204030204"/>
              <a:cs typeface="Calibri"/>
            </a:endParaRPr>
          </a:p>
          <a:p>
            <a:r>
              <a:rPr lang="en-US" dirty="0">
                <a:ea typeface="Calibri" panose="020F0502020204030204"/>
                <a:cs typeface="Calibri"/>
              </a:rPr>
              <a:t>They continue that this willingness is based on certain expectations, that the other will perform a particular action, and that this willingness is completely separate from any ability to monitor or control the other party. </a:t>
            </a:r>
          </a:p>
          <a:p>
            <a:r>
              <a:rPr lang="en-US" dirty="0">
                <a:ea typeface="Calibri" panose="020F0502020204030204"/>
                <a:cs typeface="Calibri"/>
              </a:rPr>
              <a:t>If you could be sure that the other party will keep its side of the bargain, you don't need to trust.</a:t>
            </a:r>
          </a:p>
          <a:p>
            <a:r>
              <a:rPr lang="en-US" dirty="0">
                <a:ea typeface="Calibri" panose="020F0502020204030204"/>
                <a:cs typeface="Calibri"/>
              </a:rPr>
              <a:t>It is when you aren't sure, or don't feel the need to make sure, that trust enters the equation.</a:t>
            </a:r>
          </a:p>
        </p:txBody>
      </p:sp>
      <p:sp>
        <p:nvSpPr>
          <p:cNvPr id="4" name="Slide Number Placeholder 3"/>
          <p:cNvSpPr>
            <a:spLocks noGrp="1"/>
          </p:cNvSpPr>
          <p:nvPr>
            <p:ph type="sldNum" sz="quarter" idx="5"/>
          </p:nvPr>
        </p:nvSpPr>
        <p:spPr/>
        <p:txBody>
          <a:bodyPr/>
          <a:lstStyle/>
          <a:p>
            <a:fld id="{918CCA95-4F40-4CDD-BF1E-B8C9EB86EE73}" type="slidenum">
              <a:rPr lang="en-US" smtClean="0"/>
              <a:t>8</a:t>
            </a:fld>
            <a:endParaRPr lang="en-US"/>
          </a:p>
        </p:txBody>
      </p:sp>
    </p:spTree>
    <p:extLst>
      <p:ext uri="{BB962C8B-B14F-4D97-AF65-F5344CB8AC3E}">
        <p14:creationId xmlns:p14="http://schemas.microsoft.com/office/powerpoint/2010/main" val="3496617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Now, trust implies "trustworthiness." If you trust a party, you believe that they can and will deliver what they are offering.</a:t>
            </a:r>
          </a:p>
          <a:p>
            <a:r>
              <a:rPr lang="en-US" dirty="0">
                <a:ea typeface="Calibri" panose="020F0502020204030204"/>
                <a:cs typeface="Calibri" panose="020F0502020204030204"/>
              </a:rPr>
              <a:t>However, there is a difference between being "trustworthy" and being "trusted."</a:t>
            </a:r>
          </a:p>
          <a:p>
            <a:r>
              <a:rPr lang="en-US" dirty="0">
                <a:ea typeface="Calibri" panose="020F0502020204030204"/>
                <a:cs typeface="Calibri" panose="020F0502020204030204"/>
              </a:rPr>
              <a:t>Even if you are trustworthy, you may not necessarily be trusted.</a:t>
            </a:r>
          </a:p>
          <a:p>
            <a:r>
              <a:rPr lang="en-US" dirty="0">
                <a:ea typeface="Calibri" panose="020F0502020204030204"/>
                <a:cs typeface="Calibri" panose="020F0502020204030204"/>
              </a:rPr>
              <a:t>The trustor must consciously decide to be vulnerable to you, and they generally do so based on how trustworthy you seem to be.</a:t>
            </a:r>
          </a:p>
        </p:txBody>
      </p:sp>
      <p:sp>
        <p:nvSpPr>
          <p:cNvPr id="4" name="Slide Number Placeholder 3"/>
          <p:cNvSpPr>
            <a:spLocks noGrp="1"/>
          </p:cNvSpPr>
          <p:nvPr>
            <p:ph type="sldNum" sz="quarter" idx="5"/>
          </p:nvPr>
        </p:nvSpPr>
        <p:spPr/>
        <p:txBody>
          <a:bodyPr/>
          <a:lstStyle/>
          <a:p>
            <a:fld id="{918CCA95-4F40-4CDD-BF1E-B8C9EB86EE73}" type="slidenum">
              <a:rPr lang="en-US" smtClean="0"/>
              <a:t>9</a:t>
            </a:fld>
            <a:endParaRPr lang="en-US"/>
          </a:p>
        </p:txBody>
      </p:sp>
    </p:spTree>
    <p:extLst>
      <p:ext uri="{BB962C8B-B14F-4D97-AF65-F5344CB8AC3E}">
        <p14:creationId xmlns:p14="http://schemas.microsoft.com/office/powerpoint/2010/main" val="958926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3ca%20rel=%22license%22%20href=%22http:/creativecommons.org/licenses/by-sa/4.0/" TargetMode="External"/><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endParaRPr lang="en-US" sz="8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10/19/22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603184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10/19/22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28211628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3253564" y="1150060"/>
            <a:ext cx="5373704" cy="2180166"/>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26" name="Shape 26"/>
          <p:cNvSpPr txBox="1">
            <a:spLocks noGrp="1"/>
          </p:cNvSpPr>
          <p:nvPr>
            <p:ph type="subTitle" idx="1"/>
          </p:nvPr>
        </p:nvSpPr>
        <p:spPr>
          <a:xfrm>
            <a:off x="3386534" y="3330222"/>
            <a:ext cx="5240734" cy="1157112"/>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ctr" rtl="0">
              <a:spcBef>
                <a:spcPts val="440"/>
              </a:spcBef>
              <a:spcAft>
                <a:spcPts val="375"/>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L="571477" marR="0" lvl="2" indent="-12676" algn="ctr" rtl="0">
              <a:spcBef>
                <a:spcPts val="400"/>
              </a:spcBef>
              <a:spcAft>
                <a:spcPts val="375"/>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L="857216" marR="0" lvl="3" indent="-6315" algn="ctr" rtl="0">
              <a:spcBef>
                <a:spcPts val="360"/>
              </a:spcBef>
              <a:spcAft>
                <a:spcPts val="375"/>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L="1142954" marR="0" lvl="4" indent="-12653" algn="ctr" rtl="0">
              <a:spcBef>
                <a:spcPts val="320"/>
              </a:spcBef>
              <a:spcAft>
                <a:spcPts val="375"/>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L="1428693" marR="0" lvl="5" indent="-6293"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27" name="Shape 2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
        <p:nvSpPr>
          <p:cNvPr id="31" name="Shape 31"/>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pic>
        <p:nvPicPr>
          <p:cNvPr id="7" name="Picture 2" descr="Creative Commons License">
            <a:hlinkClick r:id="rId3" action="ppaction://hlinkfile"/>
            <a:extLst>
              <a:ext uri="{FF2B5EF4-FFF2-40B4-BE49-F238E27FC236}">
                <a16:creationId xmlns:a16="http://schemas.microsoft.com/office/drawing/2014/main" id="{3F3A28CD-7547-4733-8A5A-6848E93E39B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86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903699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7" name="Shape 6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5" name="Shape 31">
            <a:extLst>
              <a:ext uri="{FF2B5EF4-FFF2-40B4-BE49-F238E27FC236}">
                <a16:creationId xmlns:a16="http://schemas.microsoft.com/office/drawing/2014/main" id="{0D808E94-7512-F249-A343-A5A6754C8CA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80091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74775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20247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4521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0064325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4373176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468514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44120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30729946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3171006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4419907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10/19/22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4029462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10/19/22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374123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 </a:t>
            </a:r>
            <a:r>
              <a:rPr lang="en-US" sz="800" dirty="0" err="1">
                <a:hlinkClick r:id="rId3"/>
              </a:rPr>
              <a:t>nse</a:t>
            </a:r>
            <a:r>
              <a:rPr lang="en-US" sz="800" dirty="0"/>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4.0/"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hyperlink" Target="https://creativecommons.org/licenses/by/4.0/"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0" name="Shape 20"/>
          <p:cNvSpPr txBox="1">
            <a:spLocks noGrp="1"/>
          </p:cNvSpPr>
          <p:nvPr>
            <p:ph type="ftr" idx="11"/>
          </p:nvPr>
        </p:nvSpPr>
        <p:spPr>
          <a:xfrm>
            <a:off x="490888" y="5258597"/>
            <a:ext cx="6751457" cy="349126"/>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r>
              <a:rPr lang="en-US" sz="800" dirty="0">
                <a:uFillTx/>
              </a:rPr>
              <a:t>Except where otherwise noted, this work is licensed under a </a:t>
            </a:r>
            <a:r>
              <a:rPr lang="en-US" sz="800" dirty="0">
                <a:uFillTx/>
                <a:hlinkClick r:id="rId14"/>
              </a:rPr>
              <a:t>Creative Commons Attribution-4.0 International License</a:t>
            </a:r>
            <a:r>
              <a:rPr lang="en-US" dirty="0"/>
              <a:t>.</a:t>
            </a: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10/19/22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494639"/>
            <a:ext cx="6862232" cy="220362"/>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4"/>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 id="2147483699" r:id="rId1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8620759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8.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hyperlink" Target="https://newsroom.ibm.com/IBMs-Global-AI-Adoption-Index-2021" TargetMode="External"/><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3.png"/><Relationship Id="rId12" Type="http://schemas.openxmlformats.org/officeDocument/2006/relationships/customXml" Target="../ink/ink4.xml"/><Relationship Id="rId2" Type="http://schemas.openxmlformats.org/officeDocument/2006/relationships/notesSlide" Target="../notesSlides/notesSlide20.xml"/><Relationship Id="rId1" Type="http://schemas.openxmlformats.org/officeDocument/2006/relationships/slideLayout" Target="../slideLayouts/slideLayout23.xml"/><Relationship Id="rId6" Type="http://schemas.openxmlformats.org/officeDocument/2006/relationships/customXml" Target="../ink/ink1.xml"/><Relationship Id="rId11" Type="http://schemas.openxmlformats.org/officeDocument/2006/relationships/image" Target="../media/image25.png"/><Relationship Id="rId5" Type="http://schemas.openxmlformats.org/officeDocument/2006/relationships/image" Target="../media/image20.jpg"/><Relationship Id="rId15" Type="http://schemas.openxmlformats.org/officeDocument/2006/relationships/image" Target="../media/image27.png"/><Relationship Id="rId10" Type="http://schemas.openxmlformats.org/officeDocument/2006/relationships/customXml" Target="../ink/ink3.xml"/><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customXml" Target="../ink/ink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hyperlink" Target="https://www.kaggle.com/datasets/shivan118/churn-modeling-dataset"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odpi/OpenDS4All" TargetMode="External"/><Relationship Id="rId2" Type="http://schemas.openxmlformats.org/officeDocument/2006/relationships/notesSlide" Target="../notesSlides/notesSlide46.xml"/><Relationship Id="rId1" Type="http://schemas.openxmlformats.org/officeDocument/2006/relationships/slideLayout" Target="../slideLayouts/slideLayout12.xml"/><Relationship Id="rId5" Type="http://schemas.openxmlformats.org/officeDocument/2006/relationships/hyperlink" Target="https://aif360.mybluemix.net/" TargetMode="External"/><Relationship Id="rId4" Type="http://schemas.openxmlformats.org/officeDocument/2006/relationships/hyperlink" Target="https://github.com/odpi/OpenDS4All/tree/master/opends4all-resources/opends4all-ethic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7919052" cy="2180166"/>
          </a:xfrm>
        </p:spPr>
        <p:txBody>
          <a:bodyPr anchor="ctr"/>
          <a:lstStyle/>
          <a:p>
            <a:pPr algn="ctr"/>
            <a:r>
              <a:rPr lang="en-US" altLang="x-none" sz="4000" dirty="0"/>
              <a:t>Building AI Trust</a:t>
            </a:r>
            <a:r>
              <a:rPr lang="en-US" altLang="x-none" sz="4000" dirty="0">
                <a:ln>
                  <a:noFill/>
                </a:ln>
              </a:rPr>
              <a:t>:</a:t>
            </a:r>
            <a:br>
              <a:rPr lang="en-US" altLang="x-none" sz="4000" dirty="0">
                <a:ln>
                  <a:noFill/>
                </a:ln>
              </a:rPr>
            </a:br>
            <a:r>
              <a:rPr lang="en-US" altLang="x-none" sz="4000" dirty="0">
                <a:ln>
                  <a:noFill/>
                </a:ln>
              </a:rPr>
              <a:t>AI </a:t>
            </a:r>
            <a:r>
              <a:rPr lang="en-US" altLang="x-none" sz="4000" dirty="0"/>
              <a:t>Fairness</a:t>
            </a:r>
            <a:r>
              <a:rPr lang="en-US" altLang="x-none" sz="4000" dirty="0">
                <a:ln>
                  <a:noFill/>
                </a:ln>
              </a:rPr>
              <a:t> 360</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 basic-</a:t>
            </a:r>
            <a:r>
              <a:rPr lang="en-US" sz="1200" dirty="0">
                <a:solidFill>
                  <a:schemeClr val="accent6"/>
                </a:solidFill>
                <a:latin typeface="Abadi Extra Light" panose="020B0604020202020204" pitchFamily="34" charset="0"/>
              </a:rPr>
              <a:t>intermediate</a:t>
            </a:r>
          </a:p>
        </p:txBody>
      </p:sp>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7" y="572201"/>
            <a:ext cx="7922860" cy="804654"/>
          </a:xfrm>
        </p:spPr>
        <p:txBody>
          <a:bodyPr anchor="b">
            <a:normAutofit/>
          </a:bodyPr>
          <a:lstStyle/>
          <a:p>
            <a:r>
              <a:rPr lang="en-US" sz="4000" dirty="0"/>
              <a:t>AI Trust</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09"/>
            <a:ext cx="5306622" cy="3547571"/>
          </a:xfrm>
        </p:spPr>
        <p:txBody>
          <a:bodyPr vert="horz" wrap="square" lIns="68580" tIns="34290" rIns="68580" bIns="34290" rtlCol="0" anchor="t" anchorCtr="0">
            <a:noAutofit/>
          </a:bodyPr>
          <a:lstStyle/>
          <a:p>
            <a:pPr marL="285750" indent="-285750">
              <a:spcBef>
                <a:spcPts val="1800"/>
              </a:spcBef>
              <a:buFont typeface="Arial" panose="020B0604020202020204" pitchFamily="34" charset="0"/>
              <a:buChar char="•"/>
            </a:pPr>
            <a:r>
              <a:rPr lang="en-US" dirty="0">
                <a:ea typeface="+mn-lt"/>
                <a:cs typeface="+mn-lt"/>
              </a:rPr>
              <a:t>As AI is operationalized, it is imperative that is it both trustworthy and trusted.</a:t>
            </a:r>
          </a:p>
          <a:p>
            <a:pPr marL="285750" indent="-285750">
              <a:spcBef>
                <a:spcPts val="1800"/>
              </a:spcBef>
              <a:buFont typeface="Arial" panose="020B0604020202020204" pitchFamily="34" charset="0"/>
              <a:buChar char="•"/>
            </a:pPr>
            <a:r>
              <a:rPr lang="en-US" dirty="0">
                <a:ea typeface="+mn-lt"/>
                <a:cs typeface="+mn-lt"/>
              </a:rPr>
              <a:t>There is currently not much trust in AI among the general public, due to the difficulty of demonstrating a model’s trustworthiness.</a:t>
            </a:r>
          </a:p>
          <a:p>
            <a:pPr marL="285750" indent="-285750">
              <a:spcBef>
                <a:spcPts val="1800"/>
              </a:spcBef>
              <a:buFont typeface="Arial" panose="020B0604020202020204" pitchFamily="34" charset="0"/>
              <a:buChar char="•"/>
            </a:pPr>
            <a:r>
              <a:rPr lang="en-US" dirty="0">
                <a:ea typeface="+mn-lt"/>
                <a:cs typeface="+mn-lt"/>
              </a:rPr>
              <a:t>IBM outlined five pillars of AI trust that support and demonstrate trustworthiness in model building.</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pic>
        <p:nvPicPr>
          <p:cNvPr id="7" name="Graphic 6">
            <a:extLst>
              <a:ext uri="{FF2B5EF4-FFF2-40B4-BE49-F238E27FC236}">
                <a16:creationId xmlns:a16="http://schemas.microsoft.com/office/drawing/2014/main" id="{595733F7-2812-C8EA-3899-71792B510D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18237" y="1534509"/>
            <a:ext cx="2489200" cy="2489200"/>
          </a:xfrm>
          <a:prstGeom prst="rect">
            <a:avLst/>
          </a:prstGeom>
        </p:spPr>
      </p:pic>
    </p:spTree>
    <p:extLst>
      <p:ext uri="{BB962C8B-B14F-4D97-AF65-F5344CB8AC3E}">
        <p14:creationId xmlns:p14="http://schemas.microsoft.com/office/powerpoint/2010/main" val="319932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883250C6-533F-4366-AEA7-BA3D4939C944}"/>
              </a:ext>
            </a:extLst>
          </p:cNvPr>
          <p:cNvSpPr txBox="1">
            <a:spLocks/>
          </p:cNvSpPr>
          <p:nvPr/>
        </p:nvSpPr>
        <p:spPr>
          <a:xfrm>
            <a:off x="0" y="5053013"/>
            <a:ext cx="9143999" cy="302419"/>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dirty="0">
                <a:solidFill>
                  <a:srgbClr val="2683C6"/>
                </a:solidFill>
                <a:ea typeface="+mn-lt"/>
                <a:cs typeface="Calibri" panose="020F0502020204030204" pitchFamily="34" charset="0"/>
              </a:rPr>
              <a:t>https://</a:t>
            </a:r>
            <a:r>
              <a:rPr lang="en-US" sz="900" b="0" dirty="0" err="1">
                <a:solidFill>
                  <a:srgbClr val="2683C6"/>
                </a:solidFill>
                <a:ea typeface="+mn-lt"/>
                <a:cs typeface="Calibri" panose="020F0502020204030204" pitchFamily="34" charset="0"/>
              </a:rPr>
              <a:t>www.ibm.com</a:t>
            </a:r>
            <a:r>
              <a:rPr lang="en-US" sz="900" b="0" dirty="0">
                <a:solidFill>
                  <a:srgbClr val="2683C6"/>
                </a:solidFill>
                <a:ea typeface="+mn-lt"/>
                <a:cs typeface="Calibri" panose="020F0502020204030204" pitchFamily="34" charset="0"/>
              </a:rPr>
              <a:t>/artificial-intelligence/ethics</a:t>
            </a:r>
          </a:p>
        </p:txBody>
      </p:sp>
      <p:sp>
        <p:nvSpPr>
          <p:cNvPr id="9" name="Title 1">
            <a:extLst>
              <a:ext uri="{FF2B5EF4-FFF2-40B4-BE49-F238E27FC236}">
                <a16:creationId xmlns:a16="http://schemas.microsoft.com/office/drawing/2014/main" id="{E3954C19-DA42-6ED6-C17C-2AF2FDEF21CD}"/>
              </a:ext>
            </a:extLst>
          </p:cNvPr>
          <p:cNvSpPr>
            <a:spLocks noGrp="1"/>
          </p:cNvSpPr>
          <p:nvPr>
            <p:ph type="title"/>
          </p:nvPr>
        </p:nvSpPr>
        <p:spPr>
          <a:xfrm>
            <a:off x="210312" y="327697"/>
            <a:ext cx="5107122" cy="367324"/>
          </a:xfrm>
        </p:spPr>
        <p:txBody>
          <a:bodyPr/>
          <a:lstStyle/>
          <a:p>
            <a:pPr algn="l"/>
            <a:r>
              <a:rPr lang="en-US" dirty="0"/>
              <a:t>The Five Pillars of Trust</a:t>
            </a:r>
          </a:p>
        </p:txBody>
      </p:sp>
      <p:pic>
        <p:nvPicPr>
          <p:cNvPr id="10" name="Graphic 9" descr="Handshake outline">
            <a:extLst>
              <a:ext uri="{FF2B5EF4-FFF2-40B4-BE49-F238E27FC236}">
                <a16:creationId xmlns:a16="http://schemas.microsoft.com/office/drawing/2014/main" id="{F0A20DA4-82DB-A8E8-8D37-FC656289DA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21188" y="340230"/>
            <a:ext cx="1576712" cy="1576712"/>
          </a:xfrm>
          <a:prstGeom prst="rect">
            <a:avLst/>
          </a:prstGeom>
        </p:spPr>
      </p:pic>
      <p:sp>
        <p:nvSpPr>
          <p:cNvPr id="11" name="TextBox 10">
            <a:extLst>
              <a:ext uri="{FF2B5EF4-FFF2-40B4-BE49-F238E27FC236}">
                <a16:creationId xmlns:a16="http://schemas.microsoft.com/office/drawing/2014/main" id="{3AB416D5-A8D3-0941-5946-051CC6C684C7}"/>
              </a:ext>
            </a:extLst>
          </p:cNvPr>
          <p:cNvSpPr txBox="1"/>
          <p:nvPr/>
        </p:nvSpPr>
        <p:spPr>
          <a:xfrm>
            <a:off x="257564" y="831736"/>
            <a:ext cx="6763624" cy="10002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t">
            <a:spAutoFit/>
          </a:bodyPr>
          <a:lstStyle/>
          <a:p>
            <a:pPr defTabSz="514337"/>
            <a:r>
              <a:rPr lang="en-US" sz="1200" b="1" dirty="0">
                <a:solidFill>
                  <a:schemeClr val="tx1"/>
                </a:solidFill>
                <a:latin typeface="Helvetica" pitchFamily="2" charset="0"/>
              </a:rPr>
              <a:t>AI ethics </a:t>
            </a:r>
            <a:r>
              <a:rPr lang="en-US" sz="1200" dirty="0">
                <a:latin typeface="Helvetica" pitchFamily="2" charset="0"/>
              </a:rPr>
              <a:t>is a multidisciplinary field that studies how to optimize AI's beneficial impact while reducing risks and adverse outcomes. It enables </a:t>
            </a:r>
            <a:r>
              <a:rPr lang="en-US" sz="1200" b="1" dirty="0">
                <a:solidFill>
                  <a:schemeClr val="tx1"/>
                </a:solidFill>
                <a:latin typeface="Helvetica" pitchFamily="2" charset="0"/>
              </a:rPr>
              <a:t>trustworthy AI</a:t>
            </a:r>
            <a:r>
              <a:rPr lang="en-US" sz="1200" dirty="0">
                <a:latin typeface="Helvetica" pitchFamily="2" charset="0"/>
              </a:rPr>
              <a:t>, or AI systems that address human needs, safety, and privacy.</a:t>
            </a:r>
          </a:p>
          <a:p>
            <a:pPr defTabSz="514337"/>
            <a:endParaRPr lang="en-US" sz="1200" dirty="0">
              <a:latin typeface="Helvetica" pitchFamily="2" charset="0"/>
            </a:endParaRPr>
          </a:p>
          <a:p>
            <a:pPr defTabSz="514337"/>
            <a:r>
              <a:rPr lang="en-US" sz="1200" dirty="0">
                <a:latin typeface="Helvetica" pitchFamily="2" charset="0"/>
              </a:rPr>
              <a:t>IBM’s approach to AI ethics and trustworthy AI is defined by 3 principles and upheld by 5 pillars</a:t>
            </a:r>
            <a:r>
              <a:rPr lang="en-US" sz="1050" dirty="0">
                <a:latin typeface="Helvetica" pitchFamily="2" charset="0"/>
              </a:rPr>
              <a:t>:</a:t>
            </a:r>
            <a:endParaRPr lang="en-US" sz="1200" dirty="0">
              <a:latin typeface="Helvetica" pitchFamily="2" charset="0"/>
            </a:endParaRPr>
          </a:p>
        </p:txBody>
      </p:sp>
      <p:sp>
        <p:nvSpPr>
          <p:cNvPr id="12" name="Rectangle 11">
            <a:extLst>
              <a:ext uri="{FF2B5EF4-FFF2-40B4-BE49-F238E27FC236}">
                <a16:creationId xmlns:a16="http://schemas.microsoft.com/office/drawing/2014/main" id="{948F6A96-D6FC-6F0E-1D92-910E184CAB05}"/>
              </a:ext>
            </a:extLst>
          </p:cNvPr>
          <p:cNvSpPr/>
          <p:nvPr/>
        </p:nvSpPr>
        <p:spPr>
          <a:xfrm>
            <a:off x="210313" y="2011073"/>
            <a:ext cx="2443298" cy="242374"/>
          </a:xfrm>
          <a:prstGeom prst="rect">
            <a:avLst/>
          </a:prstGeom>
        </p:spPr>
        <p:txBody>
          <a:bodyPr wrap="none">
            <a:spAutoFit/>
          </a:bodyPr>
          <a:lstStyle/>
          <a:p>
            <a:r>
              <a:rPr lang="en-US" sz="975" b="1" dirty="0">
                <a:latin typeface="Helvetica" pitchFamily="2" charset="0"/>
              </a:rPr>
              <a:t>Principles for Trust and Transparency</a:t>
            </a:r>
          </a:p>
        </p:txBody>
      </p:sp>
      <p:sp>
        <p:nvSpPr>
          <p:cNvPr id="13" name="Content Placeholder 1">
            <a:extLst>
              <a:ext uri="{FF2B5EF4-FFF2-40B4-BE49-F238E27FC236}">
                <a16:creationId xmlns:a16="http://schemas.microsoft.com/office/drawing/2014/main" id="{AB5B8642-C972-A866-8F80-F26438A0BE33}"/>
              </a:ext>
            </a:extLst>
          </p:cNvPr>
          <p:cNvSpPr txBox="1">
            <a:spLocks/>
          </p:cNvSpPr>
          <p:nvPr/>
        </p:nvSpPr>
        <p:spPr>
          <a:xfrm>
            <a:off x="1" y="2300312"/>
            <a:ext cx="3134888" cy="731073"/>
          </a:xfrm>
          <a:prstGeom prst="rect">
            <a:avLst/>
          </a:prstGeom>
          <a:solidFill>
            <a:schemeClr val="tx1">
              <a:lumMod val="50000"/>
            </a:schemeClr>
          </a:solidFill>
        </p:spPr>
        <p:txBody>
          <a:bodyPr anchor="ctr"/>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a:r>
              <a:rPr lang="en-US" sz="1200" dirty="0">
                <a:solidFill>
                  <a:schemeClr val="bg1"/>
                </a:solidFill>
                <a:latin typeface="Helvetica" pitchFamily="2" charset="0"/>
              </a:rPr>
              <a:t>The purpose of AI is to augment human intelligence</a:t>
            </a:r>
          </a:p>
        </p:txBody>
      </p:sp>
      <p:sp>
        <p:nvSpPr>
          <p:cNvPr id="14" name="Content Placeholder 2">
            <a:extLst>
              <a:ext uri="{FF2B5EF4-FFF2-40B4-BE49-F238E27FC236}">
                <a16:creationId xmlns:a16="http://schemas.microsoft.com/office/drawing/2014/main" id="{76675C87-0266-ED39-7197-B37CDB5BD1FB}"/>
              </a:ext>
            </a:extLst>
          </p:cNvPr>
          <p:cNvSpPr txBox="1">
            <a:spLocks/>
          </p:cNvSpPr>
          <p:nvPr/>
        </p:nvSpPr>
        <p:spPr>
          <a:xfrm>
            <a:off x="3134891" y="2297562"/>
            <a:ext cx="2962040" cy="733823"/>
          </a:xfrm>
          <a:prstGeom prst="rect">
            <a:avLst/>
          </a:prstGeom>
          <a:solidFill>
            <a:schemeClr val="tx1">
              <a:lumMod val="75000"/>
            </a:schemeClr>
          </a:solidFill>
        </p:spPr>
        <p:txBody>
          <a:bodyPr anchor="ctr"/>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a:r>
              <a:rPr lang="en-US" sz="1200" dirty="0">
                <a:solidFill>
                  <a:schemeClr val="bg1"/>
                </a:solidFill>
                <a:latin typeface="Helvetica" pitchFamily="2" charset="0"/>
              </a:rPr>
              <a:t>Data and insights belong to their creator</a:t>
            </a:r>
          </a:p>
        </p:txBody>
      </p:sp>
      <p:sp>
        <p:nvSpPr>
          <p:cNvPr id="15" name="Content Placeholder 3">
            <a:extLst>
              <a:ext uri="{FF2B5EF4-FFF2-40B4-BE49-F238E27FC236}">
                <a16:creationId xmlns:a16="http://schemas.microsoft.com/office/drawing/2014/main" id="{648D8332-A523-A30D-595E-9EF9D04756B5}"/>
              </a:ext>
            </a:extLst>
          </p:cNvPr>
          <p:cNvSpPr txBox="1">
            <a:spLocks/>
          </p:cNvSpPr>
          <p:nvPr/>
        </p:nvSpPr>
        <p:spPr>
          <a:xfrm>
            <a:off x="6096930" y="2290671"/>
            <a:ext cx="3047071" cy="733823"/>
          </a:xfrm>
          <a:prstGeom prst="rect">
            <a:avLst/>
          </a:prstGeom>
          <a:solidFill>
            <a:schemeClr val="tx1">
              <a:lumMod val="60000"/>
              <a:lumOff val="40000"/>
            </a:schemeClr>
          </a:solidFill>
        </p:spPr>
        <p:txBody>
          <a:bodyPr anchor="ctr"/>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a:r>
              <a:rPr lang="en-US" sz="1200" dirty="0">
                <a:solidFill>
                  <a:schemeClr val="bg1"/>
                </a:solidFill>
                <a:latin typeface="Helvetica" pitchFamily="2" charset="0"/>
              </a:rPr>
              <a:t>New technology, including AI systems, must be transparent and explainable.</a:t>
            </a:r>
          </a:p>
        </p:txBody>
      </p:sp>
      <p:sp>
        <p:nvSpPr>
          <p:cNvPr id="16" name="Content Placeholder 1">
            <a:extLst>
              <a:ext uri="{FF2B5EF4-FFF2-40B4-BE49-F238E27FC236}">
                <a16:creationId xmlns:a16="http://schemas.microsoft.com/office/drawing/2014/main" id="{57AE46A4-B206-830D-CECE-48DCE1017162}"/>
              </a:ext>
            </a:extLst>
          </p:cNvPr>
          <p:cNvSpPr txBox="1">
            <a:spLocks/>
          </p:cNvSpPr>
          <p:nvPr/>
        </p:nvSpPr>
        <p:spPr>
          <a:xfrm>
            <a:off x="2" y="3466022"/>
            <a:ext cx="1834275" cy="1494001"/>
          </a:xfrm>
          <a:prstGeom prst="rect">
            <a:avLst/>
          </a:prstGeom>
          <a:solidFill>
            <a:schemeClr val="tx1">
              <a:lumMod val="5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Explainability</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rPr>
              <a:t> AI system’s ability to provide a human-interpretable explanation for its predictions and insights.</a:t>
            </a:r>
          </a:p>
        </p:txBody>
      </p:sp>
      <p:sp>
        <p:nvSpPr>
          <p:cNvPr id="17" name="Content Placeholder 2">
            <a:extLst>
              <a:ext uri="{FF2B5EF4-FFF2-40B4-BE49-F238E27FC236}">
                <a16:creationId xmlns:a16="http://schemas.microsoft.com/office/drawing/2014/main" id="{999C17F4-D07B-F4B9-9718-6EC99D6104AE}"/>
              </a:ext>
            </a:extLst>
          </p:cNvPr>
          <p:cNvSpPr txBox="1">
            <a:spLocks/>
          </p:cNvSpPr>
          <p:nvPr/>
        </p:nvSpPr>
        <p:spPr>
          <a:xfrm>
            <a:off x="1801618" y="3466021"/>
            <a:ext cx="1970315" cy="1494000"/>
          </a:xfrm>
          <a:prstGeom prst="rect">
            <a:avLst/>
          </a:prstGeom>
          <a:solidFill>
            <a:schemeClr val="tx1">
              <a:lumMod val="75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Fairness</a:t>
            </a:r>
          </a:p>
          <a:p>
            <a:pPr algn="ctr" defTabSz="685949">
              <a:defRPr/>
            </a:pPr>
            <a:endParaRPr lang="en-US" sz="525" b="1" dirty="0">
              <a:solidFill>
                <a:schemeClr val="bg1"/>
              </a:solidFill>
              <a:latin typeface="Helvetica" pitchFamily="2" charset="0"/>
            </a:endParaRPr>
          </a:p>
          <a:p>
            <a:pPr algn="ctr" defTabSz="685949">
              <a:defRPr/>
            </a:pPr>
            <a:r>
              <a:rPr lang="en-US" sz="1150" dirty="0">
                <a:solidFill>
                  <a:schemeClr val="bg1"/>
                </a:solidFill>
                <a:latin typeface="Helvetica" pitchFamily="2" charset="0"/>
              </a:rPr>
              <a:t>Equitable treatment of individuals or groups of individuals by an AI system. Fairness for an AI system depends on the context in which it is used</a:t>
            </a:r>
            <a:r>
              <a:rPr lang="en-US" sz="1200" dirty="0">
                <a:solidFill>
                  <a:schemeClr val="bg1"/>
                </a:solidFill>
                <a:latin typeface="Helvetica" pitchFamily="2" charset="0"/>
              </a:rPr>
              <a:t>.</a:t>
            </a:r>
          </a:p>
        </p:txBody>
      </p:sp>
      <p:sp>
        <p:nvSpPr>
          <p:cNvPr id="18" name="Content Placeholder 3">
            <a:extLst>
              <a:ext uri="{FF2B5EF4-FFF2-40B4-BE49-F238E27FC236}">
                <a16:creationId xmlns:a16="http://schemas.microsoft.com/office/drawing/2014/main" id="{CD4AF461-5E67-B5D2-4DB3-CFE58906E00E}"/>
              </a:ext>
            </a:extLst>
          </p:cNvPr>
          <p:cNvSpPr txBox="1">
            <a:spLocks/>
          </p:cNvSpPr>
          <p:nvPr/>
        </p:nvSpPr>
        <p:spPr>
          <a:xfrm>
            <a:off x="3771933" y="3466021"/>
            <a:ext cx="1790702" cy="1494001"/>
          </a:xfrm>
          <a:prstGeom prst="rect">
            <a:avLst/>
          </a:prstGeom>
          <a:solidFill>
            <a:schemeClr val="tx1">
              <a:lumMod val="60000"/>
              <a:lumOff val="4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Robustness</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rPr>
              <a:t>AI system’s ability to handle exceptional conditions, such as abnormalities in input, effectively.</a:t>
            </a:r>
          </a:p>
        </p:txBody>
      </p:sp>
      <p:sp>
        <p:nvSpPr>
          <p:cNvPr id="19" name="Content Placeholder 4">
            <a:extLst>
              <a:ext uri="{FF2B5EF4-FFF2-40B4-BE49-F238E27FC236}">
                <a16:creationId xmlns:a16="http://schemas.microsoft.com/office/drawing/2014/main" id="{A56B40E3-33ED-2C58-8222-617B999B749B}"/>
              </a:ext>
            </a:extLst>
          </p:cNvPr>
          <p:cNvSpPr txBox="1">
            <a:spLocks/>
          </p:cNvSpPr>
          <p:nvPr/>
        </p:nvSpPr>
        <p:spPr>
          <a:xfrm>
            <a:off x="5562635" y="3466021"/>
            <a:ext cx="1850571" cy="1494001"/>
          </a:xfrm>
          <a:prstGeom prst="rect">
            <a:avLst/>
          </a:prstGeom>
          <a:solidFill>
            <a:schemeClr val="tx1">
              <a:lumMod val="40000"/>
              <a:lumOff val="6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Transparency</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rPr>
              <a:t>AI system’s ability to include and share information on how it has been designed and developed.</a:t>
            </a:r>
          </a:p>
          <a:p>
            <a:endParaRPr lang="en-US" sz="900" dirty="0">
              <a:solidFill>
                <a:schemeClr val="bg1"/>
              </a:solidFill>
              <a:latin typeface="Helvetica" pitchFamily="2" charset="0"/>
            </a:endParaRPr>
          </a:p>
        </p:txBody>
      </p:sp>
      <p:sp>
        <p:nvSpPr>
          <p:cNvPr id="20" name="Content Placeholder 4">
            <a:extLst>
              <a:ext uri="{FF2B5EF4-FFF2-40B4-BE49-F238E27FC236}">
                <a16:creationId xmlns:a16="http://schemas.microsoft.com/office/drawing/2014/main" id="{5354E057-6EF8-2638-CEDB-699587847DAD}"/>
              </a:ext>
            </a:extLst>
          </p:cNvPr>
          <p:cNvSpPr txBox="1">
            <a:spLocks/>
          </p:cNvSpPr>
          <p:nvPr/>
        </p:nvSpPr>
        <p:spPr>
          <a:xfrm>
            <a:off x="7413206" y="3466021"/>
            <a:ext cx="1730795" cy="1494001"/>
          </a:xfrm>
          <a:prstGeom prst="rect">
            <a:avLst/>
          </a:prstGeom>
          <a:solidFill>
            <a:schemeClr val="tx1">
              <a:lumMod val="20000"/>
              <a:lumOff val="8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Privacy</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cs typeface="Arial" panose="020B0604020202020204" pitchFamily="34" charset="0"/>
              </a:rPr>
              <a:t>AI system’s ability to prioritize and safeguard consumers’ privacy and data rights.</a:t>
            </a:r>
            <a:endParaRPr lang="en-US" sz="900" dirty="0">
              <a:solidFill>
                <a:schemeClr val="bg1"/>
              </a:solidFill>
              <a:latin typeface="Helvetica" pitchFamily="2" charset="0"/>
            </a:endParaRPr>
          </a:p>
        </p:txBody>
      </p:sp>
      <p:sp>
        <p:nvSpPr>
          <p:cNvPr id="21" name="Rectangle 20">
            <a:extLst>
              <a:ext uri="{FF2B5EF4-FFF2-40B4-BE49-F238E27FC236}">
                <a16:creationId xmlns:a16="http://schemas.microsoft.com/office/drawing/2014/main" id="{40E624A8-89C5-50BF-CABA-5254F2B523DD}"/>
              </a:ext>
            </a:extLst>
          </p:cNvPr>
          <p:cNvSpPr/>
          <p:nvPr/>
        </p:nvSpPr>
        <p:spPr>
          <a:xfrm>
            <a:off x="210313" y="3184506"/>
            <a:ext cx="1061509" cy="242374"/>
          </a:xfrm>
          <a:prstGeom prst="rect">
            <a:avLst/>
          </a:prstGeom>
        </p:spPr>
        <p:txBody>
          <a:bodyPr wrap="none">
            <a:spAutoFit/>
          </a:bodyPr>
          <a:lstStyle/>
          <a:p>
            <a:r>
              <a:rPr lang="en-US" sz="975" b="1" dirty="0">
                <a:latin typeface="Helvetica" pitchFamily="2" charset="0"/>
              </a:rPr>
              <a:t>Pillars of Trust</a:t>
            </a:r>
          </a:p>
        </p:txBody>
      </p:sp>
    </p:spTree>
    <p:extLst>
      <p:ext uri="{BB962C8B-B14F-4D97-AF65-F5344CB8AC3E}">
        <p14:creationId xmlns:p14="http://schemas.microsoft.com/office/powerpoint/2010/main" val="330569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952341-603B-AC25-7C8D-FA0B276087C7}"/>
              </a:ext>
            </a:extLst>
          </p:cNvPr>
          <p:cNvSpPr>
            <a:spLocks noGrp="1"/>
          </p:cNvSpPr>
          <p:nvPr>
            <p:ph type="title"/>
          </p:nvPr>
        </p:nvSpPr>
        <p:spPr/>
        <p:txBody>
          <a:bodyPr/>
          <a:lstStyle/>
          <a:p>
            <a:pPr algn="l"/>
            <a:r>
              <a:rPr lang="en-US" sz="4000" dirty="0"/>
              <a:t>AI Trust Matters</a:t>
            </a:r>
          </a:p>
        </p:txBody>
      </p:sp>
      <p:sp>
        <p:nvSpPr>
          <p:cNvPr id="9" name="Title">
            <a:extLst>
              <a:ext uri="{FF2B5EF4-FFF2-40B4-BE49-F238E27FC236}">
                <a16:creationId xmlns:a16="http://schemas.microsoft.com/office/drawing/2014/main" id="{67624B53-242F-6053-F967-249DB3BB4887}"/>
              </a:ext>
            </a:extLst>
          </p:cNvPr>
          <p:cNvSpPr txBox="1">
            <a:spLocks/>
          </p:cNvSpPr>
          <p:nvPr/>
        </p:nvSpPr>
        <p:spPr>
          <a:xfrm>
            <a:off x="470262" y="1118302"/>
            <a:ext cx="8157007" cy="10897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pPr algn="l"/>
            <a:r>
              <a:rPr lang="en-US" sz="2000" spc="8" dirty="0">
                <a:solidFill>
                  <a:srgbClr val="084183"/>
                </a:solidFill>
                <a:latin typeface="Helvetica" pitchFamily="2" charset="0"/>
                <a:cs typeface="Arial"/>
              </a:rPr>
              <a:t>Only by embedding ethical principles into AI applications and processes can we build systems based on </a:t>
            </a:r>
            <a:r>
              <a:rPr lang="en-US" sz="2000" b="1" spc="8" dirty="0">
                <a:solidFill>
                  <a:srgbClr val="084183"/>
                </a:solidFill>
                <a:latin typeface="Helvetica" pitchFamily="2" charset="0"/>
                <a:cs typeface="Arial"/>
              </a:rPr>
              <a:t>trust</a:t>
            </a:r>
            <a:r>
              <a:rPr lang="en-US" sz="2000" spc="8" dirty="0">
                <a:solidFill>
                  <a:srgbClr val="084183"/>
                </a:solidFill>
                <a:latin typeface="Helvetica" pitchFamily="2" charset="0"/>
                <a:cs typeface="Arial"/>
              </a:rPr>
              <a:t>.</a:t>
            </a:r>
            <a:endParaRPr lang="en-US" sz="4400" dirty="0">
              <a:solidFill>
                <a:schemeClr val="accent6">
                  <a:lumMod val="20000"/>
                  <a:lumOff val="80000"/>
                </a:schemeClr>
              </a:solidFill>
            </a:endParaRPr>
          </a:p>
        </p:txBody>
      </p:sp>
      <p:sp>
        <p:nvSpPr>
          <p:cNvPr id="11" name="TextBox 10">
            <a:extLst>
              <a:ext uri="{FF2B5EF4-FFF2-40B4-BE49-F238E27FC236}">
                <a16:creationId xmlns:a16="http://schemas.microsoft.com/office/drawing/2014/main" id="{5F3CE581-9A83-FF5F-67AE-70DB00442D1C}"/>
              </a:ext>
            </a:extLst>
          </p:cNvPr>
          <p:cNvSpPr txBox="1"/>
          <p:nvPr/>
        </p:nvSpPr>
        <p:spPr>
          <a:xfrm>
            <a:off x="0" y="2076072"/>
            <a:ext cx="2254828" cy="584775"/>
          </a:xfrm>
          <a:prstGeom prst="rect">
            <a:avLst/>
          </a:prstGeom>
          <a:noFill/>
        </p:spPr>
        <p:txBody>
          <a:bodyPr wrap="square" rtlCol="0">
            <a:spAutoFit/>
          </a:bodyPr>
          <a:lstStyle/>
          <a:p>
            <a:pPr algn="ctr"/>
            <a:r>
              <a:rPr lang="en-US" sz="1600" b="1" dirty="0">
                <a:solidFill>
                  <a:srgbClr val="084183"/>
                </a:solidFill>
                <a:latin typeface="Helvetica" pitchFamily="2" charset="0"/>
                <a:ea typeface="IBM Plex Sans" charset="0"/>
                <a:cs typeface="IBM Plex Sans" charset="0"/>
              </a:rPr>
              <a:t>Brand</a:t>
            </a:r>
          </a:p>
          <a:p>
            <a:pPr algn="ctr"/>
            <a:r>
              <a:rPr lang="en-US" sz="1600" b="1" dirty="0">
                <a:solidFill>
                  <a:srgbClr val="084183"/>
                </a:solidFill>
                <a:latin typeface="Helvetica" pitchFamily="2" charset="0"/>
                <a:ea typeface="IBM Plex Sans" charset="0"/>
                <a:cs typeface="IBM Plex Sans" charset="0"/>
              </a:rPr>
              <a:t>reputation</a:t>
            </a:r>
          </a:p>
        </p:txBody>
      </p:sp>
      <p:sp>
        <p:nvSpPr>
          <p:cNvPr id="13" name="TextBox 12">
            <a:extLst>
              <a:ext uri="{FF2B5EF4-FFF2-40B4-BE49-F238E27FC236}">
                <a16:creationId xmlns:a16="http://schemas.microsoft.com/office/drawing/2014/main" id="{7BF2E891-A4D1-0984-5F38-A7819C120142}"/>
              </a:ext>
            </a:extLst>
          </p:cNvPr>
          <p:cNvSpPr txBox="1"/>
          <p:nvPr/>
        </p:nvSpPr>
        <p:spPr>
          <a:xfrm>
            <a:off x="2205961" y="2062102"/>
            <a:ext cx="2254828" cy="584775"/>
          </a:xfrm>
          <a:prstGeom prst="rect">
            <a:avLst/>
          </a:prstGeom>
          <a:noFill/>
        </p:spPr>
        <p:txBody>
          <a:bodyPr wrap="square" rtlCol="0">
            <a:spAutoFit/>
          </a:bodyPr>
          <a:lstStyle/>
          <a:p>
            <a:pPr algn="ctr"/>
            <a:r>
              <a:rPr lang="en-US" sz="1600" b="1" dirty="0">
                <a:solidFill>
                  <a:srgbClr val="084183"/>
                </a:solidFill>
                <a:latin typeface="Helvetica" pitchFamily="2" charset="0"/>
                <a:ea typeface="IBM Plex Sans" charset="0"/>
                <a:cs typeface="IBM Plex Sans" charset="0"/>
              </a:rPr>
              <a:t>Increased</a:t>
            </a:r>
          </a:p>
          <a:p>
            <a:pPr algn="ctr"/>
            <a:r>
              <a:rPr lang="en-US" sz="1600" b="1" dirty="0">
                <a:solidFill>
                  <a:srgbClr val="084183"/>
                </a:solidFill>
                <a:latin typeface="Helvetica" pitchFamily="2" charset="0"/>
                <a:ea typeface="IBM Plex Sans" charset="0"/>
                <a:cs typeface="IBM Plex Sans" charset="0"/>
              </a:rPr>
              <a:t>regulation</a:t>
            </a:r>
          </a:p>
        </p:txBody>
      </p:sp>
      <p:sp>
        <p:nvSpPr>
          <p:cNvPr id="14" name="TextBox 13">
            <a:extLst>
              <a:ext uri="{FF2B5EF4-FFF2-40B4-BE49-F238E27FC236}">
                <a16:creationId xmlns:a16="http://schemas.microsoft.com/office/drawing/2014/main" id="{EB088323-F398-41C8-C2DA-4EEF53D87DF4}"/>
              </a:ext>
            </a:extLst>
          </p:cNvPr>
          <p:cNvSpPr txBox="1"/>
          <p:nvPr/>
        </p:nvSpPr>
        <p:spPr>
          <a:xfrm>
            <a:off x="4683213" y="2068570"/>
            <a:ext cx="1729945" cy="584775"/>
          </a:xfrm>
          <a:prstGeom prst="rect">
            <a:avLst/>
          </a:prstGeom>
          <a:noFill/>
        </p:spPr>
        <p:txBody>
          <a:bodyPr wrap="square" rtlCol="0">
            <a:spAutoFit/>
          </a:bodyPr>
          <a:lstStyle/>
          <a:p>
            <a:pPr algn="ctr"/>
            <a:r>
              <a:rPr lang="en-US" sz="1600" b="1" dirty="0">
                <a:solidFill>
                  <a:srgbClr val="084183"/>
                </a:solidFill>
                <a:latin typeface="Helvetica" pitchFamily="2" charset="0"/>
                <a:ea typeface="IBM Plex Sans" charset="0"/>
                <a:cs typeface="IBM Plex Sans" charset="0"/>
              </a:rPr>
              <a:t>Complexity of AI deployments</a:t>
            </a:r>
          </a:p>
        </p:txBody>
      </p:sp>
      <p:sp>
        <p:nvSpPr>
          <p:cNvPr id="25" name="Rectangle 24">
            <a:extLst>
              <a:ext uri="{FF2B5EF4-FFF2-40B4-BE49-F238E27FC236}">
                <a16:creationId xmlns:a16="http://schemas.microsoft.com/office/drawing/2014/main" id="{F080AE8B-A060-F980-7D7E-52B26AAFEA74}"/>
              </a:ext>
            </a:extLst>
          </p:cNvPr>
          <p:cNvSpPr/>
          <p:nvPr/>
        </p:nvSpPr>
        <p:spPr>
          <a:xfrm>
            <a:off x="715932" y="2660847"/>
            <a:ext cx="822960" cy="640080"/>
          </a:xfrm>
          <a:prstGeom prst="rect">
            <a:avLst/>
          </a:prstGeom>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F878B9D-8982-8332-115E-FD18106D1379}"/>
              </a:ext>
            </a:extLst>
          </p:cNvPr>
          <p:cNvSpPr txBox="1"/>
          <p:nvPr/>
        </p:nvSpPr>
        <p:spPr>
          <a:xfrm>
            <a:off x="6883420" y="2062101"/>
            <a:ext cx="1579812" cy="584775"/>
          </a:xfrm>
          <a:prstGeom prst="rect">
            <a:avLst/>
          </a:prstGeom>
          <a:noFill/>
        </p:spPr>
        <p:txBody>
          <a:bodyPr wrap="square" rtlCol="0">
            <a:spAutoFit/>
          </a:bodyPr>
          <a:lstStyle/>
          <a:p>
            <a:pPr algn="ctr"/>
            <a:r>
              <a:rPr lang="en-US" sz="1600" b="1" dirty="0">
                <a:solidFill>
                  <a:srgbClr val="084183"/>
                </a:solidFill>
                <a:latin typeface="Helvetica" pitchFamily="2" charset="0"/>
              </a:rPr>
              <a:t>Social</a:t>
            </a:r>
          </a:p>
          <a:p>
            <a:pPr algn="ctr"/>
            <a:r>
              <a:rPr lang="en-US" sz="1600" b="1" dirty="0">
                <a:solidFill>
                  <a:srgbClr val="084183"/>
                </a:solidFill>
                <a:latin typeface="Helvetica" pitchFamily="2" charset="0"/>
              </a:rPr>
              <a:t>justice</a:t>
            </a:r>
          </a:p>
        </p:txBody>
      </p:sp>
      <p:sp>
        <p:nvSpPr>
          <p:cNvPr id="16" name="TextBox 15">
            <a:extLst>
              <a:ext uri="{FF2B5EF4-FFF2-40B4-BE49-F238E27FC236}">
                <a16:creationId xmlns:a16="http://schemas.microsoft.com/office/drawing/2014/main" id="{C72D4184-EF0E-793D-A675-AB0B3363A223}"/>
              </a:ext>
            </a:extLst>
          </p:cNvPr>
          <p:cNvSpPr txBox="1"/>
          <p:nvPr/>
        </p:nvSpPr>
        <p:spPr>
          <a:xfrm>
            <a:off x="5548185" y="5342190"/>
            <a:ext cx="3524150" cy="338554"/>
          </a:xfrm>
          <a:prstGeom prst="rect">
            <a:avLst/>
          </a:prstGeom>
          <a:noFill/>
        </p:spPr>
        <p:txBody>
          <a:bodyPr wrap="square" rtlCol="0">
            <a:spAutoFit/>
          </a:bodyPr>
          <a:lstStyle/>
          <a:p>
            <a:pPr algn="r"/>
            <a:r>
              <a:rPr lang="en-US" sz="800" i="1" dirty="0">
                <a:ea typeface="IBM Plex Sans" charset="0"/>
                <a:cs typeface="IBM Plex Sans" charset="0"/>
              </a:rPr>
              <a:t>Source: IBM Global AI Adoption Index 2021</a:t>
            </a:r>
          </a:p>
          <a:p>
            <a:pPr algn="r"/>
            <a:r>
              <a:rPr lang="en-US" sz="800" i="1" dirty="0">
                <a:ea typeface="IBM Plex Sans" charset="0"/>
                <a:cs typeface="IBM Plex Sans" charset="0"/>
                <a:hlinkClick r:id="rId3"/>
              </a:rPr>
              <a:t>https://newsroom.ibm.com/IBMs-Global-AI-Adoption-Index-2021</a:t>
            </a:r>
            <a:endParaRPr lang="en-US" sz="800" i="1" dirty="0">
              <a:ea typeface="IBM Plex Sans" charset="0"/>
              <a:cs typeface="IBM Plex Sans" charset="0"/>
            </a:endParaRPr>
          </a:p>
        </p:txBody>
      </p:sp>
      <p:sp>
        <p:nvSpPr>
          <p:cNvPr id="17" name="TextBox 16">
            <a:extLst>
              <a:ext uri="{FF2B5EF4-FFF2-40B4-BE49-F238E27FC236}">
                <a16:creationId xmlns:a16="http://schemas.microsoft.com/office/drawing/2014/main" id="{0D6EE3FD-CA24-0769-32A6-DA4E19ADA989}"/>
              </a:ext>
            </a:extLst>
          </p:cNvPr>
          <p:cNvSpPr txBox="1"/>
          <p:nvPr/>
        </p:nvSpPr>
        <p:spPr>
          <a:xfrm>
            <a:off x="636088" y="2740218"/>
            <a:ext cx="966355" cy="457200"/>
          </a:xfrm>
          <a:prstGeom prst="rect">
            <a:avLst/>
          </a:prstGeom>
          <a:noFill/>
        </p:spPr>
        <p:txBody>
          <a:bodyPr wrap="square" rtlCol="0">
            <a:spAutoFit/>
          </a:bodyPr>
          <a:lstStyle/>
          <a:p>
            <a:pPr algn="ctr"/>
            <a:r>
              <a:rPr lang="en-US" sz="2400" b="1" i="1" dirty="0">
                <a:solidFill>
                  <a:schemeClr val="bg1"/>
                </a:solidFill>
                <a:latin typeface="Helvetica" pitchFamily="2" charset="0"/>
                <a:ea typeface="IBM Plex Sans" charset="0"/>
                <a:cs typeface="IBM Plex Sans" charset="0"/>
              </a:rPr>
              <a:t>90%</a:t>
            </a:r>
          </a:p>
        </p:txBody>
      </p:sp>
      <p:sp>
        <p:nvSpPr>
          <p:cNvPr id="18" name="TextBox 17">
            <a:extLst>
              <a:ext uri="{FF2B5EF4-FFF2-40B4-BE49-F238E27FC236}">
                <a16:creationId xmlns:a16="http://schemas.microsoft.com/office/drawing/2014/main" id="{91DB4DBF-D099-5F28-B269-A375103F7DB2}"/>
              </a:ext>
            </a:extLst>
          </p:cNvPr>
          <p:cNvSpPr txBox="1"/>
          <p:nvPr/>
        </p:nvSpPr>
        <p:spPr>
          <a:xfrm>
            <a:off x="293164" y="3411373"/>
            <a:ext cx="1668496" cy="1384995"/>
          </a:xfrm>
          <a:prstGeom prst="rect">
            <a:avLst/>
          </a:prstGeom>
          <a:noFill/>
        </p:spPr>
        <p:txBody>
          <a:bodyPr wrap="square" rtlCol="0">
            <a:spAutoFit/>
          </a:bodyPr>
          <a:lstStyle/>
          <a:p>
            <a:pPr algn="ctr"/>
            <a:r>
              <a:rPr lang="en-US" sz="1400" dirty="0">
                <a:solidFill>
                  <a:srgbClr val="084183"/>
                </a:solidFill>
                <a:latin typeface="Helvetica" pitchFamily="2" charset="0"/>
                <a:ea typeface="IBM Plex Sans" charset="0"/>
                <a:cs typeface="IBM Plex Sans" charset="0"/>
              </a:rPr>
              <a:t>of companies using AI say maintaining brand integrity and customer trust is a top priority</a:t>
            </a:r>
          </a:p>
        </p:txBody>
      </p:sp>
      <p:sp>
        <p:nvSpPr>
          <p:cNvPr id="28" name="Rectangle 27">
            <a:extLst>
              <a:ext uri="{FF2B5EF4-FFF2-40B4-BE49-F238E27FC236}">
                <a16:creationId xmlns:a16="http://schemas.microsoft.com/office/drawing/2014/main" id="{3E982C85-0FAF-FAE1-C134-7CD5E0441CEC}"/>
              </a:ext>
            </a:extLst>
          </p:cNvPr>
          <p:cNvSpPr/>
          <p:nvPr/>
        </p:nvSpPr>
        <p:spPr>
          <a:xfrm>
            <a:off x="5210220" y="2716580"/>
            <a:ext cx="822960" cy="640080"/>
          </a:xfrm>
          <a:prstGeom prst="rect">
            <a:avLst/>
          </a:prstGeom>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68AE7B1-9A15-5AA8-059E-ED43BA39BD59}"/>
              </a:ext>
            </a:extLst>
          </p:cNvPr>
          <p:cNvSpPr/>
          <p:nvPr/>
        </p:nvSpPr>
        <p:spPr>
          <a:xfrm>
            <a:off x="7285546" y="2701610"/>
            <a:ext cx="822960" cy="640080"/>
          </a:xfrm>
          <a:prstGeom prst="rect">
            <a:avLst/>
          </a:prstGeom>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E470CC8-B895-8549-CF9B-009418D1A0DD}"/>
              </a:ext>
            </a:extLst>
          </p:cNvPr>
          <p:cNvSpPr txBox="1"/>
          <p:nvPr/>
        </p:nvSpPr>
        <p:spPr>
          <a:xfrm>
            <a:off x="5138523" y="2810837"/>
            <a:ext cx="966355" cy="461665"/>
          </a:xfrm>
          <a:prstGeom prst="rect">
            <a:avLst/>
          </a:prstGeom>
          <a:noFill/>
        </p:spPr>
        <p:txBody>
          <a:bodyPr wrap="square" rtlCol="0">
            <a:spAutoFit/>
          </a:bodyPr>
          <a:lstStyle/>
          <a:p>
            <a:pPr algn="ctr"/>
            <a:r>
              <a:rPr lang="en-US" sz="2400" b="1" i="1" dirty="0">
                <a:solidFill>
                  <a:schemeClr val="bg1"/>
                </a:solidFill>
                <a:latin typeface="Helvetica" pitchFamily="2" charset="0"/>
                <a:ea typeface="IBM Plex Sans" charset="0"/>
                <a:cs typeface="IBM Plex Sans" charset="0"/>
              </a:rPr>
              <a:t>89%</a:t>
            </a:r>
          </a:p>
        </p:txBody>
      </p:sp>
      <p:sp>
        <p:nvSpPr>
          <p:cNvPr id="21" name="TextBox 20">
            <a:extLst>
              <a:ext uri="{FF2B5EF4-FFF2-40B4-BE49-F238E27FC236}">
                <a16:creationId xmlns:a16="http://schemas.microsoft.com/office/drawing/2014/main" id="{5D9BB023-121C-D1AB-080D-EDC455EE7C9E}"/>
              </a:ext>
            </a:extLst>
          </p:cNvPr>
          <p:cNvSpPr txBox="1"/>
          <p:nvPr/>
        </p:nvSpPr>
        <p:spPr>
          <a:xfrm>
            <a:off x="7190148" y="2803804"/>
            <a:ext cx="966355" cy="461665"/>
          </a:xfrm>
          <a:prstGeom prst="rect">
            <a:avLst/>
          </a:prstGeom>
          <a:noFill/>
        </p:spPr>
        <p:txBody>
          <a:bodyPr wrap="square" rtlCol="0">
            <a:spAutoFit/>
          </a:bodyPr>
          <a:lstStyle/>
          <a:p>
            <a:pPr algn="ctr"/>
            <a:r>
              <a:rPr lang="en-US" sz="2400" b="1" i="1" dirty="0">
                <a:solidFill>
                  <a:schemeClr val="bg1"/>
                </a:solidFill>
                <a:latin typeface="Helvetica" pitchFamily="2" charset="0"/>
                <a:ea typeface="IBM Plex Sans" charset="0"/>
                <a:cs typeface="IBM Plex Sans" charset="0"/>
              </a:rPr>
              <a:t>87%</a:t>
            </a:r>
          </a:p>
        </p:txBody>
      </p:sp>
      <p:sp>
        <p:nvSpPr>
          <p:cNvPr id="22" name="TextBox 21">
            <a:extLst>
              <a:ext uri="{FF2B5EF4-FFF2-40B4-BE49-F238E27FC236}">
                <a16:creationId xmlns:a16="http://schemas.microsoft.com/office/drawing/2014/main" id="{9C6E0CEA-C3A2-0DAA-D861-429DB75EA85D}"/>
              </a:ext>
            </a:extLst>
          </p:cNvPr>
          <p:cNvSpPr txBox="1"/>
          <p:nvPr/>
        </p:nvSpPr>
        <p:spPr>
          <a:xfrm>
            <a:off x="2607468" y="3410947"/>
            <a:ext cx="1451814" cy="1815882"/>
          </a:xfrm>
          <a:prstGeom prst="rect">
            <a:avLst/>
          </a:prstGeom>
          <a:noFill/>
        </p:spPr>
        <p:txBody>
          <a:bodyPr wrap="square" rtlCol="0">
            <a:spAutoFit/>
          </a:bodyPr>
          <a:lstStyle/>
          <a:p>
            <a:pPr algn="ctr"/>
            <a:r>
              <a:rPr lang="en-US" sz="1400" dirty="0">
                <a:solidFill>
                  <a:srgbClr val="084183"/>
                </a:solidFill>
                <a:latin typeface="Helvetica" pitchFamily="2" charset="0"/>
                <a:ea typeface="IBM Plex Sans" charset="0"/>
                <a:cs typeface="IBM Plex Sans" charset="0"/>
              </a:rPr>
              <a:t>of companies using AI say meeting external regulatory and compliance obligations is a top priority</a:t>
            </a:r>
          </a:p>
        </p:txBody>
      </p:sp>
      <p:sp>
        <p:nvSpPr>
          <p:cNvPr id="23" name="TextBox 22">
            <a:extLst>
              <a:ext uri="{FF2B5EF4-FFF2-40B4-BE49-F238E27FC236}">
                <a16:creationId xmlns:a16="http://schemas.microsoft.com/office/drawing/2014/main" id="{6584438C-D1C8-B21E-FF57-4EE2B7184453}"/>
              </a:ext>
            </a:extLst>
          </p:cNvPr>
          <p:cNvSpPr txBox="1"/>
          <p:nvPr/>
        </p:nvSpPr>
        <p:spPr>
          <a:xfrm>
            <a:off x="4848458" y="3399405"/>
            <a:ext cx="1451814" cy="1815882"/>
          </a:xfrm>
          <a:prstGeom prst="rect">
            <a:avLst/>
          </a:prstGeom>
          <a:noFill/>
        </p:spPr>
        <p:txBody>
          <a:bodyPr wrap="square" rtlCol="0">
            <a:spAutoFit/>
          </a:bodyPr>
          <a:lstStyle/>
          <a:p>
            <a:pPr algn="ctr"/>
            <a:r>
              <a:rPr lang="en-US" sz="1400" dirty="0">
                <a:latin typeface="Helvetica" pitchFamily="2" charset="0"/>
                <a:ea typeface="IBM Plex Sans" charset="0"/>
                <a:cs typeface="IBM Plex Sans" charset="0"/>
              </a:rPr>
              <a:t>o</a:t>
            </a:r>
            <a:r>
              <a:rPr lang="en-US" sz="1400" dirty="0">
                <a:solidFill>
                  <a:schemeClr val="tx1"/>
                </a:solidFill>
                <a:latin typeface="Helvetica" pitchFamily="2" charset="0"/>
                <a:ea typeface="IBM Plex Sans" charset="0"/>
                <a:cs typeface="IBM Plex Sans" charset="0"/>
              </a:rPr>
              <a:t>f companies using AI say ability to monitor data and AI across the </a:t>
            </a:r>
            <a:r>
              <a:rPr lang="en-US" sz="1400" i="1" dirty="0">
                <a:solidFill>
                  <a:schemeClr val="tx1"/>
                </a:solidFill>
                <a:latin typeface="Helvetica" pitchFamily="2" charset="0"/>
                <a:ea typeface="IBM Plex Sans" charset="0"/>
                <a:cs typeface="IBM Plex Sans" charset="0"/>
              </a:rPr>
              <a:t>entire</a:t>
            </a:r>
            <a:r>
              <a:rPr lang="en-US" sz="1400" dirty="0">
                <a:solidFill>
                  <a:schemeClr val="tx1"/>
                </a:solidFill>
                <a:latin typeface="Helvetica" pitchFamily="2" charset="0"/>
                <a:ea typeface="IBM Plex Sans" charset="0"/>
                <a:cs typeface="IBM Plex Sans" charset="0"/>
              </a:rPr>
              <a:t> lifecycle is a top priority</a:t>
            </a:r>
          </a:p>
        </p:txBody>
      </p:sp>
      <p:sp>
        <p:nvSpPr>
          <p:cNvPr id="24" name="TextBox 23">
            <a:extLst>
              <a:ext uri="{FF2B5EF4-FFF2-40B4-BE49-F238E27FC236}">
                <a16:creationId xmlns:a16="http://schemas.microsoft.com/office/drawing/2014/main" id="{1B58A0B3-25C2-B7F2-F6DD-2E5210B7FE29}"/>
              </a:ext>
            </a:extLst>
          </p:cNvPr>
          <p:cNvSpPr txBox="1"/>
          <p:nvPr/>
        </p:nvSpPr>
        <p:spPr>
          <a:xfrm>
            <a:off x="6883419" y="3410947"/>
            <a:ext cx="1579812" cy="1600438"/>
          </a:xfrm>
          <a:prstGeom prst="rect">
            <a:avLst/>
          </a:prstGeom>
          <a:noFill/>
        </p:spPr>
        <p:txBody>
          <a:bodyPr wrap="square" rtlCol="0">
            <a:spAutoFit/>
          </a:bodyPr>
          <a:lstStyle/>
          <a:p>
            <a:pPr algn="ctr"/>
            <a:r>
              <a:rPr lang="en-US" sz="1400" dirty="0">
                <a:solidFill>
                  <a:srgbClr val="084183"/>
                </a:solidFill>
                <a:latin typeface="Helvetica" pitchFamily="2" charset="0"/>
                <a:ea typeface="IBM Plex Sans" charset="0"/>
                <a:cs typeface="IBM Plex Sans" charset="0"/>
              </a:rPr>
              <a:t>of companies using AI say ensuring applications and services minimize bias is a top priority</a:t>
            </a:r>
          </a:p>
        </p:txBody>
      </p:sp>
      <p:sp>
        <p:nvSpPr>
          <p:cNvPr id="27" name="Rectangle 26">
            <a:extLst>
              <a:ext uri="{FF2B5EF4-FFF2-40B4-BE49-F238E27FC236}">
                <a16:creationId xmlns:a16="http://schemas.microsoft.com/office/drawing/2014/main" id="{7C6B76A1-01BA-37D7-0CFC-D486B667359C}"/>
              </a:ext>
            </a:extLst>
          </p:cNvPr>
          <p:cNvSpPr/>
          <p:nvPr/>
        </p:nvSpPr>
        <p:spPr>
          <a:xfrm>
            <a:off x="2946676" y="2698128"/>
            <a:ext cx="822960" cy="640080"/>
          </a:xfrm>
          <a:prstGeom prst="rect">
            <a:avLst/>
          </a:prstGeom>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3C209C6-A470-8571-E04E-514E5B9CC5E3}"/>
              </a:ext>
            </a:extLst>
          </p:cNvPr>
          <p:cNvSpPr txBox="1"/>
          <p:nvPr/>
        </p:nvSpPr>
        <p:spPr>
          <a:xfrm>
            <a:off x="2855530" y="2798079"/>
            <a:ext cx="966355" cy="461665"/>
          </a:xfrm>
          <a:prstGeom prst="rect">
            <a:avLst/>
          </a:prstGeom>
          <a:noFill/>
        </p:spPr>
        <p:txBody>
          <a:bodyPr wrap="square" rtlCol="0">
            <a:spAutoFit/>
          </a:bodyPr>
          <a:lstStyle/>
          <a:p>
            <a:pPr algn="ctr"/>
            <a:r>
              <a:rPr lang="en-US" sz="2400" b="1" i="1" dirty="0">
                <a:solidFill>
                  <a:schemeClr val="bg1"/>
                </a:solidFill>
                <a:latin typeface="Helvetica" pitchFamily="2" charset="0"/>
                <a:ea typeface="IBM Plex Sans" charset="0"/>
                <a:cs typeface="IBM Plex Sans" charset="0"/>
              </a:rPr>
              <a:t>89%</a:t>
            </a:r>
          </a:p>
        </p:txBody>
      </p:sp>
    </p:spTree>
    <p:extLst>
      <p:ext uri="{BB962C8B-B14F-4D97-AF65-F5344CB8AC3E}">
        <p14:creationId xmlns:p14="http://schemas.microsoft.com/office/powerpoint/2010/main" val="206900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83172" y="530161"/>
            <a:ext cx="7756635" cy="802835"/>
          </a:xfrm>
        </p:spPr>
        <p:txBody>
          <a:bodyPr anchor="b">
            <a:normAutofit/>
          </a:bodyPr>
          <a:lstStyle/>
          <a:p>
            <a:r>
              <a:rPr lang="en-US" sz="4000" dirty="0"/>
              <a:t>Fairness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83171" y="1332996"/>
            <a:ext cx="7756635" cy="3740501"/>
          </a:xfrm>
        </p:spPr>
        <p:txBody>
          <a:bodyPr vert="horz" wrap="square" lIns="68580" tIns="34290" rIns="68580" bIns="34290" rtlCol="0" anchor="t" anchorCtr="0">
            <a:normAutofit/>
          </a:bodyPr>
          <a:lstStyle/>
          <a:p>
            <a:pPr marL="0" indent="0">
              <a:buNone/>
            </a:pPr>
            <a:endParaRPr lang="en-US" sz="3200" dirty="0">
              <a:solidFill>
                <a:srgbClr val="084183"/>
              </a:solidFill>
            </a:endParaRPr>
          </a:p>
          <a:p>
            <a:pPr marL="0" indent="0">
              <a:buNone/>
            </a:pPr>
            <a:r>
              <a:rPr lang="en-US" sz="3200" dirty="0">
                <a:solidFill>
                  <a:srgbClr val="084183"/>
                </a:solidFill>
              </a:rPr>
              <a:t>Fairness is </a:t>
            </a:r>
            <a:r>
              <a:rPr lang="en-US" sz="3200" dirty="0">
                <a:solidFill>
                  <a:srgbClr val="084183"/>
                </a:solidFill>
                <a:latin typeface="Helvetica" pitchFamily="2" charset="0"/>
              </a:rPr>
              <a:t>the equitable treatment of individuals or groups of individuals by an AI system</a:t>
            </a:r>
            <a:endParaRPr lang="en-US" sz="3200" dirty="0">
              <a:solidFill>
                <a:srgbClr val="084183"/>
              </a:solidFill>
            </a:endParaRPr>
          </a:p>
        </p:txBody>
      </p:sp>
      <p:sp>
        <p:nvSpPr>
          <p:cNvPr id="4" name="Footer Placeholder 3">
            <a:extLst>
              <a:ext uri="{FF2B5EF4-FFF2-40B4-BE49-F238E27FC236}">
                <a16:creationId xmlns:a16="http://schemas.microsoft.com/office/drawing/2014/main" id="{794ED205-2298-479C-8A3F-6DF24F02C7CC}"/>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4529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4021649"/>
          </a:xfrm>
        </p:spPr>
        <p:txBody>
          <a:bodyPr vert="horz" wrap="square" lIns="68580" tIns="34290" rIns="68580" bIns="34290" rtlCol="0" anchor="t" anchorCtr="0">
            <a:normAutofit/>
          </a:bodyPr>
          <a:lstStyle/>
          <a:p>
            <a:pPr marL="576263" indent="-342900"/>
            <a:r>
              <a:rPr lang="en-US" dirty="0">
                <a:ea typeface="+mn-lt"/>
                <a:cs typeface="+mn-lt"/>
              </a:rPr>
              <a:t>What constitutes fairness? </a:t>
            </a:r>
          </a:p>
          <a:p>
            <a:pPr marL="804863" lvl="1" indent="-342900"/>
            <a:r>
              <a:rPr lang="en-US" sz="2000" dirty="0">
                <a:ea typeface="+mn-lt"/>
                <a:cs typeface="+mn-lt"/>
              </a:rPr>
              <a:t>The AI/ML treats individuals or groups equitably</a:t>
            </a:r>
          </a:p>
          <a:p>
            <a:pPr marL="576263" indent="-342900"/>
            <a:r>
              <a:rPr lang="en-US" dirty="0">
                <a:ea typeface="+mn-lt"/>
                <a:cs typeface="+mn-lt"/>
              </a:rPr>
              <a:t>Why is fairness intricate? </a:t>
            </a:r>
          </a:p>
          <a:p>
            <a:pPr marL="804863" lvl="1" indent="-342900"/>
            <a:r>
              <a:rPr lang="en-US" sz="2000" dirty="0">
                <a:ea typeface="+mn-lt"/>
                <a:cs typeface="+mn-lt"/>
              </a:rPr>
              <a:t>21 definitions of fairness, different definitions have different outcomes</a:t>
            </a:r>
          </a:p>
          <a:p>
            <a:pPr marL="804863" lvl="1" indent="-342900"/>
            <a:r>
              <a:rPr lang="en-US" sz="2000" dirty="0">
                <a:ea typeface="+mn-lt"/>
                <a:cs typeface="+mn-lt"/>
              </a:rPr>
              <a:t>The way fairness is defined impacts bias detection and mitigation</a:t>
            </a:r>
          </a:p>
          <a:p>
            <a:pPr marL="233363" indent="0">
              <a:buNone/>
            </a:pPr>
            <a:endParaRPr lang="en-US" sz="2200" dirty="0">
              <a:ea typeface="+mn-lt"/>
              <a:cs typeface="+mn-lt"/>
            </a:endParaRPr>
          </a:p>
          <a:p>
            <a:pPr marL="576263" indent="-342900"/>
            <a:endParaRPr lang="en-US" sz="2200" dirty="0">
              <a:ea typeface="+mn-lt"/>
              <a:cs typeface="+mn-lt"/>
            </a:endParaRPr>
          </a:p>
          <a:p>
            <a:pPr marL="576263" indent="-342900"/>
            <a:endParaRPr lang="en-US" sz="2200" dirty="0">
              <a:ea typeface="+mn-lt"/>
              <a:cs typeface="+mn-lt"/>
            </a:endParaRP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Fairness </a:t>
            </a:r>
          </a:p>
        </p:txBody>
      </p:sp>
    </p:spTree>
    <p:extLst>
      <p:ext uri="{BB962C8B-B14F-4D97-AF65-F5344CB8AC3E}">
        <p14:creationId xmlns:p14="http://schemas.microsoft.com/office/powerpoint/2010/main" val="71070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937101"/>
          </a:xfrm>
        </p:spPr>
        <p:txBody>
          <a:bodyPr vert="horz" wrap="square" lIns="68580" tIns="34290" rIns="68580" bIns="34290" rtlCol="0" anchor="t" anchorCtr="0">
            <a:normAutofit fontScale="70000" lnSpcReduction="20000"/>
          </a:bodyPr>
          <a:lstStyle/>
          <a:p>
            <a:r>
              <a:rPr lang="en-US" dirty="0"/>
              <a:t>Bias is a systematic error in an AI system that has been designed, intentionally or not, in a way that may generate unfair decisions</a:t>
            </a:r>
          </a:p>
          <a:p>
            <a:r>
              <a:rPr lang="en-US" dirty="0"/>
              <a:t>Bias can be introduced through data, training and output of AI/ML algorithms and humans</a:t>
            </a:r>
          </a:p>
          <a:p>
            <a:pPr marL="576263" indent="-342900"/>
            <a:endParaRPr lang="en-US" dirty="0">
              <a:ea typeface="+mn-lt"/>
              <a:cs typeface="+mn-lt"/>
            </a:endParaRPr>
          </a:p>
          <a:p>
            <a:pPr marL="576263" indent="-342900"/>
            <a:endParaRPr lang="en-US" sz="2200" dirty="0">
              <a:ea typeface="+mn-lt"/>
              <a:cs typeface="+mn-lt"/>
            </a:endParaRPr>
          </a:p>
          <a:p>
            <a:pPr marL="576263" indent="-342900"/>
            <a:endParaRPr lang="en-US" sz="2200" dirty="0">
              <a:ea typeface="+mn-lt"/>
              <a:cs typeface="+mn-lt"/>
            </a:endParaRPr>
          </a:p>
          <a:p>
            <a:pPr marL="233363" indent="0">
              <a:buNone/>
            </a:pPr>
            <a:endParaRPr lang="en-US" sz="2200" dirty="0">
              <a:ea typeface="+mn-lt"/>
              <a:cs typeface="+mn-lt"/>
            </a:endParaRP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48380"/>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Bias </a:t>
            </a:r>
          </a:p>
        </p:txBody>
      </p:sp>
      <p:pic>
        <p:nvPicPr>
          <p:cNvPr id="4" name="Picture 3">
            <a:extLst>
              <a:ext uri="{FF2B5EF4-FFF2-40B4-BE49-F238E27FC236}">
                <a16:creationId xmlns:a16="http://schemas.microsoft.com/office/drawing/2014/main" id="{22392C1B-D7FE-711D-EBB7-796C0CAC1E1E}"/>
              </a:ext>
            </a:extLst>
          </p:cNvPr>
          <p:cNvPicPr>
            <a:picLocks noChangeAspect="1"/>
          </p:cNvPicPr>
          <p:nvPr/>
        </p:nvPicPr>
        <p:blipFill>
          <a:blip r:embed="rId3"/>
          <a:stretch>
            <a:fillRect/>
          </a:stretch>
        </p:blipFill>
        <p:spPr>
          <a:xfrm>
            <a:off x="1545442" y="2472473"/>
            <a:ext cx="6084048" cy="2841406"/>
          </a:xfrm>
          <a:prstGeom prst="rect">
            <a:avLst/>
          </a:prstGeom>
        </p:spPr>
      </p:pic>
    </p:spTree>
    <p:extLst>
      <p:ext uri="{BB962C8B-B14F-4D97-AF65-F5344CB8AC3E}">
        <p14:creationId xmlns:p14="http://schemas.microsoft.com/office/powerpoint/2010/main" val="312075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4857-0595-C393-D100-584D13CD65E7}"/>
              </a:ext>
            </a:extLst>
          </p:cNvPr>
          <p:cNvSpPr>
            <a:spLocks noGrp="1"/>
          </p:cNvSpPr>
          <p:nvPr>
            <p:ph type="title"/>
          </p:nvPr>
        </p:nvSpPr>
        <p:spPr>
          <a:xfrm>
            <a:off x="470263" y="453750"/>
            <a:ext cx="8157007" cy="643703"/>
          </a:xfrm>
        </p:spPr>
        <p:txBody>
          <a:bodyPr>
            <a:noAutofit/>
          </a:bodyPr>
          <a:lstStyle/>
          <a:p>
            <a:r>
              <a:rPr lang="en-US" sz="4000" dirty="0">
                <a:cs typeface="Calibri Light"/>
              </a:rPr>
              <a:t>Articles: Ethics Trends</a:t>
            </a:r>
          </a:p>
        </p:txBody>
      </p:sp>
      <p:sp>
        <p:nvSpPr>
          <p:cNvPr id="5" name="TextBox 4">
            <a:extLst>
              <a:ext uri="{FF2B5EF4-FFF2-40B4-BE49-F238E27FC236}">
                <a16:creationId xmlns:a16="http://schemas.microsoft.com/office/drawing/2014/main" id="{FB8E4B0A-CEA4-0169-61A9-AB344FF6E7CA}"/>
              </a:ext>
            </a:extLst>
          </p:cNvPr>
          <p:cNvSpPr txBox="1"/>
          <p:nvPr/>
        </p:nvSpPr>
        <p:spPr>
          <a:xfrm>
            <a:off x="527413" y="1382239"/>
            <a:ext cx="7611950" cy="109517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rPr>
              <a:t>Why do we care </a:t>
            </a:r>
            <a:r>
              <a:rPr lang="en-US" sz="2000" dirty="0">
                <a:solidFill>
                  <a:srgbClr val="084183"/>
                </a:solidFill>
                <a:latin typeface="Helvetica" panose="020B0604020202020204" pitchFamily="34" charset="0"/>
                <a:cs typeface="Helvetica" panose="020B0604020202020204" pitchFamily="34" charset="0"/>
              </a:rPr>
              <a:t>about</a:t>
            </a: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rPr>
              <a:t> AI fairness?</a:t>
            </a:r>
          </a:p>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rPr>
              <a:t>Why is it now more important than ever?</a:t>
            </a:r>
          </a:p>
          <a:p>
            <a:pPr marL="342900" marR="0" lvl="0" indent="-342900" algn="l" defTabSz="914400" rtl="0" eaLnBrk="1" fontAlgn="auto" latinLnBrk="0" hangingPunct="1">
              <a:lnSpc>
                <a:spcPct val="100000"/>
              </a:lnSpc>
              <a:spcBef>
                <a:spcPts val="0"/>
              </a:spcBef>
              <a:spcAft>
                <a:spcPts val="0"/>
              </a:spcAft>
              <a:buClr>
                <a:srgbClr val="A93023">
                  <a:lumMod val="75000"/>
                </a:srgbClr>
              </a:buClr>
              <a:buSzTx/>
              <a:buFont typeface="Calibri" panose="020F0502020204030204" pitchFamily="34" charset="0"/>
              <a:buChar char="●"/>
              <a:tabLst/>
              <a:defRPr/>
            </a:pPr>
            <a:endPar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endParaRPr>
          </a:p>
        </p:txBody>
      </p:sp>
      <p:pic>
        <p:nvPicPr>
          <p:cNvPr id="7" name="Picture 2" descr="Web of Science literature search on AI ethics and roboethics between 2005 and 2020. Search queries used are ((“AI” OR “artificial intelligence”) AND (“ethics” OR “ethical”)) and (((“robot” OR “robotics” OR “robots” OR “robotic”) AND (“ethics” OR “ethical”)) OR “roboethics”), respectively. The term roboethics started being used since the First International Symposium on Roboethics in 2004">
            <a:extLst>
              <a:ext uri="{FF2B5EF4-FFF2-40B4-BE49-F238E27FC236}">
                <a16:creationId xmlns:a16="http://schemas.microsoft.com/office/drawing/2014/main" id="{F4A61408-BBBD-981B-D101-E1A34A0D8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21" y="2381319"/>
            <a:ext cx="5038632" cy="292240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CD6DB0CA-D88F-4ED7-D8F1-C4C9B9EEC33F}"/>
              </a:ext>
            </a:extLst>
          </p:cNvPr>
          <p:cNvGrpSpPr/>
          <p:nvPr/>
        </p:nvGrpSpPr>
        <p:grpSpPr>
          <a:xfrm>
            <a:off x="5155411" y="2335988"/>
            <a:ext cx="3651309" cy="3009836"/>
            <a:chOff x="285642" y="1447517"/>
            <a:chExt cx="6495951" cy="5340049"/>
          </a:xfrm>
        </p:grpSpPr>
        <p:sp>
          <p:nvSpPr>
            <p:cNvPr id="14" name="Oval 13" descr="High Tier Cricle">
              <a:extLst>
                <a:ext uri="{FF2B5EF4-FFF2-40B4-BE49-F238E27FC236}">
                  <a16:creationId xmlns:a16="http://schemas.microsoft.com/office/drawing/2014/main" id="{1BB5817E-152E-5850-27E5-FC6E46B6D86B}"/>
                </a:ext>
              </a:extLst>
            </p:cNvPr>
            <p:cNvSpPr/>
            <p:nvPr/>
          </p:nvSpPr>
          <p:spPr>
            <a:xfrm>
              <a:off x="2703601" y="2801688"/>
              <a:ext cx="2304302" cy="2328517"/>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Oval 8" descr="Mid Tier Circle">
              <a:extLst>
                <a:ext uri="{FF2B5EF4-FFF2-40B4-BE49-F238E27FC236}">
                  <a16:creationId xmlns:a16="http://schemas.microsoft.com/office/drawing/2014/main" id="{4068E79D-35FB-D6C6-924A-6F62A5F927A7}"/>
                </a:ext>
              </a:extLst>
            </p:cNvPr>
            <p:cNvSpPr/>
            <p:nvPr/>
          </p:nvSpPr>
          <p:spPr>
            <a:xfrm>
              <a:off x="1140478" y="1447517"/>
              <a:ext cx="5495440" cy="4992286"/>
            </a:xfrm>
            <a:prstGeom prst="ellipse">
              <a:avLst/>
            </a:prstGeom>
            <a:solidFill>
              <a:srgbClr val="FFFFFF">
                <a:lumMod val="95000"/>
                <a:alpha val="68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25" name="Oval 24" descr="Second Tier Hierarchy Color Large Circle">
              <a:extLst>
                <a:ext uri="{FF2B5EF4-FFF2-40B4-BE49-F238E27FC236}">
                  <a16:creationId xmlns:a16="http://schemas.microsoft.com/office/drawing/2014/main" id="{A36E711C-B22B-5E87-97E6-FF7D7AC18805}"/>
                </a:ext>
              </a:extLst>
            </p:cNvPr>
            <p:cNvSpPr/>
            <p:nvPr/>
          </p:nvSpPr>
          <p:spPr>
            <a:xfrm>
              <a:off x="1196735" y="3173302"/>
              <a:ext cx="1620239" cy="1579245"/>
            </a:xfrm>
            <a:prstGeom prst="ellipse">
              <a:avLst/>
            </a:prstGeom>
            <a:solidFill>
              <a:srgbClr val="7030A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Oval 10" descr="Second Tier Hierarchy Color Large Circle">
              <a:extLst>
                <a:ext uri="{FF2B5EF4-FFF2-40B4-BE49-F238E27FC236}">
                  <a16:creationId xmlns:a16="http://schemas.microsoft.com/office/drawing/2014/main" id="{675B3BEC-4EAB-9316-E28F-1123366341B7}"/>
                </a:ext>
              </a:extLst>
            </p:cNvPr>
            <p:cNvSpPr/>
            <p:nvPr/>
          </p:nvSpPr>
          <p:spPr>
            <a:xfrm>
              <a:off x="4937219" y="3197632"/>
              <a:ext cx="1620239" cy="1579245"/>
            </a:xfrm>
            <a:prstGeom prst="ellipse">
              <a:avLst/>
            </a:prstGeom>
            <a:solidFill>
              <a:srgbClr val="7030A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Oval 9" descr="Second Tier Hierarchy Color Large Circle">
              <a:extLst>
                <a:ext uri="{FF2B5EF4-FFF2-40B4-BE49-F238E27FC236}">
                  <a16:creationId xmlns:a16="http://schemas.microsoft.com/office/drawing/2014/main" id="{0FC678C3-60B0-F190-381B-42095C7BA09C}"/>
                </a:ext>
              </a:extLst>
            </p:cNvPr>
            <p:cNvSpPr/>
            <p:nvPr/>
          </p:nvSpPr>
          <p:spPr>
            <a:xfrm>
              <a:off x="3144047" y="4878118"/>
              <a:ext cx="1620239" cy="1579245"/>
            </a:xfrm>
            <a:prstGeom prst="ellipse">
              <a:avLst/>
            </a:prstGeom>
            <a:solidFill>
              <a:srgbClr val="7030A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13" name="Oval 12" descr="Second Tier Hierarchy Color Large Circle">
              <a:extLst>
                <a:ext uri="{FF2B5EF4-FFF2-40B4-BE49-F238E27FC236}">
                  <a16:creationId xmlns:a16="http://schemas.microsoft.com/office/drawing/2014/main" id="{96596DCC-A463-0F29-3E6A-D3C189AFAF85}"/>
                </a:ext>
              </a:extLst>
            </p:cNvPr>
            <p:cNvSpPr/>
            <p:nvPr/>
          </p:nvSpPr>
          <p:spPr>
            <a:xfrm>
              <a:off x="3000243" y="1477285"/>
              <a:ext cx="1620239" cy="1579245"/>
            </a:xfrm>
            <a:prstGeom prst="ellipse">
              <a:avLst/>
            </a:prstGeom>
            <a:solidFill>
              <a:srgbClr val="7030A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01AA8CBC-803C-400B-CDE8-7C3733C72AF4}"/>
                </a:ext>
              </a:extLst>
            </p:cNvPr>
            <p:cNvSpPr/>
            <p:nvPr/>
          </p:nvSpPr>
          <p:spPr>
            <a:xfrm>
              <a:off x="3073849" y="1961691"/>
              <a:ext cx="1473027" cy="438039"/>
            </a:xfrm>
            <a:prstGeom prst="rect">
              <a:avLst/>
            </a:prstGeom>
            <a:noFill/>
            <a:ln w="25400" cap="flat" cmpd="sng" algn="ctr">
              <a:noFill/>
              <a:prstDash val="solid"/>
            </a:ln>
            <a:effectLst/>
          </p:spPr>
          <p:txBody>
            <a:bodyPr spcFirstLastPara="0" vert="horz" wrap="square" lIns="0" tIns="0" rIns="0" bIns="0" numCol="1" spcCol="1270" anchor="ctr" anchorCtr="0">
              <a:noAutofit/>
            </a:bodyPr>
            <a:lstStyle/>
            <a:p>
              <a:pPr marL="0" marR="0" lvl="0" indent="0" algn="ctr" defTabSz="466725" eaLnBrk="1" fontAlgn="auto" latinLnBrk="0" hangingPunct="1">
                <a:lnSpc>
                  <a:spcPct val="100000"/>
                </a:lnSpc>
                <a:spcBef>
                  <a:spcPct val="0"/>
                </a:spcBef>
                <a:spcAft>
                  <a:spcPct val="35000"/>
                </a:spcAft>
                <a:buClrTx/>
                <a:buSzTx/>
                <a:buFontTx/>
                <a:buNone/>
                <a:tabLst/>
                <a:defRPr/>
              </a:pPr>
              <a:r>
                <a:rPr kumimoji="0" lang="en-IN"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Bias/</a:t>
              </a:r>
            </a:p>
            <a:p>
              <a:pPr marL="0" marR="0" lvl="0" indent="0" algn="ctr" defTabSz="466725" eaLnBrk="1" fontAlgn="auto" latinLnBrk="0" hangingPunct="1">
                <a:lnSpc>
                  <a:spcPct val="100000"/>
                </a:lnSpc>
                <a:spcBef>
                  <a:spcPct val="0"/>
                </a:spcBef>
                <a:spcAft>
                  <a:spcPct val="35000"/>
                </a:spcAft>
                <a:buClrTx/>
                <a:buSzTx/>
                <a:buFontTx/>
                <a:buNone/>
                <a:tabLst/>
                <a:defRPr/>
              </a:pPr>
              <a:r>
                <a:rPr kumimoji="0" lang="en-IN"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Discrimination</a:t>
              </a:r>
              <a:endPar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endParaRPr>
            </a:p>
          </p:txBody>
        </p:sp>
        <p:sp>
          <p:nvSpPr>
            <p:cNvPr id="16" name="Rectangle 15">
              <a:extLst>
                <a:ext uri="{FF2B5EF4-FFF2-40B4-BE49-F238E27FC236}">
                  <a16:creationId xmlns:a16="http://schemas.microsoft.com/office/drawing/2014/main" id="{1CBC13AC-90DE-A1FA-1B6A-76357843FE4E}"/>
                </a:ext>
              </a:extLst>
            </p:cNvPr>
            <p:cNvSpPr/>
            <p:nvPr/>
          </p:nvSpPr>
          <p:spPr>
            <a:xfrm>
              <a:off x="5087169" y="3659216"/>
              <a:ext cx="1364570" cy="1280161"/>
            </a:xfrm>
            <a:prstGeom prst="rect">
              <a:avLst/>
            </a:prstGeom>
            <a:noFill/>
            <a:ln w="25400" cap="flat" cmpd="sng" algn="ctr">
              <a:noFill/>
              <a:prstDash val="solid"/>
            </a:ln>
            <a:effectLst/>
          </p:spPr>
          <p:txBody>
            <a:bodyPr spcFirstLastPara="0" vert="horz" wrap="square" lIns="0" tIns="0" rIns="0" bIns="0" numCol="1" spcCol="1270" anchor="ctr" anchorCtr="0">
              <a:noAutofit/>
            </a:bodyPr>
            <a:lstStyle/>
            <a:p>
              <a:pPr marL="0" marR="0" lvl="0" indent="0" algn="ctr" defTabSz="466725" eaLnBrk="1" fontAlgn="auto" latinLnBrk="0" hangingPunct="1">
                <a:lnSpc>
                  <a:spcPct val="100000"/>
                </a:lnSpc>
                <a:spcBef>
                  <a:spcPct val="0"/>
                </a:spcBef>
                <a:spcAft>
                  <a:spcPct val="35000"/>
                </a:spcAft>
                <a:buClrTx/>
                <a:buSzTx/>
                <a:buFontTx/>
                <a:buNone/>
                <a:tabLst/>
                <a:defRPr/>
              </a:pPr>
              <a:r>
                <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Ethical</a:t>
              </a:r>
            </a:p>
            <a:p>
              <a:pPr marL="0" marR="0" lvl="0" indent="0" algn="ctr" defTabSz="466725" eaLnBrk="1" fontAlgn="auto" latinLnBrk="0" hangingPunct="1">
                <a:lnSpc>
                  <a:spcPct val="100000"/>
                </a:lnSpc>
                <a:spcBef>
                  <a:spcPct val="0"/>
                </a:spcBef>
                <a:spcAft>
                  <a:spcPct val="35000"/>
                </a:spcAft>
                <a:buClrTx/>
                <a:buSzTx/>
                <a:buFontTx/>
                <a:buNone/>
                <a:tabLst/>
                <a:defRPr/>
              </a:pPr>
              <a:r>
                <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 Decision </a:t>
              </a:r>
            </a:p>
            <a:p>
              <a:pPr marL="0" marR="0" lvl="0" indent="0" algn="ctr" defTabSz="466725" eaLnBrk="1" fontAlgn="auto" latinLnBrk="0" hangingPunct="1">
                <a:lnSpc>
                  <a:spcPct val="100000"/>
                </a:lnSpc>
                <a:spcBef>
                  <a:spcPct val="0"/>
                </a:spcBef>
                <a:spcAft>
                  <a:spcPct val="35000"/>
                </a:spcAft>
                <a:buClrTx/>
                <a:buSzTx/>
                <a:buFontTx/>
                <a:buNone/>
                <a:tabLst/>
                <a:defRPr/>
              </a:pPr>
              <a:r>
                <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Making</a:t>
              </a:r>
            </a:p>
            <a:p>
              <a:pPr marL="0" marR="0" lvl="0" indent="0" algn="ctr" defTabSz="466725" eaLnBrk="1" fontAlgn="auto" latinLnBrk="0" hangingPunct="1">
                <a:lnSpc>
                  <a:spcPct val="100000"/>
                </a:lnSpc>
                <a:spcBef>
                  <a:spcPct val="0"/>
                </a:spcBef>
                <a:spcAft>
                  <a:spcPct val="35000"/>
                </a:spcAft>
                <a:buClrTx/>
                <a:buSzTx/>
                <a:buFontTx/>
                <a:buNone/>
                <a:tabLst/>
                <a:defRPr/>
              </a:pPr>
              <a:br>
                <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br>
              <a:endPar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endParaRPr>
            </a:p>
          </p:txBody>
        </p:sp>
        <p:sp>
          <p:nvSpPr>
            <p:cNvPr id="17" name="Rectangle 16">
              <a:extLst>
                <a:ext uri="{FF2B5EF4-FFF2-40B4-BE49-F238E27FC236}">
                  <a16:creationId xmlns:a16="http://schemas.microsoft.com/office/drawing/2014/main" id="{043569BA-A1C5-466F-0C0C-ABEEE51B8AD0}"/>
                </a:ext>
              </a:extLst>
            </p:cNvPr>
            <p:cNvSpPr/>
            <p:nvPr/>
          </p:nvSpPr>
          <p:spPr>
            <a:xfrm>
              <a:off x="3313414" y="5490180"/>
              <a:ext cx="1238341" cy="430703"/>
            </a:xfrm>
            <a:prstGeom prst="rect">
              <a:avLst/>
            </a:prstGeom>
            <a:noFill/>
            <a:ln w="25400" cap="flat" cmpd="sng" algn="ctr">
              <a:noFill/>
              <a:prstDash val="solid"/>
            </a:ln>
            <a:effectLst/>
          </p:spPr>
          <p:txBody>
            <a:bodyPr spcFirstLastPara="0" vert="horz" wrap="square" lIns="0" tIns="0" rIns="0" bIns="0" numCol="1" spcCol="1270" anchor="ctr" anchorCtr="0">
              <a:noAutofit/>
            </a:bodyPr>
            <a:lstStyle/>
            <a:p>
              <a:pPr marL="0" marR="0" lvl="0" indent="0" algn="ctr" defTabSz="466725" eaLnBrk="1" fontAlgn="auto" latinLnBrk="0" hangingPunct="1">
                <a:lnSpc>
                  <a:spcPct val="100000"/>
                </a:lnSpc>
                <a:spcBef>
                  <a:spcPct val="0"/>
                </a:spcBef>
                <a:spcAft>
                  <a:spcPct val="35000"/>
                </a:spcAft>
                <a:buClrTx/>
                <a:buSzTx/>
                <a:buFontTx/>
                <a:buNone/>
                <a:tabLst/>
                <a:defRPr/>
              </a:pPr>
              <a:r>
                <a:rPr kumimoji="0" lang="en-IN"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Transparency</a:t>
              </a:r>
              <a:endPar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endParaRPr>
            </a:p>
          </p:txBody>
        </p:sp>
        <p:sp>
          <p:nvSpPr>
            <p:cNvPr id="23" name="Oval 22" descr="Third Tier Hierarchy Color Connectors">
              <a:extLst>
                <a:ext uri="{FF2B5EF4-FFF2-40B4-BE49-F238E27FC236}">
                  <a16:creationId xmlns:a16="http://schemas.microsoft.com/office/drawing/2014/main" id="{4268BAF7-4F77-8D3E-0A13-F90B3847E2F2}"/>
                </a:ext>
              </a:extLst>
            </p:cNvPr>
            <p:cNvSpPr/>
            <p:nvPr/>
          </p:nvSpPr>
          <p:spPr>
            <a:xfrm>
              <a:off x="285642" y="5245510"/>
              <a:ext cx="67354" cy="65650"/>
            </a:xfrm>
            <a:prstGeom prst="ellipse">
              <a:avLst/>
            </a:prstGeom>
            <a:solidFill>
              <a:srgbClr val="7F7F7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27" name="Rectangle 26">
              <a:extLst>
                <a:ext uri="{FF2B5EF4-FFF2-40B4-BE49-F238E27FC236}">
                  <a16:creationId xmlns:a16="http://schemas.microsoft.com/office/drawing/2014/main" id="{8A76521E-8D92-D645-7394-EF98E59C969F}"/>
                </a:ext>
              </a:extLst>
            </p:cNvPr>
            <p:cNvSpPr/>
            <p:nvPr/>
          </p:nvSpPr>
          <p:spPr>
            <a:xfrm rot="16200000">
              <a:off x="1694631" y="1700605"/>
              <a:ext cx="4920913" cy="5253010"/>
            </a:xfrm>
            <a:prstGeom prst="rect">
              <a:avLst/>
            </a:prstGeom>
            <a:noFill/>
          </p:spPr>
          <p:txBody>
            <a:bodyPr spcFirstLastPara="1" wrap="none" lIns="68580" tIns="34290" rIns="68580" bIns="34290" numCol="1">
              <a:prstTxWarp prst="textCircl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w="0"/>
                <a:solidFill>
                  <a:srgbClr val="7030A0"/>
                </a:solidFill>
                <a:effectLst>
                  <a:outerShdw blurRad="38100" dist="38100" dir="2700000" algn="tl">
                    <a:srgbClr val="000000">
                      <a:alpha val="43137"/>
                    </a:srgbClr>
                  </a:outerShdw>
                </a:effectLst>
                <a:uLnTx/>
                <a:uFillTx/>
              </a:endParaRPr>
            </a:p>
          </p:txBody>
        </p:sp>
        <p:sp>
          <p:nvSpPr>
            <p:cNvPr id="28" name="Rectangle 27">
              <a:extLst>
                <a:ext uri="{FF2B5EF4-FFF2-40B4-BE49-F238E27FC236}">
                  <a16:creationId xmlns:a16="http://schemas.microsoft.com/office/drawing/2014/main" id="{4565DAB4-3045-108F-4C1B-7283963D8EAF}"/>
                </a:ext>
              </a:extLst>
            </p:cNvPr>
            <p:cNvSpPr/>
            <p:nvPr/>
          </p:nvSpPr>
          <p:spPr>
            <a:xfrm>
              <a:off x="3127327" y="3665815"/>
              <a:ext cx="1456850" cy="545556"/>
            </a:xfrm>
            <a:prstGeom prst="rect">
              <a:avLst/>
            </a:prstGeom>
            <a:noFill/>
            <a:ln w="25400" cap="flat" cmpd="sng" algn="ctr">
              <a:noFill/>
              <a:prstDash val="solid"/>
            </a:ln>
            <a:effectLst/>
          </p:spPr>
          <p:txBody>
            <a:bodyPr spcFirstLastPara="0" vert="horz" wrap="square" lIns="0" tIns="0" rIns="0" bIns="0" numCol="1" spcCol="1270" anchor="ctr" anchorCtr="0">
              <a:noAutofit/>
            </a:bodyPr>
            <a:lstStyle/>
            <a:p>
              <a:pPr marL="0" marR="0" lvl="0" indent="0" algn="ctr" defTabSz="466725" eaLnBrk="1" fontAlgn="auto" latinLnBrk="0" hangingPunct="1">
                <a:lnSpc>
                  <a:spcPct val="90000"/>
                </a:lnSpc>
                <a:spcBef>
                  <a:spcPct val="0"/>
                </a:spcBef>
                <a:spcAft>
                  <a:spcPct val="35000"/>
                </a:spcAft>
                <a:buClrTx/>
                <a:buSzTx/>
                <a:buFontTx/>
                <a:buNone/>
                <a:tabLst/>
                <a:defRPr/>
              </a:pPr>
              <a:r>
                <a:rPr kumimoji="0" lang="en-US" sz="975" b="1" i="0" u="none" strike="noStrike" kern="120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AI/ML</a:t>
              </a:r>
            </a:p>
            <a:p>
              <a:pPr marL="0" marR="0" lvl="0" indent="0" algn="ctr" defTabSz="466725" eaLnBrk="1" fontAlgn="auto" latinLnBrk="0" hangingPunct="1">
                <a:lnSpc>
                  <a:spcPct val="90000"/>
                </a:lnSpc>
                <a:spcBef>
                  <a:spcPct val="0"/>
                </a:spcBef>
                <a:spcAft>
                  <a:spcPct val="35000"/>
                </a:spcAft>
                <a:buClrTx/>
                <a:buSzTx/>
                <a:buFontTx/>
                <a:buNone/>
                <a:tabLst/>
                <a:defRPr/>
              </a:pPr>
              <a:r>
                <a:rPr kumimoji="0" lang="en-US" sz="975" b="1" i="0" u="none" strike="noStrike" kern="120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FAIRNESS</a:t>
              </a:r>
              <a:endParaRPr kumimoji="0" lang="en-US" sz="900" b="0" i="0" u="none" strike="noStrike" kern="120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endParaRPr>
            </a:p>
          </p:txBody>
        </p:sp>
        <p:sp>
          <p:nvSpPr>
            <p:cNvPr id="26" name="Rectangle 25">
              <a:extLst>
                <a:ext uri="{FF2B5EF4-FFF2-40B4-BE49-F238E27FC236}">
                  <a16:creationId xmlns:a16="http://schemas.microsoft.com/office/drawing/2014/main" id="{E4D61212-EDBF-33D5-9033-69CA05AF4AF4}"/>
                </a:ext>
              </a:extLst>
            </p:cNvPr>
            <p:cNvSpPr/>
            <p:nvPr/>
          </p:nvSpPr>
          <p:spPr>
            <a:xfrm>
              <a:off x="1285181" y="3761678"/>
              <a:ext cx="1280914" cy="430703"/>
            </a:xfrm>
            <a:prstGeom prst="rect">
              <a:avLst/>
            </a:prstGeom>
            <a:noFill/>
            <a:ln w="25400" cap="flat" cmpd="sng" algn="ctr">
              <a:noFill/>
              <a:prstDash val="solid"/>
            </a:ln>
            <a:effectLst/>
          </p:spPr>
          <p:txBody>
            <a:bodyPr spcFirstLastPara="0" vert="horz" wrap="square" lIns="0" tIns="0" rIns="0" bIns="0" numCol="1" spcCol="1270" anchor="ctr" anchorCtr="0">
              <a:noAutofit/>
            </a:bodyPr>
            <a:lstStyle/>
            <a:p>
              <a:pPr marL="0" marR="0" lvl="0" indent="0" algn="ctr" defTabSz="466725" eaLnBrk="1" fontAlgn="auto" latinLnBrk="0" hangingPunct="1">
                <a:lnSpc>
                  <a:spcPct val="100000"/>
                </a:lnSpc>
                <a:spcBef>
                  <a:spcPct val="0"/>
                </a:spcBef>
                <a:spcAft>
                  <a:spcPct val="35000"/>
                </a:spcAft>
                <a:buClrTx/>
                <a:buSzTx/>
                <a:buFontTx/>
                <a:buNone/>
                <a:tabLst/>
                <a:defRPr/>
              </a:pPr>
              <a:r>
                <a:rPr kumimoji="0" lang="en-IN"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Privacy</a:t>
              </a:r>
            </a:p>
            <a:p>
              <a:pPr marL="0" marR="0" lvl="0" indent="0" algn="ctr" defTabSz="466725" eaLnBrk="1" fontAlgn="auto" latinLnBrk="0" hangingPunct="1">
                <a:lnSpc>
                  <a:spcPct val="100000"/>
                </a:lnSpc>
                <a:spcBef>
                  <a:spcPct val="0"/>
                </a:spcBef>
                <a:spcAft>
                  <a:spcPct val="35000"/>
                </a:spcAft>
                <a:buClrTx/>
                <a:buSzTx/>
                <a:buFontTx/>
                <a:buNone/>
                <a:tabLst/>
                <a:defRPr/>
              </a:pPr>
              <a:r>
                <a:rPr kumimoji="0" lang="en-IN"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 Violations</a:t>
              </a:r>
              <a:endPar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endParaRPr>
            </a:p>
          </p:txBody>
        </p:sp>
      </p:grpSp>
    </p:spTree>
    <p:extLst>
      <p:ext uri="{BB962C8B-B14F-4D97-AF65-F5344CB8AC3E}">
        <p14:creationId xmlns:p14="http://schemas.microsoft.com/office/powerpoint/2010/main" val="58437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AIF360 Toolkit</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14081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9774BC4-3322-F315-FA24-FE3B993EE41E}"/>
              </a:ext>
            </a:extLst>
          </p:cNvPr>
          <p:cNvSpPr txBox="1">
            <a:spLocks/>
          </p:cNvSpPr>
          <p:nvPr/>
        </p:nvSpPr>
        <p:spPr>
          <a:xfrm>
            <a:off x="287549" y="4368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Five W’s of AI Fairness 360 </a:t>
            </a:r>
          </a:p>
        </p:txBody>
      </p:sp>
      <p:pic>
        <p:nvPicPr>
          <p:cNvPr id="3" name="Graphic 2" descr="Programmer female outline">
            <a:extLst>
              <a:ext uri="{FF2B5EF4-FFF2-40B4-BE49-F238E27FC236}">
                <a16:creationId xmlns:a16="http://schemas.microsoft.com/office/drawing/2014/main" id="{143269DF-46F3-5B06-F948-6E99EB2D28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1205" y="2615767"/>
            <a:ext cx="2476414" cy="2476414"/>
          </a:xfrm>
          <a:prstGeom prst="rect">
            <a:avLst/>
          </a:prstGeom>
        </p:spPr>
      </p:pic>
      <p:sp>
        <p:nvSpPr>
          <p:cNvPr id="4" name="Line Callout 2 (Border and Accent Bar) 3">
            <a:extLst>
              <a:ext uri="{FF2B5EF4-FFF2-40B4-BE49-F238E27FC236}">
                <a16:creationId xmlns:a16="http://schemas.microsoft.com/office/drawing/2014/main" id="{6824D040-7406-76C7-6F35-7E1A93BE446C}"/>
              </a:ext>
            </a:extLst>
          </p:cNvPr>
          <p:cNvSpPr/>
          <p:nvPr/>
        </p:nvSpPr>
        <p:spPr>
          <a:xfrm>
            <a:off x="6599432" y="3614010"/>
            <a:ext cx="2224000" cy="1101298"/>
          </a:xfrm>
          <a:prstGeom prst="accentBorderCallout2">
            <a:avLst>
              <a:gd name="adj1" fmla="val 18750"/>
              <a:gd name="adj2" fmla="val -8333"/>
              <a:gd name="adj3" fmla="val 18750"/>
              <a:gd name="adj4" fmla="val -16667"/>
              <a:gd name="adj5" fmla="val 71302"/>
              <a:gd name="adj6" fmla="val -5578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Helvetica" pitchFamily="2" charset="0"/>
              </a:rPr>
              <a:t>When</a:t>
            </a:r>
            <a:r>
              <a:rPr lang="en-US" dirty="0">
                <a:latin typeface="Helvetica" pitchFamily="2" charset="0"/>
              </a:rPr>
              <a:t> </a:t>
            </a:r>
            <a:r>
              <a:rPr lang="en-US" b="1" dirty="0">
                <a:latin typeface="Helvetica" pitchFamily="2" charset="0"/>
              </a:rPr>
              <a:t>can we use it?</a:t>
            </a:r>
          </a:p>
          <a:p>
            <a:pPr algn="ctr"/>
            <a:r>
              <a:rPr lang="en-US" dirty="0">
                <a:latin typeface="Helvetica" pitchFamily="2" charset="0"/>
              </a:rPr>
              <a:t>Before, while, or after the model is run</a:t>
            </a:r>
          </a:p>
        </p:txBody>
      </p:sp>
      <p:sp>
        <p:nvSpPr>
          <p:cNvPr id="5" name="Line Callout 2 (Border and Accent Bar) 4">
            <a:extLst>
              <a:ext uri="{FF2B5EF4-FFF2-40B4-BE49-F238E27FC236}">
                <a16:creationId xmlns:a16="http://schemas.microsoft.com/office/drawing/2014/main" id="{74C6D1B5-CCAA-B59F-9118-27CE75BDCF16}"/>
              </a:ext>
            </a:extLst>
          </p:cNvPr>
          <p:cNvSpPr/>
          <p:nvPr/>
        </p:nvSpPr>
        <p:spPr>
          <a:xfrm>
            <a:off x="6339397" y="1775621"/>
            <a:ext cx="2224000" cy="1111214"/>
          </a:xfrm>
          <a:prstGeom prst="accentBorderCallout2">
            <a:avLst>
              <a:gd name="adj1" fmla="val 18750"/>
              <a:gd name="adj2" fmla="val -8333"/>
              <a:gd name="adj3" fmla="val 18750"/>
              <a:gd name="adj4" fmla="val -16667"/>
              <a:gd name="adj5" fmla="val 109564"/>
              <a:gd name="adj6" fmla="val -6530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Helvetica" pitchFamily="2" charset="0"/>
              </a:rPr>
              <a:t>What</a:t>
            </a:r>
            <a:r>
              <a:rPr lang="en-US" dirty="0">
                <a:latin typeface="Helvetica" pitchFamily="2" charset="0"/>
              </a:rPr>
              <a:t> </a:t>
            </a:r>
            <a:r>
              <a:rPr lang="en-US" b="1" dirty="0">
                <a:latin typeface="Helvetica" pitchFamily="2" charset="0"/>
              </a:rPr>
              <a:t>can we use it for?</a:t>
            </a:r>
          </a:p>
          <a:p>
            <a:pPr algn="ctr"/>
            <a:r>
              <a:rPr lang="en-US" dirty="0">
                <a:latin typeface="Helvetica" pitchFamily="2" charset="0"/>
              </a:rPr>
              <a:t>To identify and mitigate unwanted bias</a:t>
            </a:r>
          </a:p>
        </p:txBody>
      </p:sp>
      <p:sp>
        <p:nvSpPr>
          <p:cNvPr id="7" name="Line Callout 2 (Border and Accent Bar) 6">
            <a:extLst>
              <a:ext uri="{FF2B5EF4-FFF2-40B4-BE49-F238E27FC236}">
                <a16:creationId xmlns:a16="http://schemas.microsoft.com/office/drawing/2014/main" id="{4FFE2063-78F4-AB21-A90F-B531CE2D3A35}"/>
              </a:ext>
            </a:extLst>
          </p:cNvPr>
          <p:cNvSpPr/>
          <p:nvPr/>
        </p:nvSpPr>
        <p:spPr>
          <a:xfrm>
            <a:off x="679576" y="1775621"/>
            <a:ext cx="2224000" cy="937100"/>
          </a:xfrm>
          <a:prstGeom prst="accentBorderCallout2">
            <a:avLst>
              <a:gd name="adj1" fmla="val 18750"/>
              <a:gd name="adj2" fmla="val -8333"/>
              <a:gd name="adj3" fmla="val 121749"/>
              <a:gd name="adj4" fmla="val -17809"/>
              <a:gd name="adj5" fmla="val 169195"/>
              <a:gd name="adj6" fmla="val 13798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Helvetica" pitchFamily="2" charset="0"/>
              </a:rPr>
              <a:t>Why use it?</a:t>
            </a:r>
          </a:p>
          <a:p>
            <a:pPr algn="ctr"/>
            <a:r>
              <a:rPr lang="en-US" dirty="0">
                <a:latin typeface="Helvetica" pitchFamily="2" charset="0"/>
              </a:rPr>
              <a:t>To increase fairness</a:t>
            </a:r>
          </a:p>
        </p:txBody>
      </p:sp>
      <p:sp>
        <p:nvSpPr>
          <p:cNvPr id="6" name="Line Callout 2 (Border and Accent Bar) 5">
            <a:extLst>
              <a:ext uri="{FF2B5EF4-FFF2-40B4-BE49-F238E27FC236}">
                <a16:creationId xmlns:a16="http://schemas.microsoft.com/office/drawing/2014/main" id="{71DA615F-1387-E52A-178F-AC40CFDDD22A}"/>
              </a:ext>
            </a:extLst>
          </p:cNvPr>
          <p:cNvSpPr/>
          <p:nvPr/>
        </p:nvSpPr>
        <p:spPr>
          <a:xfrm>
            <a:off x="3420138" y="1134717"/>
            <a:ext cx="2224000" cy="937100"/>
          </a:xfrm>
          <a:prstGeom prst="accentBorderCallout2">
            <a:avLst>
              <a:gd name="adj1" fmla="val 18750"/>
              <a:gd name="adj2" fmla="val -8333"/>
              <a:gd name="adj3" fmla="val 18750"/>
              <a:gd name="adj4" fmla="val -16667"/>
              <a:gd name="adj5" fmla="val 184102"/>
              <a:gd name="adj6" fmla="val 2949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Helvetica" pitchFamily="2" charset="0"/>
              </a:rPr>
              <a:t>Who built it?</a:t>
            </a:r>
          </a:p>
          <a:p>
            <a:pPr algn="ctr"/>
            <a:r>
              <a:rPr lang="en-US" dirty="0">
                <a:latin typeface="Helvetica" pitchFamily="2" charset="0"/>
              </a:rPr>
              <a:t>IBM Research</a:t>
            </a:r>
          </a:p>
        </p:txBody>
      </p:sp>
      <p:sp>
        <p:nvSpPr>
          <p:cNvPr id="8" name="Line Callout 2 (Border and Accent Bar) 7">
            <a:extLst>
              <a:ext uri="{FF2B5EF4-FFF2-40B4-BE49-F238E27FC236}">
                <a16:creationId xmlns:a16="http://schemas.microsoft.com/office/drawing/2014/main" id="{C58D9972-F249-AA80-C733-CA6ADC68A757}"/>
              </a:ext>
            </a:extLst>
          </p:cNvPr>
          <p:cNvSpPr/>
          <p:nvPr/>
        </p:nvSpPr>
        <p:spPr>
          <a:xfrm>
            <a:off x="591299" y="3614010"/>
            <a:ext cx="2224000" cy="937100"/>
          </a:xfrm>
          <a:prstGeom prst="accentBorderCallout2">
            <a:avLst>
              <a:gd name="adj1" fmla="val 18750"/>
              <a:gd name="adj2" fmla="val -8333"/>
              <a:gd name="adj3" fmla="val 135301"/>
              <a:gd name="adj4" fmla="val -19522"/>
              <a:gd name="adj5" fmla="val 139379"/>
              <a:gd name="adj6" fmla="val 13741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atin typeface="Helvetica" pitchFamily="2" charset="0"/>
              </a:rPr>
              <a:t>Where is it used?</a:t>
            </a:r>
          </a:p>
          <a:p>
            <a:pPr algn="ctr"/>
            <a:r>
              <a:rPr lang="en-US" dirty="0">
                <a:latin typeface="Helvetica" pitchFamily="2" charset="0"/>
              </a:rPr>
              <a:t>Across the industry</a:t>
            </a:r>
          </a:p>
        </p:txBody>
      </p:sp>
    </p:spTree>
    <p:extLst>
      <p:ext uri="{BB962C8B-B14F-4D97-AF65-F5344CB8AC3E}">
        <p14:creationId xmlns:p14="http://schemas.microsoft.com/office/powerpoint/2010/main" val="3160679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4021649"/>
          </a:xfrm>
        </p:spPr>
        <p:txBody>
          <a:bodyPr vert="horz" wrap="square" lIns="68580" tIns="34290" rIns="68580" bIns="34290" rtlCol="0" anchor="t" anchorCtr="0">
            <a:normAutofit/>
          </a:bodyPr>
          <a:lstStyle/>
          <a:p>
            <a:pPr marL="576263" indent="-342900"/>
            <a:r>
              <a:rPr lang="en-US" dirty="0">
                <a:ea typeface="+mn-lt"/>
                <a:cs typeface="+mn-lt"/>
              </a:rPr>
              <a:t>Bias</a:t>
            </a:r>
          </a:p>
          <a:p>
            <a:pPr marL="576263" indent="-342900"/>
            <a:r>
              <a:rPr lang="en-US" dirty="0">
                <a:ea typeface="+mn-lt"/>
                <a:cs typeface="+mn-lt"/>
              </a:rPr>
              <a:t>Fairness metric</a:t>
            </a:r>
          </a:p>
          <a:p>
            <a:pPr marL="576263" indent="-342900"/>
            <a:r>
              <a:rPr lang="en-US" dirty="0">
                <a:ea typeface="+mn-lt"/>
                <a:cs typeface="+mn-lt"/>
              </a:rPr>
              <a:t>Favorable label </a:t>
            </a:r>
          </a:p>
          <a:p>
            <a:pPr marL="576263" indent="-342900"/>
            <a:r>
              <a:rPr lang="en-US" dirty="0">
                <a:ea typeface="+mn-lt"/>
                <a:cs typeface="+mn-lt"/>
              </a:rPr>
              <a:t>Group fairness</a:t>
            </a:r>
          </a:p>
          <a:p>
            <a:pPr marL="576263" indent="-342900"/>
            <a:r>
              <a:rPr lang="en-US" dirty="0">
                <a:ea typeface="+mn-lt"/>
                <a:cs typeface="+mn-lt"/>
              </a:rPr>
              <a:t>Individual fairness </a:t>
            </a:r>
          </a:p>
          <a:p>
            <a:pPr marL="576263" indent="-342900"/>
            <a:r>
              <a:rPr lang="en-US" dirty="0">
                <a:ea typeface="+mn-lt"/>
                <a:cs typeface="+mn-lt"/>
              </a:rPr>
              <a:t>Privileged protected attribute</a:t>
            </a:r>
          </a:p>
          <a:p>
            <a:pPr marL="576263" indent="-342900"/>
            <a:r>
              <a:rPr lang="en-US" dirty="0">
                <a:ea typeface="+mn-lt"/>
                <a:cs typeface="+mn-lt"/>
              </a:rPr>
              <a:t>Protected attribute</a:t>
            </a:r>
          </a:p>
          <a:p>
            <a:pPr marL="1033463" lvl="1" indent="-342900"/>
            <a:r>
              <a:rPr lang="en-US" dirty="0">
                <a:ea typeface="+mn-lt"/>
                <a:cs typeface="+mn-lt"/>
              </a:rPr>
              <a:t>Why can’t we drop protected attributes?</a:t>
            </a: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Important Terms in AIF360 Toolkit </a:t>
            </a:r>
          </a:p>
        </p:txBody>
      </p:sp>
    </p:spTree>
    <p:extLst>
      <p:ext uri="{BB962C8B-B14F-4D97-AF65-F5344CB8AC3E}">
        <p14:creationId xmlns:p14="http://schemas.microsoft.com/office/powerpoint/2010/main" val="58354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2041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indent="-349250"/>
            <a:r>
              <a:rPr lang="en-US" sz="2400" dirty="0">
                <a:latin typeface="Helvetica" panose="020B0604020202020204" pitchFamily="34" charset="0"/>
                <a:ea typeface="+mn-lt"/>
                <a:cs typeface="Helvetica" panose="020B0604020202020204" pitchFamily="34" charset="0"/>
              </a:rPr>
              <a:t>AI Failures</a:t>
            </a:r>
          </a:p>
          <a:p>
            <a:pPr indent="-349250"/>
            <a:r>
              <a:rPr lang="en-US" sz="2400" dirty="0">
                <a:latin typeface="Helvetica" panose="020B0604020202020204" pitchFamily="34" charset="0"/>
                <a:ea typeface="+mn-lt"/>
                <a:cs typeface="Helvetica" panose="020B0604020202020204" pitchFamily="34" charset="0"/>
              </a:rPr>
              <a:t>Introduction to AI Trust and AI Fairness</a:t>
            </a:r>
          </a:p>
          <a:p>
            <a:pPr indent="-349250"/>
            <a:r>
              <a:rPr lang="en-US" sz="2400" dirty="0">
                <a:latin typeface="Helvetica" panose="020B0604020202020204" pitchFamily="34" charset="0"/>
                <a:ea typeface="+mn-lt"/>
                <a:cs typeface="Helvetica" panose="020B0604020202020204" pitchFamily="34" charset="0"/>
              </a:rPr>
              <a:t>AI Fairness 360 (AIF360) Toolkit</a:t>
            </a:r>
          </a:p>
          <a:p>
            <a:pPr indent="-349250"/>
            <a:r>
              <a:rPr lang="en-US" sz="2400" dirty="0">
                <a:latin typeface="Helvetica" panose="020B0604020202020204" pitchFamily="34" charset="0"/>
                <a:ea typeface="+mn-lt"/>
                <a:cs typeface="Helvetica" panose="020B0604020202020204" pitchFamily="34" charset="0"/>
              </a:rPr>
              <a:t>Use Case: Bank Churn Modeling</a:t>
            </a: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4774241" cy="1587059"/>
          </a:xfrm>
        </p:spPr>
        <p:txBody>
          <a:bodyPr vert="horz" wrap="square" lIns="68580" tIns="34290" rIns="68580" bIns="34290" rtlCol="0" anchor="t" anchorCtr="0">
            <a:normAutofit/>
          </a:bodyPr>
          <a:lstStyle/>
          <a:p>
            <a:pPr marL="576263" indent="-342900"/>
            <a:r>
              <a:rPr lang="en-US" sz="2000" dirty="0">
                <a:ea typeface="+mn-lt"/>
                <a:cs typeface="+mn-lt"/>
              </a:rPr>
              <a:t>Statistical Parity Difference</a:t>
            </a:r>
          </a:p>
          <a:p>
            <a:pPr marL="576263" indent="-342900"/>
            <a:r>
              <a:rPr lang="en-US" sz="2000" dirty="0">
                <a:ea typeface="+mn-lt"/>
                <a:cs typeface="+mn-lt"/>
              </a:rPr>
              <a:t>Disparate Impact</a:t>
            </a:r>
          </a:p>
          <a:p>
            <a:pPr marL="576263" indent="-342900"/>
            <a:r>
              <a:rPr lang="en-US" sz="2000" dirty="0">
                <a:ea typeface="+mn-lt"/>
                <a:cs typeface="+mn-lt"/>
              </a:rPr>
              <a:t>Equal Opportunity Difference</a:t>
            </a: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AIF360 Fairness Metrics </a:t>
            </a:r>
          </a:p>
        </p:txBody>
      </p:sp>
      <p:sp>
        <p:nvSpPr>
          <p:cNvPr id="4" name="object 4">
            <a:extLst>
              <a:ext uri="{FF2B5EF4-FFF2-40B4-BE49-F238E27FC236}">
                <a16:creationId xmlns:a16="http://schemas.microsoft.com/office/drawing/2014/main" id="{2C00A5B8-DAF5-EE18-FF23-C1DB62BC06D0}"/>
              </a:ext>
            </a:extLst>
          </p:cNvPr>
          <p:cNvSpPr/>
          <p:nvPr/>
        </p:nvSpPr>
        <p:spPr>
          <a:xfrm>
            <a:off x="4638831" y="1308382"/>
            <a:ext cx="4225655" cy="1868639"/>
          </a:xfrm>
          <a:prstGeom prst="rect">
            <a:avLst/>
          </a:prstGeom>
          <a:blipFill>
            <a:blip r:embed="rId3" cstate="print"/>
            <a:stretch>
              <a:fillRect/>
            </a:stretch>
          </a:blipFill>
        </p:spPr>
        <p:txBody>
          <a:bodyPr wrap="square" lIns="0" tIns="0" rIns="0" bIns="0" rtlCol="0"/>
          <a:lstStyle/>
          <a:p>
            <a:endParaRPr sz="1050" dirty="0"/>
          </a:p>
        </p:txBody>
      </p:sp>
      <p:sp>
        <p:nvSpPr>
          <p:cNvPr id="5" name="object 6">
            <a:extLst>
              <a:ext uri="{FF2B5EF4-FFF2-40B4-BE49-F238E27FC236}">
                <a16:creationId xmlns:a16="http://schemas.microsoft.com/office/drawing/2014/main" id="{E539A753-24E6-206C-B3CD-E2A6F7189069}"/>
              </a:ext>
            </a:extLst>
          </p:cNvPr>
          <p:cNvSpPr/>
          <p:nvPr/>
        </p:nvSpPr>
        <p:spPr>
          <a:xfrm>
            <a:off x="472398" y="3242149"/>
            <a:ext cx="3840869" cy="1970208"/>
          </a:xfrm>
          <a:prstGeom prst="rect">
            <a:avLst/>
          </a:prstGeom>
          <a:blipFill>
            <a:blip r:embed="rId4" cstate="print"/>
            <a:stretch>
              <a:fillRect/>
            </a:stretch>
          </a:blipFill>
        </p:spPr>
        <p:txBody>
          <a:bodyPr wrap="square" lIns="0" tIns="0" rIns="0" bIns="0" rtlCol="0"/>
          <a:lstStyle/>
          <a:p>
            <a:endParaRPr sz="1050" dirty="0"/>
          </a:p>
        </p:txBody>
      </p:sp>
      <p:sp>
        <p:nvSpPr>
          <p:cNvPr id="6" name="object 5">
            <a:extLst>
              <a:ext uri="{FF2B5EF4-FFF2-40B4-BE49-F238E27FC236}">
                <a16:creationId xmlns:a16="http://schemas.microsoft.com/office/drawing/2014/main" id="{E84D46D1-4F9E-82C5-1CB7-F0395B4B2DFA}"/>
              </a:ext>
            </a:extLst>
          </p:cNvPr>
          <p:cNvSpPr/>
          <p:nvPr/>
        </p:nvSpPr>
        <p:spPr>
          <a:xfrm>
            <a:off x="4638831" y="3242149"/>
            <a:ext cx="4280310" cy="2039031"/>
          </a:xfrm>
          <a:prstGeom prst="rect">
            <a:avLst/>
          </a:prstGeom>
          <a:blipFill>
            <a:blip r:embed="rId5" cstate="print"/>
            <a:stretch>
              <a:fillRect/>
            </a:stretch>
          </a:blipFill>
        </p:spPr>
        <p:txBody>
          <a:bodyPr wrap="square" lIns="0" tIns="0" rIns="0" bIns="0" rtlCol="0"/>
          <a:lstStyle/>
          <a:p>
            <a:endParaRPr sz="1050" dirty="0"/>
          </a:p>
        </p:txBody>
      </p:sp>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1536961-44F3-51B1-912C-DB1D273B661D}"/>
                  </a:ext>
                </a:extLst>
              </p14:cNvPr>
              <p14:cNvContentPartPr/>
              <p14:nvPr/>
            </p14:nvContentPartPr>
            <p14:xfrm>
              <a:off x="7642640" y="2109307"/>
              <a:ext cx="239400" cy="430920"/>
            </p14:xfrm>
          </p:contentPart>
        </mc:Choice>
        <mc:Fallback xmlns="">
          <p:pic>
            <p:nvPicPr>
              <p:cNvPr id="9" name="Ink 8">
                <a:extLst>
                  <a:ext uri="{FF2B5EF4-FFF2-40B4-BE49-F238E27FC236}">
                    <a16:creationId xmlns:a16="http://schemas.microsoft.com/office/drawing/2014/main" id="{51536961-44F3-51B1-912C-DB1D273B661D}"/>
                  </a:ext>
                </a:extLst>
              </p:cNvPr>
              <p:cNvPicPr/>
              <p:nvPr/>
            </p:nvPicPr>
            <p:blipFill>
              <a:blip r:embed="rId7"/>
              <a:stretch>
                <a:fillRect/>
              </a:stretch>
            </p:blipFill>
            <p:spPr>
              <a:xfrm>
                <a:off x="7633640" y="2100307"/>
                <a:ext cx="25704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AFC8E43-C666-BAB2-FE06-FCF190D5196B}"/>
                  </a:ext>
                </a:extLst>
              </p14:cNvPr>
              <p14:cNvContentPartPr/>
              <p14:nvPr/>
            </p14:nvContentPartPr>
            <p14:xfrm>
              <a:off x="3216440" y="4268227"/>
              <a:ext cx="78120" cy="151200"/>
            </p14:xfrm>
          </p:contentPart>
        </mc:Choice>
        <mc:Fallback xmlns="">
          <p:pic>
            <p:nvPicPr>
              <p:cNvPr id="10" name="Ink 9">
                <a:extLst>
                  <a:ext uri="{FF2B5EF4-FFF2-40B4-BE49-F238E27FC236}">
                    <a16:creationId xmlns:a16="http://schemas.microsoft.com/office/drawing/2014/main" id="{0AFC8E43-C666-BAB2-FE06-FCF190D5196B}"/>
                  </a:ext>
                </a:extLst>
              </p:cNvPr>
              <p:cNvPicPr/>
              <p:nvPr/>
            </p:nvPicPr>
            <p:blipFill>
              <a:blip r:embed="rId9"/>
              <a:stretch>
                <a:fillRect/>
              </a:stretch>
            </p:blipFill>
            <p:spPr>
              <a:xfrm>
                <a:off x="3207800" y="4259227"/>
                <a:ext cx="957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2B8BFE82-4F06-CFAB-BD41-F54BF89BF36D}"/>
                  </a:ext>
                </a:extLst>
              </p14:cNvPr>
              <p14:cNvContentPartPr/>
              <p14:nvPr/>
            </p14:nvContentPartPr>
            <p14:xfrm>
              <a:off x="3200240" y="4084267"/>
              <a:ext cx="273960" cy="437760"/>
            </p14:xfrm>
          </p:contentPart>
        </mc:Choice>
        <mc:Fallback xmlns="">
          <p:pic>
            <p:nvPicPr>
              <p:cNvPr id="11" name="Ink 10">
                <a:extLst>
                  <a:ext uri="{FF2B5EF4-FFF2-40B4-BE49-F238E27FC236}">
                    <a16:creationId xmlns:a16="http://schemas.microsoft.com/office/drawing/2014/main" id="{2B8BFE82-4F06-CFAB-BD41-F54BF89BF36D}"/>
                  </a:ext>
                </a:extLst>
              </p:cNvPr>
              <p:cNvPicPr/>
              <p:nvPr/>
            </p:nvPicPr>
            <p:blipFill>
              <a:blip r:embed="rId11"/>
              <a:stretch>
                <a:fillRect/>
              </a:stretch>
            </p:blipFill>
            <p:spPr>
              <a:xfrm>
                <a:off x="3191600" y="4075267"/>
                <a:ext cx="29160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628ED48-F3AE-EF91-E4CF-B0FA34691A37}"/>
                  </a:ext>
                </a:extLst>
              </p14:cNvPr>
              <p14:cNvContentPartPr/>
              <p14:nvPr/>
            </p14:nvContentPartPr>
            <p14:xfrm>
              <a:off x="6203259" y="3622980"/>
              <a:ext cx="1134720" cy="18000"/>
            </p14:xfrm>
          </p:contentPart>
        </mc:Choice>
        <mc:Fallback xmlns="">
          <p:pic>
            <p:nvPicPr>
              <p:cNvPr id="12" name="Ink 11">
                <a:extLst>
                  <a:ext uri="{FF2B5EF4-FFF2-40B4-BE49-F238E27FC236}">
                    <a16:creationId xmlns:a16="http://schemas.microsoft.com/office/drawing/2014/main" id="{A628ED48-F3AE-EF91-E4CF-B0FA34691A37}"/>
                  </a:ext>
                </a:extLst>
              </p:cNvPr>
              <p:cNvPicPr/>
              <p:nvPr/>
            </p:nvPicPr>
            <p:blipFill>
              <a:blip r:embed="rId13"/>
              <a:stretch>
                <a:fillRect/>
              </a:stretch>
            </p:blipFill>
            <p:spPr>
              <a:xfrm>
                <a:off x="6194259" y="3614340"/>
                <a:ext cx="1152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377BA234-F508-85F2-BFCD-60534EB453DF}"/>
                  </a:ext>
                </a:extLst>
              </p14:cNvPr>
              <p14:cNvContentPartPr/>
              <p14:nvPr/>
            </p14:nvContentPartPr>
            <p14:xfrm>
              <a:off x="7696394" y="2464860"/>
              <a:ext cx="184320" cy="53280"/>
            </p14:xfrm>
          </p:contentPart>
        </mc:Choice>
        <mc:Fallback xmlns="">
          <p:pic>
            <p:nvPicPr>
              <p:cNvPr id="14" name="Ink 13">
                <a:extLst>
                  <a:ext uri="{FF2B5EF4-FFF2-40B4-BE49-F238E27FC236}">
                    <a16:creationId xmlns:a16="http://schemas.microsoft.com/office/drawing/2014/main" id="{377BA234-F508-85F2-BFCD-60534EB453DF}"/>
                  </a:ext>
                </a:extLst>
              </p:cNvPr>
              <p:cNvPicPr/>
              <p:nvPr/>
            </p:nvPicPr>
            <p:blipFill>
              <a:blip r:embed="rId15"/>
              <a:stretch>
                <a:fillRect/>
              </a:stretch>
            </p:blipFill>
            <p:spPr>
              <a:xfrm>
                <a:off x="7687754" y="2455860"/>
                <a:ext cx="201960" cy="70920"/>
              </a:xfrm>
              <a:prstGeom prst="rect">
                <a:avLst/>
              </a:prstGeom>
            </p:spPr>
          </p:pic>
        </mc:Fallback>
      </mc:AlternateContent>
    </p:spTree>
    <p:extLst>
      <p:ext uri="{BB962C8B-B14F-4D97-AF65-F5344CB8AC3E}">
        <p14:creationId xmlns:p14="http://schemas.microsoft.com/office/powerpoint/2010/main" val="280340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Fairness Application in AI/ML Pipeline </a:t>
            </a:r>
          </a:p>
        </p:txBody>
      </p:sp>
      <p:pic>
        <p:nvPicPr>
          <p:cNvPr id="14" name="Graphic 13" descr="Database">
            <a:extLst>
              <a:ext uri="{FF2B5EF4-FFF2-40B4-BE49-F238E27FC236}">
                <a16:creationId xmlns:a16="http://schemas.microsoft.com/office/drawing/2014/main" id="{A0A2E1AB-013A-3D5F-373F-0ED9955BD6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992" y="2414345"/>
            <a:ext cx="685800" cy="685800"/>
          </a:xfrm>
          <a:prstGeom prst="rect">
            <a:avLst/>
          </a:prstGeom>
        </p:spPr>
      </p:pic>
      <p:sp>
        <p:nvSpPr>
          <p:cNvPr id="15" name="Rectangle: Rounded Corners 14">
            <a:extLst>
              <a:ext uri="{FF2B5EF4-FFF2-40B4-BE49-F238E27FC236}">
                <a16:creationId xmlns:a16="http://schemas.microsoft.com/office/drawing/2014/main" id="{BA221457-A373-6BC7-8D06-6261C1DC4B28}"/>
              </a:ext>
            </a:extLst>
          </p:cNvPr>
          <p:cNvSpPr/>
          <p:nvPr/>
        </p:nvSpPr>
        <p:spPr>
          <a:xfrm>
            <a:off x="1016740" y="2076627"/>
            <a:ext cx="1246910" cy="60786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Data Understanding</a:t>
            </a:r>
          </a:p>
        </p:txBody>
      </p:sp>
      <p:sp>
        <p:nvSpPr>
          <p:cNvPr id="16" name="Rectangle: Rounded Corners 15">
            <a:extLst>
              <a:ext uri="{FF2B5EF4-FFF2-40B4-BE49-F238E27FC236}">
                <a16:creationId xmlns:a16="http://schemas.microsoft.com/office/drawing/2014/main" id="{118CE4BF-6A84-B3E8-534D-B12F2A5B7D4E}"/>
              </a:ext>
            </a:extLst>
          </p:cNvPr>
          <p:cNvSpPr/>
          <p:nvPr/>
        </p:nvSpPr>
        <p:spPr>
          <a:xfrm>
            <a:off x="1026232" y="2916236"/>
            <a:ext cx="1246910" cy="60786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Feature Engineering</a:t>
            </a:r>
          </a:p>
        </p:txBody>
      </p:sp>
      <p:sp>
        <p:nvSpPr>
          <p:cNvPr id="17" name="Rectangle: Rounded Corners 16">
            <a:extLst>
              <a:ext uri="{FF2B5EF4-FFF2-40B4-BE49-F238E27FC236}">
                <a16:creationId xmlns:a16="http://schemas.microsoft.com/office/drawing/2014/main" id="{F25C4FFE-252A-3E37-EE4B-98B80771D55B}"/>
              </a:ext>
            </a:extLst>
          </p:cNvPr>
          <p:cNvSpPr/>
          <p:nvPr/>
        </p:nvSpPr>
        <p:spPr>
          <a:xfrm>
            <a:off x="3007069" y="2427321"/>
            <a:ext cx="685800" cy="64856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Test Data</a:t>
            </a:r>
          </a:p>
        </p:txBody>
      </p:sp>
      <p:sp>
        <p:nvSpPr>
          <p:cNvPr id="18" name="Rectangle: Rounded Corners 17">
            <a:extLst>
              <a:ext uri="{FF2B5EF4-FFF2-40B4-BE49-F238E27FC236}">
                <a16:creationId xmlns:a16="http://schemas.microsoft.com/office/drawing/2014/main" id="{98E430FF-1519-08E0-ADBB-8185E5B5C683}"/>
              </a:ext>
            </a:extLst>
          </p:cNvPr>
          <p:cNvSpPr/>
          <p:nvPr/>
        </p:nvSpPr>
        <p:spPr>
          <a:xfrm>
            <a:off x="3045420" y="3375097"/>
            <a:ext cx="724610" cy="57991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Train Data</a:t>
            </a:r>
          </a:p>
        </p:txBody>
      </p:sp>
      <p:sp>
        <p:nvSpPr>
          <p:cNvPr id="19" name="Rectangle: Rounded Corners 18">
            <a:extLst>
              <a:ext uri="{FF2B5EF4-FFF2-40B4-BE49-F238E27FC236}">
                <a16:creationId xmlns:a16="http://schemas.microsoft.com/office/drawing/2014/main" id="{04F0B6E9-3E0C-0AFD-5216-6EC2E3FB9905}"/>
              </a:ext>
            </a:extLst>
          </p:cNvPr>
          <p:cNvSpPr/>
          <p:nvPr/>
        </p:nvSpPr>
        <p:spPr>
          <a:xfrm>
            <a:off x="3967515" y="3361122"/>
            <a:ext cx="724610" cy="60786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Model </a:t>
            </a:r>
          </a:p>
        </p:txBody>
      </p:sp>
      <p:sp>
        <p:nvSpPr>
          <p:cNvPr id="20" name="Rectangle: Rounded Corners 19">
            <a:extLst>
              <a:ext uri="{FF2B5EF4-FFF2-40B4-BE49-F238E27FC236}">
                <a16:creationId xmlns:a16="http://schemas.microsoft.com/office/drawing/2014/main" id="{237B3D4C-DF4A-AD29-0561-62B9A5B4EE1A}"/>
              </a:ext>
            </a:extLst>
          </p:cNvPr>
          <p:cNvSpPr/>
          <p:nvPr/>
        </p:nvSpPr>
        <p:spPr>
          <a:xfrm>
            <a:off x="4913372" y="2869105"/>
            <a:ext cx="933595" cy="57212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Evaluation</a:t>
            </a:r>
          </a:p>
        </p:txBody>
      </p:sp>
      <p:sp>
        <p:nvSpPr>
          <p:cNvPr id="21" name="Rectangle: Rounded Corners 20">
            <a:extLst>
              <a:ext uri="{FF2B5EF4-FFF2-40B4-BE49-F238E27FC236}">
                <a16:creationId xmlns:a16="http://schemas.microsoft.com/office/drawing/2014/main" id="{04DC2CD2-76C4-C40E-8953-74027FD3DD8B}"/>
              </a:ext>
            </a:extLst>
          </p:cNvPr>
          <p:cNvSpPr/>
          <p:nvPr/>
        </p:nvSpPr>
        <p:spPr>
          <a:xfrm>
            <a:off x="6540456" y="2868267"/>
            <a:ext cx="933595" cy="57212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Final Model</a:t>
            </a:r>
          </a:p>
        </p:txBody>
      </p:sp>
      <p:sp>
        <p:nvSpPr>
          <p:cNvPr id="22" name="Rectangle: Rounded Corners 21">
            <a:extLst>
              <a:ext uri="{FF2B5EF4-FFF2-40B4-BE49-F238E27FC236}">
                <a16:creationId xmlns:a16="http://schemas.microsoft.com/office/drawing/2014/main" id="{792632B2-8EA3-8FB9-E2B7-B092871813BB}"/>
              </a:ext>
            </a:extLst>
          </p:cNvPr>
          <p:cNvSpPr/>
          <p:nvPr/>
        </p:nvSpPr>
        <p:spPr>
          <a:xfrm>
            <a:off x="7714032" y="2868267"/>
            <a:ext cx="1141833" cy="57212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Deployment</a:t>
            </a:r>
          </a:p>
        </p:txBody>
      </p:sp>
      <p:cxnSp>
        <p:nvCxnSpPr>
          <p:cNvPr id="23" name="Connector: Elbow 22">
            <a:extLst>
              <a:ext uri="{FF2B5EF4-FFF2-40B4-BE49-F238E27FC236}">
                <a16:creationId xmlns:a16="http://schemas.microsoft.com/office/drawing/2014/main" id="{7876328A-8884-19A3-B7A4-19D2E929D64C}"/>
              </a:ext>
            </a:extLst>
          </p:cNvPr>
          <p:cNvCxnSpPr>
            <a:stCxn id="16" idx="3"/>
            <a:endCxn id="17" idx="1"/>
          </p:cNvCxnSpPr>
          <p:nvPr/>
        </p:nvCxnSpPr>
        <p:spPr>
          <a:xfrm flipV="1">
            <a:off x="2273142" y="2751603"/>
            <a:ext cx="733927" cy="468568"/>
          </a:xfrm>
          <a:prstGeom prst="bentConnector3">
            <a:avLst>
              <a:gd name="adj1" fmla="val 5439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DB876D8-379E-A220-CEAA-821628BDC343}"/>
              </a:ext>
            </a:extLst>
          </p:cNvPr>
          <p:cNvCxnSpPr>
            <a:stCxn id="18" idx="3"/>
            <a:endCxn id="19" idx="1"/>
          </p:cNvCxnSpPr>
          <p:nvPr/>
        </p:nvCxnSpPr>
        <p:spPr>
          <a:xfrm>
            <a:off x="3770029" y="3665056"/>
            <a:ext cx="1974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872E4FF3-1E38-1E07-833F-BB2EC43CBC42}"/>
              </a:ext>
            </a:extLst>
          </p:cNvPr>
          <p:cNvCxnSpPr>
            <a:stCxn id="19" idx="3"/>
            <a:endCxn id="20" idx="1"/>
          </p:cNvCxnSpPr>
          <p:nvPr/>
        </p:nvCxnSpPr>
        <p:spPr>
          <a:xfrm flipV="1">
            <a:off x="4692125" y="3155168"/>
            <a:ext cx="221247" cy="5098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A8519C71-0D13-6BCB-C6B9-E56C5DB6ADDE}"/>
              </a:ext>
            </a:extLst>
          </p:cNvPr>
          <p:cNvCxnSpPr>
            <a:stCxn id="17" idx="3"/>
            <a:endCxn id="20" idx="0"/>
          </p:cNvCxnSpPr>
          <p:nvPr/>
        </p:nvCxnSpPr>
        <p:spPr>
          <a:xfrm>
            <a:off x="3692869" y="2751602"/>
            <a:ext cx="1687301" cy="11750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56239015-AABE-4A4F-82DB-3B034C6FBB19}"/>
              </a:ext>
            </a:extLst>
          </p:cNvPr>
          <p:cNvSpPr/>
          <p:nvPr/>
        </p:nvSpPr>
        <p:spPr>
          <a:xfrm>
            <a:off x="6490642" y="2150539"/>
            <a:ext cx="1035552" cy="57212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Predictions</a:t>
            </a:r>
          </a:p>
        </p:txBody>
      </p:sp>
      <p:sp>
        <p:nvSpPr>
          <p:cNvPr id="28" name="Rectangle: Rounded Corners 27">
            <a:extLst>
              <a:ext uri="{FF2B5EF4-FFF2-40B4-BE49-F238E27FC236}">
                <a16:creationId xmlns:a16="http://schemas.microsoft.com/office/drawing/2014/main" id="{5F824FB4-57CC-DA91-6C66-723E6016DE59}"/>
              </a:ext>
            </a:extLst>
          </p:cNvPr>
          <p:cNvSpPr/>
          <p:nvPr/>
        </p:nvSpPr>
        <p:spPr>
          <a:xfrm>
            <a:off x="6508704" y="3585995"/>
            <a:ext cx="1011140" cy="57212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Production Data</a:t>
            </a:r>
          </a:p>
        </p:txBody>
      </p:sp>
      <p:sp>
        <p:nvSpPr>
          <p:cNvPr id="29" name="Rectangle 28">
            <a:extLst>
              <a:ext uri="{FF2B5EF4-FFF2-40B4-BE49-F238E27FC236}">
                <a16:creationId xmlns:a16="http://schemas.microsoft.com/office/drawing/2014/main" id="{3B46075C-76C5-89EF-F64E-842166DE5A9E}"/>
              </a:ext>
            </a:extLst>
          </p:cNvPr>
          <p:cNvSpPr/>
          <p:nvPr/>
        </p:nvSpPr>
        <p:spPr>
          <a:xfrm>
            <a:off x="834114" y="1588268"/>
            <a:ext cx="1704629" cy="3578992"/>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50"/>
          </a:p>
        </p:txBody>
      </p:sp>
      <p:sp>
        <p:nvSpPr>
          <p:cNvPr id="30" name="Rectangle 29">
            <a:extLst>
              <a:ext uri="{FF2B5EF4-FFF2-40B4-BE49-F238E27FC236}">
                <a16:creationId xmlns:a16="http://schemas.microsoft.com/office/drawing/2014/main" id="{3EC8778B-4338-75C6-E634-170DC259B711}"/>
              </a:ext>
            </a:extLst>
          </p:cNvPr>
          <p:cNvSpPr/>
          <p:nvPr/>
        </p:nvSpPr>
        <p:spPr>
          <a:xfrm>
            <a:off x="2876580" y="1571625"/>
            <a:ext cx="3107027" cy="3578992"/>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50"/>
          </a:p>
        </p:txBody>
      </p:sp>
      <p:sp>
        <p:nvSpPr>
          <p:cNvPr id="31" name="Rectangle 30">
            <a:extLst>
              <a:ext uri="{FF2B5EF4-FFF2-40B4-BE49-F238E27FC236}">
                <a16:creationId xmlns:a16="http://schemas.microsoft.com/office/drawing/2014/main" id="{11215CB0-5028-515C-A4D2-8BA2E5E142EC}"/>
              </a:ext>
            </a:extLst>
          </p:cNvPr>
          <p:cNvSpPr/>
          <p:nvPr/>
        </p:nvSpPr>
        <p:spPr>
          <a:xfrm>
            <a:off x="6450403" y="1571626"/>
            <a:ext cx="2449673" cy="3578992"/>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50"/>
          </a:p>
        </p:txBody>
      </p:sp>
      <p:sp>
        <p:nvSpPr>
          <p:cNvPr id="32" name="TextBox 31">
            <a:extLst>
              <a:ext uri="{FF2B5EF4-FFF2-40B4-BE49-F238E27FC236}">
                <a16:creationId xmlns:a16="http://schemas.microsoft.com/office/drawing/2014/main" id="{AE3DF596-F2DA-D0DC-D222-93720E8F78D9}"/>
              </a:ext>
            </a:extLst>
          </p:cNvPr>
          <p:cNvSpPr txBox="1"/>
          <p:nvPr/>
        </p:nvSpPr>
        <p:spPr>
          <a:xfrm>
            <a:off x="845780" y="4199652"/>
            <a:ext cx="1575669" cy="738664"/>
          </a:xfrm>
          <a:prstGeom prst="rect">
            <a:avLst/>
          </a:prstGeom>
          <a:noFill/>
        </p:spPr>
        <p:txBody>
          <a:bodyPr wrap="square" rtlCol="0">
            <a:spAutoFit/>
          </a:bodyPr>
          <a:lstStyle/>
          <a:p>
            <a:pPr algn="ctr"/>
            <a:r>
              <a:rPr lang="en-IN" sz="1050" b="1" dirty="0"/>
              <a:t>Pre-Processing</a:t>
            </a:r>
            <a:r>
              <a:rPr lang="en-IN" sz="1050" dirty="0"/>
              <a:t> </a:t>
            </a:r>
          </a:p>
          <a:p>
            <a:pPr algn="ctr"/>
            <a:r>
              <a:rPr lang="en-IN" sz="1050" dirty="0"/>
              <a:t>Bias mitigation algorithms applied before model is run</a:t>
            </a:r>
          </a:p>
        </p:txBody>
      </p:sp>
      <p:sp>
        <p:nvSpPr>
          <p:cNvPr id="33" name="TextBox 32">
            <a:extLst>
              <a:ext uri="{FF2B5EF4-FFF2-40B4-BE49-F238E27FC236}">
                <a16:creationId xmlns:a16="http://schemas.microsoft.com/office/drawing/2014/main" id="{CBCCBBCB-545F-5DEA-C668-34AD364E3EDB}"/>
              </a:ext>
            </a:extLst>
          </p:cNvPr>
          <p:cNvSpPr txBox="1"/>
          <p:nvPr/>
        </p:nvSpPr>
        <p:spPr>
          <a:xfrm>
            <a:off x="3541985" y="4303527"/>
            <a:ext cx="2170417" cy="577081"/>
          </a:xfrm>
          <a:prstGeom prst="rect">
            <a:avLst/>
          </a:prstGeom>
          <a:noFill/>
        </p:spPr>
        <p:txBody>
          <a:bodyPr wrap="square" rtlCol="0">
            <a:spAutoFit/>
          </a:bodyPr>
          <a:lstStyle/>
          <a:p>
            <a:pPr algn="ctr"/>
            <a:r>
              <a:rPr lang="en-IN" sz="1050" b="1" dirty="0"/>
              <a:t>In-Processing</a:t>
            </a:r>
            <a:r>
              <a:rPr lang="en-IN" sz="1050" dirty="0"/>
              <a:t> </a:t>
            </a:r>
          </a:p>
          <a:p>
            <a:pPr algn="ctr"/>
            <a:r>
              <a:rPr lang="en-IN" sz="1050" dirty="0"/>
              <a:t>Bias mitigation algorithms applied while model is run</a:t>
            </a:r>
          </a:p>
        </p:txBody>
      </p:sp>
      <p:sp>
        <p:nvSpPr>
          <p:cNvPr id="34" name="TextBox 33">
            <a:extLst>
              <a:ext uri="{FF2B5EF4-FFF2-40B4-BE49-F238E27FC236}">
                <a16:creationId xmlns:a16="http://schemas.microsoft.com/office/drawing/2014/main" id="{C3F0CB9A-7270-E75C-1F81-1D3637AF5324}"/>
              </a:ext>
            </a:extLst>
          </p:cNvPr>
          <p:cNvSpPr txBox="1"/>
          <p:nvPr/>
        </p:nvSpPr>
        <p:spPr>
          <a:xfrm>
            <a:off x="6565845" y="4303527"/>
            <a:ext cx="2170417" cy="577081"/>
          </a:xfrm>
          <a:prstGeom prst="rect">
            <a:avLst/>
          </a:prstGeom>
          <a:noFill/>
        </p:spPr>
        <p:txBody>
          <a:bodyPr wrap="square" rtlCol="0">
            <a:spAutoFit/>
          </a:bodyPr>
          <a:lstStyle/>
          <a:p>
            <a:pPr algn="ctr"/>
            <a:r>
              <a:rPr lang="en-IN" sz="1050" b="1" dirty="0"/>
              <a:t>Post-Processing</a:t>
            </a:r>
            <a:r>
              <a:rPr lang="en-IN" sz="1050" dirty="0"/>
              <a:t> </a:t>
            </a:r>
          </a:p>
          <a:p>
            <a:pPr algn="ctr"/>
            <a:r>
              <a:rPr lang="en-IN" sz="1050" dirty="0"/>
              <a:t>Bias mitigation algorithms applied to results</a:t>
            </a:r>
          </a:p>
        </p:txBody>
      </p:sp>
      <p:sp>
        <p:nvSpPr>
          <p:cNvPr id="35" name="TextBox 34">
            <a:extLst>
              <a:ext uri="{FF2B5EF4-FFF2-40B4-BE49-F238E27FC236}">
                <a16:creationId xmlns:a16="http://schemas.microsoft.com/office/drawing/2014/main" id="{330E52D4-94E4-9FF2-F7C9-16861FB33448}"/>
              </a:ext>
            </a:extLst>
          </p:cNvPr>
          <p:cNvSpPr txBox="1"/>
          <p:nvPr/>
        </p:nvSpPr>
        <p:spPr>
          <a:xfrm>
            <a:off x="97569" y="3039356"/>
            <a:ext cx="766394" cy="415498"/>
          </a:xfrm>
          <a:prstGeom prst="rect">
            <a:avLst/>
          </a:prstGeom>
          <a:noFill/>
        </p:spPr>
        <p:txBody>
          <a:bodyPr wrap="square" rtlCol="0">
            <a:spAutoFit/>
          </a:bodyPr>
          <a:lstStyle/>
          <a:p>
            <a:pPr algn="ctr"/>
            <a:r>
              <a:rPr lang="en-IN" sz="1050" b="1" dirty="0"/>
              <a:t>Raw Data</a:t>
            </a:r>
            <a:endParaRPr lang="en-IN" sz="1050" dirty="0"/>
          </a:p>
        </p:txBody>
      </p:sp>
      <p:cxnSp>
        <p:nvCxnSpPr>
          <p:cNvPr id="36" name="Straight Arrow Connector 35">
            <a:extLst>
              <a:ext uri="{FF2B5EF4-FFF2-40B4-BE49-F238E27FC236}">
                <a16:creationId xmlns:a16="http://schemas.microsoft.com/office/drawing/2014/main" id="{03390772-60D4-0823-2227-C7967618703A}"/>
              </a:ext>
            </a:extLst>
          </p:cNvPr>
          <p:cNvCxnSpPr>
            <a:cxnSpLocks/>
          </p:cNvCxnSpPr>
          <p:nvPr/>
        </p:nvCxnSpPr>
        <p:spPr>
          <a:xfrm>
            <a:off x="7474050" y="3154330"/>
            <a:ext cx="2399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8ABF9BA6-80FB-B122-BD1C-65EC6D2B7F2A}"/>
              </a:ext>
            </a:extLst>
          </p:cNvPr>
          <p:cNvCxnSpPr/>
          <p:nvPr/>
        </p:nvCxnSpPr>
        <p:spPr>
          <a:xfrm flipV="1">
            <a:off x="7007253" y="2722664"/>
            <a:ext cx="1165" cy="145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64BCA8D7-846C-5850-5DD1-B4FD27637FD3}"/>
              </a:ext>
            </a:extLst>
          </p:cNvPr>
          <p:cNvCxnSpPr/>
          <p:nvPr/>
        </p:nvCxnSpPr>
        <p:spPr>
          <a:xfrm>
            <a:off x="7007253" y="3440393"/>
            <a:ext cx="7021" cy="145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B400A9D-1F03-E09E-3CB8-90A1B1B47A42}"/>
              </a:ext>
            </a:extLst>
          </p:cNvPr>
          <p:cNvCxnSpPr>
            <a:cxnSpLocks/>
          </p:cNvCxnSpPr>
          <p:nvPr/>
        </p:nvCxnSpPr>
        <p:spPr>
          <a:xfrm flipV="1">
            <a:off x="5846966" y="3154330"/>
            <a:ext cx="693489" cy="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Connector: Elbow 39">
            <a:extLst>
              <a:ext uri="{FF2B5EF4-FFF2-40B4-BE49-F238E27FC236}">
                <a16:creationId xmlns:a16="http://schemas.microsoft.com/office/drawing/2014/main" id="{C9B2DE5B-8CD5-3548-0503-5EDFA78687E8}"/>
              </a:ext>
            </a:extLst>
          </p:cNvPr>
          <p:cNvCxnSpPr/>
          <p:nvPr/>
        </p:nvCxnSpPr>
        <p:spPr>
          <a:xfrm>
            <a:off x="851792" y="2757246"/>
            <a:ext cx="174441" cy="46292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212C0885-92B1-C7EB-DDEF-9B36C14CE8C3}"/>
              </a:ext>
            </a:extLst>
          </p:cNvPr>
          <p:cNvCxnSpPr/>
          <p:nvPr/>
        </p:nvCxnSpPr>
        <p:spPr>
          <a:xfrm>
            <a:off x="2273142" y="3220170"/>
            <a:ext cx="772278" cy="44488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27FB38F8-D601-EA98-EAD4-77E17A27E8A3}"/>
              </a:ext>
            </a:extLst>
          </p:cNvPr>
          <p:cNvCxnSpPr/>
          <p:nvPr/>
        </p:nvCxnSpPr>
        <p:spPr>
          <a:xfrm rot="5400000">
            <a:off x="4137056" y="2711900"/>
            <a:ext cx="513784" cy="1972445"/>
          </a:xfrm>
          <a:prstGeom prst="bentConnector3">
            <a:avLst>
              <a:gd name="adj1" fmla="val 1333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Connector: Elbow 42">
            <a:extLst>
              <a:ext uri="{FF2B5EF4-FFF2-40B4-BE49-F238E27FC236}">
                <a16:creationId xmlns:a16="http://schemas.microsoft.com/office/drawing/2014/main" id="{BF07310B-A3D0-327E-B730-C622CB31435C}"/>
              </a:ext>
            </a:extLst>
          </p:cNvPr>
          <p:cNvCxnSpPr/>
          <p:nvPr/>
        </p:nvCxnSpPr>
        <p:spPr>
          <a:xfrm flipV="1">
            <a:off x="851792" y="2380561"/>
            <a:ext cx="164949" cy="37668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6492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AIF360 Algorithms </a:t>
            </a:r>
          </a:p>
        </p:txBody>
      </p:sp>
      <p:graphicFrame>
        <p:nvGraphicFramePr>
          <p:cNvPr id="4" name="Table 4">
            <a:extLst>
              <a:ext uri="{FF2B5EF4-FFF2-40B4-BE49-F238E27FC236}">
                <a16:creationId xmlns:a16="http://schemas.microsoft.com/office/drawing/2014/main" id="{1CAE956C-D569-33F0-A4C4-8667269550D5}"/>
              </a:ext>
            </a:extLst>
          </p:cNvPr>
          <p:cNvGraphicFramePr>
            <a:graphicFrameLocks noGrp="1"/>
          </p:cNvGraphicFramePr>
          <p:nvPr>
            <p:extLst>
              <p:ext uri="{D42A27DB-BD31-4B8C-83A1-F6EECF244321}">
                <p14:modId xmlns:p14="http://schemas.microsoft.com/office/powerpoint/2010/main" val="3912484284"/>
              </p:ext>
            </p:extLst>
          </p:nvPr>
        </p:nvGraphicFramePr>
        <p:xfrm>
          <a:off x="685800" y="1365586"/>
          <a:ext cx="7852410" cy="3421380"/>
        </p:xfrm>
        <a:graphic>
          <a:graphicData uri="http://schemas.openxmlformats.org/drawingml/2006/table">
            <a:tbl>
              <a:tblPr firstRow="1" bandRow="1">
                <a:tableStyleId>{7E9639D4-E3E2-4D34-9284-5A2195B3D0D7}</a:tableStyleId>
              </a:tblPr>
              <a:tblGrid>
                <a:gridCol w="2617470">
                  <a:extLst>
                    <a:ext uri="{9D8B030D-6E8A-4147-A177-3AD203B41FA5}">
                      <a16:colId xmlns:a16="http://schemas.microsoft.com/office/drawing/2014/main" val="542329292"/>
                    </a:ext>
                  </a:extLst>
                </a:gridCol>
                <a:gridCol w="2617470">
                  <a:extLst>
                    <a:ext uri="{9D8B030D-6E8A-4147-A177-3AD203B41FA5}">
                      <a16:colId xmlns:a16="http://schemas.microsoft.com/office/drawing/2014/main" val="2907651656"/>
                    </a:ext>
                  </a:extLst>
                </a:gridCol>
                <a:gridCol w="2617470">
                  <a:extLst>
                    <a:ext uri="{9D8B030D-6E8A-4147-A177-3AD203B41FA5}">
                      <a16:colId xmlns:a16="http://schemas.microsoft.com/office/drawing/2014/main" val="3862084527"/>
                    </a:ext>
                  </a:extLst>
                </a:gridCol>
              </a:tblGrid>
              <a:tr h="617220">
                <a:tc>
                  <a:txBody>
                    <a:bodyPr/>
                    <a:lstStyle/>
                    <a:p>
                      <a:pPr algn="ctr"/>
                      <a:r>
                        <a:rPr lang="en-US" sz="2000" dirty="0"/>
                        <a:t>Pre-Processing</a:t>
                      </a:r>
                    </a:p>
                  </a:txBody>
                  <a:tcPr/>
                </a:tc>
                <a:tc>
                  <a:txBody>
                    <a:bodyPr/>
                    <a:lstStyle/>
                    <a:p>
                      <a:pPr algn="ctr"/>
                      <a:r>
                        <a:rPr lang="en-US" sz="2000" dirty="0"/>
                        <a:t>In-Processing</a:t>
                      </a:r>
                    </a:p>
                  </a:txBody>
                  <a:tcPr/>
                </a:tc>
                <a:tc>
                  <a:txBody>
                    <a:bodyPr/>
                    <a:lstStyle/>
                    <a:p>
                      <a:pPr algn="ctr"/>
                      <a:r>
                        <a:rPr lang="en-US" sz="2000" dirty="0"/>
                        <a:t>Post-Processing</a:t>
                      </a:r>
                    </a:p>
                  </a:txBody>
                  <a:tcPr/>
                </a:tc>
                <a:extLst>
                  <a:ext uri="{0D108BD9-81ED-4DB2-BD59-A6C34878D82A}">
                    <a16:rowId xmlns:a16="http://schemas.microsoft.com/office/drawing/2014/main" val="3190658410"/>
                  </a:ext>
                </a:extLst>
              </a:tr>
              <a:tr h="617220">
                <a:tc>
                  <a:txBody>
                    <a:bodyPr/>
                    <a:lstStyle/>
                    <a:p>
                      <a:r>
                        <a:rPr lang="en-US" sz="2000" dirty="0"/>
                        <a:t>Reweighting</a:t>
                      </a:r>
                    </a:p>
                  </a:txBody>
                  <a:tcPr/>
                </a:tc>
                <a:tc>
                  <a:txBody>
                    <a:bodyPr/>
                    <a:lstStyle/>
                    <a:p>
                      <a:r>
                        <a:rPr lang="en-US" sz="2000" dirty="0"/>
                        <a:t>Adversarial Debiasing</a:t>
                      </a:r>
                    </a:p>
                  </a:txBody>
                  <a:tcPr/>
                </a:tc>
                <a:tc>
                  <a:txBody>
                    <a:bodyPr/>
                    <a:lstStyle/>
                    <a:p>
                      <a:r>
                        <a:rPr lang="en-US" sz="2000" dirty="0"/>
                        <a:t>Reject Option Classification</a:t>
                      </a:r>
                    </a:p>
                  </a:txBody>
                  <a:tcPr/>
                </a:tc>
                <a:extLst>
                  <a:ext uri="{0D108BD9-81ED-4DB2-BD59-A6C34878D82A}">
                    <a16:rowId xmlns:a16="http://schemas.microsoft.com/office/drawing/2014/main" val="1521252811"/>
                  </a:ext>
                </a:extLst>
              </a:tr>
              <a:tr h="0">
                <a:tc>
                  <a:txBody>
                    <a:bodyPr/>
                    <a:lstStyle/>
                    <a:p>
                      <a:r>
                        <a:rPr lang="en-US" sz="2000" dirty="0">
                          <a:highlight>
                            <a:srgbClr val="FFFF00"/>
                          </a:highlight>
                        </a:rPr>
                        <a:t>Disparate Impact Remover</a:t>
                      </a:r>
                    </a:p>
                  </a:txBody>
                  <a:tcPr/>
                </a:tc>
                <a:tc>
                  <a:txBody>
                    <a:bodyPr/>
                    <a:lstStyle/>
                    <a:p>
                      <a:r>
                        <a:rPr lang="en-US" sz="2000" dirty="0"/>
                        <a:t>Prejudice Remover</a:t>
                      </a:r>
                    </a:p>
                  </a:txBody>
                  <a:tcPr/>
                </a:tc>
                <a:tc>
                  <a:txBody>
                    <a:bodyPr/>
                    <a:lstStyle/>
                    <a:p>
                      <a:r>
                        <a:rPr lang="en-US" sz="2000" dirty="0"/>
                        <a:t>Calibrated Equalized Odds</a:t>
                      </a:r>
                    </a:p>
                  </a:txBody>
                  <a:tcPr/>
                </a:tc>
                <a:extLst>
                  <a:ext uri="{0D108BD9-81ED-4DB2-BD59-A6C34878D82A}">
                    <a16:rowId xmlns:a16="http://schemas.microsoft.com/office/drawing/2014/main" val="1992998209"/>
                  </a:ext>
                </a:extLst>
              </a:tr>
              <a:tr h="617220">
                <a:tc>
                  <a:txBody>
                    <a:bodyPr/>
                    <a:lstStyle/>
                    <a:p>
                      <a:r>
                        <a:rPr lang="en-US" sz="2000" dirty="0"/>
                        <a:t>Optimized Pre-processing</a:t>
                      </a:r>
                    </a:p>
                  </a:txBody>
                  <a:tcPr/>
                </a:tc>
                <a:tc>
                  <a:txBody>
                    <a:bodyPr/>
                    <a:lstStyle/>
                    <a:p>
                      <a:r>
                        <a:rPr lang="en-US" sz="2000" dirty="0"/>
                        <a:t>Meta Fair Classifier</a:t>
                      </a:r>
                    </a:p>
                  </a:txBody>
                  <a:tcPr/>
                </a:tc>
                <a:tc>
                  <a:txBody>
                    <a:bodyPr/>
                    <a:lstStyle/>
                    <a:p>
                      <a:r>
                        <a:rPr lang="en-US" sz="2000" dirty="0"/>
                        <a:t>Equalized Odds</a:t>
                      </a:r>
                    </a:p>
                  </a:txBody>
                  <a:tcPr/>
                </a:tc>
                <a:extLst>
                  <a:ext uri="{0D108BD9-81ED-4DB2-BD59-A6C34878D82A}">
                    <a16:rowId xmlns:a16="http://schemas.microsoft.com/office/drawing/2014/main" val="4193136842"/>
                  </a:ext>
                </a:extLst>
              </a:tr>
              <a:tr h="617220">
                <a:tc>
                  <a:txBody>
                    <a:bodyPr/>
                    <a:lstStyle/>
                    <a:p>
                      <a:r>
                        <a:rPr lang="en-US" sz="2000" dirty="0"/>
                        <a:t>Learning Fair Representations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44867085"/>
                  </a:ext>
                </a:extLst>
              </a:tr>
            </a:tbl>
          </a:graphicData>
        </a:graphic>
      </p:graphicFrame>
    </p:spTree>
    <p:extLst>
      <p:ext uri="{BB962C8B-B14F-4D97-AF65-F5344CB8AC3E}">
        <p14:creationId xmlns:p14="http://schemas.microsoft.com/office/powerpoint/2010/main" val="4063387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4021649"/>
          </a:xfrm>
        </p:spPr>
        <p:txBody>
          <a:bodyPr vert="horz" wrap="square" lIns="68580" tIns="34290" rIns="68580" bIns="34290" rtlCol="0" anchor="t" anchorCtr="0">
            <a:normAutofit/>
          </a:bodyPr>
          <a:lstStyle/>
          <a:p>
            <a:pPr marL="576263" indent="-342900"/>
            <a:r>
              <a:rPr lang="en-US" sz="2000" dirty="0">
                <a:ea typeface="+mn-lt"/>
                <a:cs typeface="+mn-lt"/>
              </a:rPr>
              <a:t>Reweighing</a:t>
            </a:r>
          </a:p>
          <a:p>
            <a:pPr marL="1033463" lvl="1" indent="-342900"/>
            <a:r>
              <a:rPr lang="en-US" sz="2000" dirty="0">
                <a:ea typeface="+mn-lt"/>
                <a:cs typeface="+mn-lt"/>
              </a:rPr>
              <a:t>Modifies weights applied to the training set. Is ideal when you can not change the values.</a:t>
            </a:r>
          </a:p>
          <a:p>
            <a:pPr marL="576263" indent="-342900"/>
            <a:r>
              <a:rPr lang="en-US" sz="2000" dirty="0">
                <a:ea typeface="+mn-lt"/>
                <a:cs typeface="+mn-lt"/>
              </a:rPr>
              <a:t>Disparate Impact Remover &amp; Optimized Pre-Processing</a:t>
            </a:r>
          </a:p>
          <a:p>
            <a:pPr marL="1033463" lvl="1" indent="-342900"/>
            <a:r>
              <a:rPr lang="en-US" sz="2000" dirty="0">
                <a:ea typeface="+mn-lt"/>
                <a:cs typeface="+mn-lt"/>
              </a:rPr>
              <a:t>Creates a modified dataset and is more transparent than other algorithms. Edits feature values to improve group fairness.</a:t>
            </a:r>
          </a:p>
          <a:p>
            <a:pPr marL="576263" indent="-342900"/>
            <a:r>
              <a:rPr lang="en-US" sz="2000" dirty="0">
                <a:ea typeface="+mn-lt"/>
                <a:cs typeface="+mn-lt"/>
              </a:rPr>
              <a:t>Learning Fair Representations</a:t>
            </a:r>
          </a:p>
          <a:p>
            <a:pPr marL="1033463" lvl="1" indent="-342900"/>
            <a:r>
              <a:rPr lang="en-US" sz="2000" dirty="0">
                <a:ea typeface="+mn-lt"/>
                <a:cs typeface="+mn-lt"/>
              </a:rPr>
              <a:t>Creates a modified dataset in latent space. Learns fair representations by obfuscating information about protected attributes.</a:t>
            </a: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Pre-Processing Algorithms </a:t>
            </a:r>
          </a:p>
        </p:txBody>
      </p:sp>
    </p:spTree>
    <p:extLst>
      <p:ext uri="{BB962C8B-B14F-4D97-AF65-F5344CB8AC3E}">
        <p14:creationId xmlns:p14="http://schemas.microsoft.com/office/powerpoint/2010/main" val="426106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4021649"/>
          </a:xfrm>
        </p:spPr>
        <p:txBody>
          <a:bodyPr vert="horz" wrap="square" lIns="68580" tIns="34290" rIns="68580" bIns="34290" rtlCol="0" anchor="t" anchorCtr="0">
            <a:normAutofit/>
          </a:bodyPr>
          <a:lstStyle/>
          <a:p>
            <a:pPr marL="576263" indent="-342900"/>
            <a:r>
              <a:rPr lang="en-US" sz="2000" dirty="0">
                <a:ea typeface="+mn-lt"/>
                <a:cs typeface="+mn-lt"/>
              </a:rPr>
              <a:t>Adversarial Debiasing</a:t>
            </a:r>
          </a:p>
          <a:p>
            <a:pPr marL="1033463" lvl="1" indent="-342900"/>
            <a:r>
              <a:rPr lang="en-US" sz="2000" dirty="0">
                <a:ea typeface="+mn-lt"/>
                <a:cs typeface="+mn-lt"/>
              </a:rPr>
              <a:t>Uses adversarial techniques to maximize accuracy &amp; reduce evidence of protected attributes in predictions</a:t>
            </a:r>
          </a:p>
          <a:p>
            <a:pPr marL="576263" indent="-342900"/>
            <a:r>
              <a:rPr lang="en-US" sz="2000" dirty="0">
                <a:ea typeface="+mn-lt"/>
                <a:cs typeface="+mn-lt"/>
              </a:rPr>
              <a:t>Prejudice Remover</a:t>
            </a:r>
          </a:p>
          <a:p>
            <a:pPr marL="1033463" lvl="1" indent="-342900"/>
            <a:r>
              <a:rPr lang="en-US" sz="2000" dirty="0">
                <a:ea typeface="+mn-lt"/>
                <a:cs typeface="+mn-lt"/>
              </a:rPr>
              <a:t>Adds a discrimination-aware regularization term to the learning objective</a:t>
            </a:r>
          </a:p>
          <a:p>
            <a:pPr marL="576263" indent="-342900"/>
            <a:r>
              <a:rPr lang="en-US" sz="2000" dirty="0">
                <a:ea typeface="+mn-lt"/>
                <a:cs typeface="+mn-lt"/>
              </a:rPr>
              <a:t>Meta Fair Classifier</a:t>
            </a:r>
          </a:p>
          <a:p>
            <a:pPr marL="1033463" lvl="1" indent="-342900"/>
            <a:r>
              <a:rPr lang="en-US" sz="2000" dirty="0">
                <a:ea typeface="+mn-lt"/>
                <a:cs typeface="+mn-lt"/>
              </a:rPr>
              <a:t>Takes the fairness metric as part of the input &amp; returns a classifier optimized for the metric</a:t>
            </a: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In-Processing Algorithms </a:t>
            </a:r>
          </a:p>
        </p:txBody>
      </p:sp>
    </p:spTree>
    <p:extLst>
      <p:ext uri="{BB962C8B-B14F-4D97-AF65-F5344CB8AC3E}">
        <p14:creationId xmlns:p14="http://schemas.microsoft.com/office/powerpoint/2010/main" val="4133044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4021649"/>
          </a:xfrm>
        </p:spPr>
        <p:txBody>
          <a:bodyPr vert="horz" wrap="square" lIns="68580" tIns="34290" rIns="68580" bIns="34290" rtlCol="0" anchor="t" anchorCtr="0">
            <a:normAutofit/>
          </a:bodyPr>
          <a:lstStyle/>
          <a:p>
            <a:pPr marL="576263" indent="-342900"/>
            <a:r>
              <a:rPr lang="en-US" sz="2000" dirty="0">
                <a:ea typeface="+mn-lt"/>
                <a:cs typeface="+mn-lt"/>
              </a:rPr>
              <a:t>Reject Option Classification</a:t>
            </a:r>
          </a:p>
          <a:p>
            <a:pPr marL="1033463" lvl="1" indent="-342900"/>
            <a:r>
              <a:rPr lang="en-US" sz="2000" dirty="0">
                <a:ea typeface="+mn-lt"/>
                <a:cs typeface="+mn-lt"/>
              </a:rPr>
              <a:t>Changes predictions from a classifier to make them fairer</a:t>
            </a:r>
          </a:p>
          <a:p>
            <a:pPr marL="576263" indent="-342900"/>
            <a:r>
              <a:rPr lang="en-US" sz="2000" dirty="0">
                <a:ea typeface="+mn-lt"/>
                <a:cs typeface="+mn-lt"/>
              </a:rPr>
              <a:t>Calibrated Equalized Odds</a:t>
            </a:r>
          </a:p>
          <a:p>
            <a:pPr marL="1033463" lvl="1" indent="-342900"/>
            <a:r>
              <a:rPr lang="en-US" sz="2000" dirty="0">
                <a:ea typeface="+mn-lt"/>
                <a:cs typeface="+mn-lt"/>
              </a:rPr>
              <a:t>Optimizes over calibrated classifier score outputs that lead to fair output labels</a:t>
            </a:r>
          </a:p>
          <a:p>
            <a:pPr marL="576263" indent="-342900"/>
            <a:r>
              <a:rPr lang="en-US" sz="2000" dirty="0">
                <a:ea typeface="+mn-lt"/>
                <a:cs typeface="+mn-lt"/>
              </a:rPr>
              <a:t>Equalized Odds</a:t>
            </a:r>
          </a:p>
          <a:p>
            <a:pPr marL="1033463" lvl="1" indent="-342900"/>
            <a:r>
              <a:rPr lang="en-US" sz="2000" dirty="0">
                <a:ea typeface="+mn-lt"/>
                <a:cs typeface="+mn-lt"/>
              </a:rPr>
              <a:t>Modifies the predicted label using an optimization scheme to make predictions fairer</a:t>
            </a:r>
          </a:p>
          <a:p>
            <a:pPr marL="233363" indent="0">
              <a:buNone/>
            </a:pPr>
            <a:endParaRPr lang="en-US" sz="2000" dirty="0">
              <a:ea typeface="+mn-lt"/>
              <a:cs typeface="+mn-lt"/>
            </a:endParaRP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Post-Processing Algorithms </a:t>
            </a:r>
          </a:p>
        </p:txBody>
      </p:sp>
    </p:spTree>
    <p:extLst>
      <p:ext uri="{BB962C8B-B14F-4D97-AF65-F5344CB8AC3E}">
        <p14:creationId xmlns:p14="http://schemas.microsoft.com/office/powerpoint/2010/main" val="1330819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AIF360 Usage Guidelines </a:t>
            </a:r>
          </a:p>
        </p:txBody>
      </p:sp>
      <p:grpSp>
        <p:nvGrpSpPr>
          <p:cNvPr id="6" name="Group 5">
            <a:extLst>
              <a:ext uri="{FF2B5EF4-FFF2-40B4-BE49-F238E27FC236}">
                <a16:creationId xmlns:a16="http://schemas.microsoft.com/office/drawing/2014/main" id="{E7393634-DB8B-8554-E9B4-A71217EB6620}"/>
              </a:ext>
            </a:extLst>
          </p:cNvPr>
          <p:cNvGrpSpPr/>
          <p:nvPr/>
        </p:nvGrpSpPr>
        <p:grpSpPr>
          <a:xfrm>
            <a:off x="219297" y="1790075"/>
            <a:ext cx="8751924" cy="2961218"/>
            <a:chOff x="292396" y="3554059"/>
            <a:chExt cx="11669232" cy="2932430"/>
          </a:xfrm>
        </p:grpSpPr>
        <p:sp>
          <p:nvSpPr>
            <p:cNvPr id="7" name="object 3">
              <a:extLst>
                <a:ext uri="{FF2B5EF4-FFF2-40B4-BE49-F238E27FC236}">
                  <a16:creationId xmlns:a16="http://schemas.microsoft.com/office/drawing/2014/main" id="{7D6F0ED6-A625-7274-8808-11BA21B1271E}"/>
                </a:ext>
              </a:extLst>
            </p:cNvPr>
            <p:cNvSpPr/>
            <p:nvPr/>
          </p:nvSpPr>
          <p:spPr>
            <a:xfrm>
              <a:off x="9675628"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084183"/>
            </a:solidFill>
          </p:spPr>
          <p:txBody>
            <a:bodyPr wrap="square" lIns="0" tIns="0" rIns="0" bIns="0" rtlCol="0"/>
            <a:lstStyle/>
            <a:p>
              <a:endParaRPr sz="1050" dirty="0"/>
            </a:p>
          </p:txBody>
        </p:sp>
        <p:sp>
          <p:nvSpPr>
            <p:cNvPr id="8" name="object 4">
              <a:extLst>
                <a:ext uri="{FF2B5EF4-FFF2-40B4-BE49-F238E27FC236}">
                  <a16:creationId xmlns:a16="http://schemas.microsoft.com/office/drawing/2014/main" id="{35F4B87E-433B-91AA-ABCC-FA095AFFEB68}"/>
                </a:ext>
              </a:extLst>
            </p:cNvPr>
            <p:cNvSpPr txBox="1"/>
            <p:nvPr/>
          </p:nvSpPr>
          <p:spPr>
            <a:xfrm>
              <a:off x="9936995" y="3721192"/>
              <a:ext cx="1763395" cy="2023630"/>
            </a:xfrm>
            <a:prstGeom prst="rect">
              <a:avLst/>
            </a:prstGeom>
          </p:spPr>
          <p:txBody>
            <a:bodyPr vert="horz" wrap="square" lIns="0" tIns="9525" rIns="0" bIns="0" rtlCol="0">
              <a:spAutoFit/>
            </a:bodyPr>
            <a:lstStyle/>
            <a:p>
              <a:pPr marL="9049" marR="3810" indent="1429" algn="ctr">
                <a:spcBef>
                  <a:spcPts val="75"/>
                </a:spcBef>
              </a:pP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Caveat: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AIF360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should  only be used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with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well  defined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data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sets </a:t>
              </a:r>
              <a:r>
                <a:rPr lang="en-US"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and</a:t>
              </a:r>
              <a:r>
                <a:rPr sz="1600" spc="-3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well-defined</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 use</a:t>
              </a:r>
              <a:r>
                <a:rPr sz="1600" spc="-15"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cases</a:t>
              </a:r>
              <a:endParaRPr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object 5">
              <a:extLst>
                <a:ext uri="{FF2B5EF4-FFF2-40B4-BE49-F238E27FC236}">
                  <a16:creationId xmlns:a16="http://schemas.microsoft.com/office/drawing/2014/main" id="{7FBEA59A-9449-B3FB-1C22-7509E7046E2D}"/>
                </a:ext>
              </a:extLst>
            </p:cNvPr>
            <p:cNvSpPr/>
            <p:nvPr/>
          </p:nvSpPr>
          <p:spPr>
            <a:xfrm>
              <a:off x="3420140"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084183"/>
            </a:solidFill>
          </p:spPr>
          <p:txBody>
            <a:bodyPr wrap="square" lIns="0" tIns="0" rIns="0" bIns="0" rtlCol="0"/>
            <a:lstStyle/>
            <a:p>
              <a:endParaRPr sz="1050" dirty="0">
                <a:solidFill>
                  <a:srgbClr val="7030A0"/>
                </a:solidFill>
              </a:endParaRPr>
            </a:p>
          </p:txBody>
        </p:sp>
        <p:sp>
          <p:nvSpPr>
            <p:cNvPr id="10" name="object 6">
              <a:extLst>
                <a:ext uri="{FF2B5EF4-FFF2-40B4-BE49-F238E27FC236}">
                  <a16:creationId xmlns:a16="http://schemas.microsoft.com/office/drawing/2014/main" id="{C8F38152-2CB5-07DD-D17A-851A3108705B}"/>
                </a:ext>
              </a:extLst>
            </p:cNvPr>
            <p:cNvSpPr txBox="1"/>
            <p:nvPr/>
          </p:nvSpPr>
          <p:spPr>
            <a:xfrm>
              <a:off x="3637817" y="3721192"/>
              <a:ext cx="1849755" cy="1960145"/>
            </a:xfrm>
            <a:prstGeom prst="rect">
              <a:avLst/>
            </a:prstGeom>
          </p:spPr>
          <p:txBody>
            <a:bodyPr vert="horz" wrap="square" lIns="0" tIns="9525" rIns="0" bIns="0" rtlCol="0">
              <a:spAutoFit/>
            </a:bodyPr>
            <a:lstStyle/>
            <a:p>
              <a:pPr marL="9525" marR="3810" indent="2381" algn="ctr">
                <a:spcBef>
                  <a:spcPts val="75"/>
                </a:spcBef>
              </a:pP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Apply </a:t>
              </a:r>
              <a:r>
                <a:rPr lang="en-US"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mitigation at the</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earliest </a:t>
              </a: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point</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in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the pipeline  that you </a:t>
              </a:r>
              <a:r>
                <a:rPr sz="1600" spc="-11" dirty="0">
                  <a:solidFill>
                    <a:schemeClr val="bg1"/>
                  </a:solidFill>
                  <a:latin typeface="Open Sans" panose="020B0606030504020204" pitchFamily="34" charset="0"/>
                  <a:ea typeface="Open Sans" panose="020B0606030504020204" pitchFamily="34" charset="0"/>
                  <a:cs typeface="Open Sans" panose="020B0606030504020204" pitchFamily="34" charset="0"/>
                </a:rPr>
                <a:t>have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permission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to </a:t>
              </a:r>
              <a:r>
                <a:rPr lang="en-US"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do so</a:t>
              </a:r>
              <a:endParaRPr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object 7">
              <a:extLst>
                <a:ext uri="{FF2B5EF4-FFF2-40B4-BE49-F238E27FC236}">
                  <a16:creationId xmlns:a16="http://schemas.microsoft.com/office/drawing/2014/main" id="{820D7997-2018-C275-7631-3C71F9CCEF99}"/>
                </a:ext>
              </a:extLst>
            </p:cNvPr>
            <p:cNvSpPr/>
            <p:nvPr/>
          </p:nvSpPr>
          <p:spPr>
            <a:xfrm>
              <a:off x="6547884"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084183"/>
            </a:solidFill>
          </p:spPr>
          <p:txBody>
            <a:bodyPr wrap="square" lIns="0" tIns="0" rIns="0" bIns="0" rtlCol="0"/>
            <a:lstStyle/>
            <a:p>
              <a:endParaRPr sz="1050" dirty="0"/>
            </a:p>
          </p:txBody>
        </p:sp>
        <p:sp>
          <p:nvSpPr>
            <p:cNvPr id="12" name="object 8">
              <a:extLst>
                <a:ext uri="{FF2B5EF4-FFF2-40B4-BE49-F238E27FC236}">
                  <a16:creationId xmlns:a16="http://schemas.microsoft.com/office/drawing/2014/main" id="{D9EDBC77-F9B9-7587-8BC7-EDF6C65BE438}"/>
                </a:ext>
              </a:extLst>
            </p:cNvPr>
            <p:cNvSpPr txBox="1"/>
            <p:nvPr/>
          </p:nvSpPr>
          <p:spPr>
            <a:xfrm>
              <a:off x="6862843" y="3721192"/>
              <a:ext cx="1658620" cy="1736373"/>
            </a:xfrm>
            <a:prstGeom prst="rect">
              <a:avLst/>
            </a:prstGeom>
          </p:spPr>
          <p:txBody>
            <a:bodyPr vert="horz" wrap="square" lIns="0" tIns="9525" rIns="0" bIns="0" rtlCol="0">
              <a:spAutoFit/>
            </a:bodyPr>
            <a:lstStyle/>
            <a:p>
              <a:pPr marL="9525" marR="3810" algn="ctr">
                <a:spcBef>
                  <a:spcPts val="75"/>
                </a:spcBef>
              </a:pP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Check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for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bias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as</a:t>
              </a:r>
              <a:r>
                <a:rPr sz="1600" spc="-34"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often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as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possible using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any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metrics that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are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applicable</a:t>
              </a:r>
              <a:endParaRPr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object 9">
              <a:extLst>
                <a:ext uri="{FF2B5EF4-FFF2-40B4-BE49-F238E27FC236}">
                  <a16:creationId xmlns:a16="http://schemas.microsoft.com/office/drawing/2014/main" id="{B4FA0648-2A73-299E-A773-86D869C70699}"/>
                </a:ext>
              </a:extLst>
            </p:cNvPr>
            <p:cNvSpPr/>
            <p:nvPr/>
          </p:nvSpPr>
          <p:spPr>
            <a:xfrm>
              <a:off x="292396"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084183"/>
            </a:solidFill>
          </p:spPr>
          <p:txBody>
            <a:bodyPr wrap="square" lIns="0" tIns="0" rIns="0" bIns="0" rtlCol="0"/>
            <a:lstStyle/>
            <a:p>
              <a:endParaRPr sz="1050" dirty="0">
                <a:solidFill>
                  <a:srgbClr val="7030A0"/>
                </a:solidFill>
              </a:endParaRPr>
            </a:p>
          </p:txBody>
        </p:sp>
        <p:sp>
          <p:nvSpPr>
            <p:cNvPr id="15" name="object 10">
              <a:extLst>
                <a:ext uri="{FF2B5EF4-FFF2-40B4-BE49-F238E27FC236}">
                  <a16:creationId xmlns:a16="http://schemas.microsoft.com/office/drawing/2014/main" id="{67D386A0-28B1-12D2-F3DB-5CBFD8CD9E77}"/>
                </a:ext>
              </a:extLst>
            </p:cNvPr>
            <p:cNvSpPr txBox="1"/>
            <p:nvPr/>
          </p:nvSpPr>
          <p:spPr>
            <a:xfrm>
              <a:off x="611927" y="3721192"/>
              <a:ext cx="1645285" cy="2203972"/>
            </a:xfrm>
            <a:prstGeom prst="rect">
              <a:avLst/>
            </a:prstGeom>
          </p:spPr>
          <p:txBody>
            <a:bodyPr vert="horz" wrap="square" lIns="0" tIns="9525" rIns="0" bIns="0" rtlCol="0">
              <a:spAutoFit/>
            </a:bodyPr>
            <a:lstStyle/>
            <a:p>
              <a:pPr marL="9049" marR="3810" indent="476" algn="ctr">
                <a:spcBef>
                  <a:spcPts val="75"/>
                </a:spcBef>
              </a:pPr>
              <a:r>
                <a:rPr sz="1600" spc="-15" dirty="0">
                  <a:solidFill>
                    <a:schemeClr val="bg1"/>
                  </a:solidFill>
                  <a:latin typeface="Open Sans" panose="020B0606030504020204" pitchFamily="34" charset="0"/>
                  <a:ea typeface="Open Sans" panose="020B0606030504020204" pitchFamily="34" charset="0"/>
                  <a:cs typeface="Open Sans" panose="020B0606030504020204" pitchFamily="34" charset="0"/>
                </a:rPr>
                <a:t>Work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with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your  stakeholders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early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to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define fairness,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protected attributes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&amp;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thresholds</a:t>
              </a:r>
              <a:endParaRPr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Arrow: Right 15">
              <a:extLst>
                <a:ext uri="{FF2B5EF4-FFF2-40B4-BE49-F238E27FC236}">
                  <a16:creationId xmlns:a16="http://schemas.microsoft.com/office/drawing/2014/main" id="{17A5A106-B672-713B-4268-BE1D4C136EB1}"/>
                </a:ext>
              </a:extLst>
            </p:cNvPr>
            <p:cNvSpPr/>
            <p:nvPr/>
          </p:nvSpPr>
          <p:spPr>
            <a:xfrm>
              <a:off x="2578396" y="4794339"/>
              <a:ext cx="840853" cy="4518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50" dirty="0"/>
            </a:p>
          </p:txBody>
        </p:sp>
        <p:sp>
          <p:nvSpPr>
            <p:cNvPr id="17" name="Arrow: Right 16">
              <a:extLst>
                <a:ext uri="{FF2B5EF4-FFF2-40B4-BE49-F238E27FC236}">
                  <a16:creationId xmlns:a16="http://schemas.microsoft.com/office/drawing/2014/main" id="{E923B67F-FB2F-D374-722E-9E99B33D6911}"/>
                </a:ext>
              </a:extLst>
            </p:cNvPr>
            <p:cNvSpPr/>
            <p:nvPr/>
          </p:nvSpPr>
          <p:spPr>
            <a:xfrm>
              <a:off x="5707031" y="4806677"/>
              <a:ext cx="840853" cy="4518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50" dirty="0"/>
            </a:p>
          </p:txBody>
        </p:sp>
      </p:grpSp>
    </p:spTree>
    <p:extLst>
      <p:ext uri="{BB962C8B-B14F-4D97-AF65-F5344CB8AC3E}">
        <p14:creationId xmlns:p14="http://schemas.microsoft.com/office/powerpoint/2010/main" val="206693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Use Case: Bank Churn Modeling</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69486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394007"/>
            <a:ext cx="7956331" cy="779440"/>
          </a:xfrm>
        </p:spPr>
        <p:txBody>
          <a:bodyPr anchor="b">
            <a:noAutofit/>
          </a:bodyPr>
          <a:lstStyle/>
          <a:p>
            <a:r>
              <a:rPr lang="en-US" sz="4000" dirty="0">
                <a:solidFill>
                  <a:srgbClr val="0B4183"/>
                </a:solidFill>
                <a:ea typeface="+mj-lt"/>
                <a:cs typeface="Calibri Light"/>
              </a:rPr>
              <a:t>Churn Modeling Dataset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sp>
        <p:nvSpPr>
          <p:cNvPr id="7" name="Content Placeholder 2">
            <a:extLst>
              <a:ext uri="{FF2B5EF4-FFF2-40B4-BE49-F238E27FC236}">
                <a16:creationId xmlns:a16="http://schemas.microsoft.com/office/drawing/2014/main" id="{38FF3ABA-E392-1729-FDD9-85F096E39A0E}"/>
              </a:ext>
            </a:extLst>
          </p:cNvPr>
          <p:cNvSpPr>
            <a:spLocks noGrp="1"/>
          </p:cNvSpPr>
          <p:nvPr>
            <p:ph idx="1"/>
          </p:nvPr>
        </p:nvSpPr>
        <p:spPr>
          <a:xfrm>
            <a:off x="705932" y="1360529"/>
            <a:ext cx="7732136" cy="1826607"/>
          </a:xfrm>
        </p:spPr>
        <p:txBody>
          <a:bodyPr vert="horz" wrap="square" lIns="68580" tIns="34290" rIns="68580" bIns="34290" rtlCol="0" anchor="t" anchorCtr="0">
            <a:noAutofit/>
          </a:bodyPr>
          <a:lstStyle/>
          <a:p>
            <a:pPr marL="217487" indent="0">
              <a:spcBef>
                <a:spcPts val="600"/>
              </a:spcBef>
              <a:spcAft>
                <a:spcPts val="0"/>
              </a:spcAft>
              <a:buNone/>
            </a:pPr>
            <a:r>
              <a:rPr lang="en-US" dirty="0">
                <a:ea typeface="+mn-lt"/>
                <a:cs typeface="+mn-lt"/>
              </a:rPr>
              <a:t>Properties of the dataset:</a:t>
            </a:r>
          </a:p>
          <a:p>
            <a:pPr marL="560387" indent="-342900">
              <a:spcBef>
                <a:spcPts val="600"/>
              </a:spcBef>
              <a:spcAft>
                <a:spcPts val="0"/>
              </a:spcAft>
              <a:buFont typeface="Helvetica" panose="020B0604020202020204" pitchFamily="34" charset="0"/>
              <a:buChar char="•"/>
            </a:pPr>
            <a:r>
              <a:rPr lang="en-US" dirty="0">
                <a:ea typeface="+mn-lt"/>
                <a:cs typeface="+mn-lt"/>
              </a:rPr>
              <a:t>Bank customer data</a:t>
            </a:r>
          </a:p>
          <a:p>
            <a:pPr marL="560387" indent="-342900">
              <a:spcBef>
                <a:spcPts val="600"/>
              </a:spcBef>
              <a:spcAft>
                <a:spcPts val="0"/>
              </a:spcAft>
              <a:buFont typeface="Helvetica" panose="020B0604020202020204" pitchFamily="34" charset="0"/>
              <a:buChar char="•"/>
            </a:pPr>
            <a:r>
              <a:rPr lang="en-US" sz="2200" dirty="0">
                <a:ea typeface="+mn-lt"/>
                <a:cs typeface="+mn-lt"/>
                <a:hlinkClick r:id="rId3"/>
              </a:rPr>
              <a:t>https://www.kaggle.com/datasets/shivan118/churn-modeling-dataset</a:t>
            </a:r>
            <a:endParaRPr lang="en-US" sz="2200" dirty="0">
              <a:ea typeface="+mn-lt"/>
              <a:cs typeface="+mn-lt"/>
            </a:endParaRPr>
          </a:p>
          <a:p>
            <a:pPr marL="560387" indent="-342900">
              <a:spcBef>
                <a:spcPts val="600"/>
              </a:spcBef>
              <a:spcAft>
                <a:spcPts val="0"/>
              </a:spcAft>
              <a:buFont typeface="Helvetica" panose="020B0604020202020204" pitchFamily="34" charset="0"/>
              <a:buChar char="•"/>
            </a:pPr>
            <a:r>
              <a:rPr lang="en-US" dirty="0">
                <a:ea typeface="+mn-lt"/>
                <a:cs typeface="+mn-lt"/>
              </a:rPr>
              <a:t>14 attributes that describe customer churn behavior </a:t>
            </a:r>
          </a:p>
          <a:p>
            <a:pPr marL="560387" indent="-342900">
              <a:spcBef>
                <a:spcPts val="600"/>
              </a:spcBef>
              <a:spcAft>
                <a:spcPts val="0"/>
              </a:spcAft>
              <a:buFont typeface="Helvetica" panose="020B0604020202020204" pitchFamily="34" charset="0"/>
              <a:buChar char="•"/>
            </a:pPr>
            <a:r>
              <a:rPr lang="en-US" dirty="0">
                <a:ea typeface="+mn-lt"/>
                <a:cs typeface="+mn-lt"/>
              </a:rPr>
              <a:t>Binary classification problem (0/1)</a:t>
            </a:r>
          </a:p>
          <a:p>
            <a:pPr marL="560387" indent="-342900">
              <a:spcBef>
                <a:spcPts val="600"/>
              </a:spcBef>
              <a:spcAft>
                <a:spcPts val="0"/>
              </a:spcAft>
              <a:buFont typeface="Helvetica" panose="020B0604020202020204" pitchFamily="34" charset="0"/>
              <a:buChar char="•"/>
            </a:pPr>
            <a:r>
              <a:rPr lang="en-US" dirty="0">
                <a:ea typeface="+mn-lt"/>
                <a:cs typeface="+mn-lt"/>
              </a:rPr>
              <a:t>Target indicates whether customer left the bank (closed account)</a:t>
            </a:r>
          </a:p>
          <a:p>
            <a:pPr marL="560387" indent="-342900">
              <a:spcBef>
                <a:spcPts val="600"/>
              </a:spcBef>
              <a:spcAft>
                <a:spcPts val="0"/>
              </a:spcAft>
              <a:buFont typeface="Helvetica" panose="020B0604020202020204" pitchFamily="34" charset="0"/>
              <a:buChar char="•"/>
            </a:pPr>
            <a:r>
              <a:rPr lang="en-US" dirty="0">
                <a:ea typeface="+mn-lt"/>
                <a:cs typeface="+mn-lt"/>
              </a:rPr>
              <a:t>10,000 observations</a:t>
            </a:r>
          </a:p>
          <a:p>
            <a:pPr marL="560387" indent="-342900">
              <a:spcBef>
                <a:spcPts val="600"/>
              </a:spcBef>
              <a:spcAft>
                <a:spcPts val="0"/>
              </a:spcAft>
              <a:buFont typeface="Helvetica" panose="020B0604020202020204" pitchFamily="34" charset="0"/>
              <a:buChar char="•"/>
            </a:pPr>
            <a:r>
              <a:rPr lang="en-US" dirty="0">
                <a:ea typeface="+mn-lt"/>
                <a:cs typeface="+mn-lt"/>
              </a:rPr>
              <a:t>Purpose: Demonstrate AIF360 Applicability </a:t>
            </a:r>
          </a:p>
          <a:p>
            <a:pPr marL="560387" indent="-342900">
              <a:spcBef>
                <a:spcPts val="600"/>
              </a:spcBef>
              <a:spcAft>
                <a:spcPts val="0"/>
              </a:spcAft>
              <a:buFont typeface="Helvetica" panose="020B0604020202020204" pitchFamily="34" charset="0"/>
              <a:buChar char="•"/>
            </a:pPr>
            <a:r>
              <a:rPr lang="en-US" dirty="0">
                <a:ea typeface="+mn-lt"/>
                <a:cs typeface="+mn-lt"/>
              </a:rPr>
              <a:t>Goal: To reduce bias in churn prediction</a:t>
            </a:r>
          </a:p>
          <a:p>
            <a:pPr marL="503237" indent="-285750">
              <a:spcBef>
                <a:spcPts val="600"/>
              </a:spcBef>
              <a:spcAft>
                <a:spcPts val="0"/>
              </a:spcAft>
            </a:pPr>
            <a:endParaRPr lang="en-US" dirty="0">
              <a:ea typeface="+mn-lt"/>
              <a:cs typeface="+mn-lt"/>
            </a:endParaRPr>
          </a:p>
        </p:txBody>
      </p:sp>
    </p:spTree>
    <p:extLst>
      <p:ext uri="{BB962C8B-B14F-4D97-AF65-F5344CB8AC3E}">
        <p14:creationId xmlns:p14="http://schemas.microsoft.com/office/powerpoint/2010/main" val="3077654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394007"/>
            <a:ext cx="7956331" cy="779440"/>
          </a:xfrm>
        </p:spPr>
        <p:txBody>
          <a:bodyPr anchor="b">
            <a:noAutofit/>
          </a:bodyPr>
          <a:lstStyle/>
          <a:p>
            <a:r>
              <a:rPr lang="en-US" sz="4000" dirty="0">
                <a:solidFill>
                  <a:srgbClr val="0B4183"/>
                </a:solidFill>
                <a:ea typeface="+mj-lt"/>
                <a:cs typeface="Calibri Light"/>
              </a:rPr>
              <a:t>Installing Required Packages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sp>
        <p:nvSpPr>
          <p:cNvPr id="7" name="Content Placeholder 2">
            <a:extLst>
              <a:ext uri="{FF2B5EF4-FFF2-40B4-BE49-F238E27FC236}">
                <a16:creationId xmlns:a16="http://schemas.microsoft.com/office/drawing/2014/main" id="{38FF3ABA-E392-1729-FDD9-85F096E39A0E}"/>
              </a:ext>
            </a:extLst>
          </p:cNvPr>
          <p:cNvSpPr>
            <a:spLocks noGrp="1"/>
          </p:cNvSpPr>
          <p:nvPr>
            <p:ph idx="1"/>
          </p:nvPr>
        </p:nvSpPr>
        <p:spPr>
          <a:xfrm>
            <a:off x="705932" y="3408408"/>
            <a:ext cx="7732136" cy="1826607"/>
          </a:xfrm>
        </p:spPr>
        <p:txBody>
          <a:bodyPr vert="horz" wrap="square" lIns="68580" tIns="34290" rIns="68580" bIns="34290" rtlCol="0" anchor="t" anchorCtr="0">
            <a:noAutofit/>
          </a:bodyPr>
          <a:lstStyle/>
          <a:p>
            <a:pPr marL="560387" indent="-342900">
              <a:spcBef>
                <a:spcPts val="600"/>
              </a:spcBef>
              <a:spcAft>
                <a:spcPts val="0"/>
              </a:spcAft>
              <a:buFont typeface="Arial" panose="020B0604020202020204" pitchFamily="34" charset="0"/>
              <a:buChar char="•"/>
            </a:pPr>
            <a:r>
              <a:rPr lang="en-US" dirty="0">
                <a:ea typeface="+mn-lt"/>
                <a:cs typeface="+mn-lt"/>
              </a:rPr>
              <a:t>Install AIF360 package from the AIF360 Toolkit</a:t>
            </a:r>
          </a:p>
          <a:p>
            <a:pPr marL="217487" indent="0">
              <a:spcBef>
                <a:spcPts val="600"/>
              </a:spcBef>
              <a:spcAft>
                <a:spcPts val="0"/>
              </a:spcAft>
              <a:buNone/>
            </a:pPr>
            <a:endParaRPr lang="en-US" dirty="0">
              <a:ea typeface="+mn-lt"/>
              <a:cs typeface="+mn-lt"/>
            </a:endParaRPr>
          </a:p>
          <a:p>
            <a:pPr marL="503237" indent="-285750">
              <a:spcBef>
                <a:spcPts val="600"/>
              </a:spcBef>
              <a:spcAft>
                <a:spcPts val="0"/>
              </a:spcAft>
            </a:pPr>
            <a:endParaRPr lang="en-US" dirty="0">
              <a:ea typeface="+mn-lt"/>
              <a:cs typeface="+mn-lt"/>
            </a:endParaRPr>
          </a:p>
        </p:txBody>
      </p:sp>
      <p:pic>
        <p:nvPicPr>
          <p:cNvPr id="13" name="Picture 12">
            <a:extLst>
              <a:ext uri="{FF2B5EF4-FFF2-40B4-BE49-F238E27FC236}">
                <a16:creationId xmlns:a16="http://schemas.microsoft.com/office/drawing/2014/main" id="{F271F75A-F4A7-BD94-37FC-7E131774AF2B}"/>
              </a:ext>
            </a:extLst>
          </p:cNvPr>
          <p:cNvPicPr>
            <a:picLocks noChangeAspect="1"/>
          </p:cNvPicPr>
          <p:nvPr/>
        </p:nvPicPr>
        <p:blipFill>
          <a:blip r:embed="rId3"/>
          <a:stretch>
            <a:fillRect/>
          </a:stretch>
        </p:blipFill>
        <p:spPr>
          <a:xfrm>
            <a:off x="705932" y="1478210"/>
            <a:ext cx="7732136" cy="1149236"/>
          </a:xfrm>
          <a:prstGeom prst="rect">
            <a:avLst/>
          </a:prstGeom>
        </p:spPr>
      </p:pic>
    </p:spTree>
    <p:extLst>
      <p:ext uri="{BB962C8B-B14F-4D97-AF65-F5344CB8AC3E}">
        <p14:creationId xmlns:p14="http://schemas.microsoft.com/office/powerpoint/2010/main" val="136134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AI Failures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77848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394007"/>
            <a:ext cx="7956331" cy="779440"/>
          </a:xfrm>
        </p:spPr>
        <p:txBody>
          <a:bodyPr anchor="b">
            <a:noAutofit/>
          </a:bodyPr>
          <a:lstStyle/>
          <a:p>
            <a:r>
              <a:rPr lang="en-US" sz="4000" dirty="0">
                <a:solidFill>
                  <a:srgbClr val="0B4183"/>
                </a:solidFill>
                <a:ea typeface="+mj-lt"/>
                <a:cs typeface="Calibri Light"/>
              </a:rPr>
              <a:t>Importing Libraries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9" name="Picture 8">
            <a:extLst>
              <a:ext uri="{FF2B5EF4-FFF2-40B4-BE49-F238E27FC236}">
                <a16:creationId xmlns:a16="http://schemas.microsoft.com/office/drawing/2014/main" id="{3E12F3CA-1876-7512-5C4B-B5CC0E42B047}"/>
              </a:ext>
            </a:extLst>
          </p:cNvPr>
          <p:cNvPicPr>
            <a:picLocks noChangeAspect="1"/>
          </p:cNvPicPr>
          <p:nvPr/>
        </p:nvPicPr>
        <p:blipFill>
          <a:blip r:embed="rId3"/>
          <a:stretch>
            <a:fillRect/>
          </a:stretch>
        </p:blipFill>
        <p:spPr>
          <a:xfrm>
            <a:off x="1661312" y="1504246"/>
            <a:ext cx="5841305" cy="3676188"/>
          </a:xfrm>
          <a:prstGeom prst="rect">
            <a:avLst/>
          </a:prstGeom>
        </p:spPr>
      </p:pic>
    </p:spTree>
    <p:extLst>
      <p:ext uri="{BB962C8B-B14F-4D97-AF65-F5344CB8AC3E}">
        <p14:creationId xmlns:p14="http://schemas.microsoft.com/office/powerpoint/2010/main" val="2989454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394009"/>
            <a:ext cx="7956331" cy="779440"/>
          </a:xfrm>
        </p:spPr>
        <p:txBody>
          <a:bodyPr anchor="b">
            <a:noAutofit/>
          </a:bodyPr>
          <a:lstStyle/>
          <a:p>
            <a:r>
              <a:rPr lang="en-US" sz="4000" dirty="0">
                <a:solidFill>
                  <a:srgbClr val="0B4183"/>
                </a:solidFill>
                <a:ea typeface="+mj-lt"/>
                <a:cs typeface="Calibri Light"/>
              </a:rPr>
              <a:t>Data Exploration</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6" name="Picture 5">
            <a:extLst>
              <a:ext uri="{FF2B5EF4-FFF2-40B4-BE49-F238E27FC236}">
                <a16:creationId xmlns:a16="http://schemas.microsoft.com/office/drawing/2014/main" id="{19AC2D40-7E22-5FE9-B4B5-BD8BC324B1B1}"/>
              </a:ext>
            </a:extLst>
          </p:cNvPr>
          <p:cNvPicPr>
            <a:picLocks noChangeAspect="1"/>
          </p:cNvPicPr>
          <p:nvPr/>
        </p:nvPicPr>
        <p:blipFill>
          <a:blip r:embed="rId3"/>
          <a:stretch>
            <a:fillRect/>
          </a:stretch>
        </p:blipFill>
        <p:spPr>
          <a:xfrm>
            <a:off x="1191912" y="1287221"/>
            <a:ext cx="1865296" cy="3163687"/>
          </a:xfrm>
          <a:prstGeom prst="rect">
            <a:avLst/>
          </a:prstGeom>
        </p:spPr>
      </p:pic>
      <p:pic>
        <p:nvPicPr>
          <p:cNvPr id="7" name="Picture 6">
            <a:extLst>
              <a:ext uri="{FF2B5EF4-FFF2-40B4-BE49-F238E27FC236}">
                <a16:creationId xmlns:a16="http://schemas.microsoft.com/office/drawing/2014/main" id="{E1BE0F32-35B3-E66A-A91F-AA4A3A1136DE}"/>
              </a:ext>
            </a:extLst>
          </p:cNvPr>
          <p:cNvPicPr>
            <a:picLocks noChangeAspect="1"/>
          </p:cNvPicPr>
          <p:nvPr/>
        </p:nvPicPr>
        <p:blipFill>
          <a:blip r:embed="rId4"/>
          <a:stretch>
            <a:fillRect/>
          </a:stretch>
        </p:blipFill>
        <p:spPr>
          <a:xfrm>
            <a:off x="4730625" y="1283970"/>
            <a:ext cx="3557160" cy="4083804"/>
          </a:xfrm>
          <a:prstGeom prst="rect">
            <a:avLst/>
          </a:prstGeom>
        </p:spPr>
      </p:pic>
    </p:spTree>
    <p:extLst>
      <p:ext uri="{BB962C8B-B14F-4D97-AF65-F5344CB8AC3E}">
        <p14:creationId xmlns:p14="http://schemas.microsoft.com/office/powerpoint/2010/main" val="3241249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415523"/>
            <a:ext cx="7956331" cy="779440"/>
          </a:xfrm>
        </p:spPr>
        <p:txBody>
          <a:bodyPr anchor="b">
            <a:noAutofit/>
          </a:bodyPr>
          <a:lstStyle/>
          <a:p>
            <a:r>
              <a:rPr lang="en-US" sz="4000" dirty="0">
                <a:solidFill>
                  <a:srgbClr val="0B4183"/>
                </a:solidFill>
                <a:ea typeface="+mj-lt"/>
                <a:cs typeface="Calibri Light"/>
              </a:rPr>
              <a:t>Data Visualization</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8" name="Picture 7">
            <a:extLst>
              <a:ext uri="{FF2B5EF4-FFF2-40B4-BE49-F238E27FC236}">
                <a16:creationId xmlns:a16="http://schemas.microsoft.com/office/drawing/2014/main" id="{528FAD9D-ACD5-E840-8B13-7CDAD6FD53DD}"/>
              </a:ext>
            </a:extLst>
          </p:cNvPr>
          <p:cNvPicPr>
            <a:picLocks noChangeAspect="1"/>
          </p:cNvPicPr>
          <p:nvPr/>
        </p:nvPicPr>
        <p:blipFill>
          <a:blip r:embed="rId3"/>
          <a:stretch>
            <a:fillRect/>
          </a:stretch>
        </p:blipFill>
        <p:spPr>
          <a:xfrm>
            <a:off x="4601817" y="1284453"/>
            <a:ext cx="4230735" cy="4144798"/>
          </a:xfrm>
          <a:prstGeom prst="rect">
            <a:avLst/>
          </a:prstGeom>
        </p:spPr>
      </p:pic>
      <p:pic>
        <p:nvPicPr>
          <p:cNvPr id="5" name="Picture 4">
            <a:extLst>
              <a:ext uri="{FF2B5EF4-FFF2-40B4-BE49-F238E27FC236}">
                <a16:creationId xmlns:a16="http://schemas.microsoft.com/office/drawing/2014/main" id="{4A9CF469-1E77-EFE6-EC3C-137F0AF08396}"/>
              </a:ext>
            </a:extLst>
          </p:cNvPr>
          <p:cNvPicPr>
            <a:picLocks noChangeAspect="1"/>
          </p:cNvPicPr>
          <p:nvPr/>
        </p:nvPicPr>
        <p:blipFill>
          <a:blip r:embed="rId4"/>
          <a:stretch>
            <a:fillRect/>
          </a:stretch>
        </p:blipFill>
        <p:spPr>
          <a:xfrm>
            <a:off x="342697" y="1250465"/>
            <a:ext cx="4010641" cy="2853872"/>
          </a:xfrm>
          <a:prstGeom prst="rect">
            <a:avLst/>
          </a:prstGeom>
        </p:spPr>
      </p:pic>
    </p:spTree>
    <p:extLst>
      <p:ext uri="{BB962C8B-B14F-4D97-AF65-F5344CB8AC3E}">
        <p14:creationId xmlns:p14="http://schemas.microsoft.com/office/powerpoint/2010/main" val="522912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404765"/>
            <a:ext cx="7956331" cy="779440"/>
          </a:xfrm>
        </p:spPr>
        <p:txBody>
          <a:bodyPr anchor="b">
            <a:noAutofit/>
          </a:bodyPr>
          <a:lstStyle/>
          <a:p>
            <a:r>
              <a:rPr lang="en-US" sz="4000" dirty="0">
                <a:solidFill>
                  <a:srgbClr val="0B4183"/>
                </a:solidFill>
                <a:ea typeface="+mj-lt"/>
                <a:cs typeface="Calibri Light"/>
              </a:rPr>
              <a:t>Correlation Matrix</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6" name="Picture 5">
            <a:extLst>
              <a:ext uri="{FF2B5EF4-FFF2-40B4-BE49-F238E27FC236}">
                <a16:creationId xmlns:a16="http://schemas.microsoft.com/office/drawing/2014/main" id="{4F58963D-43A8-C973-701F-B8C1331C440B}"/>
              </a:ext>
            </a:extLst>
          </p:cNvPr>
          <p:cNvPicPr>
            <a:picLocks noChangeAspect="1"/>
          </p:cNvPicPr>
          <p:nvPr/>
        </p:nvPicPr>
        <p:blipFill>
          <a:blip r:embed="rId3"/>
          <a:stretch>
            <a:fillRect/>
          </a:stretch>
        </p:blipFill>
        <p:spPr>
          <a:xfrm>
            <a:off x="539976" y="1463258"/>
            <a:ext cx="3343366" cy="3379806"/>
          </a:xfrm>
          <a:prstGeom prst="rect">
            <a:avLst/>
          </a:prstGeom>
        </p:spPr>
      </p:pic>
      <p:pic>
        <p:nvPicPr>
          <p:cNvPr id="7" name="Picture 6">
            <a:extLst>
              <a:ext uri="{FF2B5EF4-FFF2-40B4-BE49-F238E27FC236}">
                <a16:creationId xmlns:a16="http://schemas.microsoft.com/office/drawing/2014/main" id="{5FF4E069-75F6-2B69-A098-A553CEFC7D6C}"/>
              </a:ext>
            </a:extLst>
          </p:cNvPr>
          <p:cNvPicPr>
            <a:picLocks noChangeAspect="1"/>
          </p:cNvPicPr>
          <p:nvPr/>
        </p:nvPicPr>
        <p:blipFill>
          <a:blip r:embed="rId4"/>
          <a:stretch>
            <a:fillRect/>
          </a:stretch>
        </p:blipFill>
        <p:spPr>
          <a:xfrm>
            <a:off x="3960494" y="1308382"/>
            <a:ext cx="5119307" cy="3965993"/>
          </a:xfrm>
          <a:prstGeom prst="rect">
            <a:avLst/>
          </a:prstGeom>
        </p:spPr>
      </p:pic>
    </p:spTree>
    <p:extLst>
      <p:ext uri="{BB962C8B-B14F-4D97-AF65-F5344CB8AC3E}">
        <p14:creationId xmlns:p14="http://schemas.microsoft.com/office/powerpoint/2010/main" val="38396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404765"/>
            <a:ext cx="7956331" cy="779440"/>
          </a:xfrm>
        </p:spPr>
        <p:txBody>
          <a:bodyPr anchor="b">
            <a:noAutofit/>
          </a:bodyPr>
          <a:lstStyle/>
          <a:p>
            <a:r>
              <a:rPr lang="en-US" sz="4000" dirty="0">
                <a:solidFill>
                  <a:srgbClr val="0B4183"/>
                </a:solidFill>
                <a:ea typeface="+mj-lt"/>
                <a:cs typeface="Calibri Light"/>
              </a:rPr>
              <a:t>Data Preparation</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8" name="Picture 7">
            <a:extLst>
              <a:ext uri="{FF2B5EF4-FFF2-40B4-BE49-F238E27FC236}">
                <a16:creationId xmlns:a16="http://schemas.microsoft.com/office/drawing/2014/main" id="{A992C1C5-C231-C8A0-FD58-82A5B81F3D65}"/>
              </a:ext>
            </a:extLst>
          </p:cNvPr>
          <p:cNvPicPr>
            <a:picLocks noChangeAspect="1"/>
          </p:cNvPicPr>
          <p:nvPr/>
        </p:nvPicPr>
        <p:blipFill>
          <a:blip r:embed="rId3"/>
          <a:stretch>
            <a:fillRect/>
          </a:stretch>
        </p:blipFill>
        <p:spPr>
          <a:xfrm>
            <a:off x="539748" y="1594394"/>
            <a:ext cx="8064504" cy="3199646"/>
          </a:xfrm>
          <a:prstGeom prst="rect">
            <a:avLst/>
          </a:prstGeom>
        </p:spPr>
      </p:pic>
    </p:spTree>
    <p:extLst>
      <p:ext uri="{BB962C8B-B14F-4D97-AF65-F5344CB8AC3E}">
        <p14:creationId xmlns:p14="http://schemas.microsoft.com/office/powerpoint/2010/main" val="3127970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404765"/>
            <a:ext cx="7956331" cy="779440"/>
          </a:xfrm>
        </p:spPr>
        <p:txBody>
          <a:bodyPr anchor="b">
            <a:noAutofit/>
          </a:bodyPr>
          <a:lstStyle/>
          <a:p>
            <a:r>
              <a:rPr lang="en-US" sz="4000" dirty="0">
                <a:solidFill>
                  <a:srgbClr val="0B4183"/>
                </a:solidFill>
                <a:ea typeface="+mj-lt"/>
                <a:cs typeface="Calibri Light"/>
              </a:rPr>
              <a:t>Encode Categorical Variables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3" name="Picture 2">
            <a:extLst>
              <a:ext uri="{FF2B5EF4-FFF2-40B4-BE49-F238E27FC236}">
                <a16:creationId xmlns:a16="http://schemas.microsoft.com/office/drawing/2014/main" id="{FE655449-EEA2-542A-3356-DBCF2A579500}"/>
              </a:ext>
            </a:extLst>
          </p:cNvPr>
          <p:cNvPicPr>
            <a:picLocks noChangeAspect="1"/>
          </p:cNvPicPr>
          <p:nvPr/>
        </p:nvPicPr>
        <p:blipFill>
          <a:blip r:embed="rId3"/>
          <a:stretch>
            <a:fillRect/>
          </a:stretch>
        </p:blipFill>
        <p:spPr>
          <a:xfrm>
            <a:off x="588578" y="1351952"/>
            <a:ext cx="7956331" cy="3093071"/>
          </a:xfrm>
          <a:prstGeom prst="rect">
            <a:avLst/>
          </a:prstGeom>
        </p:spPr>
      </p:pic>
    </p:spTree>
    <p:extLst>
      <p:ext uri="{BB962C8B-B14F-4D97-AF65-F5344CB8AC3E}">
        <p14:creationId xmlns:p14="http://schemas.microsoft.com/office/powerpoint/2010/main" val="2009842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Data Partitioning</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6" name="Picture 5">
            <a:extLst>
              <a:ext uri="{FF2B5EF4-FFF2-40B4-BE49-F238E27FC236}">
                <a16:creationId xmlns:a16="http://schemas.microsoft.com/office/drawing/2014/main" id="{EA4AFAFE-E607-717B-EC47-029019A92B53}"/>
              </a:ext>
            </a:extLst>
          </p:cNvPr>
          <p:cNvPicPr>
            <a:picLocks noChangeAspect="1"/>
          </p:cNvPicPr>
          <p:nvPr/>
        </p:nvPicPr>
        <p:blipFill>
          <a:blip r:embed="rId3"/>
          <a:stretch>
            <a:fillRect/>
          </a:stretch>
        </p:blipFill>
        <p:spPr>
          <a:xfrm>
            <a:off x="612586" y="2750749"/>
            <a:ext cx="7540814" cy="1514846"/>
          </a:xfrm>
          <a:prstGeom prst="rect">
            <a:avLst/>
          </a:prstGeom>
        </p:spPr>
      </p:pic>
      <p:pic>
        <p:nvPicPr>
          <p:cNvPr id="7" name="Picture 6">
            <a:extLst>
              <a:ext uri="{FF2B5EF4-FFF2-40B4-BE49-F238E27FC236}">
                <a16:creationId xmlns:a16="http://schemas.microsoft.com/office/drawing/2014/main" id="{DF1C5543-EDD7-CBE0-6D4A-CF86AB7AC82F}"/>
              </a:ext>
            </a:extLst>
          </p:cNvPr>
          <p:cNvPicPr>
            <a:picLocks noChangeAspect="1"/>
          </p:cNvPicPr>
          <p:nvPr/>
        </p:nvPicPr>
        <p:blipFill>
          <a:blip r:embed="rId4"/>
          <a:stretch>
            <a:fillRect/>
          </a:stretch>
        </p:blipFill>
        <p:spPr>
          <a:xfrm>
            <a:off x="612586" y="1184900"/>
            <a:ext cx="7540814" cy="1554396"/>
          </a:xfrm>
          <a:prstGeom prst="rect">
            <a:avLst/>
          </a:prstGeom>
        </p:spPr>
      </p:pic>
      <p:sp>
        <p:nvSpPr>
          <p:cNvPr id="10" name="Content Placeholder 2">
            <a:extLst>
              <a:ext uri="{FF2B5EF4-FFF2-40B4-BE49-F238E27FC236}">
                <a16:creationId xmlns:a16="http://schemas.microsoft.com/office/drawing/2014/main" id="{25C6E291-E986-060A-0FA4-2FF6EAC980BA}"/>
              </a:ext>
            </a:extLst>
          </p:cNvPr>
          <p:cNvSpPr>
            <a:spLocks noGrp="1"/>
          </p:cNvSpPr>
          <p:nvPr>
            <p:ph idx="1"/>
          </p:nvPr>
        </p:nvSpPr>
        <p:spPr>
          <a:xfrm>
            <a:off x="705932" y="4441139"/>
            <a:ext cx="7732136" cy="1826607"/>
          </a:xfrm>
        </p:spPr>
        <p:txBody>
          <a:bodyPr vert="horz" wrap="square" lIns="68580" tIns="34290" rIns="68580" bIns="34290" rtlCol="0" anchor="t" anchorCtr="0">
            <a:noAutofit/>
          </a:bodyPr>
          <a:lstStyle/>
          <a:p>
            <a:pPr marL="217487" indent="0">
              <a:spcBef>
                <a:spcPts val="600"/>
              </a:spcBef>
              <a:spcAft>
                <a:spcPts val="0"/>
              </a:spcAft>
              <a:buNone/>
            </a:pPr>
            <a:r>
              <a:rPr lang="en-US" dirty="0">
                <a:ea typeface="+mn-lt"/>
                <a:cs typeface="+mn-lt"/>
              </a:rPr>
              <a:t>Split data set into training and testing data sets</a:t>
            </a:r>
          </a:p>
          <a:p>
            <a:pPr marL="560387" indent="-342900">
              <a:spcBef>
                <a:spcPts val="600"/>
              </a:spcBef>
              <a:spcAft>
                <a:spcPts val="0"/>
              </a:spcAft>
              <a:buFont typeface="Arial" panose="020B0604020202020204" pitchFamily="34" charset="0"/>
              <a:buChar char="•"/>
            </a:pPr>
            <a:r>
              <a:rPr lang="en-US" dirty="0">
                <a:ea typeface="+mn-lt"/>
                <a:cs typeface="+mn-lt"/>
              </a:rPr>
              <a:t>80% training data and 20% testing data</a:t>
            </a:r>
          </a:p>
        </p:txBody>
      </p:sp>
    </p:spTree>
    <p:extLst>
      <p:ext uri="{BB962C8B-B14F-4D97-AF65-F5344CB8AC3E}">
        <p14:creationId xmlns:p14="http://schemas.microsoft.com/office/powerpoint/2010/main" val="476441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Original Dataset: Bias Statistics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7" name="Picture 6">
            <a:extLst>
              <a:ext uri="{FF2B5EF4-FFF2-40B4-BE49-F238E27FC236}">
                <a16:creationId xmlns:a16="http://schemas.microsoft.com/office/drawing/2014/main" id="{363C246F-2D75-2D70-9C7F-8A4F768B5AD6}"/>
              </a:ext>
            </a:extLst>
          </p:cNvPr>
          <p:cNvPicPr>
            <a:picLocks noChangeAspect="1"/>
          </p:cNvPicPr>
          <p:nvPr/>
        </p:nvPicPr>
        <p:blipFill>
          <a:blip r:embed="rId3"/>
          <a:stretch>
            <a:fillRect/>
          </a:stretch>
        </p:blipFill>
        <p:spPr>
          <a:xfrm>
            <a:off x="671757" y="1562956"/>
            <a:ext cx="8264311" cy="3249074"/>
          </a:xfrm>
          <a:prstGeom prst="rect">
            <a:avLst/>
          </a:prstGeom>
        </p:spPr>
      </p:pic>
    </p:spTree>
    <p:extLst>
      <p:ext uri="{BB962C8B-B14F-4D97-AF65-F5344CB8AC3E}">
        <p14:creationId xmlns:p14="http://schemas.microsoft.com/office/powerpoint/2010/main" val="3696127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Disparate Impact Ratio</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7" name="Picture 6">
            <a:extLst>
              <a:ext uri="{FF2B5EF4-FFF2-40B4-BE49-F238E27FC236}">
                <a16:creationId xmlns:a16="http://schemas.microsoft.com/office/drawing/2014/main" id="{E7A453ED-CB55-7D49-F2A3-BB56FABADC8F}"/>
              </a:ext>
            </a:extLst>
          </p:cNvPr>
          <p:cNvPicPr>
            <a:picLocks noChangeAspect="1"/>
          </p:cNvPicPr>
          <p:nvPr/>
        </p:nvPicPr>
        <p:blipFill>
          <a:blip r:embed="rId3"/>
          <a:stretch>
            <a:fillRect/>
          </a:stretch>
        </p:blipFill>
        <p:spPr>
          <a:xfrm>
            <a:off x="459485" y="1467504"/>
            <a:ext cx="8254208" cy="3368904"/>
          </a:xfrm>
          <a:prstGeom prst="rect">
            <a:avLst/>
          </a:prstGeom>
        </p:spPr>
      </p:pic>
    </p:spTree>
    <p:extLst>
      <p:ext uri="{BB962C8B-B14F-4D97-AF65-F5344CB8AC3E}">
        <p14:creationId xmlns:p14="http://schemas.microsoft.com/office/powerpoint/2010/main" val="3546625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Train Model</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5" name="Picture 4">
            <a:extLst>
              <a:ext uri="{FF2B5EF4-FFF2-40B4-BE49-F238E27FC236}">
                <a16:creationId xmlns:a16="http://schemas.microsoft.com/office/drawing/2014/main" id="{3DA6A878-F075-9C6D-86F2-953BE5FD5376}"/>
              </a:ext>
            </a:extLst>
          </p:cNvPr>
          <p:cNvPicPr>
            <a:picLocks noChangeAspect="1"/>
          </p:cNvPicPr>
          <p:nvPr/>
        </p:nvPicPr>
        <p:blipFill>
          <a:blip r:embed="rId3"/>
          <a:stretch>
            <a:fillRect/>
          </a:stretch>
        </p:blipFill>
        <p:spPr>
          <a:xfrm>
            <a:off x="671758" y="1675900"/>
            <a:ext cx="7257548" cy="2363201"/>
          </a:xfrm>
          <a:prstGeom prst="rect">
            <a:avLst/>
          </a:prstGeom>
        </p:spPr>
      </p:pic>
    </p:spTree>
    <p:extLst>
      <p:ext uri="{BB962C8B-B14F-4D97-AF65-F5344CB8AC3E}">
        <p14:creationId xmlns:p14="http://schemas.microsoft.com/office/powerpoint/2010/main" val="79494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8FE-7FF8-1599-DC0D-0A1E46750491}"/>
              </a:ext>
            </a:extLst>
          </p:cNvPr>
          <p:cNvSpPr>
            <a:spLocks noGrp="1"/>
          </p:cNvSpPr>
          <p:nvPr>
            <p:ph type="title"/>
          </p:nvPr>
        </p:nvSpPr>
        <p:spPr>
          <a:xfrm>
            <a:off x="470263" y="397236"/>
            <a:ext cx="8157007" cy="765810"/>
          </a:xfrm>
        </p:spPr>
        <p:txBody>
          <a:bodyPr>
            <a:noAutofit/>
          </a:bodyPr>
          <a:lstStyle/>
          <a:p>
            <a:r>
              <a:rPr lang="en-US" sz="4000" dirty="0">
                <a:cs typeface="Calibri Light"/>
              </a:rPr>
              <a:t>Amazon AI Hiring System</a:t>
            </a:r>
          </a:p>
        </p:txBody>
      </p:sp>
      <p:sp>
        <p:nvSpPr>
          <p:cNvPr id="10" name="TextBox 9">
            <a:extLst>
              <a:ext uri="{FF2B5EF4-FFF2-40B4-BE49-F238E27FC236}">
                <a16:creationId xmlns:a16="http://schemas.microsoft.com/office/drawing/2014/main" id="{30511DC2-9A75-9C55-3889-5666B4C14C49}"/>
              </a:ext>
            </a:extLst>
          </p:cNvPr>
          <p:cNvSpPr txBox="1"/>
          <p:nvPr/>
        </p:nvSpPr>
        <p:spPr>
          <a:xfrm>
            <a:off x="525780" y="1955800"/>
            <a:ext cx="4000500" cy="315471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rPr>
              <a:t>AI can exhibit gender bias as per Amazon experimental hiring algorithm</a:t>
            </a:r>
          </a:p>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rPr>
              <a:t>Disparity is more conspicuous  in tech roles</a:t>
            </a:r>
          </a:p>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rPr>
              <a:t>Amazon’s experimental AI system followed the existing disparity</a:t>
            </a:r>
          </a:p>
          <a:p>
            <a:pPr marR="0" lvl="0" algn="l" defTabSz="914400" rtl="0" eaLnBrk="1" fontAlgn="auto" latinLnBrk="0" hangingPunct="1">
              <a:lnSpc>
                <a:spcPct val="100000"/>
              </a:lnSpc>
              <a:spcBef>
                <a:spcPts val="0"/>
              </a:spcBef>
              <a:spcAft>
                <a:spcPts val="0"/>
              </a:spcAft>
              <a:buClr>
                <a:srgbClr val="A93023">
                  <a:lumMod val="75000"/>
                </a:srgbClr>
              </a:buClr>
              <a:buSzTx/>
              <a:tabLst/>
              <a:defRPr/>
            </a:pPr>
            <a:endPar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endParaRPr>
          </a:p>
          <a:p>
            <a:pPr marL="257175" marR="0" lvl="0" indent="-257175" algn="l" defTabSz="914400" rtl="0" eaLnBrk="1" fontAlgn="auto" latinLnBrk="0" hangingPunct="1">
              <a:lnSpc>
                <a:spcPct val="100000"/>
              </a:lnSpc>
              <a:spcBef>
                <a:spcPts val="0"/>
              </a:spcBef>
              <a:spcAft>
                <a:spcPts val="0"/>
              </a:spcAft>
              <a:buClrTx/>
              <a:buSzTx/>
              <a:buFontTx/>
              <a:buAutoNum type="arabicPeriod"/>
              <a:tabLst/>
              <a:defRPr/>
            </a:pPr>
            <a:endParaRPr kumimoji="0" lang="en-US" sz="1050" b="0" i="0" u="none" strike="noStrike" kern="0" cap="none" spc="0" normalizeH="0" baseline="0" noProof="0" dirty="0">
              <a:ln>
                <a:noFill/>
              </a:ln>
              <a:solidFill>
                <a:srgbClr val="000000"/>
              </a:solidFill>
              <a:effectLst/>
              <a:uLnTx/>
              <a:uFillTx/>
              <a:latin typeface="Arial"/>
              <a:cs typeface="Calibri Light"/>
              <a:sym typeface="Arial"/>
            </a:endParaRPr>
          </a:p>
        </p:txBody>
      </p:sp>
      <p:pic>
        <p:nvPicPr>
          <p:cNvPr id="11" name="Picture 10">
            <a:extLst>
              <a:ext uri="{FF2B5EF4-FFF2-40B4-BE49-F238E27FC236}">
                <a16:creationId xmlns:a16="http://schemas.microsoft.com/office/drawing/2014/main" id="{4C5533DA-9662-7E91-1276-52E1670A7359}"/>
              </a:ext>
            </a:extLst>
          </p:cNvPr>
          <p:cNvPicPr>
            <a:picLocks noChangeAspect="1"/>
          </p:cNvPicPr>
          <p:nvPr/>
        </p:nvPicPr>
        <p:blipFill>
          <a:blip r:embed="rId3"/>
          <a:stretch>
            <a:fillRect/>
          </a:stretch>
        </p:blipFill>
        <p:spPr>
          <a:xfrm>
            <a:off x="4842792" y="1684080"/>
            <a:ext cx="3835282" cy="3226833"/>
          </a:xfrm>
          <a:prstGeom prst="rect">
            <a:avLst/>
          </a:prstGeom>
        </p:spPr>
      </p:pic>
    </p:spTree>
    <p:extLst>
      <p:ext uri="{BB962C8B-B14F-4D97-AF65-F5344CB8AC3E}">
        <p14:creationId xmlns:p14="http://schemas.microsoft.com/office/powerpoint/2010/main" val="1283195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1007194"/>
            <a:ext cx="8254208" cy="779440"/>
          </a:xfrm>
        </p:spPr>
        <p:txBody>
          <a:bodyPr anchor="b">
            <a:noAutofit/>
          </a:bodyPr>
          <a:lstStyle/>
          <a:p>
            <a:r>
              <a:rPr lang="en-US" sz="4000" dirty="0">
                <a:solidFill>
                  <a:srgbClr val="0B4183"/>
                </a:solidFill>
                <a:ea typeface="+mj-lt"/>
                <a:cs typeface="Calibri Light"/>
              </a:rPr>
              <a:t>Bias Mitigation – Disparate Impact Remover</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6" name="Picture 5">
            <a:extLst>
              <a:ext uri="{FF2B5EF4-FFF2-40B4-BE49-F238E27FC236}">
                <a16:creationId xmlns:a16="http://schemas.microsoft.com/office/drawing/2014/main" id="{E2FE9E4E-533A-FE92-0455-36784A2B906A}"/>
              </a:ext>
            </a:extLst>
          </p:cNvPr>
          <p:cNvPicPr>
            <a:picLocks noChangeAspect="1"/>
          </p:cNvPicPr>
          <p:nvPr/>
        </p:nvPicPr>
        <p:blipFill rotWithShape="1">
          <a:blip r:embed="rId3"/>
          <a:srcRect b="19593"/>
          <a:stretch/>
        </p:blipFill>
        <p:spPr>
          <a:xfrm>
            <a:off x="748910" y="1780097"/>
            <a:ext cx="6323403" cy="3422991"/>
          </a:xfrm>
          <a:prstGeom prst="rect">
            <a:avLst/>
          </a:prstGeom>
        </p:spPr>
      </p:pic>
    </p:spTree>
    <p:extLst>
      <p:ext uri="{BB962C8B-B14F-4D97-AF65-F5344CB8AC3E}">
        <p14:creationId xmlns:p14="http://schemas.microsoft.com/office/powerpoint/2010/main" val="1895164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Train Model – Transformed Dataset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6" name="Picture 5">
            <a:extLst>
              <a:ext uri="{FF2B5EF4-FFF2-40B4-BE49-F238E27FC236}">
                <a16:creationId xmlns:a16="http://schemas.microsoft.com/office/drawing/2014/main" id="{6B3010F5-1C77-FA29-87B2-4E28777A4DFE}"/>
              </a:ext>
            </a:extLst>
          </p:cNvPr>
          <p:cNvPicPr>
            <a:picLocks noChangeAspect="1"/>
          </p:cNvPicPr>
          <p:nvPr/>
        </p:nvPicPr>
        <p:blipFill>
          <a:blip r:embed="rId3"/>
          <a:stretch>
            <a:fillRect/>
          </a:stretch>
        </p:blipFill>
        <p:spPr>
          <a:xfrm>
            <a:off x="671757" y="1682990"/>
            <a:ext cx="7992446" cy="2597545"/>
          </a:xfrm>
          <a:prstGeom prst="rect">
            <a:avLst/>
          </a:prstGeom>
        </p:spPr>
      </p:pic>
    </p:spTree>
    <p:extLst>
      <p:ext uri="{BB962C8B-B14F-4D97-AF65-F5344CB8AC3E}">
        <p14:creationId xmlns:p14="http://schemas.microsoft.com/office/powerpoint/2010/main" val="110134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404764"/>
            <a:ext cx="8254208" cy="779440"/>
          </a:xfrm>
        </p:spPr>
        <p:txBody>
          <a:bodyPr anchor="b">
            <a:noAutofit/>
          </a:bodyPr>
          <a:lstStyle/>
          <a:p>
            <a:r>
              <a:rPr lang="en-US" sz="4000" dirty="0">
                <a:solidFill>
                  <a:srgbClr val="0B4183"/>
                </a:solidFill>
                <a:ea typeface="+mj-lt"/>
                <a:cs typeface="Calibri Light"/>
              </a:rPr>
              <a:t>Bias Statistics – Transformed Dataset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3" name="Picture 2">
            <a:extLst>
              <a:ext uri="{FF2B5EF4-FFF2-40B4-BE49-F238E27FC236}">
                <a16:creationId xmlns:a16="http://schemas.microsoft.com/office/drawing/2014/main" id="{2B018868-9B62-805F-C8BD-4ADF2E12B113}"/>
              </a:ext>
            </a:extLst>
          </p:cNvPr>
          <p:cNvPicPr>
            <a:picLocks noChangeAspect="1"/>
          </p:cNvPicPr>
          <p:nvPr/>
        </p:nvPicPr>
        <p:blipFill>
          <a:blip r:embed="rId3"/>
          <a:stretch>
            <a:fillRect/>
          </a:stretch>
        </p:blipFill>
        <p:spPr>
          <a:xfrm>
            <a:off x="860612" y="1234286"/>
            <a:ext cx="6107790" cy="4006956"/>
          </a:xfrm>
          <a:prstGeom prst="rect">
            <a:avLst/>
          </a:prstGeom>
        </p:spPr>
      </p:pic>
    </p:spTree>
    <p:extLst>
      <p:ext uri="{BB962C8B-B14F-4D97-AF65-F5344CB8AC3E}">
        <p14:creationId xmlns:p14="http://schemas.microsoft.com/office/powerpoint/2010/main" val="2697435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Results – Bank Churn Dataset </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graphicFrame>
        <p:nvGraphicFramePr>
          <p:cNvPr id="7" name="Table 7">
            <a:extLst>
              <a:ext uri="{FF2B5EF4-FFF2-40B4-BE49-F238E27FC236}">
                <a16:creationId xmlns:a16="http://schemas.microsoft.com/office/drawing/2014/main" id="{13E183CA-4A4E-22D6-205D-92724D8C2A8C}"/>
              </a:ext>
            </a:extLst>
          </p:cNvPr>
          <p:cNvGraphicFramePr>
            <a:graphicFrameLocks noGrp="1"/>
          </p:cNvGraphicFramePr>
          <p:nvPr>
            <p:extLst>
              <p:ext uri="{D42A27DB-BD31-4B8C-83A1-F6EECF244321}">
                <p14:modId xmlns:p14="http://schemas.microsoft.com/office/powerpoint/2010/main" val="3944321430"/>
              </p:ext>
            </p:extLst>
          </p:nvPr>
        </p:nvGraphicFramePr>
        <p:xfrm>
          <a:off x="1524000" y="1949450"/>
          <a:ext cx="6096000" cy="1630680"/>
        </p:xfrm>
        <a:graphic>
          <a:graphicData uri="http://schemas.openxmlformats.org/drawingml/2006/table">
            <a:tbl>
              <a:tblPr firstRow="1" bandRow="1">
                <a:tableStyleId>{7E9639D4-E3E2-4D34-9284-5A2195B3D0D7}</a:tableStyleId>
              </a:tblPr>
              <a:tblGrid>
                <a:gridCol w="2032000">
                  <a:extLst>
                    <a:ext uri="{9D8B030D-6E8A-4147-A177-3AD203B41FA5}">
                      <a16:colId xmlns:a16="http://schemas.microsoft.com/office/drawing/2014/main" val="2764300277"/>
                    </a:ext>
                  </a:extLst>
                </a:gridCol>
                <a:gridCol w="2032000">
                  <a:extLst>
                    <a:ext uri="{9D8B030D-6E8A-4147-A177-3AD203B41FA5}">
                      <a16:colId xmlns:a16="http://schemas.microsoft.com/office/drawing/2014/main" val="1377007926"/>
                    </a:ext>
                  </a:extLst>
                </a:gridCol>
                <a:gridCol w="2032000">
                  <a:extLst>
                    <a:ext uri="{9D8B030D-6E8A-4147-A177-3AD203B41FA5}">
                      <a16:colId xmlns:a16="http://schemas.microsoft.com/office/drawing/2014/main" val="3111702470"/>
                    </a:ext>
                  </a:extLst>
                </a:gridCol>
              </a:tblGrid>
              <a:tr h="370840">
                <a:tc gridSpan="3">
                  <a:txBody>
                    <a:bodyPr/>
                    <a:lstStyle/>
                    <a:p>
                      <a:pPr algn="ctr"/>
                      <a:r>
                        <a:rPr lang="en-US" dirty="0"/>
                        <a:t>BANK CHIRN DATASET</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139727245"/>
                  </a:ext>
                </a:extLst>
              </a:tr>
              <a:tr h="370840">
                <a:tc>
                  <a:txBody>
                    <a:bodyPr/>
                    <a:lstStyle/>
                    <a:p>
                      <a:pPr algn="ctr"/>
                      <a:r>
                        <a:rPr lang="en-US" dirty="0"/>
                        <a:t>ENTITY/DATASET</a:t>
                      </a:r>
                    </a:p>
                  </a:txBody>
                  <a:tcPr/>
                </a:tc>
                <a:tc>
                  <a:txBody>
                    <a:bodyPr/>
                    <a:lstStyle/>
                    <a:p>
                      <a:pPr algn="ctr"/>
                      <a:r>
                        <a:rPr lang="en-US" dirty="0"/>
                        <a:t>ORIGINAL</a:t>
                      </a:r>
                    </a:p>
                  </a:txBody>
                  <a:tcPr/>
                </a:tc>
                <a:tc>
                  <a:txBody>
                    <a:bodyPr/>
                    <a:lstStyle/>
                    <a:p>
                      <a:pPr algn="ctr"/>
                      <a:r>
                        <a:rPr lang="en-US" dirty="0"/>
                        <a:t>TRANSFORMED</a:t>
                      </a:r>
                    </a:p>
                  </a:txBody>
                  <a:tcPr/>
                </a:tc>
                <a:extLst>
                  <a:ext uri="{0D108BD9-81ED-4DB2-BD59-A6C34878D82A}">
                    <a16:rowId xmlns:a16="http://schemas.microsoft.com/office/drawing/2014/main" val="995225028"/>
                  </a:ext>
                </a:extLst>
              </a:tr>
              <a:tr h="370840">
                <a:tc>
                  <a:txBody>
                    <a:bodyPr/>
                    <a:lstStyle/>
                    <a:p>
                      <a:pPr algn="ctr"/>
                      <a:r>
                        <a:rPr lang="en-US" dirty="0"/>
                        <a:t>DISPARATE IMPACT</a:t>
                      </a:r>
                    </a:p>
                  </a:txBody>
                  <a:tcPr/>
                </a:tc>
                <a:tc>
                  <a:txBody>
                    <a:bodyPr/>
                    <a:lstStyle/>
                    <a:p>
                      <a:pPr algn="ctr"/>
                      <a:r>
                        <a:rPr lang="en-US" dirty="0"/>
                        <a:t>1.53</a:t>
                      </a:r>
                    </a:p>
                  </a:txBody>
                  <a:tcPr/>
                </a:tc>
                <a:tc>
                  <a:txBody>
                    <a:bodyPr/>
                    <a:lstStyle/>
                    <a:p>
                      <a:pPr algn="ctr"/>
                      <a:r>
                        <a:rPr lang="en-US" dirty="0"/>
                        <a:t>1.27</a:t>
                      </a:r>
                    </a:p>
                  </a:txBody>
                  <a:tcPr/>
                </a:tc>
                <a:extLst>
                  <a:ext uri="{0D108BD9-81ED-4DB2-BD59-A6C34878D82A}">
                    <a16:rowId xmlns:a16="http://schemas.microsoft.com/office/drawing/2014/main" val="3708095269"/>
                  </a:ext>
                </a:extLst>
              </a:tr>
              <a:tr h="370840">
                <a:tc>
                  <a:txBody>
                    <a:bodyPr/>
                    <a:lstStyle/>
                    <a:p>
                      <a:pPr algn="ctr"/>
                      <a:r>
                        <a:rPr lang="en-US" dirty="0"/>
                        <a:t>ACCURACY -LOGISTIC</a:t>
                      </a:r>
                    </a:p>
                  </a:txBody>
                  <a:tcPr/>
                </a:tc>
                <a:tc>
                  <a:txBody>
                    <a:bodyPr/>
                    <a:lstStyle/>
                    <a:p>
                      <a:pPr algn="ctr"/>
                      <a:r>
                        <a:rPr lang="en-US" dirty="0"/>
                        <a:t>0.789</a:t>
                      </a:r>
                    </a:p>
                  </a:txBody>
                  <a:tcPr/>
                </a:tc>
                <a:tc>
                  <a:txBody>
                    <a:bodyPr/>
                    <a:lstStyle/>
                    <a:p>
                      <a:pPr algn="ctr"/>
                      <a:r>
                        <a:rPr lang="en-US" dirty="0"/>
                        <a:t>0.789</a:t>
                      </a:r>
                    </a:p>
                  </a:txBody>
                  <a:tcPr/>
                </a:tc>
                <a:extLst>
                  <a:ext uri="{0D108BD9-81ED-4DB2-BD59-A6C34878D82A}">
                    <a16:rowId xmlns:a16="http://schemas.microsoft.com/office/drawing/2014/main" val="4220266194"/>
                  </a:ext>
                </a:extLst>
              </a:tr>
            </a:tbl>
          </a:graphicData>
        </a:graphic>
      </p:graphicFrame>
    </p:spTree>
    <p:extLst>
      <p:ext uri="{BB962C8B-B14F-4D97-AF65-F5344CB8AC3E}">
        <p14:creationId xmlns:p14="http://schemas.microsoft.com/office/powerpoint/2010/main" val="1012691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Bias Algorithm Trade-offs </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sp>
        <p:nvSpPr>
          <p:cNvPr id="9" name="Content Placeholder 2">
            <a:extLst>
              <a:ext uri="{FF2B5EF4-FFF2-40B4-BE49-F238E27FC236}">
                <a16:creationId xmlns:a16="http://schemas.microsoft.com/office/drawing/2014/main" id="{0F7C58C2-4D0C-78FA-D658-E5FDC2BDCC08}"/>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indent="-349250"/>
            <a:r>
              <a:rPr lang="en-US" sz="2400" dirty="0">
                <a:latin typeface="Helvetica" panose="020B0604020202020204" pitchFamily="34" charset="0"/>
                <a:ea typeface="+mn-lt"/>
                <a:cs typeface="Helvetica" panose="020B0604020202020204" pitchFamily="34" charset="0"/>
              </a:rPr>
              <a:t>Trade-Off between accuracy vs bias statistics.</a:t>
            </a:r>
          </a:p>
          <a:p>
            <a:pPr indent="-349250"/>
            <a:r>
              <a:rPr lang="en-US" sz="2400" dirty="0">
                <a:latin typeface="Helvetica" panose="020B0604020202020204" pitchFamily="34" charset="0"/>
                <a:ea typeface="+mn-lt"/>
                <a:cs typeface="Helvetica" panose="020B0604020202020204" pitchFamily="34" charset="0"/>
              </a:rPr>
              <a:t>Dataset and business case must be well-defined.</a:t>
            </a:r>
          </a:p>
          <a:p>
            <a:pPr indent="-349250"/>
            <a:r>
              <a:rPr lang="en-US" sz="2400" dirty="0">
                <a:latin typeface="Helvetica" panose="020B0604020202020204" pitchFamily="34" charset="0"/>
                <a:ea typeface="+mn-lt"/>
                <a:cs typeface="Helvetica" panose="020B0604020202020204" pitchFamily="34" charset="0"/>
              </a:rPr>
              <a:t>Needs careful judgment of which algorithm to follow.</a:t>
            </a:r>
          </a:p>
          <a:p>
            <a:pPr indent="-349250"/>
            <a:endParaRPr lang="en-US" sz="2400" dirty="0">
              <a:latin typeface="Helvetica" panose="020B0604020202020204" pitchFamily="34" charset="0"/>
              <a:ea typeface="+mn-lt"/>
              <a:cs typeface="Helvetica" panose="020B0604020202020204" pitchFamily="34" charset="0"/>
            </a:endParaRPr>
          </a:p>
        </p:txBody>
      </p:sp>
    </p:spTree>
    <p:extLst>
      <p:ext uri="{BB962C8B-B14F-4D97-AF65-F5344CB8AC3E}">
        <p14:creationId xmlns:p14="http://schemas.microsoft.com/office/powerpoint/2010/main" val="496134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Bias Algorithm Trade-offs </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sp>
        <p:nvSpPr>
          <p:cNvPr id="9" name="Content Placeholder 2">
            <a:extLst>
              <a:ext uri="{FF2B5EF4-FFF2-40B4-BE49-F238E27FC236}">
                <a16:creationId xmlns:a16="http://schemas.microsoft.com/office/drawing/2014/main" id="{0F7C58C2-4D0C-78FA-D658-E5FDC2BDCC08}"/>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indent="-349250"/>
            <a:r>
              <a:rPr lang="en-US" sz="2400" dirty="0">
                <a:latin typeface="Helvetica" panose="020B0604020202020204" pitchFamily="34" charset="0"/>
                <a:ea typeface="+mn-lt"/>
                <a:cs typeface="Helvetica" panose="020B0604020202020204" pitchFamily="34" charset="0"/>
              </a:rPr>
              <a:t>Continue/Expand on models using in-processing and post processing algorithms.</a:t>
            </a:r>
          </a:p>
          <a:p>
            <a:pPr indent="-349250"/>
            <a:r>
              <a:rPr lang="en-US" sz="2400" dirty="0">
                <a:latin typeface="Helvetica" panose="020B0604020202020204" pitchFamily="34" charset="0"/>
                <a:ea typeface="+mn-lt"/>
                <a:cs typeface="Helvetica" panose="020B0604020202020204" pitchFamily="34" charset="0"/>
              </a:rPr>
              <a:t>Focus on comparison between the three models of pre-processing, in-processing and post-processing algorithms.</a:t>
            </a:r>
          </a:p>
          <a:p>
            <a:pPr indent="-349250"/>
            <a:r>
              <a:rPr lang="en-US" sz="2400" dirty="0">
                <a:latin typeface="Helvetica" panose="020B0604020202020204" pitchFamily="34" charset="0"/>
                <a:ea typeface="+mn-lt"/>
                <a:cs typeface="Helvetica" panose="020B0604020202020204" pitchFamily="34" charset="0"/>
              </a:rPr>
              <a:t>Test Algorithm on other datasets.</a:t>
            </a:r>
          </a:p>
          <a:p>
            <a:pPr indent="-349250"/>
            <a:endParaRPr lang="en-US" sz="2400" dirty="0">
              <a:latin typeface="Helvetica" panose="020B0604020202020204" pitchFamily="34" charset="0"/>
              <a:ea typeface="+mn-lt"/>
              <a:cs typeface="Helvetica" panose="020B0604020202020204" pitchFamily="34" charset="0"/>
            </a:endParaRPr>
          </a:p>
        </p:txBody>
      </p:sp>
    </p:spTree>
    <p:extLst>
      <p:ext uri="{BB962C8B-B14F-4D97-AF65-F5344CB8AC3E}">
        <p14:creationId xmlns:p14="http://schemas.microsoft.com/office/powerpoint/2010/main" val="1746771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Web Resources </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sp>
        <p:nvSpPr>
          <p:cNvPr id="9" name="Content Placeholder 2">
            <a:extLst>
              <a:ext uri="{FF2B5EF4-FFF2-40B4-BE49-F238E27FC236}">
                <a16:creationId xmlns:a16="http://schemas.microsoft.com/office/drawing/2014/main" id="{0F7C58C2-4D0C-78FA-D658-E5FDC2BDCC08}"/>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indent="-349250"/>
            <a:r>
              <a:rPr lang="it-IT" sz="2400" dirty="0">
                <a:latin typeface="Helvetica" panose="020B0604020202020204" pitchFamily="34" charset="0"/>
                <a:ea typeface="+mn-lt"/>
                <a:cs typeface="Helvetica" panose="020B0604020202020204" pitchFamily="34" charset="0"/>
              </a:rPr>
              <a:t>OpenDS4All</a:t>
            </a:r>
          </a:p>
          <a:p>
            <a:pPr lvl="1" indent="-349250"/>
            <a:r>
              <a:rPr lang="it-IT" sz="2400" dirty="0">
                <a:latin typeface="Helvetica" panose="020B0604020202020204" pitchFamily="34" charset="0"/>
                <a:ea typeface="+mn-lt"/>
                <a:cs typeface="Helvetica" panose="020B0604020202020204" pitchFamily="34" charset="0"/>
                <a:hlinkClick r:id="rId3"/>
              </a:rPr>
              <a:t>https://github.com/odpi/OpenDS4All</a:t>
            </a:r>
            <a:endParaRPr lang="it-IT" sz="2400" dirty="0">
              <a:latin typeface="Helvetica" panose="020B0604020202020204" pitchFamily="34" charset="0"/>
              <a:ea typeface="+mn-lt"/>
              <a:cs typeface="Helvetica" panose="020B0604020202020204" pitchFamily="34" charset="0"/>
            </a:endParaRPr>
          </a:p>
          <a:p>
            <a:pPr lvl="1" indent="-349250"/>
            <a:r>
              <a:rPr lang="it-IT" sz="2400" dirty="0">
                <a:latin typeface="Helvetica" panose="020B0604020202020204" pitchFamily="34" charset="0"/>
                <a:ea typeface="+mn-lt"/>
                <a:cs typeface="Helvetica" panose="020B0604020202020204" pitchFamily="34" charset="0"/>
                <a:hlinkClick r:id="rId4"/>
              </a:rPr>
              <a:t>https://github.com/odpi/OpenDS4All/tree/master/opends4all-resources/opends4all-ethics</a:t>
            </a:r>
            <a:endParaRPr lang="it-IT" sz="2400" dirty="0">
              <a:latin typeface="Helvetica" panose="020B0604020202020204" pitchFamily="34" charset="0"/>
              <a:ea typeface="+mn-lt"/>
              <a:cs typeface="Helvetica" panose="020B0604020202020204" pitchFamily="34" charset="0"/>
            </a:endParaRPr>
          </a:p>
          <a:p>
            <a:pPr indent="-349250"/>
            <a:endParaRPr lang="it-IT" sz="2400" dirty="0">
              <a:latin typeface="Helvetica" panose="020B0604020202020204" pitchFamily="34" charset="0"/>
              <a:ea typeface="+mn-lt"/>
              <a:cs typeface="Helvetica" panose="020B0604020202020204" pitchFamily="34" charset="0"/>
            </a:endParaRPr>
          </a:p>
          <a:p>
            <a:pPr indent="-349250"/>
            <a:r>
              <a:rPr lang="it-IT" sz="2400" dirty="0">
                <a:latin typeface="Helvetica" panose="020B0604020202020204" pitchFamily="34" charset="0"/>
                <a:ea typeface="+mn-lt"/>
                <a:cs typeface="Helvetica" panose="020B0604020202020204" pitchFamily="34" charset="0"/>
              </a:rPr>
              <a:t>View AI Fairness 360 website</a:t>
            </a:r>
          </a:p>
          <a:p>
            <a:pPr lvl="1" indent="-349250"/>
            <a:r>
              <a:rPr lang="it-IT" sz="2400" dirty="0">
                <a:latin typeface="Helvetica" panose="020B0604020202020204" pitchFamily="34" charset="0"/>
                <a:ea typeface="+mn-lt"/>
                <a:cs typeface="Helvetica" panose="020B0604020202020204" pitchFamily="34" charset="0"/>
                <a:hlinkClick r:id="rId5"/>
              </a:rPr>
              <a:t>https://aif360.mybluemix.net/</a:t>
            </a:r>
            <a:endParaRPr lang="it-IT" sz="2400" dirty="0">
              <a:latin typeface="Helvetica" panose="020B0604020202020204" pitchFamily="34" charset="0"/>
              <a:ea typeface="+mn-lt"/>
              <a:cs typeface="Helvetica" panose="020B0604020202020204" pitchFamily="34" charset="0"/>
            </a:endParaRPr>
          </a:p>
          <a:p>
            <a:pPr marL="52388" indent="0">
              <a:buNone/>
            </a:pPr>
            <a:endParaRPr lang="it-IT" sz="2400" dirty="0">
              <a:latin typeface="Helvetica" panose="020B0604020202020204" pitchFamily="34" charset="0"/>
              <a:ea typeface="+mn-lt"/>
              <a:cs typeface="Helvetica" panose="020B0604020202020204" pitchFamily="34" charset="0"/>
            </a:endParaRPr>
          </a:p>
          <a:p>
            <a:pPr indent="-349250"/>
            <a:endParaRPr lang="en-US" sz="2400" dirty="0">
              <a:latin typeface="Helvetica" panose="020B0604020202020204" pitchFamily="34" charset="0"/>
              <a:ea typeface="+mn-lt"/>
              <a:cs typeface="Helvetica" panose="020B0604020202020204" pitchFamily="34" charset="0"/>
            </a:endParaRPr>
          </a:p>
        </p:txBody>
      </p:sp>
    </p:spTree>
    <p:extLst>
      <p:ext uri="{BB962C8B-B14F-4D97-AF65-F5344CB8AC3E}">
        <p14:creationId xmlns:p14="http://schemas.microsoft.com/office/powerpoint/2010/main" val="414224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8FE-7FF8-1599-DC0D-0A1E46750491}"/>
              </a:ext>
            </a:extLst>
          </p:cNvPr>
          <p:cNvSpPr>
            <a:spLocks noGrp="1"/>
          </p:cNvSpPr>
          <p:nvPr>
            <p:ph type="title"/>
          </p:nvPr>
        </p:nvSpPr>
        <p:spPr>
          <a:xfrm>
            <a:off x="470263" y="400269"/>
            <a:ext cx="8157007" cy="765810"/>
          </a:xfrm>
        </p:spPr>
        <p:txBody>
          <a:bodyPr>
            <a:noAutofit/>
          </a:bodyPr>
          <a:lstStyle/>
          <a:p>
            <a:r>
              <a:rPr lang="en-US" sz="4000" dirty="0">
                <a:cs typeface="Calibri Light"/>
              </a:rPr>
              <a:t>Microsoft AI Chatbot</a:t>
            </a:r>
          </a:p>
        </p:txBody>
      </p:sp>
      <p:sp>
        <p:nvSpPr>
          <p:cNvPr id="10" name="TextBox 9">
            <a:extLst>
              <a:ext uri="{FF2B5EF4-FFF2-40B4-BE49-F238E27FC236}">
                <a16:creationId xmlns:a16="http://schemas.microsoft.com/office/drawing/2014/main" id="{30511DC2-9A75-9C55-3889-5666B4C14C49}"/>
              </a:ext>
            </a:extLst>
          </p:cNvPr>
          <p:cNvSpPr txBox="1"/>
          <p:nvPr/>
        </p:nvSpPr>
        <p:spPr>
          <a:xfrm>
            <a:off x="317265" y="1955800"/>
            <a:ext cx="4000500" cy="218008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rPr>
              <a:t>Microsoft AI Chatbot – Tay</a:t>
            </a:r>
          </a:p>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rPr>
              <a:t>Learned not only online language, but also racial and discriminatory traits as well</a:t>
            </a:r>
          </a:p>
          <a:p>
            <a:pPr marL="342900" marR="0" lvl="0" indent="-342900" algn="l" defTabSz="914400" rtl="0" eaLnBrk="1" fontAlgn="auto" latinLnBrk="0" hangingPunct="1">
              <a:lnSpc>
                <a:spcPct val="100000"/>
              </a:lnSpc>
              <a:spcBef>
                <a:spcPts val="0"/>
              </a:spcBef>
              <a:spcAft>
                <a:spcPts val="0"/>
              </a:spcAft>
              <a:buClr>
                <a:srgbClr val="A93023">
                  <a:lumMod val="75000"/>
                </a:srgbClr>
              </a:buClr>
              <a:buSzTx/>
              <a:buFontTx/>
              <a:buAutoNum type="arabicPeriod"/>
              <a:tabLst/>
              <a:defRPr/>
            </a:pPr>
            <a:endPar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endParaRPr>
          </a:p>
          <a:p>
            <a:pPr marR="0" lvl="0" algn="l" defTabSz="914400" rtl="0" eaLnBrk="1" fontAlgn="auto" latinLnBrk="0" hangingPunct="1">
              <a:lnSpc>
                <a:spcPct val="100000"/>
              </a:lnSpc>
              <a:spcBef>
                <a:spcPts val="0"/>
              </a:spcBef>
              <a:spcAft>
                <a:spcPts val="0"/>
              </a:spcAft>
              <a:buClr>
                <a:srgbClr val="A93023">
                  <a:lumMod val="75000"/>
                </a:srgbClr>
              </a:buClr>
              <a:buSzTx/>
              <a:tabLst/>
              <a:defRPr/>
            </a:pPr>
            <a:endPar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endParaRPr>
          </a:p>
          <a:p>
            <a:pPr marL="257175" marR="0" lvl="0" indent="-257175" algn="l" defTabSz="914400" rtl="0" eaLnBrk="1" fontAlgn="auto" latinLnBrk="0" hangingPunct="1">
              <a:lnSpc>
                <a:spcPct val="100000"/>
              </a:lnSpc>
              <a:spcBef>
                <a:spcPts val="0"/>
              </a:spcBef>
              <a:spcAft>
                <a:spcPts val="0"/>
              </a:spcAft>
              <a:buClrTx/>
              <a:buSzTx/>
              <a:buFontTx/>
              <a:buAutoNum type="arabicPeriod"/>
              <a:tabLst/>
              <a:defRPr/>
            </a:pPr>
            <a:endParaRPr kumimoji="0" lang="en-US" sz="1050" b="0" i="0" u="none" strike="noStrike" kern="0" cap="none" spc="0" normalizeH="0" baseline="0" noProof="0" dirty="0">
              <a:ln>
                <a:noFill/>
              </a:ln>
              <a:solidFill>
                <a:srgbClr val="000000"/>
              </a:solidFill>
              <a:effectLst/>
              <a:uLnTx/>
              <a:uFillTx/>
              <a:latin typeface="Arial"/>
              <a:cs typeface="Calibri Light"/>
              <a:sym typeface="Arial"/>
            </a:endParaRPr>
          </a:p>
        </p:txBody>
      </p:sp>
      <p:pic>
        <p:nvPicPr>
          <p:cNvPr id="5" name="Picture 2" descr="In 2016, Microsoft's Racist Chatbot Revealed the Dangers of Online  Conversation - IEEE Spectrum">
            <a:extLst>
              <a:ext uri="{FF2B5EF4-FFF2-40B4-BE49-F238E27FC236}">
                <a16:creationId xmlns:a16="http://schemas.microsoft.com/office/drawing/2014/main" id="{A02D9F93-1219-54FD-29C6-3269307A8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765" y="1739165"/>
            <a:ext cx="4477801" cy="335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50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8FE-7FF8-1599-DC0D-0A1E46750491}"/>
              </a:ext>
            </a:extLst>
          </p:cNvPr>
          <p:cNvSpPr>
            <a:spLocks noGrp="1"/>
          </p:cNvSpPr>
          <p:nvPr>
            <p:ph type="title"/>
          </p:nvPr>
        </p:nvSpPr>
        <p:spPr>
          <a:xfrm>
            <a:off x="470263" y="409149"/>
            <a:ext cx="8157007" cy="765810"/>
          </a:xfrm>
        </p:spPr>
        <p:txBody>
          <a:bodyPr>
            <a:noAutofit/>
          </a:bodyPr>
          <a:lstStyle/>
          <a:p>
            <a:r>
              <a:rPr lang="en-US" sz="4000" dirty="0">
                <a:cs typeface="Calibri Light"/>
              </a:rPr>
              <a:t>AI Powered </a:t>
            </a:r>
            <a:r>
              <a:rPr lang="en-US" sz="4000" dirty="0" err="1">
                <a:cs typeface="Calibri Light"/>
              </a:rPr>
              <a:t>Genderify</a:t>
            </a:r>
            <a:r>
              <a:rPr lang="en-US" sz="4000" dirty="0">
                <a:cs typeface="Calibri Light"/>
              </a:rPr>
              <a:t> Application</a:t>
            </a:r>
          </a:p>
        </p:txBody>
      </p:sp>
      <p:sp>
        <p:nvSpPr>
          <p:cNvPr id="6" name="TextBox 5">
            <a:extLst>
              <a:ext uri="{FF2B5EF4-FFF2-40B4-BE49-F238E27FC236}">
                <a16:creationId xmlns:a16="http://schemas.microsoft.com/office/drawing/2014/main" id="{CF8CC055-16C5-511E-E35C-ADF0DA95201C}"/>
              </a:ext>
            </a:extLst>
          </p:cNvPr>
          <p:cNvSpPr txBox="1"/>
          <p:nvPr/>
        </p:nvSpPr>
        <p:spPr>
          <a:xfrm>
            <a:off x="527412" y="1382239"/>
            <a:ext cx="8099857" cy="171072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err="1">
                <a:ln>
                  <a:noFill/>
                </a:ln>
                <a:solidFill>
                  <a:srgbClr val="084183"/>
                </a:solidFill>
                <a:effectLst/>
                <a:uLnTx/>
                <a:uFillTx/>
                <a:latin typeface="Helvetica" panose="020B0604020202020204" pitchFamily="34" charset="0"/>
                <a:cs typeface="Helvetica" panose="020B0604020202020204" pitchFamily="34" charset="0"/>
                <a:sym typeface="Arial"/>
              </a:rPr>
              <a:t>Genderify</a:t>
            </a: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rPr>
              <a:t> predictions: Scientist ~ 95% male, Stupid ~ 61% female</a:t>
            </a:r>
          </a:p>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err="1">
                <a:ln>
                  <a:noFill/>
                </a:ln>
                <a:solidFill>
                  <a:srgbClr val="084183"/>
                </a:solidFill>
                <a:effectLst/>
                <a:uLnTx/>
                <a:uFillTx/>
                <a:latin typeface="Helvetica" panose="020B0604020202020204" pitchFamily="34" charset="0"/>
                <a:cs typeface="Helvetica" panose="020B0604020202020204" pitchFamily="34" charset="0"/>
                <a:sym typeface="Arial"/>
              </a:rPr>
              <a:t>Genderify</a:t>
            </a: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rPr>
              <a:t> team tweeted “Since AI trained on the existing data, this is an excellent example to show how bias is the data available around us.”</a:t>
            </a:r>
          </a:p>
          <a:p>
            <a:pPr marL="342900" marR="0" lvl="0" indent="-342900" algn="l" defTabSz="914400" rtl="0" eaLnBrk="1" fontAlgn="auto" latinLnBrk="0" hangingPunct="1">
              <a:lnSpc>
                <a:spcPct val="100000"/>
              </a:lnSpc>
              <a:spcBef>
                <a:spcPts val="0"/>
              </a:spcBef>
              <a:spcAft>
                <a:spcPts val="0"/>
              </a:spcAft>
              <a:buClr>
                <a:srgbClr val="A93023">
                  <a:lumMod val="75000"/>
                </a:srgbClr>
              </a:buClr>
              <a:buSzTx/>
              <a:buFont typeface="Calibri" panose="020F0502020204030204" pitchFamily="34" charset="0"/>
              <a:buChar char="●"/>
              <a:tabLst/>
              <a:defRPr/>
            </a:pPr>
            <a:endPar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endParaRPr>
          </a:p>
        </p:txBody>
      </p:sp>
      <p:pic>
        <p:nvPicPr>
          <p:cNvPr id="7" name="Picture 2" descr="AI-Powered 'Genderify' Platform Shut Down After Bias-Based Backlash | Synced">
            <a:extLst>
              <a:ext uri="{FF2B5EF4-FFF2-40B4-BE49-F238E27FC236}">
                <a16:creationId xmlns:a16="http://schemas.microsoft.com/office/drawing/2014/main" id="{6C1510A4-4A36-0F65-4569-9F4EFC240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14" y="2780967"/>
            <a:ext cx="4823870" cy="25693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quot;stupid&quot; returning male: 38.30% and female 61.70%">
            <a:extLst>
              <a:ext uri="{FF2B5EF4-FFF2-40B4-BE49-F238E27FC236}">
                <a16:creationId xmlns:a16="http://schemas.microsoft.com/office/drawing/2014/main" id="{10204CB4-2BD3-EA0F-3759-93B2BDAB2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0284" y="2780967"/>
            <a:ext cx="3719547" cy="238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70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Introduction to AI Trust and AI Fairness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6498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7" y="572201"/>
            <a:ext cx="7922860" cy="794144"/>
          </a:xfrm>
        </p:spPr>
        <p:txBody>
          <a:bodyPr anchor="b">
            <a:normAutofit/>
          </a:bodyPr>
          <a:lstStyle/>
          <a:p>
            <a:r>
              <a:rPr lang="en-US" sz="4000" dirty="0"/>
              <a:t>Trust Defined</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13"/>
            <a:ext cx="4915582" cy="2924429"/>
          </a:xfrm>
        </p:spPr>
        <p:txBody>
          <a:bodyPr vert="horz" wrap="square" lIns="68580" tIns="34290" rIns="68580" bIns="34290" rtlCol="0" anchor="t" anchorCtr="0">
            <a:noAutofit/>
          </a:bodyPr>
          <a:lstStyle/>
          <a:p>
            <a:pPr marL="342900" indent="-342900">
              <a:spcBef>
                <a:spcPts val="600"/>
              </a:spcBef>
              <a:buFont typeface="Arial" panose="020B0604020202020204" pitchFamily="34" charset="0"/>
              <a:buChar char="•"/>
            </a:pPr>
            <a:r>
              <a:rPr lang="en-US" dirty="0">
                <a:ea typeface="+mn-lt"/>
                <a:cs typeface="+mn-lt"/>
              </a:rPr>
              <a:t>The willingness of a party to be </a:t>
            </a:r>
            <a:r>
              <a:rPr lang="en-US" b="1" dirty="0">
                <a:ea typeface="+mn-lt"/>
                <a:cs typeface="+mn-lt"/>
              </a:rPr>
              <a:t>vulnerable</a:t>
            </a:r>
            <a:r>
              <a:rPr lang="en-US" dirty="0">
                <a:ea typeface="+mn-lt"/>
                <a:cs typeface="+mn-lt"/>
              </a:rPr>
              <a:t> to the actions of another party.</a:t>
            </a:r>
          </a:p>
          <a:p>
            <a:pPr marL="342900" indent="-342900">
              <a:spcBef>
                <a:spcPts val="600"/>
              </a:spcBef>
              <a:buFont typeface="Arial" panose="020B0604020202020204" pitchFamily="34" charset="0"/>
              <a:buChar char="•"/>
            </a:pPr>
            <a:r>
              <a:rPr lang="en-US" dirty="0">
                <a:ea typeface="+mn-lt"/>
                <a:cs typeface="+mn-lt"/>
              </a:rPr>
              <a:t>Is based on the </a:t>
            </a:r>
            <a:r>
              <a:rPr lang="en-US" b="1" dirty="0">
                <a:ea typeface="+mn-lt"/>
                <a:cs typeface="+mn-lt"/>
              </a:rPr>
              <a:t>expectation</a:t>
            </a:r>
            <a:r>
              <a:rPr lang="en-US" dirty="0">
                <a:ea typeface="+mn-lt"/>
                <a:cs typeface="+mn-lt"/>
              </a:rPr>
              <a:t> that the other will perform a particular action important to the trustor.</a:t>
            </a:r>
          </a:p>
          <a:p>
            <a:pPr marL="342900" indent="-342900">
              <a:spcBef>
                <a:spcPts val="600"/>
              </a:spcBef>
              <a:buFont typeface="Arial" panose="020B0604020202020204" pitchFamily="34" charset="0"/>
              <a:buChar char="•"/>
            </a:pPr>
            <a:r>
              <a:rPr lang="en-US" dirty="0">
                <a:ea typeface="+mn-lt"/>
                <a:cs typeface="+mn-lt"/>
              </a:rPr>
              <a:t>Is irrespective of any ability to monitor or control that other party.</a:t>
            </a:r>
          </a:p>
        </p:txBody>
      </p:sp>
      <p:pic>
        <p:nvPicPr>
          <p:cNvPr id="6" name="Graphic 5" descr="Handshake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518694" y="1493088"/>
            <a:ext cx="3007277" cy="3007277"/>
          </a:xfrm>
          <a:prstGeom prst="rect">
            <a:avLst/>
          </a:prstGeom>
        </p:spPr>
      </p:pic>
    </p:spTree>
    <p:extLst>
      <p:ext uri="{BB962C8B-B14F-4D97-AF65-F5344CB8AC3E}">
        <p14:creationId xmlns:p14="http://schemas.microsoft.com/office/powerpoint/2010/main" val="230491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8" y="561691"/>
            <a:ext cx="7922860" cy="804654"/>
          </a:xfrm>
        </p:spPr>
        <p:txBody>
          <a:bodyPr anchor="b">
            <a:normAutofit/>
          </a:bodyPr>
          <a:lstStyle/>
          <a:p>
            <a:r>
              <a:rPr lang="en-US" sz="4000" dirty="0">
                <a:ea typeface="+mj-lt"/>
                <a:cs typeface="+mj-lt"/>
              </a:rPr>
              <a:t>Trustworthy </a:t>
            </a:r>
            <a:r>
              <a:rPr lang="en-US" sz="4000" dirty="0"/>
              <a:t>vs. Trusted</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10"/>
            <a:ext cx="5201519" cy="2840347"/>
          </a:xfrm>
        </p:spPr>
        <p:txBody>
          <a:bodyPr vert="horz" wrap="square" lIns="68580" tIns="34290" rIns="68580" bIns="34290" rtlCol="0" anchor="t" anchorCtr="0">
            <a:noAutofit/>
          </a:bodyPr>
          <a:lstStyle/>
          <a:p>
            <a:pPr marL="342900" indent="-342900">
              <a:spcBef>
                <a:spcPts val="1800"/>
              </a:spcBef>
            </a:pPr>
            <a:r>
              <a:rPr lang="en-US" dirty="0">
                <a:ea typeface="+mn-lt"/>
                <a:cs typeface="+mn-lt"/>
              </a:rPr>
              <a:t>Trust implies trustworthiness: the ability to perform the service the trustor requires at an appropriate standard.</a:t>
            </a:r>
          </a:p>
          <a:p>
            <a:pPr marL="342900" indent="-342900">
              <a:spcBef>
                <a:spcPts val="1800"/>
              </a:spcBef>
            </a:pPr>
            <a:r>
              <a:rPr lang="en-US" dirty="0">
                <a:ea typeface="+mn-lt"/>
                <a:cs typeface="+mn-lt"/>
              </a:rPr>
              <a:t>A party may be trustworthy, but it may not necessarily be trusted. </a:t>
            </a:r>
          </a:p>
          <a:p>
            <a:pPr marL="342900" indent="-342900">
              <a:spcBef>
                <a:spcPts val="1800"/>
              </a:spcBef>
            </a:pPr>
            <a:r>
              <a:rPr lang="en-US" dirty="0">
                <a:ea typeface="+mn-lt"/>
                <a:cs typeface="+mn-lt"/>
              </a:rPr>
              <a:t>The trustor must consciously decide to be vulnerable based on how trustworthy the trustee seems.</a:t>
            </a:r>
          </a:p>
        </p:txBody>
      </p:sp>
      <p:pic>
        <p:nvPicPr>
          <p:cNvPr id="6" name="Graphic 5" descr="Shield Cross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823494" y="1534510"/>
            <a:ext cx="3007277" cy="3007277"/>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2264251603"/>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2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19231</TotalTime>
  <Words>5661</Words>
  <Application>Microsoft Macintosh PowerPoint</Application>
  <PresentationFormat>On-screen Show (16:10)</PresentationFormat>
  <Paragraphs>489</Paragraphs>
  <Slides>46</Slides>
  <Notes>46</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46</vt:i4>
      </vt:variant>
    </vt:vector>
  </HeadingPairs>
  <TitlesOfParts>
    <vt:vector size="61" baseType="lpstr">
      <vt:lpstr>Abadi Extra Light</vt:lpstr>
      <vt:lpstr>Arial</vt:lpstr>
      <vt:lpstr>Calibri</vt:lpstr>
      <vt:lpstr>Constantia</vt:lpstr>
      <vt:lpstr>Corbel</vt:lpstr>
      <vt:lpstr>Franklin Gothic</vt:lpstr>
      <vt:lpstr>Helvetica</vt:lpstr>
      <vt:lpstr>Helvetica Neue</vt:lpstr>
      <vt:lpstr>Noto Sans Symbols</vt:lpstr>
      <vt:lpstr>Open Sans</vt:lpstr>
      <vt:lpstr>Tahoma</vt:lpstr>
      <vt:lpstr>Times New Roman</vt:lpstr>
      <vt:lpstr>Penn</vt:lpstr>
      <vt:lpstr>1_Penn</vt:lpstr>
      <vt:lpstr>2_Penn</vt:lpstr>
      <vt:lpstr>Building AI Trust: AI Fairness 360</vt:lpstr>
      <vt:lpstr>Contents</vt:lpstr>
      <vt:lpstr>AI Failures</vt:lpstr>
      <vt:lpstr>Amazon AI Hiring System</vt:lpstr>
      <vt:lpstr>Microsoft AI Chatbot</vt:lpstr>
      <vt:lpstr>AI Powered Genderify Application</vt:lpstr>
      <vt:lpstr>Introduction to AI Trust and AI Fairness</vt:lpstr>
      <vt:lpstr>Trust Defined</vt:lpstr>
      <vt:lpstr>Trustworthy vs. Trusted</vt:lpstr>
      <vt:lpstr>AI Trust</vt:lpstr>
      <vt:lpstr>The Five Pillars of Trust</vt:lpstr>
      <vt:lpstr>AI Trust Matters</vt:lpstr>
      <vt:lpstr>Fairness</vt:lpstr>
      <vt:lpstr>PowerPoint Presentation</vt:lpstr>
      <vt:lpstr>PowerPoint Presentation</vt:lpstr>
      <vt:lpstr>Articles: Ethics Trends</vt:lpstr>
      <vt:lpstr>AIF360 Toolkit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Bank Churn Modeling</vt:lpstr>
      <vt:lpstr>Churn Modeling Dataset</vt:lpstr>
      <vt:lpstr>Installing Required Packages</vt:lpstr>
      <vt:lpstr>Importing Libraries</vt:lpstr>
      <vt:lpstr>Data Exploration</vt:lpstr>
      <vt:lpstr>Data Visualization</vt:lpstr>
      <vt:lpstr>Correlation Matrix</vt:lpstr>
      <vt:lpstr>Data Preparation</vt:lpstr>
      <vt:lpstr>Encode Categorical Variables</vt:lpstr>
      <vt:lpstr>Data Partitioning</vt:lpstr>
      <vt:lpstr>Original Dataset: Bias Statistics</vt:lpstr>
      <vt:lpstr>Disparate Impact Ratio</vt:lpstr>
      <vt:lpstr>Train Model</vt:lpstr>
      <vt:lpstr>Bias Mitigation – Disparate Impact Remover</vt:lpstr>
      <vt:lpstr>Train Model – Transformed Dataset</vt:lpstr>
      <vt:lpstr>Bias Statistics – Transformed Dataset</vt:lpstr>
      <vt:lpstr>Results – Bank Churn Dataset </vt:lpstr>
      <vt:lpstr>Bias Algorithm Trade-offs </vt:lpstr>
      <vt:lpstr>Bias Algorithm Trade-offs </vt:lpstr>
      <vt:lpstr>Web Resources </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Rachel E Amity</cp:lastModifiedBy>
  <cp:revision>455</cp:revision>
  <dcterms:modified xsi:type="dcterms:W3CDTF">2022-10-19T15:21:30Z</dcterms:modified>
</cp:coreProperties>
</file>