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5"/>
  </p:notesMasterIdLst>
  <p:sldIdLst>
    <p:sldId id="1099" r:id="rId2"/>
    <p:sldId id="1100" r:id="rId3"/>
    <p:sldId id="1101" r:id="rId4"/>
    <p:sldId id="1102" r:id="rId5"/>
    <p:sldId id="1103" r:id="rId6"/>
    <p:sldId id="1104" r:id="rId7"/>
    <p:sldId id="1105" r:id="rId8"/>
    <p:sldId id="1106" r:id="rId9"/>
    <p:sldId id="1107" r:id="rId10"/>
    <p:sldId id="1109" r:id="rId11"/>
    <p:sldId id="1110" r:id="rId12"/>
    <p:sldId id="1112" r:id="rId13"/>
    <p:sldId id="1111" r:id="rId14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434"/>
    <a:srgbClr val="084183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72516" autoAdjust="0"/>
  </p:normalViewPr>
  <p:slideViewPr>
    <p:cSldViewPr snapToGrid="0" snapToObjects="1">
      <p:cViewPr varScale="1">
        <p:scale>
          <a:sx n="67" d="100"/>
          <a:sy n="67" d="100"/>
        </p:scale>
        <p:origin x="1661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318" y="-55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1393 24575,'0'-14'0,"0"-7"0,10-3 0,-3-11 0,15 5 0,-8-7 0,4 1 0,-6-1 0,0 0 0,4 7 0,-2-5 0,1 12 0,-3-12 0,-6 12 0,5-12 0,-10 12 0,9 1 0,-9 1 0,3 12 0,-4-6 0,0 6 0,0 1 0,0-4 0,6-10 0,1-14 0,5-3 0,3-24 0,-1 12 0,0-15 0,0 10 0,-6 9 0,3 9 0,-10 9 0,4 8 0,-5 6 0,0 1 0,0 3 0,0-19 0,0 0 0,5-15 0,2 9 0,0-1 0,4-1 0,-10 9 0,9 1 0,-8 12 0,2 2 0,-4 5 0,0 7 0,0 7 0,0 4 0,0 3 0,0-3 0,0-1 0,0 1 0,-4-1 0,4 1 0,-9 0 0,3 5 0,-3-3 0,0 8 0,0-8 0,-2 8 0,2-8 0,-1 3 0,1-5 0,0-1 0,5 1 0,-4-3 0,1 0 0,2 0 0,-6 1 0,7-2 0,-5 3 0,0-3 0,0 0 0,5-1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24575,'14'5'0,"-5"5"0,12 7 0,-5 4 0,0 0 0,4 0 0,-3 0 0,-1 0 0,4-5 0,-8 4 0,3-3 0,0 4 0,-4-5 0,4-2 0,-7-5 0,2 5 0,-1-3 0,1 3 0,-1-6 0,-1-3 0,-4-1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3426 27 24575,'-11'0'0,"1"0"0,-3 0 0,0 0 0,2 0 0,-3 0 0,0 0 0,-9 0 0,6 0 0,-10 0 0,5 0 0,-8 0 0,-7 0 0,0 0 0,-9 0 0,-1 0 0,0 0 0,-7 0 0,15 0 0,-7 0 0,1 0 0,6 0 0,-7 0 0,10 0 0,-10 0 0,7 0 0,-6 0 0,-1 0 0,7 0 0,-15 0 0,15 0 0,-14 0 0,14 0 0,-15 0 0,15 0 0,-15 0 0,15 0 0,-6 0 0,-1 0 0,7 0 0,-6 0 0,8 0 0,1 0 0,-2 0 0,1 0 0,1 0 0,-1 0 0,0 0 0,0 0 0,0 0 0,0 0 0,0-5 0,-8 4 0,6-5 0,-6 6 0,0 0 0,-18 0 0,12 0 0,-9 0 0,15-6 0,6 4 0,-7-4 0,9 6 0,0 0 0,1 0 0,6 0 0,-6 0 0,14 0 0,-7 0 0,8 0 0,0 0 0,0 0 0,0 0 0,0 0 0,0 0 0,0 0 0,0 0 0,-1 0 0,1 0 0,0 0 0,0 0 0,5 0 0,-3 0 0,3 0 0,-5 0 0,-1 0 0,1 0 0,0 0 0,0 0 0,0 0 0,0 0 0,0 0 0,-16 5 0,11 1 0,-11 1 0,16 3 0,0-5 0,0 1 0,5 3 0,-4-4 0,10 1 0,-10 3 0,5-3 0,-1 0 0,2 3 0,5-9 0,3 8 0,-1-3 0,6 3 0,-2 0 0,3 0 0,0 0 0,0 1 0,-4 0 0,3 0 0,-7 0 0,7 5 0,-7 2 0,2 5 0,0-6 0,-3 0 0,8-1 0,-7-4 0,7 5 0,-3-7 0,4 1 0,0-1 0,0 0 0,0 1 0,0 6 0,0 0 0,0 6 0,0 0 0,0 8 0,0-7 0,0 7 0,0-1 0,5-5 0,-4 5 0,9-7 0,-5 0 0,6 0 0,-5 0 0,3 0 0,-3 1 0,5-1 0,-1 0 0,0-5 0,1 3 0,-2-8 0,0 3 0,6-4 0,-6-1 0,12 1 0,-12-1 0,18 2 0,-9-1 0,10-3 0,0 3 0,2-3 0,7-1 0,-1 6 0,1-11 0,0 10 0,0-10 0,0 10 0,0-10 0,16 10 0,-12-4 0,21 0 0,-23-1 0,7-6 0,-10 5 0,1-3 0,0 3 0,0-5 0,-1 0 0,1 0 0,0 0 0,0 0 0,0 0 0,0 0 0,0 0 0,-1 0 0,1 0 0,1 0 0,7 0 0,-6 0 0,6 0 0,-8 0 0,8 0 0,-6 0 0,7 0 0,7 0 0,-3 0 0,4-5 0,-9 3 0,-9-2 0,0 4 0,10-7 0,-7 5 0,6-4 0,-8 6 0,0-5 0,8 4 0,-6-11 0,6 11 0,-15-9 0,6 9 0,2-10 0,1 10 0,7-11 0,-10 10 0,-6-8 0,6 9 0,-7-9 0,1 9 0,5-5 0,-12 1 0,4 4 0,1-3 0,-5 4 0,5 0 0,1 0 0,0-5 0,1 3 0,5-3 0,-12 5 0,12 0 0,-12 0 0,12 0 0,-13 0 0,13 0 0,-13 0 0,13-6 0,-11 5 0,11-5 0,-13 6 0,14 0 0,3 0 0,-7 0 0,13 0 0,-23 0 0,14 0 0,-14 0 0,7 0 0,-8 0 0,0 0 0,-6-4 0,5 4 0,-4-5 0,5 5 0,-6 0 0,6 0 0,-6-4 0,1 3 0,4-4 0,-10 1 0,4 3 0,1-8 0,-6 8 0,6-8 0,-6 9 0,5-9 0,-4 4 0,5-5 0,-6 1 0,0 0 0,-1 0 0,1 1 0,0-1 0,1-5 0,-1 3 0,1-8 0,-5 3 0,4-21 0,-8 12 0,4-20 0,-5 22 0,0-12 0,0 12 0,0 0 0,0 4 0,0 8 0,0-3 0,0 5 0,0 1 0,0-1 0,0 1 0,0-1 0,0-6 0,0 6 0,0-12 0,-4 12 0,3-6 0,-6 10 0,5-3 0,-5 3 0,1-4 0,-3 0 0,1 1 0,-1-1 0,0 0 0,0 4 0,1-3 0,-1 3 0,0-3 0,0 3 0,0-3 0,1 3 0,-1 0 0,-6-4 0,5 4 0,-4-5 0,-1 6 0,5-4 0,-4 7 0,5-7 0,-6 7 0,6-7 0,-6 7 0,6-7 0,-5 8 0,4-9 0,-5 9 0,6-4 0,1 4 0,-1 0 0,0-5 0,1 5 0,0-4 0,-1 4 0,2 0 0,-1 0 0,-1 0 0,1 0 0,1 0 0,2-4 0,1 3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9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1 24575,'-8'0'0,"0"0"0,0 0 0,-1 0 0,-6 0 0,6 0 0,-12 0 0,6 0 0,-13 0 0,5 0 0,-12 0 0,5 0 0,0 0 0,-5 0 0,5 5 0,1-3 0,0 8 0,8-9 0,-7 10 0,5-10 0,-5 9 0,7-9 0,0 8 0,0-3 0,-8 6 0,7-6 0,-7 4 0,14-5 0,-5 5 0,10-5 0,-4 4 0,5-8 0,4 7 0,-3-7 0,7 7 0,-3-5 0,4 6 0,0-1 0,0 6 0,-5 2 0,4 12 0,-9 2 0,3 7 0,-5-7 0,6 5 0,1-12 0,1-1 0,4-7 0,-5-1 0,5-4 0,0 10 0,0-4 0,0 5 0,0 0 0,0 0 0,6 7 0,1 2 0,9 0 0,2 5 0,4-12 0,2 12 0,-2-12 0,0 5 0,-1-7 0,1 0 0,-1-4 0,0 3 0,0-8 0,0 3 0,1-5 0,-1 1 0,0-1 0,0 1 0,0-5 0,7 4 0,-5-8 0,12 3 0,-12-5 0,5 0 0,1 0 0,-7 0 0,7 0 0,-2 0 0,-4 0 0,5 0 0,-7 0 0,0-4 0,8-3 0,3-9 0,-2 3 0,1-6 0,-10 8 0,-1-4 0,-4 5 0,4-1 0,-10 2 0,10-1 0,-10 1 0,9-2 0,-8 2 0,3 0 0,0 0 0,-3 0 0,8-2 0,-8 2 0,3-1 0,0 1 0,-3 0 0,3-1 0,-6 1 0,1 1 0,0-1 0,-4 0 0,-1-2 0,-4-3 0,0 0 0,0-6 0,0 10 0,0-10 0,0 4 0,0-5 0,0 0 0,0 0 0,0 6 0,0 0 0,0 3 0,0 2 0,-5-3 0,0-1 0,-9 3 0,2-10 0,-3 11 0,0-10 0,5 10 0,-10-10 0,10 10 0,-10-5 0,10 6 0,-4-1 0,5 1 0,0 0 0,0 0 0,0 5 0,0-5 0,0 9 0,0-8 0,0 3 0,-5 0 0,4-3 0,-4 3 0,5 0 0,-5-4 0,3 9 0,-8-5 0,8 1 0,-3 3 0,5-7 0,-5 7 0,4-3 0,-4 4 0,5 0 0,0 0 0,4-4 0,-3 3 0,3-3 0,-3 4 0,-1 0 0,-6-4 0,5 2 0,-4-2 0,5 0 0,0 3 0,0-3 0,4 0 0,-2 3 0,2-3 0,0 1 0,2-2 0,3-2 0,-4 3 0,0 0 0,-1-5 0,-2 7 0,3-8 0,-1 7 0,2 2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4299 572 24575,'-28'0'0,"-8"1"0,-8 0 0,-4 1 0,-7 0 0,0 0 0,-3 1 0,-3 0 0,-2 0 0,-1-2 0,-10 2 0,10-1 0,2 0 0,8 1 0,0 0 0,-15-1 0,8 0 0,-1 0 0,-24-2 0,-8 2 0,41-2 0,0 0 0,-36 1 0,35-1 0,-1 0 0,-44 0 0,49 0 0,-1-1 0,-3-1 0,0-1 0,0-1 0,0-2 0,0 0 0,1-1 0,-5-1 0,1 0 0,-37-6 0,7 6 0,29 1 0,1 1 0,-13 1 0,18 0 0,1-1 0,-10-1 0,-1-3 0,0 0 0,1 0 0,8 2 0,-6-1 0,7-1 0,-8-3 0,-9-2 0,10 2 0,-4 0 0,4-1 0,4 3 0,-12-6 0,6 3 0,2-1 0,-3 2 0,10 0 0,3 1 0,0-1 0,16 2 0,2 2 0,5-2 0,5 2 0,-3-3 0,0 2 0,-1-3 0,-4 0 0,-5-2 0,4 0 0,1-1 0,4 0 0,5 4 0,0-1 0,7 4 0,5 4 0,4 1 0,2 3 0,0-3 0,0 1 0,0 0 0,-2-3 0,-3-1 0,-2-4 0,-3-1 0,1 0 0,4 2 0,1 2 0,4 6 0,-1-1 0,0 8 0,0 3 0,-3 5 0,-2 3 0,1 3 0,1-2 0,0 3 0,4-10 0,0 3 0,1-6 0,-1 5 0,-1 1 0,0 1 0,2-4 0,0-4 0,1-2 0,0-1 0,0 1 0,0 0 0,0-1 0,0 1 0,-1 2 0,1-1 0,-1 5 0,1-4 0,0-2 0,6-6 0,-5 0 0,5-2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3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24575,'25'-1'0,"2"-1"0,21 2 0,8-1 0,4 1 0,3 0 0,-17 0 0,-2 0 0,-15 0 0,-6 0 0,-5-1 0,-7 0 0,-2 0 0,-5 1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6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24575,'7'-2'0,"3"-1"0,2 1 0,8-2 0,9 1 0,3 0 0,12 2 0,6 1 0,3 2 0,20-2 0,4 2 0,4 0 0,10 0 0,-19 0 0,12 1 0,-10 1 0,-2 0 0,-2-1 0,-10-2 0,-3 1 0,4-1 0,-5 0 0,-3 1 0,1 0 0,-5 0 0,-2 1 0,2-2 0,-8 1 0,4-1 0,2 1 0,-4-2 0,1 2 0,-4-1 0,-5-1 0,10 1 0,2-1 0,1 0 0,11 1 0,-4 0 0,2 0 0,5 0 0,-6 0 0,-3 0 0,-2-1 0,-12 0 0,-3 0 0,-2 0 0,0 0 0,-3 0 0,7 0 0,-2 0 0,5 0 0,1-1 0,-4-1 0,-5 0 0,-4-1 0,-9 2 0,0 0 0,-1 0 0,3 1 0,10-1 0,-3 0 0,2-1 0,3 0 0,-6-1 0,4 2 0,-1-1 0,-2 1 0,-2-1 0,-2 1 0,-5 1 0,0 0 0,0 0 0,4 0 0,-3 0 0,7 1 0,-2 1 0,1 1 0,-1-1 0,-8 1 0,-1-3 0,-4 1 0,-1-1 0,2 0 0,-2 0 0,3 0 0,-2 0 0,1 0 0,-5-1 0,0 1 0,1-2 0,0 0 0,9-1 0,0 1 0,7-2 0,4 1 0,1-1 0,3 1 0,3 0 0,0 3 0,2-2 0,7 2 0,-6 0 0,6 0 0,-10 0 0,-5 0 0,0 0 0,-6 0 0,0 0 0,1 0 0,-1 0 0,-3 0 0,-1 0 0,-3 0 0,-1 0 0,4 0 0,-3 0 0,6 0 0,-2 0 0,4 0 0,-3 0 0,-6 0 0,-1 1 0,-6 0 0,0 0 0,-3-1 0,1 1 0,-3 1 0,3 0 0,4 2 0,-7-2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3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24575,'33'-1'0,"11"0"0,9 1 0,27 0 0,-1 1 0,4 1 0,3 1 0,-26-2 0,0 2 0,-17-3 0,-11 2 0,-9-2 0,-1 2 0,-3-2 0,2 0 0,4 0 0,6 0 0,3 0 0,10 0 0,0 0 0,4 0 0,0 0 0,-4 0 0,0 0 0,1 0 0,0 0 0,6 0 0,1 0 0,0 0 0,4 0 0,-9 0 0,-4 0 0,-10 0 0,-12 0 0,-4 0 0,-4 0 0,2 0 0,3 0 0,5 0 0,19 0 0,-7 1 0,5-1 0,-16 1 0,-7-1 0,-2 0 0,-1 0 0,-1 0 0,-1 0 0,3 0 0,0 0 0,-1 0 0,-4 0 0,-4-1 0,-2 1 0,-2-1 0,2 1 0,1 0 0,4 0 0,4 0 0,0 0 0,1 0 0,-3 0 0,-1 0 0,0 0 0,-5-1 0,-1 1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16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Initial release,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Liu, Rochester Institute of Technology, 2022.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www.cs.rit.edu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/~xl/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Except where otherwise noted, this work is licensed under a Creative Commons Attribution-4.0 International License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creativecommons.org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/licenses/by/4.0/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Boolean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subset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two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possible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usually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flag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showing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status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certain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situation.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frequently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determine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next.</a:t>
            </a: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Three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Boolean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18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collections.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multiple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dirty="0"/>
              <a:t>List is surrounded by squared brackets, set is surrounded by curly brackets</a:t>
            </a: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among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meaningful,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change/add/remove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unordered,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unchangeable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add/remove),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dropped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unchangeable,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between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makes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memory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efficient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size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fixed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doesn’t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allocate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potential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future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4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key: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pairs.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written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curly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brackets.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pairs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separated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comma.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dictionary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ordered/indexed,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formats.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popular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59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certain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it.</a:t>
            </a:r>
          </a:p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Implicit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automatically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interpreter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treated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Explicit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requires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involvement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specified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qualified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“conversion”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integer?)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dirty="0"/>
              <a:t>types carry some important information about data, specially on syntax level, for example, it defines the valid domains,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dirty="0"/>
              <a:t>the range of values. </a:t>
            </a:r>
            <a:r>
              <a:rPr lang="en-US" altLang="zh-CN" dirty="0"/>
              <a:t>T</a:t>
            </a:r>
            <a:r>
              <a:rPr lang="en-US" dirty="0"/>
              <a:t>hrough data type, we can perform some </a:t>
            </a:r>
            <a:r>
              <a:rPr lang="en-US" altLang="zh-CN" dirty="0"/>
              <a:t>sort</a:t>
            </a:r>
            <a:r>
              <a:rPr lang="en-US" dirty="0"/>
              <a:t> of data integrity check on it. </a:t>
            </a:r>
          </a:p>
          <a:p>
            <a:r>
              <a:rPr lang="en-US" altLang="zh-CN" dirty="0"/>
              <a:t>D</a:t>
            </a:r>
            <a:r>
              <a:rPr lang="en-US" dirty="0"/>
              <a:t>ifferent types of 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dirty="0"/>
              <a:t>differently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multiplicate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integers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strings.</a:t>
            </a:r>
            <a:r>
              <a:rPr lang="zh-CN" altLang="en-US" dirty="0"/>
              <a:t> </a:t>
            </a:r>
            <a:r>
              <a:rPr lang="en-US" dirty="0"/>
              <a:t>Python def</a:t>
            </a:r>
            <a:r>
              <a:rPr lang="en-US" altLang="zh-CN" dirty="0"/>
              <a:t>ines</a:t>
            </a:r>
            <a:r>
              <a:rPr lang="en-US" dirty="0"/>
              <a:t> different syntax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different data types. Given a value, or a variable, to see what data type is has, we can use the function type().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49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dirty="0"/>
              <a:t>common data types supported in python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listed</a:t>
            </a:r>
            <a:r>
              <a:rPr lang="en-US" dirty="0"/>
              <a:t>, which are always frequently used in data science applications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tuples,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28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Integer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73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Compared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rounding,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ratio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equation,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check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value.</a:t>
            </a:r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8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provides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module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import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module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before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83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textual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quoted.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provides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operators/methods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0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2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768827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0" y="5494639"/>
            <a:ext cx="7556601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6.xml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00.png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9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733384"/>
            <a:ext cx="7919052" cy="1596841"/>
          </a:xfrm>
        </p:spPr>
        <p:txBody>
          <a:bodyPr anchor="ctr"/>
          <a:lstStyle/>
          <a:p>
            <a:pPr algn="ctr"/>
            <a:r>
              <a:rPr lang="en-US" sz="4000" dirty="0"/>
              <a:t>Data Types</a:t>
            </a:r>
          </a:p>
          <a:p>
            <a:pPr algn="ctr"/>
            <a:endParaRPr lang="en-US" altLang="x-none" sz="4000" dirty="0">
              <a:ln>
                <a:noFill/>
              </a:ln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7427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459687" y="351064"/>
            <a:ext cx="21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</a:t>
            </a:r>
            <a:r>
              <a:rPr lang="en-US" sz="1200">
                <a:solidFill>
                  <a:schemeClr val="accent2"/>
                </a:solidFill>
                <a:latin typeface="Abadi Extra Light" panose="020B0604020202020204" pitchFamily="34" charset="0"/>
              </a:rPr>
              <a:t>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974DD-DF98-EF82-F77A-9D9FA7FA6393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363164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3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8" y="1467499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Subset of integers</a:t>
            </a:r>
          </a:p>
          <a:p>
            <a:pPr marL="1019175" lvl="1" indent="-342900"/>
            <a:r>
              <a:rPr lang="en-US" dirty="0"/>
              <a:t>Two values: True and False</a:t>
            </a:r>
          </a:p>
          <a:p>
            <a:pPr marL="561975" indent="-342900"/>
            <a:r>
              <a:rPr lang="en-US" altLang="zh-CN" dirty="0"/>
              <a:t>Operators:</a:t>
            </a:r>
          </a:p>
          <a:p>
            <a:pPr marL="1019175" lvl="1" indent="-342900"/>
            <a:r>
              <a:rPr lang="en-US" dirty="0"/>
              <a:t>x </a:t>
            </a:r>
            <a:r>
              <a:rPr lang="en-US" dirty="0">
                <a:solidFill>
                  <a:srgbClr val="FF4434"/>
                </a:solidFill>
              </a:rPr>
              <a:t>or</a:t>
            </a:r>
            <a:r>
              <a:rPr lang="en-US" dirty="0"/>
              <a:t> y: if x is False, then y, if x is True, then True</a:t>
            </a:r>
          </a:p>
          <a:p>
            <a:pPr marL="1019175" lvl="1" indent="-342900"/>
            <a:r>
              <a:rPr lang="en-US" dirty="0"/>
              <a:t>x </a:t>
            </a:r>
            <a:r>
              <a:rPr lang="en-US" dirty="0">
                <a:solidFill>
                  <a:srgbClr val="FF4434"/>
                </a:solidFill>
              </a:rPr>
              <a:t>and</a:t>
            </a:r>
            <a:r>
              <a:rPr lang="en-US" dirty="0"/>
              <a:t> y: if x is False, then x, if x is True, then y</a:t>
            </a:r>
          </a:p>
          <a:p>
            <a:pPr marL="1019175" lvl="1" indent="-342900"/>
            <a:r>
              <a:rPr lang="en-US" dirty="0">
                <a:solidFill>
                  <a:srgbClr val="FF4434"/>
                </a:solidFill>
              </a:rPr>
              <a:t>not</a:t>
            </a:r>
            <a:r>
              <a:rPr lang="en-US" dirty="0"/>
              <a:t> x: if x is False, then True, else False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5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4878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List</a:t>
            </a:r>
            <a:r>
              <a:rPr lang="zh-CN" altLang="en-US" sz="4000" dirty="0"/>
              <a:t> </a:t>
            </a:r>
            <a:r>
              <a:rPr lang="en-US" altLang="zh-CN" sz="4000" dirty="0"/>
              <a:t>&amp;</a:t>
            </a:r>
            <a:r>
              <a:rPr lang="en-US" sz="4000" dirty="0"/>
              <a:t> Set</a:t>
            </a:r>
            <a:r>
              <a:rPr lang="zh-CN" altLang="en-US" sz="4000" dirty="0"/>
              <a:t> </a:t>
            </a:r>
            <a:r>
              <a:rPr lang="en-US" altLang="zh-CN" sz="4000" dirty="0"/>
              <a:t>&amp;</a:t>
            </a:r>
            <a:r>
              <a:rPr lang="zh-CN" altLang="en-US" sz="4000" dirty="0"/>
              <a:t> </a:t>
            </a:r>
            <a:r>
              <a:rPr lang="en-US" altLang="zh-CN" sz="4000" dirty="0"/>
              <a:t>Tuple</a:t>
            </a:r>
            <a:r>
              <a:rPr lang="zh-CN" altLang="en-US" sz="40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2" y="1152774"/>
            <a:ext cx="8259769" cy="4338688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sz="2000" dirty="0"/>
              <a:t>Sequence types: store multiple items with same or different data types</a:t>
            </a:r>
          </a:p>
          <a:p>
            <a:pPr marL="962025" lvl="1" indent="-285750"/>
            <a:r>
              <a:rPr lang="en-US" sz="1600" dirty="0"/>
              <a:t>list: </a:t>
            </a:r>
            <a:r>
              <a:rPr lang="en-US" sz="1600" dirty="0" err="1"/>
              <a:t>fruitlist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4434"/>
                </a:solidFill>
              </a:rPr>
              <a:t>[</a:t>
            </a:r>
            <a:r>
              <a:rPr lang="en-US" sz="1600" dirty="0"/>
              <a:t>”apple”, “banana”, “orange”, “cherry”</a:t>
            </a:r>
            <a:r>
              <a:rPr lang="en-US" sz="1600" dirty="0">
                <a:solidFill>
                  <a:srgbClr val="FF4434"/>
                </a:solidFill>
              </a:rPr>
              <a:t>]</a:t>
            </a:r>
            <a:r>
              <a:rPr lang="en-US" sz="1600" dirty="0"/>
              <a:t>  </a:t>
            </a:r>
          </a:p>
          <a:p>
            <a:pPr marL="1419225" lvl="2" indent="-285750"/>
            <a:r>
              <a:rPr lang="en-US" sz="1600" dirty="0"/>
              <a:t>ordered, changeable, duplicates allowed</a:t>
            </a:r>
          </a:p>
          <a:p>
            <a:pPr marL="962025" lvl="1" indent="-285750"/>
            <a:r>
              <a:rPr lang="en-US" sz="1600" dirty="0"/>
              <a:t>set: </a:t>
            </a:r>
            <a:r>
              <a:rPr lang="en-US" sz="1600" dirty="0" err="1"/>
              <a:t>fruitset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4434"/>
                </a:solidFill>
              </a:rPr>
              <a:t>{</a:t>
            </a:r>
            <a:r>
              <a:rPr lang="en-US" sz="1600" dirty="0"/>
              <a:t>“apple”, “banana”, “orange”, “cherry”</a:t>
            </a:r>
            <a:r>
              <a:rPr lang="en-US" sz="1600" dirty="0">
                <a:solidFill>
                  <a:srgbClr val="FF4434"/>
                </a:solidFill>
              </a:rPr>
              <a:t>}  </a:t>
            </a:r>
          </a:p>
          <a:p>
            <a:pPr marL="1419225" lvl="2" indent="-285750"/>
            <a:r>
              <a:rPr lang="en-US" sz="1600" dirty="0"/>
              <a:t>unordered, unchangeable, duplicates not allowed, will be dropped</a:t>
            </a:r>
          </a:p>
          <a:p>
            <a:pPr marL="962025" lvl="1" indent="-285750"/>
            <a:r>
              <a:rPr lang="en-US" altLang="zh-CN" sz="1600" dirty="0"/>
              <a:t>tuple</a:t>
            </a:r>
            <a:r>
              <a:rPr lang="en-US" sz="1600" dirty="0"/>
              <a:t>: </a:t>
            </a:r>
            <a:r>
              <a:rPr lang="en-US" sz="1600" dirty="0" err="1"/>
              <a:t>fruit</a:t>
            </a:r>
            <a:r>
              <a:rPr lang="en-US" altLang="zh-CN" sz="1600" dirty="0" err="1"/>
              <a:t>tuple</a:t>
            </a:r>
            <a:r>
              <a:rPr lang="en-US" sz="1600" dirty="0"/>
              <a:t>=</a:t>
            </a:r>
            <a:r>
              <a:rPr lang="en-US" altLang="zh-CN" sz="1600" dirty="0">
                <a:solidFill>
                  <a:srgbClr val="FF4434"/>
                </a:solidFill>
              </a:rPr>
              <a:t>(</a:t>
            </a:r>
            <a:r>
              <a:rPr lang="en-US" sz="1600" dirty="0"/>
              <a:t>“apple”, “banana”, “orange”, “cherry</a:t>
            </a:r>
            <a:r>
              <a:rPr lang="en-US" altLang="zh-CN" sz="1600" dirty="0"/>
              <a:t>”</a:t>
            </a:r>
            <a:r>
              <a:rPr lang="en-US" altLang="zh-CN" sz="1600" dirty="0">
                <a:solidFill>
                  <a:srgbClr val="FF4434"/>
                </a:solidFill>
              </a:rPr>
              <a:t>)</a:t>
            </a:r>
            <a:r>
              <a:rPr lang="en-US" sz="1600" dirty="0">
                <a:solidFill>
                  <a:srgbClr val="FF4434"/>
                </a:solidFill>
              </a:rPr>
              <a:t> </a:t>
            </a:r>
          </a:p>
          <a:p>
            <a:pPr marL="1419225" lvl="2" indent="-285750"/>
            <a:r>
              <a:rPr lang="en-US" altLang="zh-CN" sz="1600" dirty="0"/>
              <a:t>ordered</a:t>
            </a:r>
            <a:r>
              <a:rPr lang="en-US" sz="1600" dirty="0"/>
              <a:t>, unchangeable, duplicates </a:t>
            </a:r>
            <a:r>
              <a:rPr lang="en-US" altLang="zh-CN" sz="1600" dirty="0"/>
              <a:t>allowed</a:t>
            </a:r>
            <a:endParaRPr lang="en-US" sz="1600" dirty="0"/>
          </a:p>
          <a:p>
            <a:pPr marL="401320" indent="-182245"/>
            <a:r>
              <a:rPr lang="en-US" sz="2000" dirty="0"/>
              <a:t>Methods</a:t>
            </a:r>
          </a:p>
          <a:p>
            <a:pPr marL="858520" lvl="1" indent="-182245"/>
            <a:r>
              <a:rPr lang="en-US" sz="1600" dirty="0" err="1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</a:t>
            </a:r>
            <a:r>
              <a:rPr lang="en-US" sz="1600" dirty="0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get how many items a list/set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/tuple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has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: check if an object is a member</a:t>
            </a:r>
          </a:p>
          <a:p>
            <a:pPr marL="858520" lvl="1" indent="-182245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list.append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list.insert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i,x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list.remove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list.clear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list.count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list.sort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list.reverse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858520" lvl="1" indent="-182245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set.add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set.remove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set.clear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858520" lvl="1" indent="-182245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Tuple: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tuple.count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tuple.count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1320" indent="-182245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4881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altLang="zh-CN" sz="4000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47" y="1089161"/>
            <a:ext cx="8259769" cy="4338688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r>
              <a:rPr lang="en-US" sz="2000" dirty="0"/>
              <a:t>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</a:t>
            </a:r>
          </a:p>
          <a:p>
            <a:pPr lvl="1"/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items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ordered,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changeable,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duplicates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allowed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= {"name":"Apple","color":"Red","price":2}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Some other formats:</a:t>
            </a:r>
          </a:p>
          <a:p>
            <a:pPr lvl="2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(name="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apple",color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="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red",price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=2)</a:t>
            </a:r>
          </a:p>
          <a:p>
            <a:pPr lvl="2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(zip(['name', 'color', 'price'], ["apple", "red", 2]))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Cannot have two items with the same key, the duplicate values will overwrite existing ones</a:t>
            </a:r>
          </a:p>
          <a:p>
            <a:r>
              <a:rPr lang="en-US" sz="2000" dirty="0"/>
              <a:t>Methods:</a:t>
            </a:r>
          </a:p>
          <a:p>
            <a:pPr lvl="1"/>
            <a:r>
              <a:rPr lang="en-US" sz="1600" dirty="0" err="1"/>
              <a:t>len</a:t>
            </a:r>
            <a:r>
              <a:rPr lang="en-US" sz="1600" dirty="0"/>
              <a:t>(): get the number of items</a:t>
            </a:r>
          </a:p>
          <a:p>
            <a:pPr lvl="1"/>
            <a:r>
              <a:rPr lang="en-US" sz="1600" dirty="0"/>
              <a:t>list(d): get the list of keys, values(d): get the list of values</a:t>
            </a:r>
          </a:p>
          <a:p>
            <a:pPr lvl="1"/>
            <a:r>
              <a:rPr lang="en-US" sz="1600" dirty="0"/>
              <a:t>d[key]: get the item in d with the key, </a:t>
            </a:r>
          </a:p>
          <a:p>
            <a:pPr lvl="1"/>
            <a:r>
              <a:rPr lang="en-US" sz="1600" dirty="0"/>
              <a:t>d[key]=value: set d[key] to the value</a:t>
            </a:r>
          </a:p>
          <a:p>
            <a:pPr lvl="1"/>
            <a:r>
              <a:rPr lang="en-US" sz="1600" dirty="0"/>
              <a:t>key in d: check if d has the key</a:t>
            </a:r>
          </a:p>
          <a:p>
            <a:pPr marL="401320" indent="-182245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52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4" y="1443640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altLang="zh-CN" dirty="0"/>
              <a:t>I</a:t>
            </a:r>
            <a:r>
              <a:rPr lang="en-US" dirty="0"/>
              <a:t>mplicit type conversion</a:t>
            </a:r>
          </a:p>
          <a:p>
            <a:pPr marL="1019175" lvl="1" indent="-342900"/>
            <a:r>
              <a:rPr lang="en-US" dirty="0"/>
              <a:t>Automatically done by Python interpreter</a:t>
            </a:r>
          </a:p>
          <a:p>
            <a:pPr marL="1476375" lvl="2" indent="-342900"/>
            <a:r>
              <a:rPr lang="en-US" dirty="0"/>
              <a:t>For example: Int + float = float</a:t>
            </a:r>
          </a:p>
          <a:p>
            <a:pPr marL="561975" indent="-342900"/>
            <a:r>
              <a:rPr lang="en-US" dirty="0"/>
              <a:t>Explicit type conversion</a:t>
            </a:r>
          </a:p>
          <a:p>
            <a:pPr marL="1019175" lvl="1" indent="-342900"/>
            <a:r>
              <a:rPr lang="en-US" dirty="0"/>
              <a:t>Conversion is explicitly specified </a:t>
            </a:r>
          </a:p>
          <a:p>
            <a:pPr marL="1476375" lvl="2" indent="-342900"/>
            <a:r>
              <a:rPr lang="en-US" dirty="0"/>
              <a:t>int(x): convert to integer</a:t>
            </a:r>
          </a:p>
          <a:p>
            <a:pPr marL="1476375" lvl="2" indent="-342900"/>
            <a:r>
              <a:rPr lang="en-US" dirty="0"/>
              <a:t>float(x): convert to float</a:t>
            </a:r>
          </a:p>
          <a:p>
            <a:pPr marL="1476375" lvl="2" indent="-342900"/>
            <a:r>
              <a:rPr lang="en-US" dirty="0"/>
              <a:t>str(x):convert to string</a:t>
            </a:r>
          </a:p>
          <a:p>
            <a:pPr marL="1476375" lvl="2" indent="-342900"/>
            <a:r>
              <a:rPr lang="en-US" dirty="0"/>
              <a:t>list(x): convert a collection to list</a:t>
            </a:r>
          </a:p>
          <a:p>
            <a:pPr marL="1476375" lvl="2" indent="-342900"/>
            <a:r>
              <a:rPr lang="en-US" dirty="0"/>
              <a:t>set(x): convert a collection to set</a:t>
            </a:r>
          </a:p>
          <a:p>
            <a:pPr marL="2190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2" y="35945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44" y="1471527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81330" indent="-419100"/>
            <a:r>
              <a:rPr lang="en-US" dirty="0">
                <a:ea typeface="+mn-lt"/>
              </a:rPr>
              <a:t>Data Types</a:t>
            </a:r>
            <a:endParaRPr lang="en-US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52070" indent="0">
              <a:buNone/>
            </a:pP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0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87985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Data Types?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98" y="1468555"/>
            <a:ext cx="7922860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03225" indent="-342900">
              <a:buFont typeface="Arial" panose="020B0604020202020204" pitchFamily="34" charset="0"/>
              <a:buChar char="•"/>
            </a:pPr>
            <a:r>
              <a:rPr lang="en-US" dirty="0"/>
              <a:t>Important information about data: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Determines valid domains, i.e., </a:t>
            </a:r>
            <a:r>
              <a:rPr lang="en-US" altLang="zh-CN" dirty="0"/>
              <a:t>range</a:t>
            </a:r>
            <a:r>
              <a:rPr lang="en-US" dirty="0"/>
              <a:t> of values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types are treated differently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syntax in</a:t>
            </a:r>
            <a:r>
              <a:rPr lang="en-US" altLang="zh-CN" dirty="0"/>
              <a:t> Python</a:t>
            </a:r>
          </a:p>
          <a:p>
            <a:pPr marL="60325" indent="0">
              <a:buNone/>
            </a:pPr>
            <a:endParaRPr lang="en-US" dirty="0"/>
          </a:p>
          <a:p>
            <a:pPr marL="403225" indent="-342900"/>
            <a:r>
              <a:rPr lang="en-US" dirty="0"/>
              <a:t>To get data type in Python:</a:t>
            </a:r>
          </a:p>
          <a:p>
            <a:pPr marL="860425" lvl="1" indent="-342900"/>
            <a:r>
              <a:rPr lang="en-US" dirty="0"/>
              <a:t>Use the function type(): type(x)</a:t>
            </a:r>
          </a:p>
          <a:p>
            <a:pPr marL="605790" indent="-342900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401320" indent="-18224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200177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Common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6855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Numeric: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Integer: int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Float: float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String: str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Boolean: bool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Collections: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List: list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Set: set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Tuple: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87985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6855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/>
              <a:t>Numeric values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-5, 0, 2, …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/>
              <a:t>Operators: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 + y, x - y, x * y, x / y 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 % y (reminder), //(floored quotient)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-x (negated), abs(x) (absolute)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x**y (x to the power y)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x&lt;y (comparison, return true/false result)</a:t>
            </a:r>
          </a:p>
          <a:p>
            <a:pPr marL="676275" lvl="1" indent="0">
              <a:lnSpc>
                <a:spcPct val="90000"/>
              </a:lnSpc>
              <a:spcBef>
                <a:spcPts val="1000"/>
              </a:spcBef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0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2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7226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Numeric values</a:t>
            </a:r>
          </a:p>
          <a:p>
            <a:pPr marL="998855" lvl="2" indent="-342900"/>
            <a:r>
              <a:rPr lang="en-US" sz="2200" dirty="0"/>
              <a:t>4.0, -2.5, …</a:t>
            </a:r>
          </a:p>
          <a:p>
            <a:pPr marL="561975" indent="-342900"/>
            <a:r>
              <a:rPr lang="en-US" dirty="0"/>
              <a:t>Operations</a:t>
            </a:r>
          </a:p>
          <a:p>
            <a:pPr marL="998855" lvl="2" indent="-342900"/>
            <a:r>
              <a:rPr lang="en-US" sz="2200" dirty="0"/>
              <a:t>Same as the ones for integer: +, -, *, /, //, %, -, abs()</a:t>
            </a:r>
          </a:p>
          <a:p>
            <a:pPr marL="998855" lvl="2" indent="-342900"/>
            <a:r>
              <a:rPr lang="en-US" sz="2200" dirty="0"/>
              <a:t>Round to n digits: round(x[,n])</a:t>
            </a:r>
          </a:p>
          <a:p>
            <a:pPr marL="998855" lvl="2" indent="-342900"/>
            <a:r>
              <a:rPr lang="en-US" sz="2200" dirty="0"/>
              <a:t>Return a pair of integers with the ratio equals to the instance: </a:t>
            </a:r>
            <a:r>
              <a:rPr lang="en-US" sz="2200" dirty="0" err="1"/>
              <a:t>float.as_integer_ratio</a:t>
            </a:r>
            <a:r>
              <a:rPr lang="en-US" sz="2200" dirty="0"/>
              <a:t>(x)</a:t>
            </a:r>
          </a:p>
          <a:p>
            <a:pPr marL="998855" lvl="2" indent="-342900"/>
            <a:r>
              <a:rPr lang="en-US" sz="2200" dirty="0"/>
              <a:t>Return if the instance is finite with integral value: </a:t>
            </a:r>
            <a:r>
              <a:rPr lang="en-US" sz="2200" dirty="0" err="1"/>
              <a:t>float.is_integer</a:t>
            </a:r>
            <a:r>
              <a:rPr lang="en-US" sz="2200" dirty="0"/>
              <a:t>(x)</a:t>
            </a:r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2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4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Math Module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84" y="147226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85750" indent="-285750"/>
            <a:r>
              <a:rPr lang="en-US" dirty="0"/>
              <a:t>Provides access to many mathematical functions</a:t>
            </a:r>
          </a:p>
          <a:p>
            <a:pPr marL="285750" indent="-285750"/>
            <a:r>
              <a:rPr lang="en-US" dirty="0"/>
              <a:t>You need to import it before its use</a:t>
            </a:r>
          </a:p>
          <a:p>
            <a:pPr marL="285750" indent="-285750"/>
            <a:r>
              <a:rPr lang="en-US" dirty="0" err="1"/>
              <a:t>math.trunc</a:t>
            </a:r>
            <a:r>
              <a:rPr lang="en-US" dirty="0"/>
              <a:t>(x), </a:t>
            </a:r>
            <a:r>
              <a:rPr lang="en-US" dirty="0" err="1"/>
              <a:t>math.floor</a:t>
            </a:r>
            <a:r>
              <a:rPr lang="en-US" dirty="0"/>
              <a:t>(x), </a:t>
            </a:r>
            <a:r>
              <a:rPr lang="en-US" dirty="0" err="1"/>
              <a:t>math.ceil</a:t>
            </a:r>
            <a:r>
              <a:rPr lang="en-US" dirty="0"/>
              <a:t>(x)</a:t>
            </a:r>
          </a:p>
          <a:p>
            <a:pPr marL="285750" indent="-285750"/>
            <a:r>
              <a:rPr lang="en-US" dirty="0" err="1"/>
              <a:t>math.factorial</a:t>
            </a:r>
            <a:r>
              <a:rPr lang="en-US" dirty="0"/>
              <a:t>(integer)</a:t>
            </a:r>
          </a:p>
          <a:p>
            <a:pPr marL="285750" indent="-285750"/>
            <a:r>
              <a:rPr lang="en-US" dirty="0" err="1"/>
              <a:t>math.gcd</a:t>
            </a:r>
            <a:r>
              <a:rPr lang="en-US" dirty="0"/>
              <a:t>(integer, integer)</a:t>
            </a:r>
          </a:p>
          <a:p>
            <a:pPr marL="285750" indent="-285750"/>
            <a:r>
              <a:rPr lang="en-US" dirty="0" err="1"/>
              <a:t>math.exp</a:t>
            </a:r>
            <a:r>
              <a:rPr lang="en-US" dirty="0"/>
              <a:t>(x)</a:t>
            </a:r>
          </a:p>
          <a:p>
            <a:pPr marL="285750" indent="-285750"/>
            <a:r>
              <a:rPr lang="en-US" dirty="0"/>
              <a:t>math.log(x) or math.log(</a:t>
            </a:r>
            <a:r>
              <a:rPr lang="en-US" dirty="0" err="1"/>
              <a:t>x,n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More on </a:t>
            </a:r>
            <a:r>
              <a:rPr lang="en-US" dirty="0">
                <a:hlinkClick r:id="rId3"/>
              </a:rPr>
              <a:t>https://docs.python.org/3/library/math.html</a:t>
            </a:r>
            <a:endParaRPr lang="en-US" dirty="0"/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E9520A-66A0-A97F-1283-18FC8AFC8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74" y="3048762"/>
            <a:ext cx="207661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53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96" y="1184742"/>
            <a:ext cx="8012431" cy="347987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Textual data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eed to be quoted 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single quotes ‘hello world’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double quotes “hello world”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triple quotes ‘’’hello world ’’’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Methods: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+ (join together)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*n (print n times)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upper(): change all letters to uppercase; lower(): change all the letters to lowercase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capitalize(): capitalize the first letter of a string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find(sub): find the lowest index in the string where substring sub is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loated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isnumeric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characters are numeric; 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isalpha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characters are alphabetic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islower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cased characters are lowercase;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isupper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cased characters are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uppcase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isspace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there are only whitespace characters in the string</a:t>
            </a:r>
          </a:p>
          <a:p>
            <a:pPr marL="219075" indent="0">
              <a:buNone/>
            </a:pP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48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String(cont.)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2" y="1364124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More </a:t>
            </a:r>
            <a:r>
              <a:rPr lang="en-US" altLang="zh-CN" dirty="0"/>
              <a:t>methods</a:t>
            </a:r>
            <a:r>
              <a:rPr lang="en-US" dirty="0"/>
              <a:t>: </a:t>
            </a:r>
          </a:p>
          <a:p>
            <a:pPr marL="962025" lvl="1" indent="-285750"/>
            <a:r>
              <a:rPr lang="en-US" sz="1800" dirty="0"/>
              <a:t>join(): returns a string created by joining the elements of an </a:t>
            </a:r>
            <a:r>
              <a:rPr lang="en-US" sz="1800" dirty="0" err="1"/>
              <a:t>iterable</a:t>
            </a:r>
            <a:r>
              <a:rPr lang="en-US" sz="1800" dirty="0"/>
              <a:t>, separated by a string separator</a:t>
            </a:r>
          </a:p>
          <a:p>
            <a:pPr marL="484505" lvl="1" indent="-285750"/>
            <a:endParaRPr lang="en-US" sz="1800" dirty="0"/>
          </a:p>
          <a:p>
            <a:pPr marL="484505" lvl="1" indent="-285750"/>
            <a:endParaRPr lang="en-US" sz="1800" dirty="0"/>
          </a:p>
          <a:p>
            <a:pPr marL="484505" lvl="1" indent="-285750"/>
            <a:endParaRPr lang="en-US" sz="1800" dirty="0"/>
          </a:p>
          <a:p>
            <a:pPr marL="962025" lvl="1" indent="-285750"/>
            <a:r>
              <a:rPr lang="en-US" sz="1800" dirty="0"/>
              <a:t>replace(</a:t>
            </a:r>
            <a:r>
              <a:rPr lang="en-US" sz="1800" dirty="0" err="1"/>
              <a:t>old,new</a:t>
            </a:r>
            <a:r>
              <a:rPr lang="en-US" sz="1800" dirty="0"/>
              <a:t>): returns a copy of the string with all occurrences of substring old replaced by new</a:t>
            </a:r>
          </a:p>
          <a:p>
            <a:pPr marL="962025" lvl="1" indent="-285750"/>
            <a:r>
              <a:rPr lang="en-US" sz="1800" dirty="0"/>
              <a:t>split(</a:t>
            </a:r>
            <a:r>
              <a:rPr lang="en-US" sz="1800" dirty="0" err="1"/>
              <a:t>sep</a:t>
            </a:r>
            <a:r>
              <a:rPr lang="en-US" sz="1800" dirty="0"/>
              <a:t>) returns a list of the words in the string, using </a:t>
            </a:r>
            <a:r>
              <a:rPr lang="en-US" sz="1800" dirty="0" err="1"/>
              <a:t>sep</a:t>
            </a:r>
            <a:r>
              <a:rPr lang="en-US" sz="1800" dirty="0"/>
              <a:t> as the delimiter string</a:t>
            </a:r>
          </a:p>
          <a:p>
            <a:pPr marL="962025" lvl="1" indent="-285750"/>
            <a:r>
              <a:rPr lang="en-US" sz="1800" dirty="0"/>
              <a:t>strip([char]): returns a copy of the string with the leading and trailing characters removed, specified in the chars argument. If omitted, the leading and trailing whitespace will be removed.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E0289A-B5C8-50B8-137A-92ACE46F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14" y="2492369"/>
            <a:ext cx="2853331" cy="93695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8B03C95-2FE4-8FA7-02F1-00BD4965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72" y="2442363"/>
            <a:ext cx="3558487" cy="10346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FAB63E-49F9-2CEF-AAF0-3FFE6B3AACD9}"/>
              </a:ext>
            </a:extLst>
          </p:cNvPr>
          <p:cNvGrpSpPr/>
          <p:nvPr/>
        </p:nvGrpSpPr>
        <p:grpSpPr>
          <a:xfrm>
            <a:off x="7726681" y="2191533"/>
            <a:ext cx="217080" cy="501660"/>
            <a:chOff x="8614159" y="2418474"/>
            <a:chExt cx="28944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AF4977-CABE-8AE2-EE32-E173CC0DD56E}"/>
                    </a:ext>
                  </a:extLst>
                </p14:cNvPr>
                <p14:cNvContentPartPr/>
                <p14:nvPr/>
              </p14:nvContentPartPr>
              <p14:xfrm>
                <a:off x="8614159" y="2418474"/>
                <a:ext cx="163080" cy="66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83DB00-F8E4-D74B-8230-D94ACA679C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5159" y="2409474"/>
                  <a:ext cx="1807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48EF21-277F-27E4-1D17-E880AD912613}"/>
                    </a:ext>
                  </a:extLst>
                </p14:cNvPr>
                <p14:cNvContentPartPr/>
                <p14:nvPr/>
              </p14:nvContentPartPr>
              <p14:xfrm>
                <a:off x="8769319" y="2457354"/>
                <a:ext cx="134280" cy="14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34CE7-40E4-BB41-A7F4-DBAE8FBDC6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60679" y="2448714"/>
                  <a:ext cx="1519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729F9C-274F-10FB-5A18-0D0E0F29E1AE}"/>
                  </a:ext>
                </a:extLst>
              </p14:cNvPr>
              <p14:cNvContentPartPr/>
              <p14:nvPr/>
            </p14:nvContentPartPr>
            <p14:xfrm>
              <a:off x="6451313" y="2613023"/>
              <a:ext cx="1378890" cy="3461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729F9C-274F-10FB-5A18-0D0E0F29E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2315" y="2604028"/>
                <a:ext cx="1396527" cy="36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754B76-8304-948B-BE34-6F30371383D9}"/>
                  </a:ext>
                </a:extLst>
              </p14:cNvPr>
              <p14:cNvContentPartPr/>
              <p14:nvPr/>
            </p14:nvContentPartPr>
            <p14:xfrm>
              <a:off x="5469398" y="2613023"/>
              <a:ext cx="407700" cy="3339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754B76-8304-948B-BE34-6F30371383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0410" y="2604025"/>
                <a:ext cx="425317" cy="351625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8385DB-5983-FF14-EAE2-1600570F908C}"/>
              </a:ext>
            </a:extLst>
          </p:cNvPr>
          <p:cNvGrpSpPr/>
          <p:nvPr/>
        </p:nvGrpSpPr>
        <p:grpSpPr>
          <a:xfrm>
            <a:off x="3120475" y="2395253"/>
            <a:ext cx="2480400" cy="275760"/>
            <a:chOff x="2969406" y="2013597"/>
            <a:chExt cx="2480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137EAE-D3BE-FE2A-19C6-BB2C89F30D21}"/>
                    </a:ext>
                  </a:extLst>
                </p14:cNvPr>
                <p14:cNvContentPartPr/>
                <p14:nvPr/>
              </p14:nvContentPartPr>
              <p14:xfrm>
                <a:off x="3902166" y="2068677"/>
                <a:ext cx="154764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137EAE-D3BE-FE2A-19C6-BB2C89F30D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7846" y="2064357"/>
                  <a:ext cx="1556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358EC0-3422-D2F8-7957-33EEB0D98CC9}"/>
                    </a:ext>
                  </a:extLst>
                </p14:cNvPr>
                <p14:cNvContentPartPr/>
                <p14:nvPr/>
              </p14:nvContentPartPr>
              <p14:xfrm>
                <a:off x="3937446" y="2075877"/>
                <a:ext cx="167040" cy="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358EC0-3422-D2F8-7957-33EEB0D98C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3126" y="2071557"/>
                  <a:ext cx="175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E1FF86-D4CC-7A49-9CDB-FF8A85A565E5}"/>
                    </a:ext>
                  </a:extLst>
                </p14:cNvPr>
                <p14:cNvContentPartPr/>
                <p14:nvPr/>
              </p14:nvContentPartPr>
              <p14:xfrm>
                <a:off x="2969406" y="2013597"/>
                <a:ext cx="157500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E1FF86-D4CC-7A49-9CDB-FF8A85A565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5086" y="2009277"/>
                  <a:ext cx="1583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848085-F41F-F70B-6594-B24DCED8E7F7}"/>
                  </a:ext>
                </a:extLst>
              </p14:cNvPr>
              <p14:cNvContentPartPr/>
              <p14:nvPr/>
            </p14:nvContentPartPr>
            <p14:xfrm>
              <a:off x="7479107" y="2168813"/>
              <a:ext cx="723240" cy="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848085-F41F-F70B-6594-B24DCED8E7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4787" y="2164493"/>
                <a:ext cx="73188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251356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17727</TotalTime>
  <Words>1748</Words>
  <Application>Microsoft Office PowerPoint</Application>
  <PresentationFormat>On-screen Show (16:10)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Abadi Extra Light</vt:lpstr>
      <vt:lpstr>Arial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Types </vt:lpstr>
      <vt:lpstr>Contents</vt:lpstr>
      <vt:lpstr>Why Data Types?</vt:lpstr>
      <vt:lpstr>Common Data Types</vt:lpstr>
      <vt:lpstr>Integer</vt:lpstr>
      <vt:lpstr>Float</vt:lpstr>
      <vt:lpstr>Math Module in Python</vt:lpstr>
      <vt:lpstr>String</vt:lpstr>
      <vt:lpstr>String(cont.)</vt:lpstr>
      <vt:lpstr>Boolean</vt:lpstr>
      <vt:lpstr>List &amp; Set &amp; Tuple </vt:lpstr>
      <vt:lpstr>Dict</vt:lpstr>
      <vt:lpstr>Type Conversion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287</cp:revision>
  <dcterms:modified xsi:type="dcterms:W3CDTF">2022-09-07T13:14:36Z</dcterms:modified>
</cp:coreProperties>
</file>