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8" r:id="rId2"/>
    <p:sldMasterId id="2147483681" r:id="rId3"/>
  </p:sldMasterIdLst>
  <p:notesMasterIdLst>
    <p:notesMasterId r:id="rId24"/>
  </p:notesMasterIdLst>
  <p:sldIdLst>
    <p:sldId id="926" r:id="rId4"/>
    <p:sldId id="311" r:id="rId5"/>
    <p:sldId id="1090" r:id="rId6"/>
    <p:sldId id="1127" r:id="rId7"/>
    <p:sldId id="353" r:id="rId8"/>
    <p:sldId id="1128" r:id="rId9"/>
    <p:sldId id="1129" r:id="rId10"/>
    <p:sldId id="1130" r:id="rId11"/>
    <p:sldId id="1131" r:id="rId12"/>
    <p:sldId id="1132" r:id="rId13"/>
    <p:sldId id="1146" r:id="rId14"/>
    <p:sldId id="1134" r:id="rId15"/>
    <p:sldId id="1135" r:id="rId16"/>
    <p:sldId id="1136" r:id="rId17"/>
    <p:sldId id="1147" r:id="rId18"/>
    <p:sldId id="1142" r:id="rId19"/>
    <p:sldId id="1143" r:id="rId20"/>
    <p:sldId id="1144" r:id="rId21"/>
    <p:sldId id="1145" r:id="rId22"/>
    <p:sldId id="1150" r:id="rId23"/>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go="http://customooxmlschemas.google.com/" xmlns:p15="http://schemas.microsoft.com/office/powerpoint/2012/main" xmlns=""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183"/>
    <a:srgbClr val="FF4434"/>
    <a:srgbClr val="2683C6"/>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1" autoAdjust="0"/>
    <p:restoredTop sz="95097" autoAdjust="0"/>
  </p:normalViewPr>
  <p:slideViewPr>
    <p:cSldViewPr snapToGrid="0" snapToObjects="1">
      <p:cViewPr varScale="1">
        <p:scale>
          <a:sx n="89" d="100"/>
          <a:sy n="89" d="100"/>
        </p:scale>
        <p:origin x="1013" y="82"/>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0"/>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72"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7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43:01.900"/>
    </inkml:context>
    <inkml:brush xml:id="br0">
      <inkml:brushProperty name="width" value="0.025" units="cm"/>
      <inkml:brushProperty name="height" value="0.025" units="cm"/>
      <inkml:brushProperty name="color" value="#E71224"/>
    </inkml:brush>
  </inkml:definitions>
  <inkml:trace contextRef="#ctx0" brushRef="#br0">1 0 24575,'17'0'0,"1"0"0,13 0 0,10 2 0,16-2 0,28 1 0,-20 1 0,5-1 0,-32 1 0,-15-1 0,-7-1 0,-8 0 0,-3 2 0,-4-2 0,0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50:24.615"/>
    </inkml:context>
    <inkml:brush xml:id="br0">
      <inkml:brushProperty name="width" value="0.025" units="cm"/>
      <inkml:brushProperty name="height" value="0.025" units="cm"/>
      <inkml:brushProperty name="color" value="#E71224"/>
    </inkml:brush>
  </inkml:definitions>
  <inkml:trace contextRef="#ctx0" brushRef="#br0">0 1 24575,'13'11'0,"4"4"0,6 6 0,7 6 0,3 4 0,7 7 0,13 10 0,1 0 0,-24-20 0,0 0 0,24 21 0,-26-22 0,0 1 0,21 21 0,0-1 0,4-1 0,-6-6 0,2-2 0,-5-3 0,-1-1 0,-7-5 0,6 3 0,-9-7 0,3 3 0,-5-5 0,-4-3 0,-3-1 0,-6-7 0,-4-3 0,-5-5 0,-6-5 0,-1 0 0,-2-3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50:24.616"/>
    </inkml:context>
    <inkml:brush xml:id="br0">
      <inkml:brushProperty name="width" value="0.025" units="cm"/>
      <inkml:brushProperty name="height" value="0.025" units="cm"/>
      <inkml:brushProperty name="color" value="#E71224"/>
    </inkml:brush>
  </inkml:definitions>
  <inkml:trace contextRef="#ctx0" brushRef="#br0">247 20 24575,'-11'0'0,"0"-1"0,-6 1 0,0 0 0,-4-1 0,2 0 0,0 1 0,7 0 0,2 0 0,5 0 0,-3-1 0,1 0 0,-8 0 0,-1-2 0,-3 0 0,3 0 0,3 0 0,6 1 0,4 4 0,4 4 0,3 4 0,2 2 0,0 4 0,3 0 0,-1 3 0,1-1 0,-2-2 0,-3-5 0,-1-3 0,-1-3 0,-2-2 0,1-1 0,2 0 0,0-1 0,0 0 0,-1-1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50:24.617"/>
    </inkml:context>
    <inkml:brush xml:id="br0">
      <inkml:brushProperty name="width" value="0.025" units="cm"/>
      <inkml:brushProperty name="height" value="0.025" units="cm"/>
      <inkml:brushProperty name="color" value="#E71224"/>
    </inkml:brush>
  </inkml:definitions>
  <inkml:trace contextRef="#ctx0" brushRef="#br0">0 9 24575,'14'0'0,"-2"0"0,11 0 0,-5 0 0,4 0 0,2 0 0,4 0 0,1 1 0,-2-1 0,0 3 0,-2-3 0,-2 2 0,0-1 0,38 1 0,1-2 0,11 1 0,-16 1 0,-31-2 0,1 1 0,-4-1 0,1 1 0,-1-1 0,0 1 0,-2-1 0,1 1 0,2 1 0,0-2 0,5 3 0,-2 0 0,5 0 0,-1 0 0,3-1 0,-1 0 0,2-1 0,-3 0 0,-1-1 0,3 1 0,-7-1 0,3 1 0,-9-1 0,0 0 0,-4-1 0,0 0 0,3 1 0,2-2 0,7 1 0,-2 1 0,6 0 0,-4 0 0,1-1 0,3 1 0,-4-1 0,4 1 0,-4 0 0,2 0 0,-7 0 0,2 0 0,-5 0 0,-2 0 0,1-1 0,-3 1 0,4-1 0,-2 1 0,3 0 0,-2 0 0,3 0 0,-1 0 0,2 0 0,3 0 0,-3 0 0,0 0 0,-3 0 0,-3 0 0,0-1 0,-1 1 0,-1-1 0,-1 1 0,-2 0 0,3 0 0,-1-1 0,4 0 0,0 0 0,1 0 0,-2 1 0,1-2 0,-5 2 0,3 0 0,-3 0 0,2 0 0,1-1 0,-3 0 0,3 0 0,-4 1 0,2 0 0,0-2 0,1 1 0,1 0 0,-1-1 0,0-1 0,-3 2 0,0-3 0,-1 2 0,1-2 0,-3 2 0,0 0 0,-3 2 0,-2-1 0,-2 1 0,1-1 0,-1 1 0,-1 0 0,0 0 0,1 0 0,-2 0 0,2 0 0,-2 1 0,2 0 0,1 1 0,-5-2 0,3 1 0,-4-3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53:19.795"/>
    </inkml:context>
    <inkml:brush xml:id="br0">
      <inkml:brushProperty name="width" value="0.025" units="cm"/>
      <inkml:brushProperty name="height" value="0.025" units="cm"/>
      <inkml:brushProperty name="color" value="#E71224"/>
    </inkml:brush>
  </inkml:definitions>
  <inkml:trace contextRef="#ctx0" brushRef="#br0">3749 16 24575,'-32'-1'0,"1"-1"0,-15-1 0,17-1 0,11 3 0,9-1 0,-1 2 0,2 0 0,-4 0 0,-4 0 0,-2 0 0,-3 0 0,2 0 0,-4-3 0,4 3 0,-1 0 0,4 0 0,-3 0 0,-1 0 0,-6 0 0,-5 0 0,2 0 0,-2 0 0,7 0 0,1 0 0,1 0 0,6 0 0,-6 0 0,3 0 0,-2 0 0,0 3 0,1-3 0,-1 0 0,0 2 0,7-2 0,-3 1 0,6-1 0,-2 2 0,-1-2 0,-4 2 0,-3-2 0,0 0 0,-1 0 0,1 0 0,2 1 0,3-1 0,0 2 0,3-2 0,-4 0 0,1 3 0,-5-1 0,0-1 0,-3 1 0,3 1 0,0-1 0,-1 0 0,-2-2 0,-3 0 0,-4 0 0,-3 3 0,3-2 0,-3-1 0,0 0 0,-3 0 0,-6 0 0,3 0 0,-4 2 0,7 0 0,-4-1 0,10-1 0,2 0 0,-3 0 0,4 0 0,-2 0 0,4 0 0,5 0 0,1 0 0,2 0 0,0 0 0,-1 0 0,-2 0 0,-2 0 0,2 2 0,0-2 0,-2 0 0,1 0 0,-1 0 0,0 0 0,1 2 0,-3-1 0,1-1 0,-5 2 0,3-2 0,-3 3 0,4-3 0,1 3 0,-4-3 0,6 2 0,-3-2 0,-1 0 0,-3 0 0,-1 0 0,-3 0 0,2 0 0,2 0 0,-2 0 0,-3 0 0,2 0 0,-2 0 0,5 0 0,-4 0 0,4 0 0,-2 0 0,0 1 0,-1 1 0,1-2 0,-1 2 0,-2-2 0,-4 0 0,3 0 0,-3 0 0,8 0 0,1 0 0,6 0 0,0 0 0,2 0 0,2 0 0,-1 0 0,-1 0 0,-3 0 0,1 0 0,-3 0 0,7 0 0,-2 0 0,1 0 0,2 0 0,0 0 0,1 0 0,-1 0 0,0 0 0,2 0 0,3 0 0,0 0 0,5 0 0,-2 0 0,5 0 0,2 0 0,-4 0 0,3 0 0,-6 0 0,3 1 0,-1 1 0,3 0 0,0-2 0,2 0 0,-2 0 0,1 0 0,-8 0 0,1 0 0,-5 1 0,1 1 0,4-2 0,3 1 0,1-1 0,-3 0 0,-4 0 0,-7 0 0,-5 0 0,3 0 0,7 0 0,13-1 0,1 1 0,5-2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53:19.796"/>
    </inkml:context>
    <inkml:brush xml:id="br0">
      <inkml:brushProperty name="width" value="0.025" units="cm"/>
      <inkml:brushProperty name="height" value="0.025" units="cm"/>
      <inkml:brushProperty name="color" value="#E71224"/>
    </inkml:brush>
  </inkml:definitions>
  <inkml:trace contextRef="#ctx0" brushRef="#br0">0 1 24575,'19'0'0,"4"0"0,14 0 0,7 0 0,13 0 0,0 0 0,6 0 0,-1 2 0,-3-1 0,11 1 0,-3 1 0,4-1 0,-9 1 0,4 0 0,-9-3 0,-2 2 0,2-2 0,-7 0 0,7 0 0,-4-2 0,4-1 0,-5 0 0,0-1 0,-4 3 0,-7-1 0,-2 2 0,-5 0 0,5 0 0,-7 0 0,0 0 0,3 0 0,-3 2 0,7 1 0,-2-3 0,4 3 0,-6-3 0,-1 0 0,4 2 0,-1-2 0,2 0 0,-3 0 0,2 0 0,-5 0 0,-1 0 0,2 0 0,-3 0 0,3 0 0,-1 0 0,4 0 0,0 0 0,0 0 0,9 0 0,-6 0 0,4 0 0,-10 0 0,0 0 0,-3 0 0,0 0 0,3 0 0,-7 0 0,1 0 0,-5 0 0,-2 0 0,-2 0 0,5 0 0,2 0 0,2 0 0,-2 0 0,-2 0 0,-1 0 0,-4 0 0,2 0 0,2-2 0,1 2 0,4 0 0,-2 0 0,3 2 0,-5-2 0,1 0 0,-3 0 0,0 0 0,-3 0 0,-1 0 0,1 2 0,4-1 0,0 1 0,11-2 0,-5 0 0,2 0 0,-4 0 0,-1 1 0,-5-1 0,-3 0 0,-3 0 0,-7 0 0,2 0 0,-1 0 0,6 0 0,-1 0 0,1 0 0,-7 0 0,-3 0 0,1 0 0,4 0 0,5 0 0,1 0 0,2 0 0,-4 0 0,-4 0 0,-5 0 0,2 4 0,-4-4 0,0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53:19.797"/>
    </inkml:context>
    <inkml:brush xml:id="br0">
      <inkml:brushProperty name="width" value="0.025" units="cm"/>
      <inkml:brushProperty name="height" value="0.025" units="cm"/>
      <inkml:brushProperty name="color" value="#E71224"/>
    </inkml:brush>
  </inkml:definitions>
  <inkml:trace contextRef="#ctx0" brushRef="#br0">1 12 24575,'8'0'0,"3"0"0,7-1 0,18-1 0,3-1 0,16 1 0,2 1 0,4 1 0,6 0 0,-7 0 0,0 0 0,-10 0 0,0 1 0,-6 1 0,0 1 0,9-1 0,-1 1 0,5-3 0,-2 2 0,3-1 0,-4 1 0,1-2 0,0 0 0,-5 0 0,1 0 0,-8 0 0,3 0 0,-4 0 0,-2 0 0,3 0 0,-9 0 0,0 0 0,-2 0 0,-1 0 0,3 0 0,0 0 0,8 0 0,4 1 0,2 3 0,6-1 0,4-1 0,0 1 0,1-2 0,-3 3 0,-10-1 0,-4 0 0,-6-1 0,-2-1 0,0 1 0,0-2 0,8 3 0,-2-1 0,6 1 0,-9-1 0,-3 1 0,-5-3 0,-1 3 0,-1-3 0,-2 2 0,2-2 0,-7 0 0,-2 0 0,-5 0 0,0 0 0,-4 0 0,6 0 0,-1 0 0,4 0 0,5 0 0,0 0 0,1 0 0,4 0 0,-6 0 0,6 0 0,-5-2 0,2 2 0,-2-3 0,-2 1 0,4 1 0,-1-4 0,5 2 0,0-1 0,0 3 0,1-4 0,-4 2 0,1-1 0,-4 1 0,-4 2 0,-1-3 0,-5 1 0,-2 3 0,-3-3 0,5 3 0,-1-3 0,-1 1 0,2 0 0,-2 1 0,1-1 0,-2-1 0,1 1 0,-6 1 0,0-1 0,-2 2 0,3 2 0,4 1 0,-2 0 0,-1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53:19.798"/>
    </inkml:context>
    <inkml:brush xml:id="br0">
      <inkml:brushProperty name="width" value="0.025" units="cm"/>
      <inkml:brushProperty name="height" value="0.025" units="cm"/>
      <inkml:brushProperty name="color" value="#E71224"/>
    </inkml:brush>
  </inkml:definitions>
  <inkml:trace contextRef="#ctx0" brushRef="#br0">278 118 24575,'-12'8'0,"-2"3"0,1-1 0,-2 3 0,1-2 0,-2 4 0,1-2 0,-1 2 0,2-2 0,1 3 0,2-1 0,0 5 0,1-3 0,3 2 0,1-2 0,2 0 0,0 2 0,1 0 0,0-2 0,1-1 0,0 0 0,-1-1 0,1 3 0,-1 3 0,0-1 0,1 1 0,1-2 0,-2 2 0,3 0 0,-3 0 0,3 0 0,-2-2 0,1 2 0,1-1 0,0-2 0,0 0 0,-1-3 0,0 0 0,0 0 0,-2 1 0,3-1 0,-3 2 0,0 0 0,3-1 0,-2 6 0,1-2 0,1 2 0,0-2 0,-1-2 0,-1-1 0,0-1 0,-1 2 0,0 0 0,2 4 0,-2 0 0,0 2 0,2-2 0,-1-2 0,1 1 0,-1-1 0,1 3 0,-1-2 0,2 3 0,0-3 0,-1 0 0,0 0 0,0-2 0,0 3 0,1 1 0,0 3 0,0-2 0,0-2 0,0-3 0,0-5 0,0-1 0,0-3 0,-1 1 0,0 1 0,0 0 0,0 4 0,1-1 0,0 5 0,0 0 0,2 4 0,-2 2 0,3-1 0,0 2 0,2-4 0,-1 1 0,1-4 0,-1 1 0,-1-6 0,0 1 0,-1-1 0,-1-1 0,0 2 0,-1-1 0,1 4 0,0-2 0,-1 1 0,2 0 0,-2 0 0,1 0 0,0 1 0,-1 1 0,2 7 0,-2-3 0,0 8 0,0-9 0,0-1 0,0-2 0,0-2 0,0-1 0,-1 3 0,0 0 0,0 3 0,0-2 0,1 0 0,-1-1 0,1-3 0,0 2 0,0-4 0,0 2 0,-1-4 0,1 3 0,-1-1 0,1 3 0,0 0 0,0 0 0,0 3 0,0-2 0,0 6 0,-1-1 0,1 1 0,-1 3 0,1-4 0,0 2 0,0-2 0,0 5 0,0 2 0,0 0 0,0 2 0,0-5 0,0-1 0,0-5 0,0-1 0,-1-1 0,-1 2 0,2 3 0,0 3 0,0-2 0,0 0 0,0-1 0,0-2 0,0-1 0,0 1 0,0-2 0,0 2 0,0-2 0,0 3 0,-2-5 0,2 3 0,-1 0 0,1-1 0,0 0 0,-2-2 0,1-1 0,1 0 0,0-3 0,0 3 0,2-3 0,-1 1 0,0-1 0,1 1 0,-1-1 0,1 1 0,0 2 0,-1 0 0,1 1 0,-1 1 0,2 0 0,0 0 0,0 0 0,1 3 0,1-2 0,1 4 0,0-5 0,-1-1 0,-1-2 0,-1-1 0,1-1 0,-1 1 0,0-2 0,2 7 0,-1-4 0,1 2 0,-2-3 0,1-2 0,1 1 0,0-2 0,1 2 0,1-1 0,-1 1 0,3 0 0,1 0 0,4 2 0,-1-1 0,3 0 0,-3-4 0,1 2 0,-1-2 0,0-2 0,3 1 0,0-2 0,7-1 0,-3-1 0,2-1 0,3-2 0,-1-2 0,4 1 0,0-1 0,4 1 0,0 0 0,5 1 0,-2 0 0,2-2 0,0 0 0,0-1 0,2 0 0,-4 1 0,-1-2 0,-4 3 0,1-3 0,-4 2 0,1-1 0,-4-1 0,-2 0 0,-2-1 0,1-1 0,-1 2 0,5-1 0,-2 0 0,3 0 0,-3-1 0,0 0 0,1 0 0,2 1 0,2 0 0,-1-1 0,-1-1 0,-4 0 0,0 0 0,0 0 0,3 0 0,0 0 0,-1 0 0,3-2 0,-3 2 0,4-2 0,-4 1 0,3-1 0,-5 0 0,3-1 0,-2-1 0,0 0 0,10-2 0,-8 0 0,6-3 0,-11 1 0,1-4 0,-2 2 0,2-5 0,-3 3 0,2-3 0,-1-1 0,-2-1 0,2-6 0,-4 1 0,4-8 0,-3 2 0,2-9 0,-4 5 0,-1 0 0,-2 0 0,-3 9 0,1-6 0,-2 6 0,5-8 0,-3-2 0,3-1 0,0-4 0,-3 5 0,0 0 0,0 5 0,-2-2 0,0 4 0,3-1 0,-2-2 0,1 5 0,-2-4 0,0 8 0,-1-2 0,0 4 0,0-1 0,-1-4 0,1-1 0,-2-7 0,1 3 0,0-5 0,-2 4 0,0 0 0,-2 0 0,1 1 0,-1 1 0,0 1 0,-1 0 0,1 1 0,-1-3 0,0-1 0,0 3 0,0-3 0,0 5 0,0-5 0,0 3 0,0-3 0,-1-6 0,0 2 0,0-8 0,-1 4 0,2-6 0,0 4 0,0 0 0,0-4 0,0 6 0,0-4 0,0 6 0,0-7 0,0 4 0,0-2 0,0-1 0,-2 5 0,0-6 0,1 7 0,-1-5 0,0 7 0,1 1 0,-1-1 0,-1 2 0,0-3 0,0-2 0,0-2 0,0 3 0,1-3 0,-2-1 0,2 3 0,0 0 0,1 6 0,-1-2 0,1 2 0,-3-2 0,1-6 0,-3 2 0,-2 0 0,1 6 0,1 3 0,0 5 0,0 2 0,1-5 0,-2 0 0,0-4 0,-2 6 0,1-2 0,0 6 0,2-1 0,-1 0 0,-4 0 0,0-2 0,-2 4 0,-1-2 0,3 7 0,0 0 0,-21-26 0,13 22 0,-15-21 0,19 28 0,0 0 0,-11-9 0,-2 1 0,-12-10 0,5 10 0,-3-3 0,5 9 0,2 0 0,-5 0 0,7 2 0,-2-3 0,1 3 0,5 0 0,-6-1 0,8 2 0,-3 0 0,0 1 0,0-1 0,-3 2 0,2-2 0,-3 3 0,1-1 0,-3 0 0,2 2 0,-2-2 0,-1 0 0,3 3 0,-3-1 0,5 2 0,-2 0 0,4 0 0,1 0 0,1 1 0,2 1 0,2 1 0,3 0 0,5 2 0,2 0 0,5 1 0,-2 0 0,-1 0 0,-3 1 0,-3-1 0,-5 1 0,0 1 0,-2-1 0,1 1 0,3-1 0,3 0 0,2 1 0,0 0 0,3-1 0,-1 2 0,0-1 0,1 0 0,0 0 0,1 1 0,0-2 0,1 1 0,-1 0 0,-1-1 0,1 2 0,-1 0 0,2 0 0,0 0 0,0-1 0,1 2 0,-2-2 0,1 1 0,-3-1 0,5 0 0,-2-1 0,4 0 0,-2-1 0,1 0 0,1 1 0,-1-1 0,-1 0 0,1 1 0,-1 0 0,-1 0 0,-1 0 0,-2 1 0,-4 1 0,2-1 0,-2 0 0,3 0 0,0 0 0,2-1 0,0 0 0,3-1 0,-2 2 0,0-1 0,0 1 0,-1 0 0,1-1 0,0 0 0,2-1 0,0 2 0,2-1 0,0 0 0,0 0 0,0-1 0,2 0 0,-1 0 0,1 0 0,-1 0 0,2 1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43:01.901"/>
    </inkml:context>
    <inkml:brush xml:id="br0">
      <inkml:brushProperty name="width" value="0.025" units="cm"/>
      <inkml:brushProperty name="height" value="0.025" units="cm"/>
      <inkml:brushProperty name="color" value="#E71224"/>
    </inkml:brush>
  </inkml:definitions>
  <inkml:trace contextRef="#ctx0" brushRef="#br0">603 530 24575,'2'-4'0,"0"-5"0,-1-2 0,1-4 0,1-5 0,-3 0 0,1-3 0,-1 0 0,0-3 0,-1-1 0,-1-1 0,-2-2 0,1 3 0,-1 3 0,0 3 0,1 3 0,0 5 0,0-1 0,0 2 0,0 2 0,0 0 0,-2-1 0,1-1 0,-3-2 0,-3 1 0,-1-1 0,0 3 0,-2-1 0,1 2 0,-2 0 0,3 3 0,-2-1 0,1 3 0,1 0 0,-4 1 0,-8-1 0,3 3 0,-4 0 0,7 2 0,3 1 0,1 0 0,4 0 0,-1 0 0,2 2 0,0-1 0,-3 2 0,2 0 0,-4 1 0,1 1 0,1-2 0,0 2 0,1-1 0,0 1 0,2-1 0,-1 1 0,1 0 0,-4 3 0,2 2 0,-2 0 0,3-1 0,0 1 0,1-3 0,2 0 0,-1-2 0,2 1 0,-2-1 0,1 2 0,-1 1 0,1-1 0,-1 1 0,1 2 0,-3 1 0,1 0 0,-1-1 0,2 2 0,0-1 0,3 2 0,0-3 0,2 1 0,2-4 0,-2 2 0,2 0 0,-1 0 0,1 1 0,0 1 0,1-1 0,1 2 0,0-1 0,3 1 0,0-1 0,3 0 0,3 0 0,0-1 0,1-2 0,-1-1 0,0-4 0,4 1 0,0-3 0,5 3 0,1-4 0,2 3 0,-5-2 0,1-1 0,-5 0 0,-3 1 0,-1-1 0,-5-1 0,-1 0 0,-2 0 0,1 0 0,-1 0 0,0 0 0,0 0 0,0 4 0,4 2 0,3 7 0,5-4 0,-7-1 0,2-6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43:01.903"/>
    </inkml:context>
    <inkml:brush xml:id="br0">
      <inkml:brushProperty name="width" value="0.025" units="cm"/>
      <inkml:brushProperty name="height" value="0.025" units="cm"/>
      <inkml:brushProperty name="color" value="#E71224"/>
    </inkml:brush>
  </inkml:definitions>
  <inkml:trace contextRef="#ctx0" brushRef="#br0">314 451 24575,'18'4'0,"3"0"0,10 1 0,10 1 0,9 3 0,-2-4 0,3 2 0,0-5 0,0 0 0,0 0 0,-4 1 0,-6-2 0,-23-3 0,1 0 0,-2-3 0,1 0 0,-3-1 0,1-2 0,-4-1 0,-2-4 0,-2 2 0,-2-3 0,-2 4 0,1-2 0,-2-2 0,0 0 0,-1-5 0,-1 3 0,-1-3 0,-1 3 0,0-3 0,-2 1 0,-1-2 0,-3 1 0,1 0 0,-3 3 0,-1-1 0,-2-1 0,0 1 0,-2-1 0,-2 2 0,0 2 0,-3 1 0,2 1 0,1 1 0,-1 1 0,2 1 0,-1 3 0,-3 0 0,-1 1 0,-4 0 0,-1 0 0,-2 1 0,0 0 0,0 2 0,5 1 0,-1 0 0,3 0 0,-3 1 0,-3 0 0,-2 1 0,-6 1 0,2 0 0,0 1 0,2-3 0,3 3 0,1-1 0,1 3 0,3 0 0,-3 1 0,-2 2 0,0 1 0,1 1 0,-1 4 0,8-1 0,-2 3 0,5-3 0,5 1 0,1 0 0,4 2 0,2 1 0,2 4 0,3 1 0,2 1 0,7 5 0,6 1 0,5 6 0,5-3 0,2-2 0,2-6 0,0-4 0,5-6 0,-3-4 0,1-3 0,-4-3 0,-2-1 0,-2 0 0,0-1 0,1 2 0,0-2 0,-1 2 0,-2-2 0,-2 1 0,-4-2 0,0 0 0,0 0 0,-3 0 0,2-1 0,-2 1 0,4-1 0,0 3 0,0-3 0,-3 4 0,-8-3 0,-13-4 0,3 2 0,-4-2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44:27.796"/>
    </inkml:context>
    <inkml:brush xml:id="br0">
      <inkml:brushProperty name="width" value="0.025" units="cm"/>
      <inkml:brushProperty name="height" value="0.025" units="cm"/>
      <inkml:brushProperty name="color" value="#E71224"/>
    </inkml:brush>
  </inkml:definitions>
  <inkml:trace contextRef="#ctx0" brushRef="#br0">1 4 24575,'43'-1'0,"-4"1"0,28-1 0,-13 1 0,6 0 0,-3 0 0,0 0 0,5 0 0,-3 0 0,-12 0 0,-8 0 0,-6 0 0,-3 0 0,-9 0 0,0 0 0,-3 0 0,-1 0 0,5 0 0,-2 0 0,7 0 0,1 0 0,0 1 0,4 0 0,-3 0 0,3 1 0,-4-1 0,3 2 0,-1-3 0,6 4 0,-1-3 0,6 1 0,0-1 0,1 0 0,3-1 0,-3-1 0,-3 0 0,28 0 0,-28 0 0,32-1 0,-35 2 0,-3 0 0,-8 0 0,-12 0 0,-2 0 0,-4 0 0,-2 0 0,0 0 0,-2 0 0,3 0 0,-3 0 0,1 0 0,-2 0 0,1-1 0,1 1 0,4-1 0,0 1 0,4-1 0,0 1 0,1-1 0,0 0 0,0 0 0,-2 1 0,1 0 0,0 0 0,2 0 0,1-1 0,-2 1 0,1-1 0,-5 1 0,0-1 0,-3 1 0,1 0 0,6-1 0,0 1 0,3-1 0,-5 0 0,1 1 0,-4 0 0,-1 0 0,-2-1 0,-2 0 0,-1 1 0,1 0 0,2 0 0,-2 0 0,6 0 0,-6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44:27.797"/>
    </inkml:context>
    <inkml:brush xml:id="br0">
      <inkml:brushProperty name="width" value="0.025" units="cm"/>
      <inkml:brushProperty name="height" value="0.025" units="cm"/>
      <inkml:brushProperty name="color" value="#E71224"/>
    </inkml:brush>
  </inkml:definitions>
  <inkml:trace contextRef="#ctx0" brushRef="#br0">1 0 24575,'11'0'0,"9"0"0,10 1 0,11 0 0,8 0 0,4 1 0,9 0 0,-3-1 0,2 1 0,-11-1 0,-1 0 0,-6 0 0,-5-1 0,0 0 0,-10 0 0,0 0 0,-3 0 0,6 0 0,2 0 0,2 0 0,8 1 0,-6 0 0,4 1 0,-5 1 0,0-3 0,-5 1 0,-1-1 0,-1 1 0,-5 0 0,1-1 0,-5 1 0,1 0 0,-3 1 0,3 0 0,0 0 0,3 0 0,7 0 0,4 0 0,7 0 0,0-1 0,0 1 0,2 0 0,-7-1 0,2 0 0,-10-1 0,2-1 0,-5 1 0,0-1 0,2 1 0,-3-2 0,4 1 0,-4 1 0,1-1 0,-4-1 0,-3 1 0,1-1 0,-3 0 0,2 0 0,-4 0 0,1-1 0,-4 1 0,2 0 0,2-1 0,1 0 0,3 0 0,-4 0 0,2 1 0,-6-1 0,-2 2 0,-1 0 0,-4 0 0,1 1 0,-3 0 0,1 0 0,3 2 0,-4-1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50:24.611"/>
    </inkml:context>
    <inkml:brush xml:id="br0">
      <inkml:brushProperty name="width" value="0.025" units="cm"/>
      <inkml:brushProperty name="height" value="0.025" units="cm"/>
      <inkml:brushProperty name="color" value="#E71224"/>
    </inkml:brush>
  </inkml:definitions>
  <inkml:trace contextRef="#ctx0" brushRef="#br0">0 15 24575,'18'-2'0,"10"0"0,10 0 0,9-1 0,-8 3 0,4-2 0,16 1 0,4 0 0,-1 0 0,-10 1 0,-16 1 0,-1-1 0,0 2 0,19 0 0,8 0 0,-5 3 0,2 1 0,9-2 0,-1 0 0,-13 2 0,-7 0 0,-3 0 0,-1-1 0,2 0 0,-4-2 0,1 1 0,-5-2 0,-1 1 0,1-1 0,-3-1 0,0 0 0,-2 0 0,0-1 0,2 1 0,-4-1 0,4 0 0,-5 0 0,3 0 0,-4 0 0,2 0 0,-3 0 0,-1 0 0,-1 0 0,-3-1 0,1 0 0,1-1 0,-1 1 0,-1-2 0,-3 2 0,4-2 0,-1 2 0,5 1 0,-1-1 0,-2 1 0,2-2 0,-3 2 0,6-2 0,-1 1 0,4-1 0,-2 2 0,0-1 0,6 1 0,-6 0 0,10 0 0,-5 0 0,2 0 0,-2 0 0,-3 0 0,-3 0 0,-2 0 0,5-1 0,-6 1 0,8-1 0,-7 0 0,2 0 0,1 0 0,4-1 0,-2 2 0,4-1 0,0 1 0,-3-1 0,4 1 0,-6-1 0,2 1 0,-1 0 0,-1 0 0,1 0 0,-2 0 0,3 0 0,-4 0 0,1 0 0,-2 0 0,-1 0 0,-1-1 0,-4 1 0,-1-1 0,-7 0 0,-1-1 0,-4 0 0,-3 1 0,-3 0 0,-2 0 0,1 1 0,1 0 0,0-1 0,0 1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50:24.612"/>
    </inkml:context>
    <inkml:brush xml:id="br0">
      <inkml:brushProperty name="width" value="0.025" units="cm"/>
      <inkml:brushProperty name="height" value="0.025" units="cm"/>
      <inkml:brushProperty name="color" value="#E71224"/>
    </inkml:brush>
  </inkml:definitions>
  <inkml:trace contextRef="#ctx0" brushRef="#br0">1359 1 24575,'-13'3'0,"-1"2"0,-2 3 0,-5 3 0,-7 3 0,-5 3 0,-13 6 0,3 0 0,-14 7 0,6-1 0,-2-1 0,-5 3 0,7-2 0,-6 4 0,9-2 0,-3 3 0,3-2 0,1 3 0,-3-1 0,3-2 0,-2 1 0,3-6 0,0 0 0,4-3 0,0-2 0,-4 2 0,8-4 0,1 0 0,8-6 0,3 0 0,4-4 0,1-1 0,4 0 0,5-4 0,3-1 0,5-2 0,1 0 0,0-1 0,0 0 0,0 2 0,-3-1 0,0 1 0,-1-2 0,2 1 0,0 1 0,6-5 0,3-4 0,-1 2 0,1-2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50:24.613"/>
    </inkml:context>
    <inkml:brush xml:id="br0">
      <inkml:brushProperty name="width" value="0.025" units="cm"/>
      <inkml:brushProperty name="height" value="0.025" units="cm"/>
      <inkml:brushProperty name="color" value="#E71224"/>
    </inkml:brush>
  </inkml:definitions>
  <inkml:trace contextRef="#ctx0" brushRef="#br0">0 30 24575,'8'-1'0,"6"-1"0,8-1 0,13-3 0,5 2 0,5-2 0,-6 3 0,-3 1 0,-12 1 0,-7 0 0,-8 1 0,-6 0 0,-3 2 0,-2 2 0,-2 3 0,0 0 0,-3 2 0,1 0 0,0 3 0,0-2 0,2 0 0,1-2 0,0-1 0,1 0 0,-1-1 0,2-2 0,0-1 0,0-1 0,4-2 0,-2 1 0,2-1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21:50:24.614"/>
    </inkml:context>
    <inkml:brush xml:id="br0">
      <inkml:brushProperty name="width" value="0.025" units="cm"/>
      <inkml:brushProperty name="height" value="0.025" units="cm"/>
      <inkml:brushProperty name="color" value="#E71224"/>
    </inkml:brush>
  </inkml:definitions>
  <inkml:trace contextRef="#ctx0" brushRef="#br0">0 28 24575,'11'-2'0,"21"-1"0,3 0 0,19 0 0,-7 1 0,10 1 0,1-1 0,10 0 0,-5 0 0,8-1 0,-3 2 0,2-1 0,-33 2 0,2 0 0,35-2 0,-31 4 0,1-2 0,-3 1 0,1-1 0,5 2 0,1 0 0,-5-1 0,0 0 0,1 1 0,0-1 0,1 1 0,0-2 0,-6 1 0,0 0 0,0-1 0,0 0 0,23 0 0,-5-2 0,-11 2 0,-8-3 0,-2 2 0,-10-1 0,0 0 0,-4 1 0,0 0 0,-6 1 0,-2 0 0,-4 0 0,-1 0 0,-4 0 0,0 0 0,-2 0 0,1 0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0" i="0" dirty="0">
                <a:solidFill>
                  <a:srgbClr val="C9D1D9"/>
                </a:solidFill>
                <a:effectLst/>
                <a:latin typeface="-apple-system"/>
              </a:rPr>
              <a:t>Initial release, Xumin Liu, Rochester Institute of Technology, 2022.</a:t>
            </a:r>
          </a:p>
          <a:p>
            <a:r>
              <a:rPr lang="en-US" altLang="en-US" dirty="0">
                <a:latin typeface="Times New Roman" charset="0"/>
              </a:rPr>
              <a:t>By </a:t>
            </a:r>
            <a:r>
              <a:rPr lang="en-US" altLang="en-US" dirty="0" err="1">
                <a:latin typeface="Times New Roman" charset="0"/>
              </a:rPr>
              <a:t>Xumin</a:t>
            </a:r>
            <a:r>
              <a:rPr lang="en-US" altLang="en-US" dirty="0">
                <a:latin typeface="Times New Roman" charset="0"/>
              </a:rPr>
              <a:t> Liu https://www.cs.rit.edu/~xl/</a:t>
            </a:r>
          </a:p>
          <a:p>
            <a:r>
              <a:rPr lang="en-US" altLang="en-US" dirty="0">
                <a:latin typeface="Times New Roman" charset="0"/>
              </a:rPr>
              <a:t>Except where otherwise noted, this work is licensed under a Creative Commons Attribution-4.0 International License https://creativecommons.org/licenses/by/4.0/</a:t>
            </a: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By tuning the support threshold, we can get different lists of frequent </a:t>
            </a:r>
            <a:r>
              <a:rPr lang="en-US" dirty="0" err="1">
                <a:ea typeface="Calibri" panose="020F0502020204030204"/>
                <a:cs typeface="Calibri" panose="020F0502020204030204"/>
              </a:rPr>
              <a:t>itemsets</a:t>
            </a:r>
            <a:r>
              <a:rPr lang="en-US" dirty="0">
                <a:ea typeface="Calibri" panose="020F0502020204030204"/>
                <a:cs typeface="Calibri" panose="020F0502020204030204"/>
              </a:rPr>
              <a:t>. The higher the threshold is, the less frequent </a:t>
            </a:r>
            <a:r>
              <a:rPr lang="en-US" dirty="0" err="1">
                <a:ea typeface="Calibri" panose="020F0502020204030204"/>
                <a:cs typeface="Calibri" panose="020F0502020204030204"/>
              </a:rPr>
              <a:t>itemsets</a:t>
            </a:r>
            <a:r>
              <a:rPr lang="en-US" dirty="0">
                <a:ea typeface="Calibri" panose="020F0502020204030204"/>
                <a:cs typeface="Calibri" panose="020F0502020204030204"/>
              </a:rPr>
              <a:t> we have. </a:t>
            </a:r>
          </a:p>
        </p:txBody>
      </p:sp>
      <p:sp>
        <p:nvSpPr>
          <p:cNvPr id="4" name="Slide Number Placeholder 3"/>
          <p:cNvSpPr>
            <a:spLocks noGrp="1"/>
          </p:cNvSpPr>
          <p:nvPr>
            <p:ph type="sldNum" sz="quarter" idx="5"/>
          </p:nvPr>
        </p:nvSpPr>
        <p:spPr/>
        <p:txBody>
          <a:bodyPr/>
          <a:lstStyle/>
          <a:p>
            <a:fld id="{918CCA95-4F40-4CDD-BF1E-B8C9EB86EE73}" type="slidenum">
              <a:rPr lang="en-US" smtClean="0"/>
              <a:t>10</a:t>
            </a:fld>
            <a:endParaRPr lang="en-US"/>
          </a:p>
        </p:txBody>
      </p:sp>
    </p:spTree>
    <p:extLst>
      <p:ext uri="{BB962C8B-B14F-4D97-AF65-F5344CB8AC3E}">
        <p14:creationId xmlns:p14="http://schemas.microsoft.com/office/powerpoint/2010/main" val="3487746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11</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61984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In an association rule, the left side itemset is referred to as Antecedents and the right side itemset is referred to as consequents. The semantic of an association rule is that, the occurrence of the antecedents can predict the occurrence of the consequents. Confidence is a metric that determine if an association rule is interesting enough. It measures how confidence we can be if we see the consequents given the occurrence of the antecedents. </a:t>
            </a:r>
          </a:p>
        </p:txBody>
      </p:sp>
      <p:sp>
        <p:nvSpPr>
          <p:cNvPr id="4" name="Slide Number Placeholder 3"/>
          <p:cNvSpPr>
            <a:spLocks noGrp="1"/>
          </p:cNvSpPr>
          <p:nvPr>
            <p:ph type="sldNum" sz="quarter" idx="5"/>
          </p:nvPr>
        </p:nvSpPr>
        <p:spPr/>
        <p:txBody>
          <a:bodyPr/>
          <a:lstStyle/>
          <a:p>
            <a:fld id="{918CCA95-4F40-4CDD-BF1E-B8C9EB86EE73}" type="slidenum">
              <a:rPr lang="en-US" smtClean="0"/>
              <a:t>12</a:t>
            </a:fld>
            <a:endParaRPr lang="en-US"/>
          </a:p>
        </p:txBody>
      </p:sp>
    </p:spTree>
    <p:extLst>
      <p:ext uri="{BB962C8B-B14F-4D97-AF65-F5344CB8AC3E}">
        <p14:creationId xmlns:p14="http://schemas.microsoft.com/office/powerpoint/2010/main" val="2568165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The support of an association rule is the support of the itemset combining X and Y. </a:t>
            </a:r>
          </a:p>
          <a:p>
            <a:r>
              <a:rPr lang="en-US" dirty="0">
                <a:ea typeface="Calibri" panose="020F0502020204030204"/>
                <a:cs typeface="Calibri" panose="020F0502020204030204"/>
              </a:rPr>
              <a:t>The confidence of an association rule is a conditional probability of Y given X, i.e., the ratio of the support of {X, Y}  to the support of {X}.</a:t>
            </a:r>
          </a:p>
        </p:txBody>
      </p:sp>
      <p:sp>
        <p:nvSpPr>
          <p:cNvPr id="4" name="Slide Number Placeholder 3"/>
          <p:cNvSpPr>
            <a:spLocks noGrp="1"/>
          </p:cNvSpPr>
          <p:nvPr>
            <p:ph type="sldNum" sz="quarter" idx="5"/>
          </p:nvPr>
        </p:nvSpPr>
        <p:spPr/>
        <p:txBody>
          <a:bodyPr/>
          <a:lstStyle/>
          <a:p>
            <a:fld id="{918CCA95-4F40-4CDD-BF1E-B8C9EB86EE73}" type="slidenum">
              <a:rPr lang="en-US" smtClean="0"/>
              <a:t>13</a:t>
            </a:fld>
            <a:endParaRPr lang="en-US"/>
          </a:p>
        </p:txBody>
      </p:sp>
    </p:spTree>
    <p:extLst>
      <p:ext uri="{BB962C8B-B14F-4D97-AF65-F5344CB8AC3E}">
        <p14:creationId xmlns:p14="http://schemas.microsoft.com/office/powerpoint/2010/main" val="1829258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An interesting association rule needs to have enough support, i.e., support (X, Y) needs to be above the threshold. Therefore, we should enumerate those rules only from the frequent </a:t>
            </a:r>
            <a:r>
              <a:rPr lang="en-US" dirty="0" err="1">
                <a:ea typeface="Calibri" panose="020F0502020204030204"/>
                <a:cs typeface="Calibri" panose="020F0502020204030204"/>
              </a:rPr>
              <a:t>itemsets</a:t>
            </a:r>
            <a:r>
              <a:rPr lang="en-US" dirty="0">
                <a:ea typeface="Calibri" panose="020F0502020204030204"/>
                <a:cs typeface="Calibri" panose="020F0502020204030204"/>
              </a:rPr>
              <a:t>. For the same itemset, there can be many combinations to form X and Y. But they can have different confidence. Only those have enough confidence will be selected. </a:t>
            </a:r>
          </a:p>
        </p:txBody>
      </p:sp>
      <p:sp>
        <p:nvSpPr>
          <p:cNvPr id="4" name="Slide Number Placeholder 3"/>
          <p:cNvSpPr>
            <a:spLocks noGrp="1"/>
          </p:cNvSpPr>
          <p:nvPr>
            <p:ph type="sldNum" sz="quarter" idx="5"/>
          </p:nvPr>
        </p:nvSpPr>
        <p:spPr/>
        <p:txBody>
          <a:bodyPr/>
          <a:lstStyle/>
          <a:p>
            <a:fld id="{918CCA95-4F40-4CDD-BF1E-B8C9EB86EE73}" type="slidenum">
              <a:rPr lang="en-US" smtClean="0"/>
              <a:t>14</a:t>
            </a:fld>
            <a:endParaRPr lang="en-US"/>
          </a:p>
        </p:txBody>
      </p:sp>
    </p:spTree>
    <p:extLst>
      <p:ext uri="{BB962C8B-B14F-4D97-AF65-F5344CB8AC3E}">
        <p14:creationId xmlns:p14="http://schemas.microsoft.com/office/powerpoint/2010/main" val="2299749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15</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991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A contingency table summarizes the association of two items/events. Here the rows correspond to the antecedents and the columns correspond to the consequents. We can compute the metrics from this table. </a:t>
            </a:r>
          </a:p>
        </p:txBody>
      </p:sp>
      <p:sp>
        <p:nvSpPr>
          <p:cNvPr id="4" name="Slide Number Placeholder 3"/>
          <p:cNvSpPr>
            <a:spLocks noGrp="1"/>
          </p:cNvSpPr>
          <p:nvPr>
            <p:ph type="sldNum" sz="quarter" idx="5"/>
          </p:nvPr>
        </p:nvSpPr>
        <p:spPr/>
        <p:txBody>
          <a:bodyPr/>
          <a:lstStyle/>
          <a:p>
            <a:fld id="{918CCA95-4F40-4CDD-BF1E-B8C9EB86EE73}" type="slidenum">
              <a:rPr lang="en-US" smtClean="0"/>
              <a:t>16</a:t>
            </a:fld>
            <a:endParaRPr lang="en-US"/>
          </a:p>
        </p:txBody>
      </p:sp>
    </p:spTree>
    <p:extLst>
      <p:ext uri="{BB962C8B-B14F-4D97-AF65-F5344CB8AC3E}">
        <p14:creationId xmlns:p14="http://schemas.microsoft.com/office/powerpoint/2010/main" val="3748137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Confidence of a rule equals the conditional probability of X and Y, i.e., the probability of Y given X. </a:t>
            </a:r>
          </a:p>
          <a:p>
            <a:endParaRPr lang="en-US" dirty="0">
              <a:ea typeface="Calibri" panose="020F0502020204030204"/>
              <a:cs typeface="Calibri" panose="020F0502020204030204"/>
            </a:endParaRPr>
          </a:p>
          <a:p>
            <a:r>
              <a:rPr lang="en-US" dirty="0">
                <a:ea typeface="Calibri" panose="020F0502020204030204"/>
                <a:cs typeface="Calibri" panose="020F0502020204030204"/>
              </a:rPr>
              <a:t>Although the confidence of the rule is 0.75, it is lower than the support of Y itself. So it is not enough to only consider the confidence of the rule. We prefer those rules where the occurrence of X encourages the occurrence of Y.</a:t>
            </a:r>
          </a:p>
        </p:txBody>
      </p:sp>
      <p:sp>
        <p:nvSpPr>
          <p:cNvPr id="4" name="Slide Number Placeholder 3"/>
          <p:cNvSpPr>
            <a:spLocks noGrp="1"/>
          </p:cNvSpPr>
          <p:nvPr>
            <p:ph type="sldNum" sz="quarter" idx="5"/>
          </p:nvPr>
        </p:nvSpPr>
        <p:spPr/>
        <p:txBody>
          <a:bodyPr/>
          <a:lstStyle/>
          <a:p>
            <a:fld id="{918CCA95-4F40-4CDD-BF1E-B8C9EB86EE73}" type="slidenum">
              <a:rPr lang="en-US" smtClean="0"/>
              <a:t>17</a:t>
            </a:fld>
            <a:endParaRPr lang="en-US"/>
          </a:p>
        </p:txBody>
      </p:sp>
    </p:spTree>
    <p:extLst>
      <p:ext uri="{BB962C8B-B14F-4D97-AF65-F5344CB8AC3E}">
        <p14:creationId xmlns:p14="http://schemas.microsoft.com/office/powerpoint/2010/main" val="659244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Two events are statistically independence of one’s occurrence doesn’t change another one’s occurrence. </a:t>
            </a:r>
          </a:p>
          <a:p>
            <a:endParaRPr lang="en-US" dirty="0">
              <a:ea typeface="Calibri" panose="020F0502020204030204"/>
              <a:cs typeface="Calibri" panose="020F0502020204030204"/>
            </a:endParaRPr>
          </a:p>
          <a:p>
            <a:r>
              <a:rPr lang="en-US" dirty="0">
                <a:ea typeface="Calibri" panose="020F0502020204030204"/>
                <a:cs typeface="Calibri" panose="020F0502020204030204"/>
              </a:rPr>
              <a:t>Lift measures the correlations of two events. We prefer those rules that have large than 1 lift score. </a:t>
            </a:r>
          </a:p>
        </p:txBody>
      </p:sp>
      <p:sp>
        <p:nvSpPr>
          <p:cNvPr id="4" name="Slide Number Placeholder 3"/>
          <p:cNvSpPr>
            <a:spLocks noGrp="1"/>
          </p:cNvSpPr>
          <p:nvPr>
            <p:ph type="sldNum" sz="quarter" idx="5"/>
          </p:nvPr>
        </p:nvSpPr>
        <p:spPr/>
        <p:txBody>
          <a:bodyPr/>
          <a:lstStyle/>
          <a:p>
            <a:fld id="{918CCA95-4F40-4CDD-BF1E-B8C9EB86EE73}" type="slidenum">
              <a:rPr lang="en-US" smtClean="0"/>
              <a:t>18</a:t>
            </a:fld>
            <a:endParaRPr lang="en-US"/>
          </a:p>
        </p:txBody>
      </p:sp>
    </p:spTree>
    <p:extLst>
      <p:ext uri="{BB962C8B-B14F-4D97-AF65-F5344CB8AC3E}">
        <p14:creationId xmlns:p14="http://schemas.microsoft.com/office/powerpoint/2010/main" val="3702859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19</a:t>
            </a:fld>
            <a:endParaRPr lang="en-US"/>
          </a:p>
        </p:txBody>
      </p:sp>
    </p:spTree>
    <p:extLst>
      <p:ext uri="{BB962C8B-B14F-4D97-AF65-F5344CB8AC3E}">
        <p14:creationId xmlns:p14="http://schemas.microsoft.com/office/powerpoint/2010/main" val="271685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cap="none" dirty="0">
                <a:solidFill>
                  <a:schemeClr val="dk1"/>
                </a:solidFill>
                <a:effectLst/>
                <a:latin typeface="Times New Roman"/>
                <a:ea typeface="Times New Roman"/>
                <a:cs typeface="Times New Roman"/>
                <a:sym typeface="Times New Roman"/>
              </a:rPr>
              <a:t>In this lecture, we use the market basket optimization dataset in the example:</a:t>
            </a:r>
            <a:r>
              <a:rPr lang="zh-CN" altLang="en-US" sz="1200" b="0" i="0" u="none" strike="noStrike" kern="1200" cap="none" dirty="0">
                <a:solidFill>
                  <a:schemeClr val="dk1"/>
                </a:solidFill>
                <a:effectLst/>
                <a:latin typeface="Times New Roman"/>
                <a:ea typeface="Times New Roman"/>
                <a:cs typeface="Times New Roman"/>
                <a:sym typeface="Times New Roman"/>
              </a:rPr>
              <a:t> </a:t>
            </a:r>
            <a:r>
              <a:rPr lang="en-US" dirty="0">
                <a:ea typeface="Calibri"/>
                <a:cs typeface="Calibri"/>
              </a:rPr>
              <a:t>https://</a:t>
            </a:r>
            <a:r>
              <a:rPr lang="en-US" dirty="0" err="1">
                <a:ea typeface="Calibri"/>
                <a:cs typeface="Calibri"/>
              </a:rPr>
              <a:t>www.kaggle.com</a:t>
            </a:r>
            <a:r>
              <a:rPr lang="en-US" dirty="0">
                <a:ea typeface="Calibri"/>
                <a:cs typeface="Calibri"/>
              </a:rPr>
              <a:t>/datasets/devchauhan1/market-basket-</a:t>
            </a:r>
            <a:r>
              <a:rPr lang="en-US" dirty="0" err="1">
                <a:ea typeface="Calibri"/>
                <a:cs typeface="Calibri"/>
              </a:rPr>
              <a:t>optimisationcsv</a:t>
            </a:r>
            <a:endParaRPr lang="en-US" sz="1200" b="0" i="0" u="none" strike="noStrike" kern="1200" cap="none" dirty="0">
              <a:solidFill>
                <a:schemeClr val="dk1"/>
              </a:solidFill>
              <a:effectLst/>
              <a:latin typeface="Times New Roman"/>
              <a:ea typeface="Times New Roman"/>
              <a:cs typeface="Times New Roman"/>
              <a:sym typeface="Times New Roman"/>
            </a:endParaRPr>
          </a:p>
          <a:p>
            <a:pPr rtl="0"/>
            <a:br>
              <a:rPr lang="en-US" b="0" dirty="0">
                <a:effectLst/>
              </a:rPr>
            </a:br>
            <a:r>
              <a:rPr lang="en-US" sz="1200" b="0" i="0" u="none" strike="noStrike" kern="1200" cap="none" dirty="0">
                <a:solidFill>
                  <a:schemeClr val="dk1"/>
                </a:solidFill>
                <a:effectLst/>
                <a:latin typeface="Times New Roman"/>
                <a:ea typeface="Times New Roman"/>
                <a:cs typeface="Times New Roman"/>
                <a:sym typeface="Times New Roman"/>
              </a:rPr>
              <a:t>Please contact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a:t>
            </a:r>
            <a:r>
              <a:rPr lang="en-US" sz="1200" b="0" i="0" u="none" strike="noStrike" kern="1200" cap="none" dirty="0" err="1">
                <a:solidFill>
                  <a:schemeClr val="dk1"/>
                </a:solidFill>
                <a:effectLst/>
                <a:latin typeface="Times New Roman"/>
                <a:ea typeface="Times New Roman"/>
                <a:cs typeface="Times New Roman"/>
                <a:sym typeface="Times New Roman"/>
              </a:rPr>
              <a:t>xmlics@rit.edu</a:t>
            </a:r>
            <a:r>
              <a:rPr lang="en-US" sz="1200" b="0" i="0" u="none" strike="noStrike" kern="1200" cap="none" dirty="0">
                <a:solidFill>
                  <a:schemeClr val="dk1"/>
                </a:solidFill>
                <a:effectLst/>
                <a:latin typeface="Times New Roman"/>
                <a:ea typeface="Times New Roman"/>
                <a:cs typeface="Times New Roman"/>
                <a:sym typeface="Times New Roman"/>
              </a:rPr>
              <a:t>) for the demo code shown in the lecture.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select those rules using lift metric. </a:t>
            </a:r>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20</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335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3</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5986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Association rule is to discover co-occurrence of items in the same record. The input is a collection of records, such as shopping receipts. The output is a set of interesting dependency rules where the occurrence of left-side items can determine the occurrence of right-side items. For example, the first rule suggests that people who buy milk tend to buy coke in the same transaction. </a:t>
            </a:r>
          </a:p>
        </p:txBody>
      </p:sp>
      <p:sp>
        <p:nvSpPr>
          <p:cNvPr id="4" name="Slide Number Placeholder 3"/>
          <p:cNvSpPr>
            <a:spLocks noGrp="1"/>
          </p:cNvSpPr>
          <p:nvPr>
            <p:ph type="sldNum" sz="quarter" idx="5"/>
          </p:nvPr>
        </p:nvSpPr>
        <p:spPr/>
        <p:txBody>
          <a:bodyPr/>
          <a:lstStyle/>
          <a:p>
            <a:fld id="{918CCA95-4F40-4CDD-BF1E-B8C9EB86EE73}" type="slidenum">
              <a:rPr lang="en-US" smtClean="0"/>
              <a:t>4</a:t>
            </a:fld>
            <a:endParaRPr lang="en-US"/>
          </a:p>
        </p:txBody>
      </p:sp>
    </p:spTree>
    <p:extLst>
      <p:ext uri="{BB962C8B-B14F-4D97-AF65-F5344CB8AC3E}">
        <p14:creationId xmlns:p14="http://schemas.microsoft.com/office/powerpoint/2010/main" val="189753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Co-occurrence of two events doesn’t mean there is any causality between them. In each of the two figures, we can see two events are highly correlated but there is no causality between them. However, Co-</a:t>
            </a:r>
            <a:r>
              <a:rPr lang="en-US" dirty="0" err="1">
                <a:ea typeface="Calibri" panose="020F0502020204030204"/>
                <a:cs typeface="Calibri" panose="020F0502020204030204"/>
              </a:rPr>
              <a:t>occurence</a:t>
            </a:r>
            <a:r>
              <a:rPr lang="en-US" dirty="0">
                <a:ea typeface="Calibri" panose="020F0502020204030204"/>
                <a:cs typeface="Calibri" panose="020F0502020204030204"/>
              </a:rPr>
              <a:t> may suggest causality, for example, there might be some reason cause the people who buy milks also buy coke. We need the input from domain experts to decide if there is causal relationship </a:t>
            </a:r>
            <a:r>
              <a:rPr lang="en-US" dirty="0" err="1">
                <a:ea typeface="Calibri" panose="020F0502020204030204"/>
                <a:cs typeface="Calibri" panose="020F0502020204030204"/>
              </a:rPr>
              <a:t>beween</a:t>
            </a:r>
            <a:r>
              <a:rPr lang="en-US" dirty="0">
                <a:ea typeface="Calibri" panose="020F0502020204030204"/>
                <a:cs typeface="Calibri" panose="020F0502020204030204"/>
              </a:rPr>
              <a:t> two associated items/events.</a:t>
            </a:r>
          </a:p>
        </p:txBody>
      </p:sp>
      <p:sp>
        <p:nvSpPr>
          <p:cNvPr id="4" name="Slide Number Placeholder 3"/>
          <p:cNvSpPr>
            <a:spLocks noGrp="1"/>
          </p:cNvSpPr>
          <p:nvPr>
            <p:ph type="sldNum" sz="quarter" idx="5"/>
          </p:nvPr>
        </p:nvSpPr>
        <p:spPr/>
        <p:txBody>
          <a:bodyPr/>
          <a:lstStyle/>
          <a:p>
            <a:fld id="{918CCA95-4F40-4CDD-BF1E-B8C9EB86EE73}" type="slidenum">
              <a:rPr lang="en-US" smtClean="0"/>
              <a:t>5</a:t>
            </a:fld>
            <a:endParaRPr lang="en-US"/>
          </a:p>
        </p:txBody>
      </p:sp>
    </p:spTree>
    <p:extLst>
      <p:ext uri="{BB962C8B-B14F-4D97-AF65-F5344CB8AC3E}">
        <p14:creationId xmlns:p14="http://schemas.microsoft.com/office/powerpoint/2010/main" val="958926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Finding association rules can help identify dependency between two items or events. We can utilize the rules to make decision. For example, suppose customers who buy HDTV are more likely to buy exercise machine. If we want to encourage people to buy exercise machines, we can put HDTVs and exercise machines close to each other in the store, or offer a promotion on HDTVs. Association rule discovery can also benefit the healthcare domain to find the causality between symptoms and a diagnosis. </a:t>
            </a:r>
          </a:p>
        </p:txBody>
      </p:sp>
      <p:sp>
        <p:nvSpPr>
          <p:cNvPr id="4" name="Slide Number Placeholder 3"/>
          <p:cNvSpPr>
            <a:spLocks noGrp="1"/>
          </p:cNvSpPr>
          <p:nvPr>
            <p:ph type="sldNum" sz="quarter" idx="5"/>
          </p:nvPr>
        </p:nvSpPr>
        <p:spPr/>
        <p:txBody>
          <a:bodyPr/>
          <a:lstStyle/>
          <a:p>
            <a:fld id="{918CCA95-4F40-4CDD-BF1E-B8C9EB86EE73}" type="slidenum">
              <a:rPr lang="en-US" smtClean="0"/>
              <a:t>6</a:t>
            </a:fld>
            <a:endParaRPr lang="en-US"/>
          </a:p>
        </p:txBody>
      </p:sp>
    </p:spTree>
    <p:extLst>
      <p:ext uri="{BB962C8B-B14F-4D97-AF65-F5344CB8AC3E}">
        <p14:creationId xmlns:p14="http://schemas.microsoft.com/office/powerpoint/2010/main" val="763347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The basic idea of association rule discovery is to enumerate all possible rules and find those strong patterns, i.e., supported by enough records in the dataset. It starts with finding frequent </a:t>
            </a:r>
            <a:r>
              <a:rPr lang="en-US" dirty="0" err="1">
                <a:ea typeface="Calibri" panose="020F0502020204030204"/>
                <a:cs typeface="Calibri" panose="020F0502020204030204"/>
              </a:rPr>
              <a:t>itemsets</a:t>
            </a:r>
            <a:r>
              <a:rPr lang="en-US" dirty="0">
                <a:ea typeface="Calibri" panose="020F0502020204030204"/>
                <a:cs typeface="Calibri" panose="020F0502020204030204"/>
              </a:rPr>
              <a:t> and generate association rules from those </a:t>
            </a:r>
            <a:r>
              <a:rPr lang="en-US" dirty="0" err="1">
                <a:ea typeface="Calibri" panose="020F0502020204030204"/>
                <a:cs typeface="Calibri" panose="020F0502020204030204"/>
              </a:rPr>
              <a:t>itemsets</a:t>
            </a:r>
            <a:r>
              <a:rPr lang="en-US" dirty="0">
                <a:ea typeface="Calibri" panose="020F0502020204030204"/>
                <a:cs typeface="Calibri" panose="020F0502020204030204"/>
              </a:rPr>
              <a:t>. Whether a itemset is frequent or not, and whether an association rule is interesting or not are determined by evaluation metrics. Typical metrics include support, confidence, and lift. </a:t>
            </a:r>
          </a:p>
        </p:txBody>
      </p:sp>
      <p:sp>
        <p:nvSpPr>
          <p:cNvPr id="4" name="Slide Number Placeholder 3"/>
          <p:cNvSpPr>
            <a:spLocks noGrp="1"/>
          </p:cNvSpPr>
          <p:nvPr>
            <p:ph type="sldNum" sz="quarter" idx="5"/>
          </p:nvPr>
        </p:nvSpPr>
        <p:spPr/>
        <p:txBody>
          <a:bodyPr/>
          <a:lstStyle/>
          <a:p>
            <a:fld id="{918CCA95-4F40-4CDD-BF1E-B8C9EB86EE73}" type="slidenum">
              <a:rPr lang="en-US" smtClean="0"/>
              <a:t>7</a:t>
            </a:fld>
            <a:endParaRPr lang="en-US"/>
          </a:p>
        </p:txBody>
      </p:sp>
    </p:spTree>
    <p:extLst>
      <p:ext uri="{BB962C8B-B14F-4D97-AF65-F5344CB8AC3E}">
        <p14:creationId xmlns:p14="http://schemas.microsoft.com/office/powerpoint/2010/main" val="3851480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Support of an itemset is the fraction of the number of transactions that contains the itemset. Using a threshold on the support, such as 0.02, we can determine if an itemset is frequent or not. </a:t>
            </a:r>
          </a:p>
        </p:txBody>
      </p:sp>
      <p:sp>
        <p:nvSpPr>
          <p:cNvPr id="4" name="Slide Number Placeholder 3"/>
          <p:cNvSpPr>
            <a:spLocks noGrp="1"/>
          </p:cNvSpPr>
          <p:nvPr>
            <p:ph type="sldNum" sz="quarter" idx="5"/>
          </p:nvPr>
        </p:nvSpPr>
        <p:spPr/>
        <p:txBody>
          <a:bodyPr/>
          <a:lstStyle/>
          <a:p>
            <a:fld id="{918CCA95-4F40-4CDD-BF1E-B8C9EB86EE73}" type="slidenum">
              <a:rPr lang="en-US" smtClean="0"/>
              <a:t>8</a:t>
            </a:fld>
            <a:endParaRPr lang="en-US"/>
          </a:p>
        </p:txBody>
      </p:sp>
    </p:spTree>
    <p:extLst>
      <p:ext uri="{BB962C8B-B14F-4D97-AF65-F5344CB8AC3E}">
        <p14:creationId xmlns:p14="http://schemas.microsoft.com/office/powerpoint/2010/main" val="58427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Here is an example of frequent items in a transaction dataset. First we print out the transaction data, where each line corresponds to a transaction. Then we print out the list of frequent </a:t>
            </a:r>
            <a:r>
              <a:rPr lang="en-US" dirty="0" err="1">
                <a:ea typeface="Calibri" panose="020F0502020204030204"/>
                <a:cs typeface="Calibri" panose="020F0502020204030204"/>
              </a:rPr>
              <a:t>itemsets</a:t>
            </a:r>
            <a:r>
              <a:rPr lang="en-US" dirty="0">
                <a:ea typeface="Calibri" panose="020F0502020204030204"/>
                <a:cs typeface="Calibri" panose="020F0502020204030204"/>
              </a:rPr>
              <a:t>. Here the threshold is set as 0.02. The support of {almonds} is 0.0204. The support of {burgers} is 0.087200. </a:t>
            </a:r>
          </a:p>
        </p:txBody>
      </p:sp>
      <p:sp>
        <p:nvSpPr>
          <p:cNvPr id="4" name="Slide Number Placeholder 3"/>
          <p:cNvSpPr>
            <a:spLocks noGrp="1"/>
          </p:cNvSpPr>
          <p:nvPr>
            <p:ph type="sldNum" sz="quarter" idx="5"/>
          </p:nvPr>
        </p:nvSpPr>
        <p:spPr/>
        <p:txBody>
          <a:bodyPr/>
          <a:lstStyle/>
          <a:p>
            <a:fld id="{918CCA95-4F40-4CDD-BF1E-B8C9EB86EE73}" type="slidenum">
              <a:rPr lang="en-US" smtClean="0"/>
              <a:t>9</a:t>
            </a:fld>
            <a:endParaRPr lang="en-US"/>
          </a:p>
        </p:txBody>
      </p:sp>
    </p:spTree>
    <p:extLst>
      <p:ext uri="{BB962C8B-B14F-4D97-AF65-F5344CB8AC3E}">
        <p14:creationId xmlns:p14="http://schemas.microsoft.com/office/powerpoint/2010/main" val="2068278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cs.rit.edu/~xl/"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hyperlink" Target="https://creativecommons.org/licenses/by/4.0/"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hyperlink" Target="%3ca%20rel=%22license%22%20href=%22http:/creativecommons.org/licenses/by-sa/4.0/" TargetMode="Externa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scholar.google.com/citations?user=2Qq9lnUAAAAJ&amp;hl=en"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084183"/>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dirty="0"/>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084183"/>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dirty="0"/>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084183"/>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dirty="0"/>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084183"/>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dirty="0"/>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Clr>
                <a:srgbClr val="084183"/>
              </a:buClr>
              <a:buSzPct val="150000"/>
              <a:defRPr sz="2000">
                <a:latin typeface="Helvetica"/>
                <a:cs typeface="Helvetica"/>
              </a:defRPr>
            </a:lvl1pPr>
            <a:lvl2pPr marL="630238" indent="-149225">
              <a:buClr>
                <a:srgbClr val="084183"/>
              </a:buClr>
              <a:buSzPct val="150000"/>
              <a:defRPr sz="1800">
                <a:latin typeface="Helvetica"/>
                <a:cs typeface="Helvetica"/>
              </a:defRPr>
            </a:lvl2pPr>
            <a:lvl3pPr marL="914400" indent="-171450">
              <a:buClr>
                <a:srgbClr val="084183"/>
              </a:buClr>
              <a:buSzPct val="150000"/>
              <a:defRPr sz="1600">
                <a:latin typeface="Helvetica"/>
                <a:cs typeface="Helvetica"/>
              </a:defRPr>
            </a:lvl3pPr>
            <a:lvl4pPr marL="1143000" indent="-128588">
              <a:buClr>
                <a:srgbClr val="084183"/>
              </a:buClr>
              <a:buSzPct val="150000"/>
              <a:defRPr sz="1400">
                <a:latin typeface="Helvetica"/>
                <a:cs typeface="Helvetica"/>
              </a:defRPr>
            </a:lvl4pPr>
            <a:lvl5pPr marL="1371600" indent="-95250">
              <a:buClr>
                <a:srgbClr val="084183"/>
              </a:buClr>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9/9/2022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603184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3"/>
              </a:rPr>
              <a:t>Xumin</a:t>
            </a:r>
            <a:r>
              <a:rPr lang="en-US" sz="800" dirty="0">
                <a:uFillTx/>
                <a:hlinkClick r:id="rId3"/>
              </a:rPr>
              <a:t> Liu</a:t>
            </a:r>
            <a:r>
              <a:rPr lang="en-US" sz="800" dirty="0">
                <a:uFillTx/>
              </a:rPr>
              <a:t>. Except where otherwise noted, this work is licensed under a </a:t>
            </a:r>
            <a:r>
              <a:rPr lang="en-US" sz="800" dirty="0">
                <a:uFillTx/>
                <a:hlinkClick r:id="rId4"/>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084183"/>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dirty="0">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Clr>
                <a:srgbClr val="084183"/>
              </a:buClr>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084183"/>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dirty="0">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Clr>
                <a:srgbClr val="084183"/>
              </a:buClr>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Clr>
                <a:srgbClr val="084183"/>
              </a:buClr>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dirty="0">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084183"/>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3253564" y="1150060"/>
            <a:ext cx="5373704" cy="2180166"/>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800"/>
              <a:buFont typeface="Franklin Gothic"/>
              <a:buNone/>
              <a:defRPr sz="3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26" name="Shape 26"/>
          <p:cNvSpPr txBox="1">
            <a:spLocks noGrp="1"/>
          </p:cNvSpPr>
          <p:nvPr>
            <p:ph type="subTitle" idx="1"/>
          </p:nvPr>
        </p:nvSpPr>
        <p:spPr>
          <a:xfrm>
            <a:off x="3386534" y="3330222"/>
            <a:ext cx="5240734" cy="1157112"/>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ctr" rtl="0">
              <a:spcBef>
                <a:spcPts val="440"/>
              </a:spcBef>
              <a:spcAft>
                <a:spcPts val="375"/>
              </a:spcAft>
              <a:buClr>
                <a:srgbClr val="7E241A"/>
              </a:buClr>
              <a:buSzPts val="3190"/>
              <a:buFont typeface="Arial"/>
              <a:buNone/>
              <a:defRPr sz="2200" b="0" i="0" u="none" strike="noStrike" cap="none">
                <a:solidFill>
                  <a:srgbClr val="8891AD"/>
                </a:solidFill>
                <a:latin typeface="Constantia"/>
                <a:ea typeface="Constantia"/>
                <a:cs typeface="Constantia"/>
                <a:sym typeface="Constantia"/>
              </a:defRPr>
            </a:lvl2pPr>
            <a:lvl3pPr marL="571477" marR="0" lvl="2" indent="-12676" algn="ctr" rtl="0">
              <a:spcBef>
                <a:spcPts val="400"/>
              </a:spcBef>
              <a:spcAft>
                <a:spcPts val="375"/>
              </a:spcAft>
              <a:buClr>
                <a:srgbClr val="7E241A"/>
              </a:buClr>
              <a:buSzPts val="2900"/>
              <a:buFont typeface="Arial"/>
              <a:buNone/>
              <a:defRPr sz="2000" b="0" i="0" u="none" strike="noStrike" cap="none">
                <a:solidFill>
                  <a:srgbClr val="8891AD"/>
                </a:solidFill>
                <a:latin typeface="Constantia"/>
                <a:ea typeface="Constantia"/>
                <a:cs typeface="Constantia"/>
                <a:sym typeface="Constantia"/>
              </a:defRPr>
            </a:lvl3pPr>
            <a:lvl4pPr marL="857216" marR="0" lvl="3" indent="-6315" algn="ctr" rtl="0">
              <a:spcBef>
                <a:spcPts val="360"/>
              </a:spcBef>
              <a:spcAft>
                <a:spcPts val="375"/>
              </a:spcAft>
              <a:buClr>
                <a:srgbClr val="7E241A"/>
              </a:buClr>
              <a:buSzPts val="2610"/>
              <a:buFont typeface="Arial"/>
              <a:buNone/>
              <a:defRPr sz="1800" b="0" i="0" u="none" strike="noStrike" cap="none">
                <a:solidFill>
                  <a:srgbClr val="8891AD"/>
                </a:solidFill>
                <a:latin typeface="Constantia"/>
                <a:ea typeface="Constantia"/>
                <a:cs typeface="Constantia"/>
                <a:sym typeface="Constantia"/>
              </a:defRPr>
            </a:lvl4pPr>
            <a:lvl5pPr marL="1142954" marR="0" lvl="4" indent="-12653" algn="ctr" rtl="0">
              <a:spcBef>
                <a:spcPts val="320"/>
              </a:spcBef>
              <a:spcAft>
                <a:spcPts val="375"/>
              </a:spcAft>
              <a:buClr>
                <a:srgbClr val="7E241A"/>
              </a:buClr>
              <a:buSzPts val="2320"/>
              <a:buFont typeface="Arial"/>
              <a:buNone/>
              <a:defRPr sz="1600" b="0" i="0" u="none" strike="noStrike" cap="none">
                <a:solidFill>
                  <a:srgbClr val="8891AD"/>
                </a:solidFill>
                <a:latin typeface="Constantia"/>
                <a:ea typeface="Constantia"/>
                <a:cs typeface="Constantia"/>
                <a:sym typeface="Constantia"/>
              </a:defRPr>
            </a:lvl5pPr>
            <a:lvl6pPr marL="1428693" marR="0" lvl="5" indent="-6293"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27" name="Shape 2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9" name="Shape 2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
        <p:nvSpPr>
          <p:cNvPr id="31" name="Shape 31"/>
          <p:cNvSpPr/>
          <p:nvPr/>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pic>
        <p:nvPicPr>
          <p:cNvPr id="7" name="Picture 2" descr="Creative Commons License">
            <a:hlinkClick r:id="rId4" action="ppaction://hlinkfile"/>
            <a:extLst>
              <a:ext uri="{FF2B5EF4-FFF2-40B4-BE49-F238E27FC236}">
                <a16:creationId xmlns:a16="http://schemas.microsoft.com/office/drawing/2014/main" id="{3F3A28CD-7547-4733-8A5A-6848E93E39B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586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903699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7" name="Shape 6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8" name="Shape 6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5" name="Shape 31">
            <a:extLst>
              <a:ext uri="{FF2B5EF4-FFF2-40B4-BE49-F238E27FC236}">
                <a16:creationId xmlns:a16="http://schemas.microsoft.com/office/drawing/2014/main" id="{0D808E94-7512-F249-A343-A5A6754C8CA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4180091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084183"/>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1747758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4202477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2452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2006432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1437317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41468514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4144120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30729946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23171006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14419907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Clr>
                <a:srgbClr val="084183"/>
              </a:buClr>
              <a:buSzPct val="150000"/>
              <a:defRPr sz="2000">
                <a:latin typeface="Helvetica"/>
                <a:cs typeface="Helvetica"/>
              </a:defRPr>
            </a:lvl1pPr>
            <a:lvl2pPr marL="630238" indent="-149225">
              <a:buClr>
                <a:srgbClr val="084183"/>
              </a:buClr>
              <a:buSzPct val="150000"/>
              <a:defRPr sz="1800">
                <a:latin typeface="Helvetica"/>
                <a:cs typeface="Helvetica"/>
              </a:defRPr>
            </a:lvl2pPr>
            <a:lvl3pPr marL="914400" indent="-171450">
              <a:buClr>
                <a:srgbClr val="084183"/>
              </a:buClr>
              <a:buSzPct val="150000"/>
              <a:defRPr sz="1600">
                <a:latin typeface="Helvetica"/>
                <a:cs typeface="Helvetica"/>
              </a:defRPr>
            </a:lvl3pPr>
            <a:lvl4pPr marL="1143000" indent="-128588">
              <a:buClr>
                <a:srgbClr val="084183"/>
              </a:buClr>
              <a:buSzPct val="150000"/>
              <a:defRPr sz="1400">
                <a:latin typeface="Helvetica"/>
                <a:cs typeface="Helvetica"/>
              </a:defRPr>
            </a:lvl4pPr>
            <a:lvl5pPr marL="1371600" indent="-95250">
              <a:buClr>
                <a:srgbClr val="084183"/>
              </a:buClr>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9/9/2022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24029462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9/9/2022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374123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a:uFillTx/>
                <a:hlinkClick r:id="rId2"/>
              </a:rPr>
              <a:t>Xumin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2"/>
              </a:rPr>
              <a:t>Xumin</a:t>
            </a:r>
            <a:r>
              <a:rPr lang="en-US" sz="800" dirty="0">
                <a:uFillTx/>
                <a:hlinkClick r:id="rId2"/>
              </a:rPr>
              <a:t> Liu</a:t>
            </a:r>
            <a:r>
              <a:rPr lang="en-US" sz="800" dirty="0">
                <a:uFillTx/>
              </a:rPr>
              <a:t>. Except where otherwise noted, this work is licensed under a </a:t>
            </a:r>
            <a:r>
              <a:rPr lang="en-US" sz="800" dirty="0">
                <a:uFillTx/>
                <a:hlinkClick r:id="rId3"/>
              </a:rPr>
              <a:t>Creative Commons Attribution-4.0 International License</a:t>
            </a:r>
            <a:r>
              <a:rPr lang="en-US" sz="800" dirty="0">
                <a:uFillTx/>
              </a:rPr>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creativecommons.org/licenses/by/4.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cs.rit.edu/~xl/"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hyperlink" Target="https://www.cs.rit.edu/~xl/" TargetMode="Externa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hyperlink" Target="https://creativecommons.org/licenses/by/4.0/"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theme" Target="../theme/theme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0" name="Shape 20"/>
          <p:cNvSpPr txBox="1">
            <a:spLocks noGrp="1"/>
          </p:cNvSpPr>
          <p:nvPr>
            <p:ph type="ftr" idx="11"/>
          </p:nvPr>
        </p:nvSpPr>
        <p:spPr>
          <a:xfrm>
            <a:off x="490888" y="5258597"/>
            <a:ext cx="6751457" cy="349126"/>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r>
              <a:rPr lang="en-US" sz="800" dirty="0">
                <a:uFillTx/>
              </a:rPr>
              <a:t>By </a:t>
            </a:r>
            <a:r>
              <a:rPr lang="en-US" sz="800" dirty="0" err="1">
                <a:uFillTx/>
                <a:hlinkClick r:id="rId14"/>
              </a:rPr>
              <a:t>Xumin</a:t>
            </a:r>
            <a:r>
              <a:rPr lang="en-US" sz="800" dirty="0">
                <a:uFillTx/>
                <a:hlinkClick r:id="rId14"/>
              </a:rPr>
              <a:t> Liu</a:t>
            </a:r>
            <a:r>
              <a:rPr lang="en-US" sz="800" dirty="0">
                <a:uFillTx/>
              </a:rPr>
              <a:t>. Except where otherwise noted, this work is licensed under a </a:t>
            </a:r>
            <a:r>
              <a:rPr lang="en-US" sz="800" dirty="0">
                <a:uFillTx/>
                <a:hlinkClick r:id="rId15"/>
              </a:rPr>
              <a:t>Creative Commons Attribution-4.0 International License</a:t>
            </a:r>
            <a:r>
              <a:rPr lang="en-US" sz="800" dirty="0">
                <a:uFillTx/>
              </a:rPr>
              <a:t>.</a:t>
            </a: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635787" marR="0" lvl="0" indent="-457200" algn="l" rtl="0">
        <a:lnSpc>
          <a:spcPct val="100000"/>
        </a:lnSpc>
        <a:spcBef>
          <a:spcPts val="0"/>
        </a:spcBef>
        <a:spcAft>
          <a:spcPts val="0"/>
        </a:spcAft>
        <a:buClr>
          <a:srgbClr val="084183"/>
        </a:buClr>
        <a:buFont typeface="+mj-lt"/>
        <a:buAutoNum type="arabicPeriod"/>
        <a:defRPr sz="1400" b="0" i="0" u="none" strike="noStrike" cap="none">
          <a:solidFill>
            <a:srgbClr val="084183"/>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9/9/2022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494639"/>
            <a:ext cx="6862232" cy="220362"/>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13"/>
              </a:rPr>
              <a:t>Xumin</a:t>
            </a:r>
            <a:r>
              <a:rPr lang="en-US" sz="800" dirty="0">
                <a:uFillTx/>
                <a:hlinkClick r:id="rId13"/>
              </a:rPr>
              <a:t> Liu</a:t>
            </a:r>
            <a:r>
              <a:rPr lang="en-US" sz="800" dirty="0">
                <a:uFillTx/>
              </a:rPr>
              <a:t>. Except where otherwise noted, this work is licensed under a </a:t>
            </a:r>
            <a:r>
              <a:rPr lang="en-US" sz="800" dirty="0">
                <a:uFillTx/>
                <a:hlinkClick r:id="rId14"/>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L="464820" marR="0" lvl="0" indent="-457200" algn="l" rtl="0" eaLnBrk="1" hangingPunct="1">
        <a:lnSpc>
          <a:spcPct val="100000"/>
        </a:lnSpc>
        <a:spcBef>
          <a:spcPts val="0"/>
        </a:spcBef>
        <a:spcAft>
          <a:spcPts val="0"/>
        </a:spcAft>
        <a:buClr>
          <a:srgbClr val="084183"/>
        </a:buClr>
        <a:buFont typeface="+mj-lt"/>
        <a:buAutoNum type="arabicPeriod"/>
        <a:defRPr sz="1400" b="0" i="0" u="none" strike="noStrike" cap="none">
          <a:solidFill>
            <a:srgbClr val="084183"/>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8620759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84183"/>
        </a:buClr>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www-users.cse.umn.edu/~kumar001/dmbook/index.php" TargetMode="External"/></Relationships>
</file>

<file path=ppt/slides/_rels/slide10.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80.png"/><Relationship Id="rId12" Type="http://schemas.openxmlformats.org/officeDocument/2006/relationships/customXml" Target="../ink/ink4.xml"/><Relationship Id="rId2" Type="http://schemas.openxmlformats.org/officeDocument/2006/relationships/notesSlide" Target="../notesSlides/notesSlide10.xml"/><Relationship Id="rId1" Type="http://schemas.openxmlformats.org/officeDocument/2006/relationships/slideLayout" Target="../slideLayouts/slideLayout12.xml"/><Relationship Id="rId11" Type="http://schemas.openxmlformats.org/officeDocument/2006/relationships/image" Target="../media/image12.png"/><Relationship Id="rId5" Type="http://schemas.openxmlformats.org/officeDocument/2006/relationships/customXml" Target="../ink/ink1.xml"/><Relationship Id="rId15" Type="http://schemas.openxmlformats.org/officeDocument/2006/relationships/image" Target="../media/image14.png"/><Relationship Id="rId10" Type="http://schemas.openxmlformats.org/officeDocument/2006/relationships/customXml" Target="../ink/ink3.xml"/><Relationship Id="rId4" Type="http://schemas.openxmlformats.org/officeDocument/2006/relationships/image" Target="../media/image11.png"/><Relationship Id="rId9" Type="http://schemas.openxmlformats.org/officeDocument/2006/relationships/image" Target="../media/image90.png"/><Relationship Id="rId14" Type="http://schemas.openxmlformats.org/officeDocument/2006/relationships/customXml" Target="../ink/ink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customXml" Target="../ink/ink11.xml"/><Relationship Id="rId18" Type="http://schemas.openxmlformats.org/officeDocument/2006/relationships/image" Target="../media/image20.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16.png"/><Relationship Id="rId17" Type="http://schemas.openxmlformats.org/officeDocument/2006/relationships/customXml" Target="../ink/ink12.xml"/><Relationship Id="rId2" Type="http://schemas.openxmlformats.org/officeDocument/2006/relationships/notesSlide" Target="../notesSlides/notesSlide12.xml"/><Relationship Id="rId16"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130.png"/><Relationship Id="rId11" Type="http://schemas.openxmlformats.org/officeDocument/2006/relationships/customXml" Target="../ink/ink10.xml"/><Relationship Id="rId5" Type="http://schemas.openxmlformats.org/officeDocument/2006/relationships/customXml" Target="../ink/ink7.xml"/><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20.png"/><Relationship Id="rId9" Type="http://schemas.openxmlformats.org/officeDocument/2006/relationships/customXml" Target="../ink/ink9.xml"/><Relationship Id="rId1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1.wmf"/><Relationship Id="rId5" Type="http://schemas.openxmlformats.org/officeDocument/2006/relationships/oleObject" Target="../embeddings/oleObject4.bin"/><Relationship Id="rId10" Type="http://schemas.openxmlformats.org/officeDocument/2006/relationships/image" Target="../media/image23.wmf"/><Relationship Id="rId4" Type="http://schemas.openxmlformats.org/officeDocument/2006/relationships/image" Target="../media/image20.emf"/><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6.xml"/><Relationship Id="rId3" Type="http://schemas.openxmlformats.org/officeDocument/2006/relationships/image" Target="../media/image19.png"/><Relationship Id="rId7" Type="http://schemas.openxmlformats.org/officeDocument/2006/relationships/customXml" Target="../ink/ink14.xml"/><Relationship Id="rId12"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4.png"/><Relationship Id="rId11" Type="http://schemas.openxmlformats.org/officeDocument/2006/relationships/oleObject" Target="../embeddings/oleObject7.bin"/><Relationship Id="rId10" Type="http://schemas.openxmlformats.org/officeDocument/2006/relationships/image" Target="../media/image26.png"/><Relationship Id="rId4" Type="http://schemas.openxmlformats.org/officeDocument/2006/relationships/customXml" Target="../ink/ink13.xml"/><Relationship Id="rId9" Type="http://schemas.openxmlformats.org/officeDocument/2006/relationships/customXml" Target="../ink/ink15.xml"/><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hyperlink" Target="http://www.tylervigen.com/spurious-correlations"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7919052" cy="2180166"/>
          </a:xfrm>
        </p:spPr>
        <p:txBody>
          <a:bodyPr anchor="ctr"/>
          <a:lstStyle/>
          <a:p>
            <a:pPr algn="ctr"/>
            <a:r>
              <a:rPr lang="en-US" altLang="x-none" sz="4000" dirty="0"/>
              <a:t>Association Rule Discovery</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357769" y="351064"/>
            <a:ext cx="2269499"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 Introductory</a:t>
            </a:r>
            <a:endParaRPr lang="en-US" sz="1200" dirty="0">
              <a:solidFill>
                <a:schemeClr val="accent6"/>
              </a:solidFill>
              <a:latin typeface="Abadi Extra Light" panose="020B0604020202020204" pitchFamily="34" charset="0"/>
            </a:endParaRPr>
          </a:p>
        </p:txBody>
      </p:sp>
      <p:sp>
        <p:nvSpPr>
          <p:cNvPr id="7" name="TextBox 6">
            <a:extLst>
              <a:ext uri="{FF2B5EF4-FFF2-40B4-BE49-F238E27FC236}">
                <a16:creationId xmlns:a16="http://schemas.microsoft.com/office/drawing/2014/main" id="{763FAC26-5460-9F49-D178-14177EB826C0}"/>
              </a:ext>
            </a:extLst>
          </p:cNvPr>
          <p:cNvSpPr txBox="1"/>
          <p:nvPr/>
        </p:nvSpPr>
        <p:spPr>
          <a:xfrm>
            <a:off x="592459" y="4088178"/>
            <a:ext cx="7903780" cy="774571"/>
          </a:xfrm>
          <a:prstGeom prst="rect">
            <a:avLst/>
          </a:prstGeom>
          <a:noFill/>
        </p:spPr>
        <p:txBody>
          <a:bodyPr wrap="square">
            <a:spAutoFit/>
          </a:bodyPr>
          <a:lstStyle/>
          <a:p>
            <a:pPr marL="0" lvl="0" indent="0" algn="ctr" rtl="0">
              <a:lnSpc>
                <a:spcPct val="90000"/>
              </a:lnSpc>
              <a:spcBef>
                <a:spcPts val="0"/>
              </a:spcBef>
              <a:spcAft>
                <a:spcPts val="0"/>
              </a:spcAft>
              <a:buClr>
                <a:schemeClr val="dk1"/>
              </a:buClr>
              <a:buSzPts val="1600"/>
              <a:buNone/>
            </a:pPr>
            <a:r>
              <a:rPr lang="en-US" sz="1600" dirty="0"/>
              <a:t>Some contents are borrowed from the slides of Introduction to Data Mining [1]</a:t>
            </a:r>
          </a:p>
          <a:p>
            <a:pPr marL="0" lvl="0" indent="0" algn="ctr" rtl="0">
              <a:lnSpc>
                <a:spcPct val="90000"/>
              </a:lnSpc>
              <a:spcBef>
                <a:spcPts val="1000"/>
              </a:spcBef>
              <a:spcAft>
                <a:spcPts val="0"/>
              </a:spcAft>
              <a:buClr>
                <a:schemeClr val="dk1"/>
              </a:buClr>
              <a:buSzPts val="1200"/>
              <a:buNone/>
            </a:pPr>
            <a:r>
              <a:rPr lang="en-US" sz="1200" dirty="0"/>
              <a:t>[1] P.N. Tan, M. Steinbach, A. </a:t>
            </a:r>
            <a:r>
              <a:rPr lang="en-US" sz="1200" dirty="0" err="1"/>
              <a:t>Karpatne</a:t>
            </a:r>
            <a:r>
              <a:rPr lang="en-US" sz="1200" dirty="0"/>
              <a:t>, V. Kumar, Introduction to Data Mining, Second Edition,  </a:t>
            </a:r>
            <a:r>
              <a:rPr lang="en-US" sz="1200" u="sng" dirty="0">
                <a:solidFill>
                  <a:schemeClr val="hlink"/>
                </a:solidFill>
                <a:hlinkClick r:id="rId4"/>
              </a:rPr>
              <a:t>https://www-users.cse.umn.edu/~kumar001/dmbook/index.php</a:t>
            </a:r>
            <a:endParaRPr lang="en-US" sz="1200" dirty="0"/>
          </a:p>
        </p:txBody>
      </p:sp>
      <p:sp>
        <p:nvSpPr>
          <p:cNvPr id="3" name="Rectangle 2">
            <a:extLst>
              <a:ext uri="{FF2B5EF4-FFF2-40B4-BE49-F238E27FC236}">
                <a16:creationId xmlns:a16="http://schemas.microsoft.com/office/drawing/2014/main" id="{43F7373F-2A04-6523-B2BF-82A199AD981F}"/>
              </a:ext>
            </a:extLst>
          </p:cNvPr>
          <p:cNvSpPr/>
          <p:nvPr/>
        </p:nvSpPr>
        <p:spPr>
          <a:xfrm>
            <a:off x="3371949" y="0"/>
            <a:ext cx="5772051" cy="27699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FF4434"/>
                </a:solidFill>
                <a:effectLst/>
                <a:uLnTx/>
                <a:uFillTx/>
              </a:rPr>
              <a:t>This work is supported by the National Science Foundation under Award 2021287 </a:t>
            </a:r>
          </a:p>
        </p:txBody>
      </p:sp>
    </p:spTree>
    <p:extLst>
      <p:ext uri="{BB962C8B-B14F-4D97-AF65-F5344CB8AC3E}">
        <p14:creationId xmlns:p14="http://schemas.microsoft.com/office/powerpoint/2010/main" val="668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413" y="494579"/>
            <a:ext cx="7922860" cy="804654"/>
          </a:xfrm>
        </p:spPr>
        <p:txBody>
          <a:bodyPr anchor="b">
            <a:normAutofit/>
          </a:bodyPr>
          <a:lstStyle/>
          <a:p>
            <a:r>
              <a:rPr lang="en-US" sz="4000" dirty="0">
                <a:ea typeface="+mj-lt"/>
                <a:cs typeface="+mj-lt"/>
              </a:rPr>
              <a:t>Support Threshold</a:t>
            </a:r>
            <a:endParaRPr lang="en-US" sz="4000" dirty="0"/>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pic>
        <p:nvPicPr>
          <p:cNvPr id="16" name="Picture 15">
            <a:extLst>
              <a:ext uri="{FF2B5EF4-FFF2-40B4-BE49-F238E27FC236}">
                <a16:creationId xmlns:a16="http://schemas.microsoft.com/office/drawing/2014/main" id="{323C6263-04AC-5811-76FA-AD4C126F9C6D}"/>
              </a:ext>
            </a:extLst>
          </p:cNvPr>
          <p:cNvPicPr>
            <a:picLocks noChangeAspect="1"/>
          </p:cNvPicPr>
          <p:nvPr/>
        </p:nvPicPr>
        <p:blipFill>
          <a:blip r:embed="rId3"/>
          <a:stretch>
            <a:fillRect/>
          </a:stretch>
        </p:blipFill>
        <p:spPr>
          <a:xfrm>
            <a:off x="347601" y="1576858"/>
            <a:ext cx="4216374" cy="2196028"/>
          </a:xfrm>
          <a:prstGeom prst="rect">
            <a:avLst/>
          </a:prstGeom>
        </p:spPr>
      </p:pic>
      <p:pic>
        <p:nvPicPr>
          <p:cNvPr id="17" name="Picture 16">
            <a:extLst>
              <a:ext uri="{FF2B5EF4-FFF2-40B4-BE49-F238E27FC236}">
                <a16:creationId xmlns:a16="http://schemas.microsoft.com/office/drawing/2014/main" id="{C6948B68-9B70-46D0-4C9B-AEA1280270A4}"/>
              </a:ext>
            </a:extLst>
          </p:cNvPr>
          <p:cNvPicPr>
            <a:picLocks noChangeAspect="1"/>
          </p:cNvPicPr>
          <p:nvPr/>
        </p:nvPicPr>
        <p:blipFill>
          <a:blip r:embed="rId4"/>
          <a:stretch>
            <a:fillRect/>
          </a:stretch>
        </p:blipFill>
        <p:spPr>
          <a:xfrm>
            <a:off x="4875805" y="1638613"/>
            <a:ext cx="4167536" cy="2134182"/>
          </a:xfrm>
          <a:prstGeom prst="rect">
            <a:avLst/>
          </a:prstGeom>
        </p:spPr>
      </p:pic>
      <p:grpSp>
        <p:nvGrpSpPr>
          <p:cNvPr id="19" name="Group 18">
            <a:extLst>
              <a:ext uri="{FF2B5EF4-FFF2-40B4-BE49-F238E27FC236}">
                <a16:creationId xmlns:a16="http://schemas.microsoft.com/office/drawing/2014/main" id="{07666850-E575-BE61-182F-D2C650B2CD86}"/>
              </a:ext>
            </a:extLst>
          </p:cNvPr>
          <p:cNvGrpSpPr/>
          <p:nvPr/>
        </p:nvGrpSpPr>
        <p:grpSpPr>
          <a:xfrm>
            <a:off x="4913659" y="3574472"/>
            <a:ext cx="223561" cy="198414"/>
            <a:chOff x="6618848" y="3720334"/>
            <a:chExt cx="262440" cy="232920"/>
          </a:xfrm>
        </p:grpSpPr>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E4363175-BA3A-0F6A-A982-82F086474ED1}"/>
                    </a:ext>
                  </a:extLst>
                </p14:cNvPr>
                <p14:cNvContentPartPr/>
                <p14:nvPr/>
              </p14:nvContentPartPr>
              <p14:xfrm>
                <a:off x="6679688" y="3947494"/>
                <a:ext cx="201600" cy="5760"/>
              </p14:xfrm>
            </p:contentPart>
          </mc:Choice>
          <mc:Fallback xmlns="">
            <p:pic>
              <p:nvPicPr>
                <p:cNvPr id="7" name="Ink 6">
                  <a:extLst>
                    <a:ext uri="{FF2B5EF4-FFF2-40B4-BE49-F238E27FC236}">
                      <a16:creationId xmlns:a16="http://schemas.microsoft.com/office/drawing/2014/main" id="{C8318209-09EB-2542-941A-3CEA08FC9C2E}"/>
                    </a:ext>
                  </a:extLst>
                </p:cNvPr>
                <p:cNvPicPr/>
                <p:nvPr/>
              </p:nvPicPr>
              <p:blipFill>
                <a:blip r:embed="rId7"/>
                <a:stretch>
                  <a:fillRect/>
                </a:stretch>
              </p:blipFill>
              <p:spPr>
                <a:xfrm>
                  <a:off x="6675368" y="3943174"/>
                  <a:ext cx="21024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908FB03C-D61E-8CE2-4AE7-BF6409901A0B}"/>
                    </a:ext>
                  </a:extLst>
                </p14:cNvPr>
                <p14:cNvContentPartPr/>
                <p14:nvPr/>
              </p14:nvContentPartPr>
              <p14:xfrm>
                <a:off x="6618848" y="3720334"/>
                <a:ext cx="259560" cy="228240"/>
              </p14:xfrm>
            </p:contentPart>
          </mc:Choice>
          <mc:Fallback xmlns="">
            <p:pic>
              <p:nvPicPr>
                <p:cNvPr id="8" name="Ink 7">
                  <a:extLst>
                    <a:ext uri="{FF2B5EF4-FFF2-40B4-BE49-F238E27FC236}">
                      <a16:creationId xmlns:a16="http://schemas.microsoft.com/office/drawing/2014/main" id="{12AD382C-10CB-1F44-85C2-15F09E7C1676}"/>
                    </a:ext>
                  </a:extLst>
                </p:cNvPr>
                <p:cNvPicPr/>
                <p:nvPr/>
              </p:nvPicPr>
              <p:blipFill>
                <a:blip r:embed="rId9"/>
                <a:stretch>
                  <a:fillRect/>
                </a:stretch>
              </p:blipFill>
              <p:spPr>
                <a:xfrm>
                  <a:off x="6614528" y="3716014"/>
                  <a:ext cx="268200" cy="23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1B7859ED-1925-71C3-BDE1-35403C25BB47}"/>
                  </a:ext>
                </a:extLst>
              </p14:cNvPr>
              <p14:cNvContentPartPr/>
              <p14:nvPr/>
            </p14:nvContentPartPr>
            <p14:xfrm>
              <a:off x="359166" y="3593223"/>
              <a:ext cx="349909" cy="183081"/>
            </p14:xfrm>
          </p:contentPart>
        </mc:Choice>
        <mc:Fallback xmlns="">
          <p:pic>
            <p:nvPicPr>
              <p:cNvPr id="23" name="Ink 22">
                <a:extLst>
                  <a:ext uri="{FF2B5EF4-FFF2-40B4-BE49-F238E27FC236}">
                    <a16:creationId xmlns:a16="http://schemas.microsoft.com/office/drawing/2014/main" id="{1B7859ED-1925-71C3-BDE1-35403C25BB47}"/>
                  </a:ext>
                </a:extLst>
              </p:cNvPr>
              <p:cNvPicPr/>
              <p:nvPr/>
            </p:nvPicPr>
            <p:blipFill>
              <a:blip r:embed="rId11"/>
              <a:stretch>
                <a:fillRect/>
              </a:stretch>
            </p:blipFill>
            <p:spPr>
              <a:xfrm>
                <a:off x="354846" y="3588907"/>
                <a:ext cx="358549" cy="19171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380FFA58-9A28-6E8B-A4F4-BE3A32B29143}"/>
                  </a:ext>
                </a:extLst>
              </p14:cNvPr>
              <p14:cNvContentPartPr/>
              <p14:nvPr/>
            </p14:nvContentPartPr>
            <p14:xfrm>
              <a:off x="7030776" y="1947021"/>
              <a:ext cx="722790" cy="7290"/>
            </p14:xfrm>
          </p:contentPart>
        </mc:Choice>
        <mc:Fallback xmlns="">
          <p:pic>
            <p:nvPicPr>
              <p:cNvPr id="24" name="Ink 23">
                <a:extLst>
                  <a:ext uri="{FF2B5EF4-FFF2-40B4-BE49-F238E27FC236}">
                    <a16:creationId xmlns:a16="http://schemas.microsoft.com/office/drawing/2014/main" id="{380FFA58-9A28-6E8B-A4F4-BE3A32B29143}"/>
                  </a:ext>
                </a:extLst>
              </p:cNvPr>
              <p:cNvPicPr/>
              <p:nvPr/>
            </p:nvPicPr>
            <p:blipFill>
              <a:blip r:embed="rId13"/>
              <a:stretch>
                <a:fillRect/>
              </a:stretch>
            </p:blipFill>
            <p:spPr>
              <a:xfrm>
                <a:off x="7026457" y="1942855"/>
                <a:ext cx="731429" cy="1562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27718B0F-366D-62BE-EABB-8A87B93A5FA4}"/>
                  </a:ext>
                </a:extLst>
              </p14:cNvPr>
              <p14:cNvContentPartPr/>
              <p14:nvPr/>
            </p14:nvContentPartPr>
            <p14:xfrm>
              <a:off x="2649018" y="1930281"/>
              <a:ext cx="757350" cy="16740"/>
            </p14:xfrm>
          </p:contentPart>
        </mc:Choice>
        <mc:Fallback xmlns="">
          <p:pic>
            <p:nvPicPr>
              <p:cNvPr id="25" name="Ink 24">
                <a:extLst>
                  <a:ext uri="{FF2B5EF4-FFF2-40B4-BE49-F238E27FC236}">
                    <a16:creationId xmlns:a16="http://schemas.microsoft.com/office/drawing/2014/main" id="{27718B0F-366D-62BE-EABB-8A87B93A5FA4}"/>
                  </a:ext>
                </a:extLst>
              </p:cNvPr>
              <p:cNvPicPr/>
              <p:nvPr/>
            </p:nvPicPr>
            <p:blipFill>
              <a:blip r:embed="rId15"/>
              <a:stretch>
                <a:fillRect/>
              </a:stretch>
            </p:blipFill>
            <p:spPr>
              <a:xfrm>
                <a:off x="2644699" y="1926007"/>
                <a:ext cx="765989" cy="25288"/>
              </a:xfrm>
              <a:prstGeom prst="rect">
                <a:avLst/>
              </a:prstGeom>
            </p:spPr>
          </p:pic>
        </mc:Fallback>
      </mc:AlternateContent>
    </p:spTree>
    <p:extLst>
      <p:ext uri="{BB962C8B-B14F-4D97-AF65-F5344CB8AC3E}">
        <p14:creationId xmlns:p14="http://schemas.microsoft.com/office/powerpoint/2010/main" val="87094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Association Rule</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0799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413" y="494579"/>
            <a:ext cx="7922860" cy="804654"/>
          </a:xfrm>
        </p:spPr>
        <p:txBody>
          <a:bodyPr anchor="b">
            <a:normAutofit/>
          </a:bodyPr>
          <a:lstStyle/>
          <a:p>
            <a:r>
              <a:rPr lang="en-US" sz="4000" dirty="0">
                <a:ea typeface="+mj-lt"/>
                <a:cs typeface="+mj-lt"/>
              </a:rPr>
              <a:t>Association Rule</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95592" y="1560886"/>
            <a:ext cx="5288902" cy="2840347"/>
          </a:xfrm>
        </p:spPr>
        <p:txBody>
          <a:bodyPr vert="horz" wrap="square" lIns="68580" tIns="34290" rIns="68580" bIns="34290" rtlCol="0" anchor="t" anchorCtr="0">
            <a:noAutofit/>
          </a:bodyPr>
          <a:lstStyle/>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X</a:t>
            </a:r>
            <a:r>
              <a:rPr lang="en-US" altLang="zh-CN" dirty="0">
                <a:sym typeface="Wingdings" pitchFamily="2" charset="2"/>
              </a:rPr>
              <a:t> 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Y, where X and Y are </a:t>
            </a:r>
            <a:r>
              <a:rPr kumimoji="0" lang="en-US" altLang="zh-CN" b="0" i="0" u="none" strike="noStrike" kern="0" cap="none" spc="0" normalizeH="0" baseline="0" noProof="0" dirty="0" err="1">
                <a:ln>
                  <a:noFill/>
                </a:ln>
                <a:solidFill>
                  <a:schemeClr val="tx1"/>
                </a:solidFill>
                <a:effectLst/>
                <a:uLnTx/>
                <a:uFillTx/>
                <a:latin typeface="Helvetica" panose="020B0604020202020204" pitchFamily="34" charset="0"/>
                <a:cs typeface="Helvetica" panose="020B0604020202020204" pitchFamily="34" charset="0"/>
                <a:sym typeface="Calibri"/>
              </a:rPr>
              <a:t>itemsets</a:t>
            </a:r>
            <a:endPar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E.g.,  {Diaper, Milk} </a:t>
            </a:r>
            <a:r>
              <a:rPr lang="en-US" altLang="zh-CN" dirty="0">
                <a:sym typeface="Wingdings" pitchFamily="2" charset="2"/>
              </a:rPr>
              <a:t></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{Beer}</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grpSp>
        <p:nvGrpSpPr>
          <p:cNvPr id="8" name="Group 7">
            <a:extLst>
              <a:ext uri="{FF2B5EF4-FFF2-40B4-BE49-F238E27FC236}">
                <a16:creationId xmlns:a16="http://schemas.microsoft.com/office/drawing/2014/main" id="{DB31A8F7-ED69-875A-403B-086BE16491BF}"/>
              </a:ext>
            </a:extLst>
          </p:cNvPr>
          <p:cNvGrpSpPr/>
          <p:nvPr/>
        </p:nvGrpSpPr>
        <p:grpSpPr>
          <a:xfrm>
            <a:off x="2106804" y="2296680"/>
            <a:ext cx="1216620" cy="347220"/>
            <a:chOff x="2238008" y="2481574"/>
            <a:chExt cx="1622160" cy="46296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CFC51729-F065-3AFD-0477-D2BBB5C805CB}"/>
                    </a:ext>
                  </a:extLst>
                </p14:cNvPr>
                <p14:cNvContentPartPr/>
                <p14:nvPr/>
              </p14:nvContentPartPr>
              <p14:xfrm>
                <a:off x="2238008" y="2481574"/>
                <a:ext cx="1622160" cy="34920"/>
              </p14:xfrm>
            </p:contentPart>
          </mc:Choice>
          <mc:Fallback xmlns="">
            <p:pic>
              <p:nvPicPr>
                <p:cNvPr id="5" name="Ink 4">
                  <a:extLst>
                    <a:ext uri="{FF2B5EF4-FFF2-40B4-BE49-F238E27FC236}">
                      <a16:creationId xmlns:a16="http://schemas.microsoft.com/office/drawing/2014/main" id="{BF25995F-F98A-6245-96B1-3FD601030EB3}"/>
                    </a:ext>
                  </a:extLst>
                </p:cNvPr>
                <p:cNvPicPr/>
                <p:nvPr/>
              </p:nvPicPr>
              <p:blipFill>
                <a:blip r:embed="rId4"/>
                <a:stretch>
                  <a:fillRect/>
                </a:stretch>
              </p:blipFill>
              <p:spPr>
                <a:xfrm>
                  <a:off x="2233688" y="2477254"/>
                  <a:ext cx="16308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D16E12EB-3028-788F-D335-889FE6BF032A}"/>
                    </a:ext>
                  </a:extLst>
                </p14:cNvPr>
                <p14:cNvContentPartPr/>
                <p14:nvPr/>
              </p14:nvContentPartPr>
              <p14:xfrm>
                <a:off x="2341328" y="2577694"/>
                <a:ext cx="652680" cy="366840"/>
              </p14:xfrm>
            </p:contentPart>
          </mc:Choice>
          <mc:Fallback xmlns="">
            <p:pic>
              <p:nvPicPr>
                <p:cNvPr id="6" name="Ink 5">
                  <a:extLst>
                    <a:ext uri="{FF2B5EF4-FFF2-40B4-BE49-F238E27FC236}">
                      <a16:creationId xmlns:a16="http://schemas.microsoft.com/office/drawing/2014/main" id="{80FF1FEA-4485-0D48-B4AC-CFE1F261F0E7}"/>
                    </a:ext>
                  </a:extLst>
                </p:cNvPr>
                <p:cNvPicPr/>
                <p:nvPr/>
              </p:nvPicPr>
              <p:blipFill>
                <a:blip r:embed="rId6"/>
                <a:stretch>
                  <a:fillRect/>
                </a:stretch>
              </p:blipFill>
              <p:spPr>
                <a:xfrm>
                  <a:off x="2337008" y="2573374"/>
                  <a:ext cx="66132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3C1E8822-39A7-33FD-2773-07A45119617F}"/>
                    </a:ext>
                  </a:extLst>
                </p14:cNvPr>
                <p14:cNvContentPartPr/>
                <p14:nvPr/>
              </p14:nvContentPartPr>
              <p14:xfrm>
                <a:off x="2888888" y="2576974"/>
                <a:ext cx="140400" cy="52560"/>
              </p14:xfrm>
            </p:contentPart>
          </mc:Choice>
          <mc:Fallback xmlns="">
            <p:pic>
              <p:nvPicPr>
                <p:cNvPr id="8" name="Ink 7">
                  <a:extLst>
                    <a:ext uri="{FF2B5EF4-FFF2-40B4-BE49-F238E27FC236}">
                      <a16:creationId xmlns:a16="http://schemas.microsoft.com/office/drawing/2014/main" id="{6CB8D1D2-6E2F-DD43-91A1-E52383FF8EAF}"/>
                    </a:ext>
                  </a:extLst>
                </p:cNvPr>
                <p:cNvPicPr/>
                <p:nvPr/>
              </p:nvPicPr>
              <p:blipFill>
                <a:blip r:embed="rId8"/>
                <a:stretch>
                  <a:fillRect/>
                </a:stretch>
              </p:blipFill>
              <p:spPr>
                <a:xfrm>
                  <a:off x="2884568" y="2572654"/>
                  <a:ext cx="149040" cy="61200"/>
                </a:xfrm>
                <a:prstGeom prst="rect">
                  <a:avLst/>
                </a:prstGeom>
              </p:spPr>
            </p:pic>
          </mc:Fallback>
        </mc:AlternateContent>
      </p:grpSp>
      <p:grpSp>
        <p:nvGrpSpPr>
          <p:cNvPr id="12" name="Group 11">
            <a:extLst>
              <a:ext uri="{FF2B5EF4-FFF2-40B4-BE49-F238E27FC236}">
                <a16:creationId xmlns:a16="http://schemas.microsoft.com/office/drawing/2014/main" id="{1AD682D9-0887-0E05-B6F5-69C4DCE8B613}"/>
              </a:ext>
            </a:extLst>
          </p:cNvPr>
          <p:cNvGrpSpPr/>
          <p:nvPr/>
        </p:nvGrpSpPr>
        <p:grpSpPr>
          <a:xfrm>
            <a:off x="3690196" y="2372213"/>
            <a:ext cx="760320" cy="403920"/>
            <a:chOff x="4434368" y="2494174"/>
            <a:chExt cx="1013760" cy="538560"/>
          </a:xfrm>
        </p:grpSpPr>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C2291891-59D5-F048-13A7-8ABE6D9A3005}"/>
                    </a:ext>
                  </a:extLst>
                </p14:cNvPr>
                <p14:cNvContentPartPr/>
                <p14:nvPr/>
              </p14:nvContentPartPr>
              <p14:xfrm>
                <a:off x="4434368" y="2494174"/>
                <a:ext cx="898200" cy="13680"/>
              </p14:xfrm>
            </p:contentPart>
          </mc:Choice>
          <mc:Fallback xmlns="">
            <p:pic>
              <p:nvPicPr>
                <p:cNvPr id="10" name="Ink 9">
                  <a:extLst>
                    <a:ext uri="{FF2B5EF4-FFF2-40B4-BE49-F238E27FC236}">
                      <a16:creationId xmlns:a16="http://schemas.microsoft.com/office/drawing/2014/main" id="{12746315-7BAB-0E4D-94BF-D6FF67C6E6BE}"/>
                    </a:ext>
                  </a:extLst>
                </p:cNvPr>
                <p:cNvPicPr/>
                <p:nvPr/>
              </p:nvPicPr>
              <p:blipFill>
                <a:blip r:embed="rId10"/>
                <a:stretch>
                  <a:fillRect/>
                </a:stretch>
              </p:blipFill>
              <p:spPr>
                <a:xfrm>
                  <a:off x="4430048" y="2489854"/>
                  <a:ext cx="90684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DAF2F25E-043E-232E-4FF1-F0CE5E4C3A8F}"/>
                    </a:ext>
                  </a:extLst>
                </p14:cNvPr>
                <p14:cNvContentPartPr/>
                <p14:nvPr/>
              </p14:nvContentPartPr>
              <p14:xfrm>
                <a:off x="4947728" y="2597854"/>
                <a:ext cx="500400" cy="434880"/>
              </p14:xfrm>
            </p:contentPart>
          </mc:Choice>
          <mc:Fallback xmlns="">
            <p:pic>
              <p:nvPicPr>
                <p:cNvPr id="11" name="Ink 10">
                  <a:extLst>
                    <a:ext uri="{FF2B5EF4-FFF2-40B4-BE49-F238E27FC236}">
                      <a16:creationId xmlns:a16="http://schemas.microsoft.com/office/drawing/2014/main" id="{4FB2BC3B-EC91-7149-B9D8-60BA4431AC7D}"/>
                    </a:ext>
                  </a:extLst>
                </p:cNvPr>
                <p:cNvPicPr/>
                <p:nvPr/>
              </p:nvPicPr>
              <p:blipFill>
                <a:blip r:embed="rId12"/>
                <a:stretch>
                  <a:fillRect/>
                </a:stretch>
              </p:blipFill>
              <p:spPr>
                <a:xfrm>
                  <a:off x="4943408" y="2593534"/>
                  <a:ext cx="50904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FC65B8A4-BA82-F8C5-9ADF-9102F3FEE33B}"/>
                    </a:ext>
                  </a:extLst>
                </p14:cNvPr>
                <p14:cNvContentPartPr/>
                <p14:nvPr/>
              </p14:nvContentPartPr>
              <p14:xfrm>
                <a:off x="4920728" y="2611534"/>
                <a:ext cx="118440" cy="70920"/>
              </p14:xfrm>
            </p:contentPart>
          </mc:Choice>
          <mc:Fallback xmlns="">
            <p:pic>
              <p:nvPicPr>
                <p:cNvPr id="13" name="Ink 12">
                  <a:extLst>
                    <a:ext uri="{FF2B5EF4-FFF2-40B4-BE49-F238E27FC236}">
                      <a16:creationId xmlns:a16="http://schemas.microsoft.com/office/drawing/2014/main" id="{A458B150-353A-4C49-9228-5E33D7DEB896}"/>
                    </a:ext>
                  </a:extLst>
                </p:cNvPr>
                <p:cNvPicPr/>
                <p:nvPr/>
              </p:nvPicPr>
              <p:blipFill>
                <a:blip r:embed="rId14"/>
                <a:stretch>
                  <a:fillRect/>
                </a:stretch>
              </p:blipFill>
              <p:spPr>
                <a:xfrm>
                  <a:off x="4916408" y="2607214"/>
                  <a:ext cx="127080" cy="79560"/>
                </a:xfrm>
                <a:prstGeom prst="rect">
                  <a:avLst/>
                </a:prstGeom>
              </p:spPr>
            </p:pic>
          </mc:Fallback>
        </mc:AlternateContent>
      </p:grpSp>
      <p:sp>
        <p:nvSpPr>
          <p:cNvPr id="16" name="TextBox 15">
            <a:extLst>
              <a:ext uri="{FF2B5EF4-FFF2-40B4-BE49-F238E27FC236}">
                <a16:creationId xmlns:a16="http://schemas.microsoft.com/office/drawing/2014/main" id="{8D9B10D2-3315-8AFF-18EC-1598FBABF6E8}"/>
              </a:ext>
            </a:extLst>
          </p:cNvPr>
          <p:cNvSpPr txBox="1"/>
          <p:nvPr/>
        </p:nvSpPr>
        <p:spPr>
          <a:xfrm>
            <a:off x="1744306" y="2643900"/>
            <a:ext cx="970808" cy="253916"/>
          </a:xfrm>
          <a:prstGeom prst="rect">
            <a:avLst/>
          </a:prstGeom>
          <a:noFill/>
        </p:spPr>
        <p:txBody>
          <a:bodyPr wrap="square" rtlCol="0">
            <a:spAutoFit/>
          </a:bodyPr>
          <a:lstStyle/>
          <a:p>
            <a:r>
              <a:rPr lang="en-US" altLang="zh-CN" sz="1050" dirty="0">
                <a:solidFill>
                  <a:srgbClr val="FF0000"/>
                </a:solidFill>
              </a:rPr>
              <a:t>Antecedents</a:t>
            </a:r>
            <a:endParaRPr lang="en-US" sz="1050" dirty="0">
              <a:solidFill>
                <a:srgbClr val="FF0000"/>
              </a:solidFill>
            </a:endParaRPr>
          </a:p>
        </p:txBody>
      </p:sp>
      <p:sp>
        <p:nvSpPr>
          <p:cNvPr id="17" name="TextBox 16">
            <a:extLst>
              <a:ext uri="{FF2B5EF4-FFF2-40B4-BE49-F238E27FC236}">
                <a16:creationId xmlns:a16="http://schemas.microsoft.com/office/drawing/2014/main" id="{C88FDADD-37F5-C9DF-C875-9887A58C7F69}"/>
              </a:ext>
            </a:extLst>
          </p:cNvPr>
          <p:cNvSpPr txBox="1"/>
          <p:nvPr/>
        </p:nvSpPr>
        <p:spPr>
          <a:xfrm>
            <a:off x="3777462" y="2703867"/>
            <a:ext cx="970808" cy="253916"/>
          </a:xfrm>
          <a:prstGeom prst="rect">
            <a:avLst/>
          </a:prstGeom>
          <a:noFill/>
        </p:spPr>
        <p:txBody>
          <a:bodyPr wrap="square" rtlCol="0">
            <a:spAutoFit/>
          </a:bodyPr>
          <a:lstStyle/>
          <a:p>
            <a:r>
              <a:rPr lang="en-US" altLang="zh-CN" sz="1050" dirty="0">
                <a:solidFill>
                  <a:srgbClr val="FF0000"/>
                </a:solidFill>
              </a:rPr>
              <a:t>consequents</a:t>
            </a:r>
            <a:endParaRPr lang="en-US" sz="1050" dirty="0">
              <a:solidFill>
                <a:srgbClr val="FF0000"/>
              </a:solidFill>
            </a:endParaRPr>
          </a:p>
        </p:txBody>
      </p:sp>
      <p:pic>
        <p:nvPicPr>
          <p:cNvPr id="18" name="Picture 17">
            <a:extLst>
              <a:ext uri="{FF2B5EF4-FFF2-40B4-BE49-F238E27FC236}">
                <a16:creationId xmlns:a16="http://schemas.microsoft.com/office/drawing/2014/main" id="{E74580BA-1ED2-9FC3-2D91-77162661DA93}"/>
              </a:ext>
            </a:extLst>
          </p:cNvPr>
          <p:cNvPicPr>
            <a:picLocks noChangeAspect="1"/>
          </p:cNvPicPr>
          <p:nvPr/>
        </p:nvPicPr>
        <p:blipFill>
          <a:blip r:embed="rId15"/>
          <a:stretch>
            <a:fillRect/>
          </a:stretch>
        </p:blipFill>
        <p:spPr>
          <a:xfrm>
            <a:off x="994937" y="3044076"/>
            <a:ext cx="6001598" cy="2219868"/>
          </a:xfrm>
          <a:prstGeom prst="rect">
            <a:avLst/>
          </a:prstGeom>
        </p:spPr>
      </p:pic>
      <p:pic>
        <p:nvPicPr>
          <p:cNvPr id="19" name="Picture 18">
            <a:extLst>
              <a:ext uri="{FF2B5EF4-FFF2-40B4-BE49-F238E27FC236}">
                <a16:creationId xmlns:a16="http://schemas.microsoft.com/office/drawing/2014/main" id="{8605D55C-5EB5-9B53-0771-1DF70E624169}"/>
              </a:ext>
            </a:extLst>
          </p:cNvPr>
          <p:cNvPicPr>
            <a:picLocks noChangeAspect="1"/>
          </p:cNvPicPr>
          <p:nvPr/>
        </p:nvPicPr>
        <p:blipFill>
          <a:blip r:embed="rId16"/>
          <a:stretch>
            <a:fillRect/>
          </a:stretch>
        </p:blipFill>
        <p:spPr>
          <a:xfrm>
            <a:off x="4685588" y="2002242"/>
            <a:ext cx="4378105" cy="519703"/>
          </a:xfrm>
          <a:prstGeom prst="rect">
            <a:avLst/>
          </a:prstGeom>
        </p:spPr>
      </p:pic>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CBD5494C-33E0-70A7-491D-3DCD6E416F55}"/>
                  </a:ext>
                </a:extLst>
              </p14:cNvPr>
              <p14:cNvContentPartPr/>
              <p14:nvPr/>
            </p14:nvContentPartPr>
            <p14:xfrm>
              <a:off x="6901958" y="2414030"/>
              <a:ext cx="903150" cy="17010"/>
            </p14:xfrm>
          </p:contentPart>
        </mc:Choice>
        <mc:Fallback xmlns="">
          <p:pic>
            <p:nvPicPr>
              <p:cNvPr id="20" name="Ink 19">
                <a:extLst>
                  <a:ext uri="{FF2B5EF4-FFF2-40B4-BE49-F238E27FC236}">
                    <a16:creationId xmlns:a16="http://schemas.microsoft.com/office/drawing/2014/main" id="{CBD5494C-33E0-70A7-491D-3DCD6E416F55}"/>
                  </a:ext>
                </a:extLst>
              </p:cNvPr>
              <p:cNvPicPr/>
              <p:nvPr/>
            </p:nvPicPr>
            <p:blipFill>
              <a:blip r:embed="rId18"/>
              <a:stretch>
                <a:fillRect/>
              </a:stretch>
            </p:blipFill>
            <p:spPr>
              <a:xfrm>
                <a:off x="6897638" y="2409687"/>
                <a:ext cx="911789" cy="25696"/>
              </a:xfrm>
              <a:prstGeom prst="rect">
                <a:avLst/>
              </a:prstGeom>
            </p:spPr>
          </p:pic>
        </mc:Fallback>
      </mc:AlternateContent>
    </p:spTree>
    <p:extLst>
      <p:ext uri="{BB962C8B-B14F-4D97-AF65-F5344CB8AC3E}">
        <p14:creationId xmlns:p14="http://schemas.microsoft.com/office/powerpoint/2010/main" val="144005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413" y="485787"/>
            <a:ext cx="7922860" cy="804654"/>
          </a:xfrm>
        </p:spPr>
        <p:txBody>
          <a:bodyPr anchor="b">
            <a:normAutofit/>
          </a:bodyPr>
          <a:lstStyle/>
          <a:p>
            <a:r>
              <a:rPr lang="en-US" sz="4000" dirty="0">
                <a:ea typeface="+mj-lt"/>
                <a:cs typeface="+mj-lt"/>
              </a:rPr>
              <a:t>Evaluation Metric for r: X </a:t>
            </a:r>
            <a:r>
              <a:rPr lang="en-US" altLang="zh-CN" sz="4000" dirty="0">
                <a:solidFill>
                  <a:srgbClr val="084183"/>
                </a:solidFill>
                <a:sym typeface="Wingdings" pitchFamily="2" charset="2"/>
              </a:rPr>
              <a:t></a:t>
            </a:r>
            <a:r>
              <a:rPr lang="en-US" sz="4000" dirty="0">
                <a:ea typeface="+mj-lt"/>
                <a:cs typeface="+mj-lt"/>
              </a:rPr>
              <a:t> Y</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95109" y="1587262"/>
            <a:ext cx="7922860" cy="2840347"/>
          </a:xfrm>
        </p:spPr>
        <p:txBody>
          <a:bodyPr vert="horz" wrap="square" lIns="68580" tIns="34290" rIns="68580" bIns="34290" rtlCol="0" anchor="t" anchorCtr="0">
            <a:noAutofit/>
          </a:bodyPr>
          <a:lstStyle/>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kumimoji="0" lang="en-US" altLang="zh-CN"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Support: </a:t>
            </a:r>
          </a:p>
          <a:p>
            <a:pPr marL="685800" lvl="1" indent="-342900">
              <a:lnSpc>
                <a:spcPct val="90000"/>
              </a:lnSpc>
              <a:spcBef>
                <a:spcPts val="1000"/>
              </a:spcBef>
              <a:spcAft>
                <a:spcPts val="0"/>
              </a:spcAft>
              <a:buSzPts val="2800"/>
              <a:defRPr/>
            </a:pPr>
            <a:r>
              <a:rPr lang="en-US" altLang="zh-CN" sz="1600" dirty="0">
                <a:solidFill>
                  <a:schemeClr val="tx1"/>
                </a:solidFill>
                <a:latin typeface="Helvetica" panose="020B0604020202020204" pitchFamily="34" charset="0"/>
                <a:cs typeface="Helvetica" panose="020B0604020202020204" pitchFamily="34" charset="0"/>
                <a:sym typeface="Calibri"/>
              </a:rPr>
              <a:t>T</a:t>
            </a:r>
            <a:r>
              <a:rPr kumimoji="0" lang="en-US" altLang="zh-CN" sz="16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he fraction of transactions that contains both X and Y</a:t>
            </a:r>
          </a:p>
          <a:p>
            <a:pPr marL="685800" lvl="1" indent="-342900">
              <a:lnSpc>
                <a:spcPct val="90000"/>
              </a:lnSpc>
              <a:spcBef>
                <a:spcPts val="1000"/>
              </a:spcBef>
              <a:spcAft>
                <a:spcPts val="0"/>
              </a:spcAft>
              <a:buSzPts val="2800"/>
              <a:defRPr/>
            </a:pPr>
            <a:r>
              <a:rPr kumimoji="0" lang="en-US" altLang="zh-CN" sz="16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How often is this rule applicable in the dataset?</a:t>
            </a:r>
          </a:p>
          <a:p>
            <a:pPr marL="685800" lvl="1" indent="-342900">
              <a:lnSpc>
                <a:spcPct val="90000"/>
              </a:lnSpc>
              <a:spcBef>
                <a:spcPts val="1000"/>
              </a:spcBef>
              <a:spcAft>
                <a:spcPts val="0"/>
              </a:spcAft>
              <a:buSzPts val="2800"/>
              <a:defRPr/>
            </a:pPr>
            <a:r>
              <a:rPr kumimoji="0" lang="en-US" altLang="zh-CN" sz="16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The support of r is the support of the itemset: {X, Y}</a:t>
            </a:r>
          </a:p>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kumimoji="0" lang="en-US" altLang="zh-CN"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Confidence: (conditional probability of Y given X)</a:t>
            </a:r>
          </a:p>
          <a:p>
            <a:pPr marL="685800" lvl="1" indent="-342900">
              <a:lnSpc>
                <a:spcPct val="90000"/>
              </a:lnSpc>
              <a:spcBef>
                <a:spcPts val="1000"/>
              </a:spcBef>
              <a:spcAft>
                <a:spcPts val="0"/>
              </a:spcAft>
              <a:buSzPts val="2800"/>
              <a:defRPr/>
            </a:pPr>
            <a:r>
              <a:rPr lang="en-US" altLang="zh-CN" sz="1600" dirty="0">
                <a:solidFill>
                  <a:schemeClr val="tx1"/>
                </a:solidFill>
                <a:latin typeface="Helvetica" panose="020B0604020202020204" pitchFamily="34" charset="0"/>
                <a:cs typeface="Helvetica" panose="020B0604020202020204" pitchFamily="34" charset="0"/>
                <a:sym typeface="Calibri"/>
              </a:rPr>
              <a:t>H</a:t>
            </a:r>
            <a:r>
              <a:rPr kumimoji="0" lang="en-US" altLang="zh-CN" sz="16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ow often items in Y appear in transactions that contain X?</a:t>
            </a:r>
          </a:p>
          <a:p>
            <a:pPr marL="685800" lvl="1" indent="-342900">
              <a:lnSpc>
                <a:spcPct val="90000"/>
              </a:lnSpc>
              <a:spcBef>
                <a:spcPts val="1000"/>
              </a:spcBef>
              <a:spcAft>
                <a:spcPts val="0"/>
              </a:spcAft>
              <a:buSzPts val="2800"/>
              <a:defRPr/>
            </a:pPr>
            <a:r>
              <a:rPr kumimoji="0" lang="en-US" altLang="zh-CN" sz="16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How reliable is the rule?</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graphicFrame>
        <p:nvGraphicFramePr>
          <p:cNvPr id="8" name="Object 45">
            <a:extLst>
              <a:ext uri="{FF2B5EF4-FFF2-40B4-BE49-F238E27FC236}">
                <a16:creationId xmlns:a16="http://schemas.microsoft.com/office/drawing/2014/main" id="{43B992B1-DE61-BB55-5214-90E79A0195B4}"/>
              </a:ext>
            </a:extLst>
          </p:cNvPr>
          <p:cNvGraphicFramePr>
            <a:graphicFrameLocks noChangeAspect="1"/>
          </p:cNvGraphicFramePr>
          <p:nvPr>
            <p:extLst>
              <p:ext uri="{D42A27DB-BD31-4B8C-83A1-F6EECF244321}">
                <p14:modId xmlns:p14="http://schemas.microsoft.com/office/powerpoint/2010/main" val="2881673918"/>
              </p:ext>
            </p:extLst>
          </p:nvPr>
        </p:nvGraphicFramePr>
        <p:xfrm>
          <a:off x="1796709" y="4088187"/>
          <a:ext cx="2508992" cy="1491892"/>
        </p:xfrm>
        <a:graphic>
          <a:graphicData uri="http://schemas.openxmlformats.org/presentationml/2006/ole">
            <mc:AlternateContent xmlns:mc="http://schemas.openxmlformats.org/markup-compatibility/2006">
              <mc:Choice xmlns:v="urn:schemas-microsoft-com:vml" Requires="v">
                <p:oleObj name="Document" r:id="rId3" imgW="3352800" imgH="1993900" progId="Word.Document.8">
                  <p:embed/>
                </p:oleObj>
              </mc:Choice>
              <mc:Fallback>
                <p:oleObj name="Document" r:id="rId3" imgW="3352800" imgH="1993900" progId="Word.Document.8">
                  <p:embed/>
                  <p:pic>
                    <p:nvPicPr>
                      <p:cNvPr id="4" name="Object 45">
                        <a:extLst>
                          <a:ext uri="{FF2B5EF4-FFF2-40B4-BE49-F238E27FC236}">
                            <a16:creationId xmlns:a16="http://schemas.microsoft.com/office/drawing/2014/main" id="{3D76170E-FEDA-3248-80D5-F4A84E4A89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6709" y="4088187"/>
                        <a:ext cx="2508992" cy="1491892"/>
                      </a:xfrm>
                      <a:prstGeom prst="rect">
                        <a:avLst/>
                      </a:prstGeom>
                      <a:noFill/>
                      <a:ln>
                        <a:noFill/>
                      </a:ln>
                      <a:effectLst/>
                    </p:spPr>
                  </p:pic>
                </p:oleObj>
              </mc:Fallback>
            </mc:AlternateContent>
          </a:graphicData>
        </a:graphic>
      </p:graphicFrame>
      <p:grpSp>
        <p:nvGrpSpPr>
          <p:cNvPr id="9" name="Group 22">
            <a:extLst>
              <a:ext uri="{FF2B5EF4-FFF2-40B4-BE49-F238E27FC236}">
                <a16:creationId xmlns:a16="http://schemas.microsoft.com/office/drawing/2014/main" id="{D4179EFA-11C5-CA9C-817C-FDC0D9AD96D2}"/>
              </a:ext>
            </a:extLst>
          </p:cNvPr>
          <p:cNvGrpSpPr>
            <a:grpSpLocks/>
          </p:cNvGrpSpPr>
          <p:nvPr/>
        </p:nvGrpSpPr>
        <p:grpSpPr bwMode="auto">
          <a:xfrm>
            <a:off x="4446008" y="3939654"/>
            <a:ext cx="2838053" cy="1530013"/>
            <a:chOff x="3014" y="2545"/>
            <a:chExt cx="2506" cy="1351"/>
          </a:xfrm>
        </p:grpSpPr>
        <p:graphicFrame>
          <p:nvGraphicFramePr>
            <p:cNvPr id="10" name="Object 12">
              <a:extLst>
                <a:ext uri="{FF2B5EF4-FFF2-40B4-BE49-F238E27FC236}">
                  <a16:creationId xmlns:a16="http://schemas.microsoft.com/office/drawing/2014/main" id="{50D63AA8-4131-3954-AE62-07D0710FAF29}"/>
                </a:ext>
              </a:extLst>
            </p:cNvPr>
            <p:cNvGraphicFramePr>
              <a:graphicFrameLocks noChangeAspect="1"/>
            </p:cNvGraphicFramePr>
            <p:nvPr/>
          </p:nvGraphicFramePr>
          <p:xfrm>
            <a:off x="3779" y="2545"/>
            <a:ext cx="1741" cy="239"/>
          </p:xfrm>
          <a:graphic>
            <a:graphicData uri="http://schemas.openxmlformats.org/presentationml/2006/ole">
              <mc:AlternateContent xmlns:mc="http://schemas.openxmlformats.org/markup-compatibility/2006">
                <mc:Choice xmlns:v="urn:schemas-microsoft-com:vml" Requires="v">
                  <p:oleObj name="Equation" r:id="rId5" imgW="1459866" imgH="203112" progId="Equation.3">
                    <p:embed/>
                  </p:oleObj>
                </mc:Choice>
                <mc:Fallback>
                  <p:oleObj name="Equation" r:id="rId5" imgW="1459866" imgH="203112" progId="Equation.3">
                    <p:embed/>
                    <p:pic>
                      <p:nvPicPr>
                        <p:cNvPr id="6" name="Object 12">
                          <a:extLst>
                            <a:ext uri="{FF2B5EF4-FFF2-40B4-BE49-F238E27FC236}">
                              <a16:creationId xmlns:a16="http://schemas.microsoft.com/office/drawing/2014/main" id="{21DBA5FD-0A98-7E44-8F58-9798E1D16C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 y="2545"/>
                          <a:ext cx="174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 name="Object 13">
              <a:extLst>
                <a:ext uri="{FF2B5EF4-FFF2-40B4-BE49-F238E27FC236}">
                  <a16:creationId xmlns:a16="http://schemas.microsoft.com/office/drawing/2014/main" id="{3E92F7FA-5ABA-9CD4-E4E4-29C197156FED}"/>
                </a:ext>
              </a:extLst>
            </p:cNvPr>
            <p:cNvGraphicFramePr>
              <a:graphicFrameLocks noChangeAspect="1"/>
            </p:cNvGraphicFramePr>
            <p:nvPr>
              <p:extLst>
                <p:ext uri="{D42A27DB-BD31-4B8C-83A1-F6EECF244321}">
                  <p14:modId xmlns:p14="http://schemas.microsoft.com/office/powerpoint/2010/main" val="401598577"/>
                </p:ext>
              </p:extLst>
            </p:nvPr>
          </p:nvGraphicFramePr>
          <p:xfrm>
            <a:off x="3060" y="2928"/>
            <a:ext cx="2460" cy="445"/>
          </p:xfrm>
          <a:graphic>
            <a:graphicData uri="http://schemas.openxmlformats.org/presentationml/2006/ole">
              <mc:AlternateContent xmlns:mc="http://schemas.openxmlformats.org/markup-compatibility/2006">
                <mc:Choice xmlns:v="urn:schemas-microsoft-com:vml" Requires="v">
                  <p:oleObj name="Equation" r:id="rId7" imgW="4318000" imgH="787400" progId="Equation.3">
                    <p:embed/>
                  </p:oleObj>
                </mc:Choice>
                <mc:Fallback>
                  <p:oleObj name="Equation" r:id="rId7" imgW="4318000" imgH="787400" progId="Equation.3">
                    <p:embed/>
                    <p:pic>
                      <p:nvPicPr>
                        <p:cNvPr id="7" name="Object 13">
                          <a:extLst>
                            <a:ext uri="{FF2B5EF4-FFF2-40B4-BE49-F238E27FC236}">
                              <a16:creationId xmlns:a16="http://schemas.microsoft.com/office/drawing/2014/main" id="{ABC43BF8-3EC6-E54C-93AC-CDF61E1A74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 y="2928"/>
                          <a:ext cx="2460"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2" name="Object 14">
              <a:extLst>
                <a:ext uri="{FF2B5EF4-FFF2-40B4-BE49-F238E27FC236}">
                  <a16:creationId xmlns:a16="http://schemas.microsoft.com/office/drawing/2014/main" id="{F23C6000-93C4-0696-5434-5D67F1BAB821}"/>
                </a:ext>
              </a:extLst>
            </p:cNvPr>
            <p:cNvGraphicFramePr>
              <a:graphicFrameLocks noChangeAspect="1"/>
            </p:cNvGraphicFramePr>
            <p:nvPr/>
          </p:nvGraphicFramePr>
          <p:xfrm>
            <a:off x="3014" y="3456"/>
            <a:ext cx="2475" cy="440"/>
          </p:xfrm>
          <a:graphic>
            <a:graphicData uri="http://schemas.openxmlformats.org/presentationml/2006/ole">
              <mc:AlternateContent xmlns:mc="http://schemas.openxmlformats.org/markup-compatibility/2006">
                <mc:Choice xmlns:v="urn:schemas-microsoft-com:vml" Requires="v">
                  <p:oleObj name="Equation" r:id="rId9" imgW="4470400" imgH="787400" progId="Equation.3">
                    <p:embed/>
                  </p:oleObj>
                </mc:Choice>
                <mc:Fallback>
                  <p:oleObj name="Equation" r:id="rId9" imgW="4470400" imgH="787400" progId="Equation.3">
                    <p:embed/>
                    <p:pic>
                      <p:nvPicPr>
                        <p:cNvPr id="8" name="Object 14">
                          <a:extLst>
                            <a:ext uri="{FF2B5EF4-FFF2-40B4-BE49-F238E27FC236}">
                              <a16:creationId xmlns:a16="http://schemas.microsoft.com/office/drawing/2014/main" id="{0CCAF48E-944C-D344-85DF-E1DA1F6B7F3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4" y="3456"/>
                          <a:ext cx="2475"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2821002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413" y="494176"/>
            <a:ext cx="7922860" cy="804654"/>
          </a:xfrm>
        </p:spPr>
        <p:txBody>
          <a:bodyPr anchor="b">
            <a:normAutofit/>
          </a:bodyPr>
          <a:lstStyle/>
          <a:p>
            <a:r>
              <a:rPr lang="en-US" sz="4000" dirty="0">
                <a:ea typeface="+mj-lt"/>
                <a:cs typeface="+mj-lt"/>
              </a:rPr>
              <a:t>Generating Association Rules</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95512" y="1560886"/>
            <a:ext cx="7922860" cy="2840347"/>
          </a:xfrm>
        </p:spPr>
        <p:txBody>
          <a:bodyPr vert="horz" wrap="square" lIns="68580" tIns="34290" rIns="68580" bIns="34290" rtlCol="0" anchor="t" anchorCtr="0">
            <a:noAutofit/>
          </a:bodyPr>
          <a:lstStyle/>
          <a:p>
            <a:pPr marL="457200" marR="0" lvl="0" indent="-406400" algn="l" defTabSz="914400" rtl="0" eaLnBrk="1" fontAlgn="auto" latinLnBrk="0" hangingPunct="1">
              <a:lnSpc>
                <a:spcPct val="90000"/>
              </a:lnSpc>
              <a:spcBef>
                <a:spcPts val="0"/>
              </a:spcBef>
              <a:spcAft>
                <a:spcPts val="0"/>
              </a:spcAft>
              <a:buSzPts val="2800"/>
              <a:buFont typeface="Arial" panose="020B0604020202020204" pitchFamily="34" charset="0"/>
              <a:buChar char="•"/>
              <a:tabLst/>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Start with generating frequent </a:t>
            </a:r>
            <a:r>
              <a:rPr kumimoji="0" lang="en-US" altLang="zh-CN" b="0" i="0" u="none" strike="noStrike" kern="0" cap="none" spc="0" normalizeH="0" baseline="0" noProof="0" dirty="0" err="1">
                <a:ln>
                  <a:noFill/>
                </a:ln>
                <a:solidFill>
                  <a:schemeClr val="tx1"/>
                </a:solidFill>
                <a:effectLst/>
                <a:uLnTx/>
                <a:uFillTx/>
                <a:latin typeface="Helvetica" panose="020B0604020202020204" pitchFamily="34" charset="0"/>
                <a:cs typeface="Helvetica" panose="020B0604020202020204" pitchFamily="34" charset="0"/>
                <a:sym typeface="Calibri"/>
              </a:rPr>
              <a:t>itemsets</a:t>
            </a:r>
            <a:endPar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a:p>
            <a:pPr marL="685800" lvl="1" indent="-342900">
              <a:lnSpc>
                <a:spcPct val="90000"/>
              </a:lnSpc>
              <a:spcBef>
                <a:spcPts val="0"/>
              </a:spcBef>
              <a:spcAft>
                <a:spcPts val="0"/>
              </a:spcAft>
              <a:buSzPts val="2800"/>
              <a:buFont typeface="Arial" panose="020B0604020202020204" pitchFamily="34" charset="0"/>
              <a:buChar char="•"/>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The support of r: X</a:t>
            </a:r>
            <a:r>
              <a:rPr lang="en-US" altLang="zh-CN" dirty="0">
                <a:sym typeface="Wingdings" pitchFamily="2" charset="2"/>
              </a:rPr>
              <a:t> 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Y is the same of the support of {X, Y}</a:t>
            </a:r>
          </a:p>
          <a:p>
            <a:pPr marL="393700" marR="0" lvl="0" indent="-342900" algn="l" defTabSz="914400" rtl="0" eaLnBrk="1" fontAlgn="auto" latinLnBrk="0" hangingPunct="1">
              <a:lnSpc>
                <a:spcPct val="90000"/>
              </a:lnSpc>
              <a:spcBef>
                <a:spcPts val="0"/>
              </a:spcBef>
              <a:spcAft>
                <a:spcPts val="0"/>
              </a:spcAft>
              <a:buSzPts val="2800"/>
              <a:buFont typeface="Arial" panose="020B0604020202020204" pitchFamily="34" charset="0"/>
              <a:buChar char="•"/>
              <a:tabLst/>
              <a:defRPr/>
            </a:pPr>
            <a:endPar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a:p>
            <a:pPr marL="393700" marR="0" lvl="0" indent="-342900" algn="l" defTabSz="914400" rtl="0" eaLnBrk="1" fontAlgn="auto" latinLnBrk="0" hangingPunct="1">
              <a:lnSpc>
                <a:spcPct val="90000"/>
              </a:lnSpc>
              <a:spcBef>
                <a:spcPts val="0"/>
              </a:spcBef>
              <a:spcAft>
                <a:spcPts val="0"/>
              </a:spcAft>
              <a:buSzPts val="2800"/>
              <a:buFont typeface="Arial" panose="020B0604020202020204" pitchFamily="34" charset="0"/>
              <a:buChar char="•"/>
              <a:tabLst/>
              <a:defRPr/>
            </a:pPr>
            <a:endPar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a:p>
            <a:pPr marL="393700" marR="0" lvl="0" indent="-342900" algn="l" defTabSz="914400" rtl="0" eaLnBrk="1" fontAlgn="auto" latinLnBrk="0" hangingPunct="1">
              <a:lnSpc>
                <a:spcPct val="90000"/>
              </a:lnSpc>
              <a:spcBef>
                <a:spcPts val="0"/>
              </a:spcBef>
              <a:spcAft>
                <a:spcPts val="0"/>
              </a:spcAft>
              <a:buSzPts val="2800"/>
              <a:buFont typeface="Arial" panose="020B0604020202020204" pitchFamily="34" charset="0"/>
              <a:buChar char="•"/>
              <a:tabLst/>
              <a:defRPr/>
            </a:pPr>
            <a:endPar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a:p>
            <a:pPr marL="457200" marR="0" lvl="0" indent="-406400" algn="l" defTabSz="914400" rtl="0" eaLnBrk="1" fontAlgn="auto" latinLnBrk="0" hangingPunct="1">
              <a:lnSpc>
                <a:spcPct val="90000"/>
              </a:lnSpc>
              <a:spcBef>
                <a:spcPts val="0"/>
              </a:spcBef>
              <a:spcAft>
                <a:spcPts val="0"/>
              </a:spcAft>
              <a:buSzPts val="2800"/>
              <a:buFont typeface="Arial" panose="020B0604020202020204" pitchFamily="34" charset="0"/>
              <a:buChar char="•"/>
              <a:tabLst/>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With the same frequent itemset, there are multiple rules with different confidences</a:t>
            </a:r>
          </a:p>
          <a:p>
            <a:pPr marL="685800" lvl="1" indent="-342900">
              <a:lnSpc>
                <a:spcPct val="90000"/>
              </a:lnSpc>
              <a:spcBef>
                <a:spcPts val="0"/>
              </a:spcBef>
              <a:spcAft>
                <a:spcPts val="0"/>
              </a:spcAft>
              <a:buSzPts val="2800"/>
              <a:buFont typeface="Arial" panose="020B0604020202020204" pitchFamily="34" charset="0"/>
              <a:buChar char="•"/>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E.g., with {Milk, Diaper, Beer}</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grpSp>
        <p:nvGrpSpPr>
          <p:cNvPr id="5" name="Group 4">
            <a:extLst>
              <a:ext uri="{FF2B5EF4-FFF2-40B4-BE49-F238E27FC236}">
                <a16:creationId xmlns:a16="http://schemas.microsoft.com/office/drawing/2014/main" id="{34D4F945-CFFD-A4B0-2AC7-05946BF467F0}"/>
              </a:ext>
            </a:extLst>
          </p:cNvPr>
          <p:cNvGrpSpPr/>
          <p:nvPr/>
        </p:nvGrpSpPr>
        <p:grpSpPr>
          <a:xfrm>
            <a:off x="1116457" y="2098903"/>
            <a:ext cx="7097299" cy="842485"/>
            <a:chOff x="2088737" y="2408497"/>
            <a:chExt cx="4378105" cy="519703"/>
          </a:xfrm>
        </p:grpSpPr>
        <p:pic>
          <p:nvPicPr>
            <p:cNvPr id="13" name="Picture 12">
              <a:extLst>
                <a:ext uri="{FF2B5EF4-FFF2-40B4-BE49-F238E27FC236}">
                  <a16:creationId xmlns:a16="http://schemas.microsoft.com/office/drawing/2014/main" id="{195C28B8-E742-84A0-5013-8995269FAC52}"/>
                </a:ext>
              </a:extLst>
            </p:cNvPr>
            <p:cNvPicPr>
              <a:picLocks noChangeAspect="1"/>
            </p:cNvPicPr>
            <p:nvPr/>
          </p:nvPicPr>
          <p:blipFill>
            <a:blip r:embed="rId3"/>
            <a:stretch>
              <a:fillRect/>
            </a:stretch>
          </p:blipFill>
          <p:spPr>
            <a:xfrm>
              <a:off x="2088737" y="2408497"/>
              <a:ext cx="4378105" cy="519703"/>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E4923D2E-889A-1DEE-21A5-6A71E04C440E}"/>
                    </a:ext>
                  </a:extLst>
                </p14:cNvPr>
                <p14:cNvContentPartPr/>
                <p14:nvPr/>
              </p14:nvContentPartPr>
              <p14:xfrm>
                <a:off x="2271617" y="2679978"/>
                <a:ext cx="832680" cy="14850"/>
              </p14:xfrm>
            </p:contentPart>
          </mc:Choice>
          <mc:Fallback xmlns="">
            <p:pic>
              <p:nvPicPr>
                <p:cNvPr id="14" name="Ink 13">
                  <a:extLst>
                    <a:ext uri="{FF2B5EF4-FFF2-40B4-BE49-F238E27FC236}">
                      <a16:creationId xmlns:a16="http://schemas.microsoft.com/office/drawing/2014/main" id="{E4923D2E-889A-1DEE-21A5-6A71E04C440E}"/>
                    </a:ext>
                  </a:extLst>
                </p:cNvPr>
                <p:cNvPicPr/>
                <p:nvPr/>
              </p:nvPicPr>
              <p:blipFill>
                <a:blip r:embed="rId6"/>
                <a:stretch>
                  <a:fillRect/>
                </a:stretch>
              </p:blipFill>
              <p:spPr>
                <a:xfrm>
                  <a:off x="2268952" y="2677318"/>
                  <a:ext cx="838011" cy="2016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1553309D-716A-479D-4611-7D7EEB4ACB03}"/>
                    </a:ext>
                  </a:extLst>
                </p14:cNvPr>
                <p14:cNvContentPartPr/>
                <p14:nvPr/>
              </p14:nvContentPartPr>
              <p14:xfrm>
                <a:off x="3521237" y="2799954"/>
                <a:ext cx="795420" cy="5940"/>
              </p14:xfrm>
            </p:contentPart>
          </mc:Choice>
          <mc:Fallback xmlns="">
            <p:pic>
              <p:nvPicPr>
                <p:cNvPr id="15" name="Ink 14">
                  <a:extLst>
                    <a:ext uri="{FF2B5EF4-FFF2-40B4-BE49-F238E27FC236}">
                      <a16:creationId xmlns:a16="http://schemas.microsoft.com/office/drawing/2014/main" id="{1553309D-716A-479D-4611-7D7EEB4ACB03}"/>
                    </a:ext>
                  </a:extLst>
                </p:cNvPr>
                <p:cNvPicPr/>
                <p:nvPr/>
              </p:nvPicPr>
              <p:blipFill>
                <a:blip r:embed="rId8"/>
                <a:stretch>
                  <a:fillRect/>
                </a:stretch>
              </p:blipFill>
              <p:spPr>
                <a:xfrm>
                  <a:off x="3518572" y="2797314"/>
                  <a:ext cx="800749" cy="112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850B4411-AFFC-2BF7-FC6D-315A27F85389}"/>
                    </a:ext>
                  </a:extLst>
                </p14:cNvPr>
                <p14:cNvContentPartPr/>
                <p14:nvPr/>
              </p14:nvContentPartPr>
              <p14:xfrm>
                <a:off x="4049048" y="2665128"/>
                <a:ext cx="756270" cy="14850"/>
              </p14:xfrm>
            </p:contentPart>
          </mc:Choice>
          <mc:Fallback xmlns="">
            <p:pic>
              <p:nvPicPr>
                <p:cNvPr id="16" name="Ink 15">
                  <a:extLst>
                    <a:ext uri="{FF2B5EF4-FFF2-40B4-BE49-F238E27FC236}">
                      <a16:creationId xmlns:a16="http://schemas.microsoft.com/office/drawing/2014/main" id="{850B4411-AFFC-2BF7-FC6D-315A27F85389}"/>
                    </a:ext>
                  </a:extLst>
                </p:cNvPr>
                <p:cNvPicPr/>
                <p:nvPr/>
              </p:nvPicPr>
              <p:blipFill>
                <a:blip r:embed="rId10"/>
                <a:stretch>
                  <a:fillRect/>
                </a:stretch>
              </p:blipFill>
              <p:spPr>
                <a:xfrm>
                  <a:off x="4046382" y="2662428"/>
                  <a:ext cx="761602" cy="20250"/>
                </a:xfrm>
                <a:prstGeom prst="rect">
                  <a:avLst/>
                </a:prstGeom>
              </p:spPr>
            </p:pic>
          </mc:Fallback>
        </mc:AlternateContent>
      </p:grpSp>
      <p:graphicFrame>
        <p:nvGraphicFramePr>
          <p:cNvPr id="17" name="Object 45">
            <a:extLst>
              <a:ext uri="{FF2B5EF4-FFF2-40B4-BE49-F238E27FC236}">
                <a16:creationId xmlns:a16="http://schemas.microsoft.com/office/drawing/2014/main" id="{B55CAEF1-D8B3-7100-14CA-14A631C9178F}"/>
              </a:ext>
            </a:extLst>
          </p:cNvPr>
          <p:cNvGraphicFramePr>
            <a:graphicFrameLocks noChangeAspect="1"/>
          </p:cNvGraphicFramePr>
          <p:nvPr>
            <p:extLst>
              <p:ext uri="{D42A27DB-BD31-4B8C-83A1-F6EECF244321}">
                <p14:modId xmlns:p14="http://schemas.microsoft.com/office/powerpoint/2010/main" val="273931074"/>
              </p:ext>
            </p:extLst>
          </p:nvPr>
        </p:nvGraphicFramePr>
        <p:xfrm>
          <a:off x="1776677" y="3950736"/>
          <a:ext cx="2743200" cy="1631156"/>
        </p:xfrm>
        <a:graphic>
          <a:graphicData uri="http://schemas.openxmlformats.org/presentationml/2006/ole">
            <mc:AlternateContent xmlns:mc="http://schemas.openxmlformats.org/markup-compatibility/2006">
              <mc:Choice xmlns:v="urn:schemas-microsoft-com:vml" Requires="v">
                <p:oleObj name="Document" r:id="rId11" imgW="3352800" imgH="1993900" progId="Word.Document.8">
                  <p:embed/>
                </p:oleObj>
              </mc:Choice>
              <mc:Fallback>
                <p:oleObj name="Document" r:id="rId11" imgW="3352800" imgH="1993900" progId="Word.Document.8">
                  <p:embed/>
                  <p:pic>
                    <p:nvPicPr>
                      <p:cNvPr id="9" name="Object 45">
                        <a:extLst>
                          <a:ext uri="{FF2B5EF4-FFF2-40B4-BE49-F238E27FC236}">
                            <a16:creationId xmlns:a16="http://schemas.microsoft.com/office/drawing/2014/main" id="{1851AE7E-80C3-B84E-BDE4-B49247D074F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6677" y="3950736"/>
                        <a:ext cx="2743200" cy="1631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18" name="Text Box 4">
            <a:extLst>
              <a:ext uri="{FF2B5EF4-FFF2-40B4-BE49-F238E27FC236}">
                <a16:creationId xmlns:a16="http://schemas.microsoft.com/office/drawing/2014/main" id="{C8D77F72-1D05-C261-7ACD-8415227771DC}"/>
              </a:ext>
            </a:extLst>
          </p:cNvPr>
          <p:cNvSpPr txBox="1">
            <a:spLocks noChangeArrowheads="1"/>
          </p:cNvSpPr>
          <p:nvPr/>
        </p:nvSpPr>
        <p:spPr bwMode="auto">
          <a:xfrm>
            <a:off x="4910670" y="3608150"/>
            <a:ext cx="3543300" cy="1869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buChar char="u"/>
              <a:defRPr sz="2000">
                <a:solidFill>
                  <a:schemeClr val="tx1"/>
                </a:solidFill>
                <a:latin typeface="Arial" charset="0"/>
                <a:ea typeface="ＭＳ Ｐゴシック" charset="-128"/>
              </a:defRPr>
            </a:lvl3pPr>
            <a:lvl4pPr marL="1600200" indent="-228600">
              <a:spcBef>
                <a:spcPct val="20000"/>
              </a:spcBef>
              <a:buSzPct val="100000"/>
              <a:buChar char="–"/>
              <a:defRPr sz="2000">
                <a:solidFill>
                  <a:schemeClr val="tx1"/>
                </a:solidFill>
                <a:latin typeface="Times New Roman" charset="0"/>
                <a:ea typeface="ＭＳ Ｐゴシック" charset="-128"/>
              </a:defRPr>
            </a:lvl4pPr>
            <a:lvl5pPr marL="2057400" indent="-228600">
              <a:spcBef>
                <a:spcPct val="20000"/>
              </a:spcBef>
              <a:buSzPct val="100000"/>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9pPr>
          </a:lstStyle>
          <a:p>
            <a:pPr>
              <a:spcBef>
                <a:spcPct val="0"/>
              </a:spcBef>
              <a:spcAft>
                <a:spcPct val="0"/>
              </a:spcAft>
              <a:buClrTx/>
              <a:buSzTx/>
              <a:buFontTx/>
              <a:buNone/>
            </a:pPr>
            <a:r>
              <a:rPr lang="en-US" altLang="x-none" sz="1800" dirty="0">
                <a:solidFill>
                  <a:srgbClr val="CC3300"/>
                </a:solidFill>
                <a:sym typeface="Symbol" charset="2"/>
              </a:rPr>
              <a:t>Example of Rules:</a:t>
            </a:r>
            <a:br>
              <a:rPr lang="en-US" altLang="x-none" sz="1800" dirty="0">
                <a:solidFill>
                  <a:srgbClr val="CC3300"/>
                </a:solidFill>
                <a:sym typeface="Symbol" charset="2"/>
              </a:rPr>
            </a:br>
            <a:endParaRPr lang="en-US" altLang="x-none" sz="750" dirty="0">
              <a:solidFill>
                <a:srgbClr val="CC3300"/>
              </a:solidFill>
              <a:sym typeface="Symbol" charset="2"/>
            </a:endParaRPr>
          </a:p>
          <a:p>
            <a:pPr>
              <a:spcBef>
                <a:spcPct val="0"/>
              </a:spcBef>
              <a:spcAft>
                <a:spcPct val="0"/>
              </a:spcAft>
              <a:buClrTx/>
              <a:buSzTx/>
              <a:buFontTx/>
              <a:buNone/>
            </a:pPr>
            <a:r>
              <a:rPr lang="en-US" altLang="x-none" sz="1500" dirty="0"/>
              <a:t>{</a:t>
            </a:r>
            <a:r>
              <a:rPr lang="en-US" altLang="x-none" sz="1500" dirty="0" err="1"/>
              <a:t>Milk,Diapers</a:t>
            </a:r>
            <a:r>
              <a:rPr lang="en-US" altLang="x-none" sz="1500" dirty="0"/>
              <a:t>} </a:t>
            </a:r>
            <a:r>
              <a:rPr lang="en-US" altLang="x-none" sz="1500" dirty="0">
                <a:sym typeface="Symbol" charset="2"/>
              </a:rPr>
              <a:t> {Beer} (s=0.4, c=0.67)</a:t>
            </a:r>
            <a:br>
              <a:rPr lang="en-US" altLang="x-none" sz="1500" dirty="0">
                <a:sym typeface="Symbol" charset="2"/>
              </a:rPr>
            </a:br>
            <a:r>
              <a:rPr lang="en-US" altLang="x-none" sz="1500" dirty="0"/>
              <a:t>{</a:t>
            </a:r>
            <a:r>
              <a:rPr lang="en-US" altLang="x-none" sz="1500" dirty="0" err="1"/>
              <a:t>Milk,Beer</a:t>
            </a:r>
            <a:r>
              <a:rPr lang="en-US" altLang="x-none" sz="1500" dirty="0"/>
              <a:t>} </a:t>
            </a:r>
            <a:r>
              <a:rPr lang="en-US" altLang="x-none" sz="1500" dirty="0">
                <a:sym typeface="Symbol" charset="2"/>
              </a:rPr>
              <a:t> {Diaper} </a:t>
            </a:r>
            <a:r>
              <a:rPr lang="zh-CN" altLang="en-US" sz="1500" dirty="0">
                <a:sym typeface="Symbol" charset="2"/>
              </a:rPr>
              <a:t>  </a:t>
            </a:r>
            <a:r>
              <a:rPr lang="en-US" altLang="x-none" sz="1500" dirty="0">
                <a:sym typeface="Symbol" charset="2"/>
              </a:rPr>
              <a:t>(s=0.4, c=1.0)</a:t>
            </a:r>
          </a:p>
          <a:p>
            <a:pPr>
              <a:spcBef>
                <a:spcPct val="0"/>
              </a:spcBef>
              <a:spcAft>
                <a:spcPct val="0"/>
              </a:spcAft>
              <a:buClrTx/>
              <a:buSzTx/>
              <a:buFontTx/>
              <a:buNone/>
            </a:pPr>
            <a:r>
              <a:rPr lang="en-US" altLang="x-none" sz="1500" dirty="0"/>
              <a:t>{</a:t>
            </a:r>
            <a:r>
              <a:rPr lang="en-US" altLang="x-none" sz="1500" dirty="0" err="1"/>
              <a:t>Diapers,Beer</a:t>
            </a:r>
            <a:r>
              <a:rPr lang="en-US" altLang="x-none" sz="1500" dirty="0"/>
              <a:t>} </a:t>
            </a:r>
            <a:r>
              <a:rPr lang="en-US" altLang="x-none" sz="1500" dirty="0">
                <a:sym typeface="Symbol" charset="2"/>
              </a:rPr>
              <a:t> {Milk} (s=0.4, c=0.67)</a:t>
            </a:r>
          </a:p>
          <a:p>
            <a:pPr>
              <a:spcBef>
                <a:spcPct val="0"/>
              </a:spcBef>
              <a:spcAft>
                <a:spcPct val="0"/>
              </a:spcAft>
              <a:buClrTx/>
              <a:buSzTx/>
              <a:buFontTx/>
              <a:buNone/>
            </a:pPr>
            <a:r>
              <a:rPr lang="en-US" altLang="x-none" sz="1500" dirty="0">
                <a:sym typeface="Symbol" charset="2"/>
              </a:rPr>
              <a:t>{Beer}  {</a:t>
            </a:r>
            <a:r>
              <a:rPr lang="en-US" altLang="x-none" sz="1500" dirty="0" err="1">
                <a:sym typeface="Symbol" charset="2"/>
              </a:rPr>
              <a:t>Milk,Diapers</a:t>
            </a:r>
            <a:r>
              <a:rPr lang="en-US" altLang="x-none" sz="1500" dirty="0">
                <a:sym typeface="Symbol" charset="2"/>
              </a:rPr>
              <a:t>} (s=0.4, c=0.67) </a:t>
            </a:r>
            <a:br>
              <a:rPr lang="en-US" altLang="x-none" sz="1500" dirty="0">
                <a:sym typeface="Symbol" charset="2"/>
              </a:rPr>
            </a:br>
            <a:r>
              <a:rPr lang="en-US" altLang="x-none" sz="1500" dirty="0">
                <a:sym typeface="Symbol" charset="2"/>
              </a:rPr>
              <a:t>{Diapers}  {</a:t>
            </a:r>
            <a:r>
              <a:rPr lang="en-US" altLang="x-none" sz="1500" dirty="0" err="1">
                <a:sym typeface="Symbol" charset="2"/>
              </a:rPr>
              <a:t>Milk,Beer</a:t>
            </a:r>
            <a:r>
              <a:rPr lang="en-US" altLang="x-none" sz="1500" dirty="0">
                <a:sym typeface="Symbol" charset="2"/>
              </a:rPr>
              <a:t>} (s=0.4, c=0.5) </a:t>
            </a:r>
          </a:p>
          <a:p>
            <a:pPr>
              <a:spcBef>
                <a:spcPct val="0"/>
              </a:spcBef>
              <a:spcAft>
                <a:spcPct val="0"/>
              </a:spcAft>
              <a:buClrTx/>
              <a:buSzTx/>
              <a:buFontTx/>
              <a:buNone/>
            </a:pPr>
            <a:r>
              <a:rPr lang="en-US" altLang="x-none" sz="1500" dirty="0">
                <a:sym typeface="Symbol" charset="2"/>
              </a:rPr>
              <a:t>{Milk}  {</a:t>
            </a:r>
            <a:r>
              <a:rPr lang="en-US" altLang="x-none" sz="1500" dirty="0" err="1">
                <a:sym typeface="Symbol" charset="2"/>
              </a:rPr>
              <a:t>Diapers,Beer</a:t>
            </a:r>
            <a:r>
              <a:rPr lang="en-US" altLang="x-none" sz="1500" dirty="0">
                <a:sym typeface="Symbol" charset="2"/>
              </a:rPr>
              <a:t>} (s=0.4, c=0.5)</a:t>
            </a:r>
          </a:p>
        </p:txBody>
      </p:sp>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530B3368-6800-1DB8-4694-53864C0E21A9}"/>
                  </a:ext>
                </a:extLst>
              </p14:cNvPr>
              <p14:cNvContentPartPr/>
              <p14:nvPr/>
            </p14:nvContentPartPr>
            <p14:xfrm>
              <a:off x="7629164" y="3913636"/>
              <a:ext cx="801900" cy="1529010"/>
            </p14:xfrm>
          </p:contentPart>
        </mc:Choice>
        <mc:Fallback xmlns="">
          <p:pic>
            <p:nvPicPr>
              <p:cNvPr id="19" name="Ink 18">
                <a:extLst>
                  <a:ext uri="{FF2B5EF4-FFF2-40B4-BE49-F238E27FC236}">
                    <a16:creationId xmlns:a16="http://schemas.microsoft.com/office/drawing/2014/main" id="{530B3368-6800-1DB8-4694-53864C0E21A9}"/>
                  </a:ext>
                </a:extLst>
              </p:cNvPr>
              <p:cNvPicPr/>
              <p:nvPr/>
            </p:nvPicPr>
            <p:blipFill>
              <a:blip r:embed="rId14"/>
              <a:stretch>
                <a:fillRect/>
              </a:stretch>
            </p:blipFill>
            <p:spPr>
              <a:xfrm>
                <a:off x="7624845" y="3909317"/>
                <a:ext cx="810538" cy="1537648"/>
              </a:xfrm>
              <a:prstGeom prst="rect">
                <a:avLst/>
              </a:prstGeom>
            </p:spPr>
          </p:pic>
        </mc:Fallback>
      </mc:AlternateContent>
    </p:spTree>
    <p:extLst>
      <p:ext uri="{BB962C8B-B14F-4D97-AF65-F5344CB8AC3E}">
        <p14:creationId xmlns:p14="http://schemas.microsoft.com/office/powerpoint/2010/main" val="1508659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Evaluation of Association Rule</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9998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024" y="494176"/>
            <a:ext cx="7922860" cy="804654"/>
          </a:xfrm>
        </p:spPr>
        <p:txBody>
          <a:bodyPr anchor="b">
            <a:normAutofit/>
          </a:bodyPr>
          <a:lstStyle/>
          <a:p>
            <a:r>
              <a:rPr lang="en-US" sz="4000" dirty="0">
                <a:ea typeface="+mj-lt"/>
                <a:cs typeface="+mj-lt"/>
              </a:rPr>
              <a:t>Contingency Table</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86720" y="1587262"/>
            <a:ext cx="7922860" cy="2840347"/>
          </a:xfrm>
        </p:spPr>
        <p:txBody>
          <a:bodyPr vert="horz" wrap="square" lIns="68580" tIns="34290" rIns="68580" bIns="34290" rtlCol="0" anchor="t" anchorCtr="0">
            <a:noAutofit/>
          </a:bodyPr>
          <a:lstStyle/>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Given X </a:t>
            </a:r>
            <a:r>
              <a:rPr lang="en-US" altLang="en-US" dirty="0">
                <a:sym typeface="Symbol" pitchFamily="18" charset="2"/>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Y or {X,Y}, information needed to compute interestingness can be obtained from a contingency table</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graphicFrame>
        <p:nvGraphicFramePr>
          <p:cNvPr id="5" name="Group 4">
            <a:extLst>
              <a:ext uri="{FF2B5EF4-FFF2-40B4-BE49-F238E27FC236}">
                <a16:creationId xmlns:a16="http://schemas.microsoft.com/office/drawing/2014/main" id="{5E98DBED-748D-5890-B644-892B0472722F}"/>
              </a:ext>
            </a:extLst>
          </p:cNvPr>
          <p:cNvGraphicFramePr>
            <a:graphicFrameLocks noGrp="1"/>
          </p:cNvGraphicFramePr>
          <p:nvPr>
            <p:extLst>
              <p:ext uri="{D42A27DB-BD31-4B8C-83A1-F6EECF244321}">
                <p14:modId xmlns:p14="http://schemas.microsoft.com/office/powerpoint/2010/main" val="682218701"/>
              </p:ext>
            </p:extLst>
          </p:nvPr>
        </p:nvGraphicFramePr>
        <p:xfrm>
          <a:off x="809625" y="2521919"/>
          <a:ext cx="2686052" cy="1257300"/>
        </p:xfrm>
        <a:graphic>
          <a:graphicData uri="http://schemas.openxmlformats.org/drawingml/2006/table">
            <a:tbl>
              <a:tblPr/>
              <a:tblGrid>
                <a:gridCol w="671513">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671513">
                  <a:extLst>
                    <a:ext uri="{9D8B030D-6E8A-4147-A177-3AD203B41FA5}">
                      <a16:colId xmlns:a16="http://schemas.microsoft.com/office/drawing/2014/main" val="20003"/>
                    </a:ext>
                  </a:extLst>
                </a:gridCol>
              </a:tblGrid>
              <a:tr h="314325">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a:ln>
                          <a:noFill/>
                        </a:ln>
                        <a:solidFill>
                          <a:schemeClr val="tx1"/>
                        </a:solidFill>
                        <a:effectLst/>
                        <a:latin typeface="Arial" charset="0"/>
                      </a:endParaRP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Y</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Y </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325">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X</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f</a:t>
                      </a:r>
                      <a:r>
                        <a:rPr kumimoji="0" lang="en-US" sz="1400" b="0" i="0" u="none" strike="noStrike" cap="none" normalizeH="0" baseline="-25000" dirty="0">
                          <a:ln>
                            <a:noFill/>
                          </a:ln>
                          <a:solidFill>
                            <a:schemeClr val="tx1"/>
                          </a:solidFill>
                          <a:effectLst/>
                          <a:latin typeface="Arial" charset="0"/>
                        </a:rPr>
                        <a:t>11</a:t>
                      </a:r>
                      <a:endParaRPr kumimoji="0" lang="en-US" sz="14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f</a:t>
                      </a:r>
                      <a:r>
                        <a:rPr kumimoji="0" lang="en-US" sz="1400" b="0" i="0" u="none" strike="noStrike" cap="none" normalizeH="0" baseline="-25000">
                          <a:ln>
                            <a:noFill/>
                          </a:ln>
                          <a:solidFill>
                            <a:schemeClr val="tx1"/>
                          </a:solidFill>
                          <a:effectLst/>
                          <a:latin typeface="Arial" charset="0"/>
                        </a:rPr>
                        <a:t>10</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f</a:t>
                      </a:r>
                      <a:r>
                        <a:rPr kumimoji="0" lang="en-US" sz="1400" b="0" i="0" u="none" strike="noStrike" cap="none" normalizeH="0" baseline="-25000">
                          <a:ln>
                            <a:noFill/>
                          </a:ln>
                          <a:solidFill>
                            <a:schemeClr val="tx1"/>
                          </a:solidFill>
                          <a:effectLst/>
                          <a:latin typeface="Arial" charset="0"/>
                        </a:rPr>
                        <a:t>1+</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325">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X </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f</a:t>
                      </a:r>
                      <a:r>
                        <a:rPr kumimoji="0" lang="en-US" sz="1400" b="0" i="0" u="none" strike="noStrike" cap="none" normalizeH="0" baseline="-25000">
                          <a:ln>
                            <a:noFill/>
                          </a:ln>
                          <a:solidFill>
                            <a:schemeClr val="tx1"/>
                          </a:solidFill>
                          <a:effectLst/>
                          <a:latin typeface="Arial" charset="0"/>
                        </a:rPr>
                        <a:t>01</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f</a:t>
                      </a:r>
                      <a:r>
                        <a:rPr kumimoji="0" lang="en-US" sz="1400" b="0" i="0" u="none" strike="noStrike" cap="none" normalizeH="0" baseline="-25000">
                          <a:ln>
                            <a:noFill/>
                          </a:ln>
                          <a:solidFill>
                            <a:schemeClr val="tx1"/>
                          </a:solidFill>
                          <a:effectLst/>
                          <a:latin typeface="Arial" charset="0"/>
                        </a:rPr>
                        <a:t>00</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f</a:t>
                      </a:r>
                      <a:r>
                        <a:rPr kumimoji="0" lang="en-US" sz="1400" b="0" i="0" u="none" strike="noStrike" cap="none" normalizeH="0" baseline="-25000">
                          <a:ln>
                            <a:noFill/>
                          </a:ln>
                          <a:solidFill>
                            <a:schemeClr val="tx1"/>
                          </a:solidFill>
                          <a:effectLst/>
                          <a:latin typeface="Arial" charset="0"/>
                        </a:rPr>
                        <a:t>o+</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a:ln>
                          <a:noFill/>
                        </a:ln>
                        <a:solidFill>
                          <a:schemeClr val="tx1"/>
                        </a:solidFill>
                        <a:effectLst/>
                        <a:latin typeface="Arial" charset="0"/>
                      </a:endParaRP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f</a:t>
                      </a:r>
                      <a:r>
                        <a:rPr kumimoji="0" lang="en-US" sz="1400" b="0" i="0" u="none" strike="noStrike" cap="none" normalizeH="0" baseline="-25000">
                          <a:ln>
                            <a:noFill/>
                          </a:ln>
                          <a:solidFill>
                            <a:schemeClr val="tx1"/>
                          </a:solidFill>
                          <a:effectLst/>
                          <a:latin typeface="Arial" charset="0"/>
                        </a:rPr>
                        <a:t>+1</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f</a:t>
                      </a:r>
                      <a:r>
                        <a:rPr kumimoji="0" lang="en-US" sz="1400" b="0" i="0" u="none" strike="noStrike" cap="none" normalizeH="0" baseline="-25000">
                          <a:ln>
                            <a:noFill/>
                          </a:ln>
                          <a:solidFill>
                            <a:schemeClr val="tx1"/>
                          </a:solidFill>
                          <a:effectLst/>
                          <a:latin typeface="Arial" charset="0"/>
                        </a:rPr>
                        <a:t>+0</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N</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Text Box 31">
            <a:extLst>
              <a:ext uri="{FF2B5EF4-FFF2-40B4-BE49-F238E27FC236}">
                <a16:creationId xmlns:a16="http://schemas.microsoft.com/office/drawing/2014/main" id="{D755105D-3C6D-F3B2-6AFA-55A6A523A783}"/>
              </a:ext>
            </a:extLst>
          </p:cNvPr>
          <p:cNvSpPr txBox="1">
            <a:spLocks noChangeArrowheads="1"/>
          </p:cNvSpPr>
          <p:nvPr/>
        </p:nvSpPr>
        <p:spPr bwMode="auto">
          <a:xfrm>
            <a:off x="695325" y="2175447"/>
            <a:ext cx="31432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
                <a:schemeClr val="accent2"/>
              </a:buClr>
              <a:buFont typeface="Monotype Sorts" pitchFamily="2" charset="2"/>
              <a:buNone/>
            </a:pPr>
            <a:r>
              <a:rPr lang="en-US" altLang="en-US" sz="1500" dirty="0">
                <a:solidFill>
                  <a:srgbClr val="CC0000"/>
                </a:solidFill>
              </a:rPr>
              <a:t>Contingency table</a:t>
            </a:r>
            <a:endParaRPr lang="en-US" altLang="en-US" sz="1800" dirty="0">
              <a:sym typeface="Symbol" pitchFamily="18" charset="2"/>
            </a:endParaRPr>
          </a:p>
        </p:txBody>
      </p:sp>
      <p:grpSp>
        <p:nvGrpSpPr>
          <p:cNvPr id="7" name="Group 32">
            <a:extLst>
              <a:ext uri="{FF2B5EF4-FFF2-40B4-BE49-F238E27FC236}">
                <a16:creationId xmlns:a16="http://schemas.microsoft.com/office/drawing/2014/main" id="{FDCB5C8F-9A47-51CB-CEE2-E99D05A429DB}"/>
              </a:ext>
            </a:extLst>
          </p:cNvPr>
          <p:cNvGrpSpPr>
            <a:grpSpLocks/>
          </p:cNvGrpSpPr>
          <p:nvPr/>
        </p:nvGrpSpPr>
        <p:grpSpPr bwMode="auto">
          <a:xfrm>
            <a:off x="4495800" y="2519440"/>
            <a:ext cx="3086100" cy="1200151"/>
            <a:chOff x="1152" y="3024"/>
            <a:chExt cx="2592" cy="1008"/>
          </a:xfrm>
        </p:grpSpPr>
        <p:sp>
          <p:nvSpPr>
            <p:cNvPr id="8" name="Text Box 33">
              <a:extLst>
                <a:ext uri="{FF2B5EF4-FFF2-40B4-BE49-F238E27FC236}">
                  <a16:creationId xmlns:a16="http://schemas.microsoft.com/office/drawing/2014/main" id="{5D5EE776-21DA-4B76-0EE2-F92A96917607}"/>
                </a:ext>
              </a:extLst>
            </p:cNvPr>
            <p:cNvSpPr txBox="1">
              <a:spLocks noChangeArrowheads="1"/>
            </p:cNvSpPr>
            <p:nvPr/>
          </p:nvSpPr>
          <p:spPr bwMode="auto">
            <a:xfrm>
              <a:off x="1152" y="3024"/>
              <a:ext cx="2592"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
                  <a:schemeClr val="accent2"/>
                </a:buClr>
                <a:buFont typeface="Monotype Sorts" pitchFamily="2" charset="2"/>
                <a:buNone/>
              </a:pPr>
              <a:r>
                <a:rPr lang="en-US" altLang="en-US" sz="1800" dirty="0"/>
                <a:t>f</a:t>
              </a:r>
              <a:r>
                <a:rPr lang="en-US" altLang="en-US" sz="1500" baseline="-25000" dirty="0"/>
                <a:t>11</a:t>
              </a:r>
              <a:r>
                <a:rPr lang="en-US" altLang="en-US" sz="1800" dirty="0"/>
                <a:t>: support of X and Y</a:t>
              </a:r>
              <a:br>
                <a:rPr lang="en-US" altLang="en-US" sz="1800" dirty="0"/>
              </a:br>
              <a:r>
                <a:rPr lang="en-US" altLang="en-US" sz="1800" dirty="0"/>
                <a:t>f</a:t>
              </a:r>
              <a:r>
                <a:rPr lang="en-US" altLang="en-US" sz="1500" baseline="-25000" dirty="0"/>
                <a:t>10</a:t>
              </a:r>
              <a:r>
                <a:rPr lang="en-US" altLang="en-US" sz="1800" dirty="0"/>
                <a:t>: support of X and Y</a:t>
              </a:r>
              <a:br>
                <a:rPr lang="en-US" altLang="en-US" sz="1800" dirty="0"/>
              </a:br>
              <a:r>
                <a:rPr lang="en-US" altLang="en-US" sz="1800" dirty="0"/>
                <a:t>f</a:t>
              </a:r>
              <a:r>
                <a:rPr lang="en-US" altLang="en-US" sz="1500" baseline="-25000" dirty="0"/>
                <a:t>01</a:t>
              </a:r>
              <a:r>
                <a:rPr lang="en-US" altLang="en-US" sz="1800" dirty="0"/>
                <a:t>: support of X and Y</a:t>
              </a:r>
              <a:br>
                <a:rPr lang="en-US" altLang="en-US" sz="1800" dirty="0"/>
              </a:br>
              <a:r>
                <a:rPr lang="en-US" altLang="en-US" sz="1800" dirty="0"/>
                <a:t>f</a:t>
              </a:r>
              <a:r>
                <a:rPr lang="en-US" altLang="en-US" sz="1500" baseline="-25000" dirty="0"/>
                <a:t>00</a:t>
              </a:r>
              <a:r>
                <a:rPr lang="en-US" altLang="en-US" sz="1800" dirty="0"/>
                <a:t>: support of X and Y</a:t>
              </a:r>
            </a:p>
          </p:txBody>
        </p:sp>
        <p:sp>
          <p:nvSpPr>
            <p:cNvPr id="9" name="Line 34">
              <a:extLst>
                <a:ext uri="{FF2B5EF4-FFF2-40B4-BE49-F238E27FC236}">
                  <a16:creationId xmlns:a16="http://schemas.microsoft.com/office/drawing/2014/main" id="{583C3B22-64CC-6AE3-0B42-1D4E481B71C8}"/>
                </a:ext>
              </a:extLst>
            </p:cNvPr>
            <p:cNvSpPr>
              <a:spLocks noChangeShapeType="1"/>
            </p:cNvSpPr>
            <p:nvPr/>
          </p:nvSpPr>
          <p:spPr bwMode="auto">
            <a:xfrm>
              <a:off x="2928" y="33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10" name="Line 35">
              <a:extLst>
                <a:ext uri="{FF2B5EF4-FFF2-40B4-BE49-F238E27FC236}">
                  <a16:creationId xmlns:a16="http://schemas.microsoft.com/office/drawing/2014/main" id="{9B0F8729-D13C-EF43-642D-FB56E6CCD67E}"/>
                </a:ext>
              </a:extLst>
            </p:cNvPr>
            <p:cNvSpPr>
              <a:spLocks noChangeShapeType="1"/>
            </p:cNvSpPr>
            <p:nvPr/>
          </p:nvSpPr>
          <p:spPr bwMode="auto">
            <a:xfrm>
              <a:off x="2400" y="37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11" name="Line 36">
              <a:extLst>
                <a:ext uri="{FF2B5EF4-FFF2-40B4-BE49-F238E27FC236}">
                  <a16:creationId xmlns:a16="http://schemas.microsoft.com/office/drawing/2014/main" id="{E2EA0F3E-C4DC-47AC-00D8-CCC7309EDE14}"/>
                </a:ext>
              </a:extLst>
            </p:cNvPr>
            <p:cNvSpPr>
              <a:spLocks noChangeShapeType="1"/>
            </p:cNvSpPr>
            <p:nvPr/>
          </p:nvSpPr>
          <p:spPr bwMode="auto">
            <a:xfrm>
              <a:off x="2389" y="35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12" name="Line 37">
              <a:extLst>
                <a:ext uri="{FF2B5EF4-FFF2-40B4-BE49-F238E27FC236}">
                  <a16:creationId xmlns:a16="http://schemas.microsoft.com/office/drawing/2014/main" id="{14A83DA7-571B-DA59-2C69-AE5B5DC773AA}"/>
                </a:ext>
              </a:extLst>
            </p:cNvPr>
            <p:cNvSpPr>
              <a:spLocks noChangeShapeType="1"/>
            </p:cNvSpPr>
            <p:nvPr/>
          </p:nvSpPr>
          <p:spPr bwMode="auto">
            <a:xfrm>
              <a:off x="2928" y="37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grpSp>
      <p:sp>
        <p:nvSpPr>
          <p:cNvPr id="13" name="Text Box 38">
            <a:extLst>
              <a:ext uri="{FF2B5EF4-FFF2-40B4-BE49-F238E27FC236}">
                <a16:creationId xmlns:a16="http://schemas.microsoft.com/office/drawing/2014/main" id="{8361C86C-A1FF-4200-ECEF-BBDA36E4EDA8}"/>
              </a:ext>
            </a:extLst>
          </p:cNvPr>
          <p:cNvSpPr txBox="1">
            <a:spLocks noChangeArrowheads="1"/>
          </p:cNvSpPr>
          <p:nvPr/>
        </p:nvSpPr>
        <p:spPr bwMode="auto">
          <a:xfrm>
            <a:off x="4495800" y="4171951"/>
            <a:ext cx="3657600" cy="78483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
                <a:schemeClr val="accent2"/>
              </a:buClr>
              <a:buFont typeface="Monotype Sorts" pitchFamily="2" charset="2"/>
              <a:buNone/>
            </a:pPr>
            <a:r>
              <a:rPr lang="en-US" altLang="en-US" sz="1800" dirty="0">
                <a:solidFill>
                  <a:srgbClr val="FF0000"/>
                </a:solidFill>
              </a:rPr>
              <a:t>Used to define various measures</a:t>
            </a:r>
          </a:p>
          <a:p>
            <a:pPr>
              <a:spcBef>
                <a:spcPct val="50000"/>
              </a:spcBef>
              <a:spcAft>
                <a:spcPct val="0"/>
              </a:spcAft>
              <a:buClr>
                <a:schemeClr val="accent2"/>
              </a:buClr>
              <a:buFont typeface="Monotype Sorts" pitchFamily="2" charset="2"/>
              <a:buChar char="u"/>
            </a:pPr>
            <a:r>
              <a:rPr lang="en-US" altLang="en-US" sz="1800" dirty="0"/>
              <a:t> support, confidence</a:t>
            </a:r>
            <a:r>
              <a:rPr lang="en-US" altLang="zh-CN" sz="1800" dirty="0"/>
              <a:t>,</a:t>
            </a:r>
            <a:r>
              <a:rPr lang="zh-CN" altLang="en-US" sz="1800" dirty="0"/>
              <a:t> </a:t>
            </a:r>
            <a:r>
              <a:rPr lang="en-US" altLang="zh-CN" sz="1800" dirty="0"/>
              <a:t>…</a:t>
            </a:r>
            <a:endParaRPr lang="en-US" altLang="en-US" sz="1800" dirty="0"/>
          </a:p>
        </p:txBody>
      </p:sp>
      <p:sp>
        <p:nvSpPr>
          <p:cNvPr id="14" name="Line 39">
            <a:extLst>
              <a:ext uri="{FF2B5EF4-FFF2-40B4-BE49-F238E27FC236}">
                <a16:creationId xmlns:a16="http://schemas.microsoft.com/office/drawing/2014/main" id="{BC7290C4-3255-6D5F-E79C-31B4DBB59B93}"/>
              </a:ext>
            </a:extLst>
          </p:cNvPr>
          <p:cNvSpPr>
            <a:spLocks noChangeShapeType="1"/>
          </p:cNvSpPr>
          <p:nvPr/>
        </p:nvSpPr>
        <p:spPr bwMode="auto">
          <a:xfrm flipH="1" flipV="1">
            <a:off x="3524250" y="3832622"/>
            <a:ext cx="971550" cy="571500"/>
          </a:xfrm>
          <a:prstGeom prst="line">
            <a:avLst/>
          </a:prstGeom>
          <a:noFill/>
          <a:ln w="25400">
            <a:solidFill>
              <a:srgbClr val="FF0000"/>
            </a:solidFill>
            <a:round/>
            <a:headEnd type="triangle" w="lg" len="lg"/>
            <a:tailEnd/>
          </a:ln>
          <a:extLst>
            <a:ext uri="{909E8E84-426E-40DD-AFC4-6F175D3DCCD1}">
              <a14:hiddenFill xmlns:a14="http://schemas.microsoft.com/office/drawing/2010/main">
                <a:noFill/>
              </a14:hiddenFill>
            </a:ext>
          </a:extLst>
        </p:spPr>
        <p:txBody>
          <a:bodyPr/>
          <a:lstStyle/>
          <a:p>
            <a:endParaRPr lang="en-US" sz="1050"/>
          </a:p>
        </p:txBody>
      </p:sp>
      <p:sp>
        <p:nvSpPr>
          <p:cNvPr id="15" name="Line 40">
            <a:extLst>
              <a:ext uri="{FF2B5EF4-FFF2-40B4-BE49-F238E27FC236}">
                <a16:creationId xmlns:a16="http://schemas.microsoft.com/office/drawing/2014/main" id="{17C7C26D-74C1-C6B2-0C89-1FCBCC793671}"/>
              </a:ext>
            </a:extLst>
          </p:cNvPr>
          <p:cNvSpPr>
            <a:spLocks noChangeShapeType="1"/>
          </p:cNvSpPr>
          <p:nvPr/>
        </p:nvSpPr>
        <p:spPr bwMode="auto">
          <a:xfrm flipH="1">
            <a:off x="2399051" y="2582057"/>
            <a:ext cx="1714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16" name="Line 41">
            <a:extLst>
              <a:ext uri="{FF2B5EF4-FFF2-40B4-BE49-F238E27FC236}">
                <a16:creationId xmlns:a16="http://schemas.microsoft.com/office/drawing/2014/main" id="{CC31D83D-5B92-4D29-E534-115CFE08C72D}"/>
              </a:ext>
            </a:extLst>
          </p:cNvPr>
          <p:cNvSpPr>
            <a:spLocks noChangeShapeType="1"/>
          </p:cNvSpPr>
          <p:nvPr/>
        </p:nvSpPr>
        <p:spPr bwMode="auto">
          <a:xfrm>
            <a:off x="1095843" y="3200400"/>
            <a:ext cx="1143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Tree>
    <p:extLst>
      <p:ext uri="{BB962C8B-B14F-4D97-AF65-F5344CB8AC3E}">
        <p14:creationId xmlns:p14="http://schemas.microsoft.com/office/powerpoint/2010/main" val="3524418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7702" y="488351"/>
            <a:ext cx="7922860" cy="804654"/>
          </a:xfrm>
        </p:spPr>
        <p:txBody>
          <a:bodyPr anchor="b">
            <a:normAutofit/>
          </a:bodyPr>
          <a:lstStyle/>
          <a:p>
            <a:r>
              <a:rPr lang="en-US" sz="4000" dirty="0">
                <a:ea typeface="+mj-lt"/>
                <a:cs typeface="+mj-lt"/>
              </a:rPr>
              <a:t>Limitation of Confidence</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0761" y="1552094"/>
            <a:ext cx="7922860" cy="2840347"/>
          </a:xfrm>
        </p:spPr>
        <p:txBody>
          <a:bodyPr vert="horz" wrap="square" lIns="68580" tIns="34290" rIns="68580" bIns="34290" rtlCol="0" anchor="t" anchorCtr="0">
            <a:noAutofit/>
          </a:bodyPr>
          <a:lstStyle/>
          <a:p>
            <a:pPr marL="214313" indent="-214313">
              <a:buFont typeface="Arial" panose="020B0604020202020204" pitchFamily="34" charset="0"/>
              <a:buChar char="•"/>
            </a:pPr>
            <a:r>
              <a:rPr lang="en-US" altLang="zh-CN" dirty="0">
                <a:solidFill>
                  <a:srgbClr val="084183"/>
                </a:solidFill>
                <a:latin typeface="Helvetica" panose="020B0604020202020204" pitchFamily="34" charset="0"/>
                <a:cs typeface="Helvetica" panose="020B0604020202020204" pitchFamily="34" charset="0"/>
              </a:rPr>
              <a:t>Suppose</a:t>
            </a:r>
            <a:r>
              <a:rPr lang="zh-CN" altLang="en-US" dirty="0">
                <a:solidFill>
                  <a:srgbClr val="084183"/>
                </a:solidFill>
                <a:latin typeface="Helvetica" panose="020B0604020202020204" pitchFamily="34" charset="0"/>
                <a:cs typeface="Helvetica" panose="020B0604020202020204" pitchFamily="34" charset="0"/>
              </a:rPr>
              <a:t> </a:t>
            </a:r>
            <a:r>
              <a:rPr lang="en-US" altLang="zh-CN" dirty="0">
                <a:solidFill>
                  <a:srgbClr val="084183"/>
                </a:solidFill>
                <a:latin typeface="Helvetica" panose="020B0604020202020204" pitchFamily="34" charset="0"/>
                <a:cs typeface="Helvetica" panose="020B0604020202020204" pitchFamily="34" charset="0"/>
              </a:rPr>
              <a:t>a</a:t>
            </a:r>
            <a:r>
              <a:rPr lang="zh-CN" altLang="en-US" dirty="0">
                <a:solidFill>
                  <a:srgbClr val="084183"/>
                </a:solidFill>
                <a:latin typeface="Helvetica" panose="020B0604020202020204" pitchFamily="34" charset="0"/>
                <a:cs typeface="Helvetica" panose="020B0604020202020204" pitchFamily="34" charset="0"/>
              </a:rPr>
              <a:t> </a:t>
            </a:r>
            <a:r>
              <a:rPr lang="en-US" altLang="zh-CN" dirty="0">
                <a:solidFill>
                  <a:srgbClr val="084183"/>
                </a:solidFill>
                <a:latin typeface="Helvetica" panose="020B0604020202020204" pitchFamily="34" charset="0"/>
                <a:cs typeface="Helvetica" panose="020B0604020202020204" pitchFamily="34" charset="0"/>
              </a:rPr>
              <a:t>rule</a:t>
            </a:r>
            <a:r>
              <a:rPr lang="zh-CN" altLang="en-US" dirty="0">
                <a:solidFill>
                  <a:srgbClr val="084183"/>
                </a:solidFill>
                <a:latin typeface="Helvetica" panose="020B0604020202020204" pitchFamily="34" charset="0"/>
                <a:cs typeface="Helvetica" panose="020B0604020202020204" pitchFamily="34" charset="0"/>
              </a:rPr>
              <a:t> </a:t>
            </a:r>
            <a:r>
              <a:rPr lang="en-US" altLang="zh-CN" dirty="0">
                <a:solidFill>
                  <a:srgbClr val="084183"/>
                </a:solidFill>
                <a:latin typeface="Helvetica" panose="020B0604020202020204" pitchFamily="34" charset="0"/>
                <a:cs typeface="Helvetica" panose="020B0604020202020204" pitchFamily="34" charset="0"/>
              </a:rPr>
              <a:t>r:</a:t>
            </a:r>
            <a:r>
              <a:rPr lang="zh-CN" altLang="en-US" dirty="0">
                <a:solidFill>
                  <a:srgbClr val="084183"/>
                </a:solidFill>
                <a:latin typeface="Helvetica" panose="020B0604020202020204" pitchFamily="34" charset="0"/>
                <a:cs typeface="Helvetica" panose="020B0604020202020204" pitchFamily="34" charset="0"/>
              </a:rPr>
              <a:t> </a:t>
            </a:r>
            <a:r>
              <a:rPr lang="en-US" altLang="zh-CN" dirty="0">
                <a:solidFill>
                  <a:srgbClr val="084183"/>
                </a:solidFill>
                <a:latin typeface="Helvetica" panose="020B0604020202020204" pitchFamily="34" charset="0"/>
                <a:cs typeface="Helvetica" panose="020B0604020202020204" pitchFamily="34" charset="0"/>
              </a:rPr>
              <a:t>Tea</a:t>
            </a:r>
            <a:r>
              <a:rPr lang="zh-CN" altLang="en-US" dirty="0">
                <a:solidFill>
                  <a:srgbClr val="084183"/>
                </a:solidFill>
                <a:latin typeface="Helvetica" panose="020B0604020202020204" pitchFamily="34" charset="0"/>
                <a:cs typeface="Helvetica" panose="020B0604020202020204" pitchFamily="34" charset="0"/>
              </a:rPr>
              <a:t> </a:t>
            </a:r>
            <a:r>
              <a:rPr lang="en-US" altLang="zh-CN" dirty="0">
                <a:solidFill>
                  <a:srgbClr val="084183"/>
                </a:solidFill>
                <a:latin typeface="Helvetica" panose="020B0604020202020204" pitchFamily="34" charset="0"/>
                <a:cs typeface="Helvetica" panose="020B0604020202020204" pitchFamily="34" charset="0"/>
                <a:sym typeface="Wingdings" pitchFamily="2" charset="2"/>
              </a:rPr>
              <a:t></a:t>
            </a:r>
            <a:r>
              <a:rPr lang="zh-CN" altLang="en-US" dirty="0">
                <a:solidFill>
                  <a:srgbClr val="084183"/>
                </a:solidFill>
                <a:latin typeface="Helvetica" panose="020B0604020202020204" pitchFamily="34" charset="0"/>
                <a:cs typeface="Helvetica" panose="020B0604020202020204" pitchFamily="34" charset="0"/>
                <a:sym typeface="Wingdings" pitchFamily="2" charset="2"/>
              </a:rPr>
              <a:t> </a:t>
            </a:r>
            <a:r>
              <a:rPr lang="en-US" altLang="zh-CN" dirty="0">
                <a:solidFill>
                  <a:srgbClr val="084183"/>
                </a:solidFill>
                <a:latin typeface="Helvetica" panose="020B0604020202020204" pitchFamily="34" charset="0"/>
                <a:cs typeface="Helvetica" panose="020B0604020202020204" pitchFamily="34" charset="0"/>
                <a:sym typeface="Wingdings" pitchFamily="2" charset="2"/>
              </a:rPr>
              <a:t>Coffee</a:t>
            </a:r>
          </a:p>
          <a:p>
            <a:pPr eaLnBrk="1" hangingPunct="1">
              <a:spcBef>
                <a:spcPct val="50000"/>
              </a:spcBef>
              <a:spcAft>
                <a:spcPct val="0"/>
              </a:spcAft>
              <a:buClrTx/>
              <a:buSzTx/>
              <a:buFontTx/>
              <a:buNone/>
            </a:pPr>
            <a:r>
              <a:rPr lang="en-US" altLang="en-US" sz="1500" dirty="0">
                <a:latin typeface="Tahoma" pitchFamily="34" charset="0"/>
              </a:rPr>
              <a:t>	confidence(r)=P(</a:t>
            </a:r>
            <a:r>
              <a:rPr lang="en-US" altLang="en-US" sz="1500" dirty="0" err="1">
                <a:latin typeface="Tahoma" pitchFamily="34" charset="0"/>
              </a:rPr>
              <a:t>Coffee|Tea</a:t>
            </a:r>
            <a:r>
              <a:rPr lang="en-US" altLang="en-US" sz="1500" dirty="0">
                <a:latin typeface="Tahoma" pitchFamily="34" charset="0"/>
              </a:rPr>
              <a:t>) = 15/20 = </a:t>
            </a:r>
            <a:r>
              <a:rPr lang="en-US" altLang="en-US" sz="1500" dirty="0">
                <a:solidFill>
                  <a:srgbClr val="FF0000"/>
                </a:solidFill>
                <a:latin typeface="Tahoma" pitchFamily="34" charset="0"/>
              </a:rPr>
              <a:t>0.75</a:t>
            </a:r>
            <a:r>
              <a:rPr lang="en-US" altLang="en-US" sz="1500" dirty="0">
                <a:solidFill>
                  <a:schemeClr val="tx1"/>
                </a:solidFill>
                <a:latin typeface="Tahoma" pitchFamily="34" charset="0"/>
              </a:rPr>
              <a:t>, which is larger than </a:t>
            </a:r>
            <a:r>
              <a:rPr lang="en-US" altLang="en-US" sz="1500" dirty="0">
                <a:latin typeface="Tahoma" pitchFamily="34" charset="0"/>
              </a:rPr>
              <a:t>50%, meaning people who drink tea are more likely to drink coffee than not drink coffee. So the rule seems reasonable</a:t>
            </a:r>
          </a:p>
          <a:p>
            <a:pPr eaLnBrk="1" hangingPunct="1">
              <a:spcBef>
                <a:spcPct val="50000"/>
              </a:spcBef>
              <a:spcAft>
                <a:spcPct val="0"/>
              </a:spcAft>
              <a:buClrTx/>
              <a:buSzTx/>
              <a:buFontTx/>
              <a:buNone/>
            </a:pPr>
            <a:r>
              <a:rPr lang="en-US" altLang="en-US" sz="1500" dirty="0">
                <a:latin typeface="Tahoma" pitchFamily="34" charset="0"/>
              </a:rPr>
              <a:t>	but P(Coffee) = </a:t>
            </a:r>
            <a:r>
              <a:rPr lang="en-US" altLang="en-US" sz="1500" dirty="0">
                <a:solidFill>
                  <a:srgbClr val="FF0000"/>
                </a:solidFill>
                <a:latin typeface="Tahoma" pitchFamily="34" charset="0"/>
              </a:rPr>
              <a:t>0.9</a:t>
            </a:r>
            <a:r>
              <a:rPr lang="en-US" altLang="en-US" sz="1500" dirty="0">
                <a:latin typeface="Tahoma" pitchFamily="34" charset="0"/>
              </a:rPr>
              <a:t>, which means knowing </a:t>
            </a:r>
            <a:r>
              <a:rPr lang="en-US" altLang="en-US" sz="1500" dirty="0">
                <a:latin typeface="Tahoma" pitchFamily="34" charset="0"/>
                <a:sym typeface="Symbol" pitchFamily="18" charset="2"/>
              </a:rPr>
              <a:t>that a person drinks tea reduces the probability that the person drinks coffee!</a:t>
            </a:r>
          </a:p>
          <a:p>
            <a:pPr marL="219075" indent="0" eaLnBrk="1" hangingPunct="1">
              <a:spcBef>
                <a:spcPct val="50000"/>
              </a:spcBef>
              <a:spcAft>
                <a:spcPct val="0"/>
              </a:spcAft>
              <a:buClrTx/>
              <a:buNone/>
            </a:pPr>
            <a:r>
              <a:rPr lang="en-US" altLang="en-US" sz="1500" dirty="0">
                <a:latin typeface="Tahoma" pitchFamily="34" charset="0"/>
              </a:rPr>
              <a:t>	P(</a:t>
            </a:r>
            <a:r>
              <a:rPr lang="en-US" altLang="en-US" sz="1500" dirty="0" err="1">
                <a:latin typeface="Tahoma" pitchFamily="34" charset="0"/>
              </a:rPr>
              <a:t>Coffee|Tea</a:t>
            </a:r>
            <a:r>
              <a:rPr lang="en-US" altLang="en-US" sz="1500" dirty="0">
                <a:latin typeface="Tahoma" pitchFamily="34" charset="0"/>
              </a:rPr>
              <a:t>) = 75/80 = 0.9375</a:t>
            </a:r>
          </a:p>
          <a:p>
            <a:pPr marL="214313" lvl="1" indent="-214313">
              <a:buFont typeface="Arial" panose="020B0604020202020204" pitchFamily="34" charset="0"/>
              <a:buChar char="•"/>
            </a:pPr>
            <a:endParaRPr lang="en-US" altLang="zh-CN" sz="1800" dirty="0">
              <a:solidFill>
                <a:srgbClr val="FF0000"/>
              </a:solidFill>
              <a:sym typeface="Wingdings" pitchFamily="2" charset="2"/>
            </a:endParaRPr>
          </a:p>
          <a:p>
            <a:pPr marL="214313" lvl="8" indent="-214313">
              <a:buClr>
                <a:srgbClr val="084183"/>
              </a:buClr>
              <a:buSzPct val="150000"/>
              <a:buFont typeface="Arial" panose="020B0604020202020204" pitchFamily="34" charset="0"/>
              <a:buChar char="•"/>
            </a:pPr>
            <a:r>
              <a:rPr lang="en-US" altLang="zh-CN" sz="2000" dirty="0">
                <a:solidFill>
                  <a:schemeClr val="tx1"/>
                </a:solidFill>
                <a:latin typeface="Helvetica" panose="020B0604020202020204" pitchFamily="34" charset="0"/>
                <a:cs typeface="Helvetica" panose="020B0604020202020204" pitchFamily="34" charset="0"/>
                <a:sym typeface="Wingdings" pitchFamily="2" charset="2"/>
              </a:rPr>
              <a:t>Desired rules: </a:t>
            </a:r>
            <a:r>
              <a:rPr lang="en-US" altLang="zh-CN" sz="2000" dirty="0">
                <a:solidFill>
                  <a:srgbClr val="FF0000"/>
                </a:solidFill>
                <a:sym typeface="Wingdings" pitchFamily="2" charset="2"/>
              </a:rPr>
              <a:t>confidence (XY)&gt;support(Y)</a:t>
            </a:r>
          </a:p>
          <a:p>
            <a:pPr marL="214313" indent="-214313">
              <a:buFont typeface="Arial" panose="020B0604020202020204" pitchFamily="34" charset="0"/>
              <a:buChar char="•"/>
            </a:pPr>
            <a:endParaRPr lang="en-US" sz="1050" dirty="0"/>
          </a:p>
        </p:txBody>
      </p:sp>
      <p:sp>
        <p:nvSpPr>
          <p:cNvPr id="17" name="Line 31">
            <a:extLst>
              <a:ext uri="{FF2B5EF4-FFF2-40B4-BE49-F238E27FC236}">
                <a16:creationId xmlns:a16="http://schemas.microsoft.com/office/drawing/2014/main" id="{28A5F973-7485-6483-7A57-F4058450A4B3}"/>
              </a:ext>
            </a:extLst>
          </p:cNvPr>
          <p:cNvSpPr>
            <a:spLocks noChangeShapeType="1"/>
          </p:cNvSpPr>
          <p:nvPr/>
        </p:nvSpPr>
        <p:spPr bwMode="auto">
          <a:xfrm>
            <a:off x="2250770" y="3368654"/>
            <a:ext cx="2857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graphicFrame>
        <p:nvGraphicFramePr>
          <p:cNvPr id="18" name="Group 3">
            <a:extLst>
              <a:ext uri="{FF2B5EF4-FFF2-40B4-BE49-F238E27FC236}">
                <a16:creationId xmlns:a16="http://schemas.microsoft.com/office/drawing/2014/main" id="{6944F79F-144B-5040-C22A-CAE72E1F302F}"/>
              </a:ext>
            </a:extLst>
          </p:cNvPr>
          <p:cNvGraphicFramePr>
            <a:graphicFrameLocks noGrp="1"/>
          </p:cNvGraphicFramePr>
          <p:nvPr>
            <p:extLst>
              <p:ext uri="{D42A27DB-BD31-4B8C-83A1-F6EECF244321}">
                <p14:modId xmlns:p14="http://schemas.microsoft.com/office/powerpoint/2010/main" val="3998169835"/>
              </p:ext>
            </p:extLst>
          </p:nvPr>
        </p:nvGraphicFramePr>
        <p:xfrm>
          <a:off x="5904575" y="3662462"/>
          <a:ext cx="2495008" cy="1270823"/>
        </p:xfrm>
        <a:graphic>
          <a:graphicData uri="http://schemas.openxmlformats.org/drawingml/2006/table">
            <a:tbl>
              <a:tblPr/>
              <a:tblGrid>
                <a:gridCol w="623752">
                  <a:extLst>
                    <a:ext uri="{9D8B030D-6E8A-4147-A177-3AD203B41FA5}">
                      <a16:colId xmlns:a16="http://schemas.microsoft.com/office/drawing/2014/main" val="20000"/>
                    </a:ext>
                  </a:extLst>
                </a:gridCol>
                <a:gridCol w="623752">
                  <a:extLst>
                    <a:ext uri="{9D8B030D-6E8A-4147-A177-3AD203B41FA5}">
                      <a16:colId xmlns:a16="http://schemas.microsoft.com/office/drawing/2014/main" val="20001"/>
                    </a:ext>
                  </a:extLst>
                </a:gridCol>
                <a:gridCol w="623752">
                  <a:extLst>
                    <a:ext uri="{9D8B030D-6E8A-4147-A177-3AD203B41FA5}">
                      <a16:colId xmlns:a16="http://schemas.microsoft.com/office/drawing/2014/main" val="20002"/>
                    </a:ext>
                  </a:extLst>
                </a:gridCol>
                <a:gridCol w="623752">
                  <a:extLst>
                    <a:ext uri="{9D8B030D-6E8A-4147-A177-3AD203B41FA5}">
                      <a16:colId xmlns:a16="http://schemas.microsoft.com/office/drawing/2014/main" val="20003"/>
                    </a:ext>
                  </a:extLst>
                </a:gridCol>
              </a:tblGrid>
              <a:tr h="490751">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marL="68580" marR="68580" marT="34301" marB="343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Coffee</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a:ln>
                            <a:noFill/>
                          </a:ln>
                          <a:solidFill>
                            <a:schemeClr val="tx1"/>
                          </a:solidFill>
                          <a:effectLst/>
                          <a:latin typeface="Arial" charset="0"/>
                        </a:rPr>
                        <a:t>Coffee</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a:ln>
                          <a:noFill/>
                        </a:ln>
                        <a:solidFill>
                          <a:schemeClr val="tx1"/>
                        </a:solidFill>
                        <a:effectLst/>
                        <a:latin typeface="Arial" charset="0"/>
                      </a:endParaRPr>
                    </a:p>
                  </a:txBody>
                  <a:tcPr marL="68580" marR="68580" marT="34301" marB="343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791">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a:ln>
                            <a:noFill/>
                          </a:ln>
                          <a:solidFill>
                            <a:schemeClr val="tx1"/>
                          </a:solidFill>
                          <a:effectLst/>
                          <a:latin typeface="Arial" charset="0"/>
                        </a:rPr>
                        <a:t>Tea</a:t>
                      </a:r>
                    </a:p>
                  </a:txBody>
                  <a:tcPr marL="68580" marR="68580" marT="34301" marB="343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a:ln>
                            <a:noFill/>
                          </a:ln>
                          <a:solidFill>
                            <a:schemeClr val="tx1"/>
                          </a:solidFill>
                          <a:effectLst/>
                          <a:latin typeface="Arial" charset="0"/>
                        </a:rPr>
                        <a:t>15</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a:ln>
                            <a:noFill/>
                          </a:ln>
                          <a:solidFill>
                            <a:schemeClr val="tx1"/>
                          </a:solidFill>
                          <a:effectLst/>
                          <a:latin typeface="Arial" charset="0"/>
                        </a:rPr>
                        <a:t>5</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a:ln>
                            <a:noFill/>
                          </a:ln>
                          <a:solidFill>
                            <a:schemeClr val="tx1"/>
                          </a:solidFill>
                          <a:effectLst/>
                          <a:latin typeface="Arial" charset="0"/>
                        </a:rPr>
                        <a:t>20</a:t>
                      </a:r>
                    </a:p>
                  </a:txBody>
                  <a:tcPr marL="68580" marR="68580" marT="34301" marB="343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5791">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Tea</a:t>
                      </a:r>
                    </a:p>
                  </a:txBody>
                  <a:tcPr marL="68580" marR="68580" marT="34301" marB="343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a:ln>
                            <a:noFill/>
                          </a:ln>
                          <a:solidFill>
                            <a:schemeClr val="tx1"/>
                          </a:solidFill>
                          <a:effectLst/>
                          <a:latin typeface="Arial" charset="0"/>
                        </a:rPr>
                        <a:t>75</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a:ln>
                            <a:noFill/>
                          </a:ln>
                          <a:solidFill>
                            <a:schemeClr val="tx1"/>
                          </a:solidFill>
                          <a:effectLst/>
                          <a:latin typeface="Arial" charset="0"/>
                        </a:rPr>
                        <a:t>5</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a:ln>
                            <a:noFill/>
                          </a:ln>
                          <a:solidFill>
                            <a:schemeClr val="tx1"/>
                          </a:solidFill>
                          <a:effectLst/>
                          <a:latin typeface="Arial" charset="0"/>
                        </a:rPr>
                        <a:t>80</a:t>
                      </a:r>
                    </a:p>
                  </a:txBody>
                  <a:tcPr marL="68580" marR="68580" marT="34301" marB="343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5791">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marL="68580" marR="68580" marT="34301" marB="343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a:ln>
                            <a:noFill/>
                          </a:ln>
                          <a:solidFill>
                            <a:schemeClr val="tx1"/>
                          </a:solidFill>
                          <a:effectLst/>
                          <a:latin typeface="Arial" charset="0"/>
                        </a:rPr>
                        <a:t>90</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a:ln>
                            <a:noFill/>
                          </a:ln>
                          <a:solidFill>
                            <a:schemeClr val="tx1"/>
                          </a:solidFill>
                          <a:effectLst/>
                          <a:latin typeface="Arial" charset="0"/>
                        </a:rPr>
                        <a:t>10</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100</a:t>
                      </a:r>
                    </a:p>
                  </a:txBody>
                  <a:tcPr marL="68580" marR="68580" marT="34301" marB="343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 name="Line 30">
            <a:extLst>
              <a:ext uri="{FF2B5EF4-FFF2-40B4-BE49-F238E27FC236}">
                <a16:creationId xmlns:a16="http://schemas.microsoft.com/office/drawing/2014/main" id="{90638694-36D4-DC04-8C12-D190A644D157}"/>
              </a:ext>
            </a:extLst>
          </p:cNvPr>
          <p:cNvSpPr>
            <a:spLocks noChangeShapeType="1"/>
          </p:cNvSpPr>
          <p:nvPr/>
        </p:nvSpPr>
        <p:spPr bwMode="auto">
          <a:xfrm>
            <a:off x="6935285" y="3899840"/>
            <a:ext cx="5715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0" name="Line 31">
            <a:extLst>
              <a:ext uri="{FF2B5EF4-FFF2-40B4-BE49-F238E27FC236}">
                <a16:creationId xmlns:a16="http://schemas.microsoft.com/office/drawing/2014/main" id="{D1A8DF2F-5214-90BC-FEC3-C340959A263D}"/>
              </a:ext>
            </a:extLst>
          </p:cNvPr>
          <p:cNvSpPr>
            <a:spLocks noChangeShapeType="1"/>
          </p:cNvSpPr>
          <p:nvPr/>
        </p:nvSpPr>
        <p:spPr bwMode="auto">
          <a:xfrm>
            <a:off x="5855966" y="4428282"/>
            <a:ext cx="2857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Tree>
    <p:extLst>
      <p:ext uri="{BB962C8B-B14F-4D97-AF65-F5344CB8AC3E}">
        <p14:creationId xmlns:p14="http://schemas.microsoft.com/office/powerpoint/2010/main" val="949472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7129" y="487948"/>
            <a:ext cx="7922860" cy="804654"/>
          </a:xfrm>
        </p:spPr>
        <p:txBody>
          <a:bodyPr anchor="b">
            <a:normAutofit/>
          </a:bodyPr>
          <a:lstStyle/>
          <a:p>
            <a:r>
              <a:rPr lang="en-US" sz="4000" dirty="0">
                <a:ea typeface="+mj-lt"/>
                <a:cs typeface="+mj-lt"/>
              </a:rPr>
              <a:t>Statistical Independence</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91337" y="1553999"/>
            <a:ext cx="7922860" cy="2840347"/>
          </a:xfrm>
        </p:spPr>
        <p:txBody>
          <a:bodyPr vert="horz" wrap="square" lIns="68580" tIns="34290" rIns="68580" bIns="34290" rtlCol="0" anchor="t" anchorCtr="0">
            <a:noAutofit/>
          </a:bodyPr>
          <a:lstStyle/>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Two events are statistically independent if </a:t>
            </a:r>
          </a:p>
          <a:p>
            <a:pPr marL="801688" lvl="1" indent="-339725">
              <a:lnSpc>
                <a:spcPct val="90000"/>
              </a:lnSpc>
              <a:spcBef>
                <a:spcPts val="1000"/>
              </a:spcBef>
              <a:spcAft>
                <a:spcPts val="0"/>
              </a:spcAft>
              <a:buSzPts val="2800"/>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P(Y|X) = P(Y) or P(X,Y) = P(X) </a:t>
            </a:r>
            <a:r>
              <a:rPr lang="en-US" altLang="en-US" dirty="0">
                <a:sym typeface="Symbol" pitchFamily="18" charset="2"/>
              </a:rPr>
              <a:t></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P(Y)</a:t>
            </a:r>
          </a:p>
          <a:p>
            <a:pPr marL="801688" lvl="1" indent="-339725">
              <a:lnSpc>
                <a:spcPct val="90000"/>
              </a:lnSpc>
              <a:spcBef>
                <a:spcPts val="1000"/>
              </a:spcBef>
              <a:spcAft>
                <a:spcPts val="0"/>
              </a:spcAft>
              <a:buSzPts val="2800"/>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This is equivalent to: confidence(X</a:t>
            </a:r>
            <a:r>
              <a:rPr lang="en-US" altLang="en-US" dirty="0">
                <a:sym typeface="Wingdings" pitchFamily="2" charset="2"/>
              </a:rPr>
              <a:t> 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Y)=support(Y)</a:t>
            </a:r>
          </a:p>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Criterion: </a:t>
            </a:r>
            <a:r>
              <a:rPr kumimoji="0" lang="en-US" altLang="zh-CN" b="0" i="0" u="none" strike="noStrike" kern="0" cap="none" spc="0" normalizeH="0" baseline="0" noProof="0" dirty="0">
                <a:ln>
                  <a:noFill/>
                </a:ln>
                <a:solidFill>
                  <a:srgbClr val="FF4434"/>
                </a:solidFill>
                <a:effectLst/>
                <a:uLnTx/>
                <a:uFillTx/>
                <a:latin typeface="Helvetica" panose="020B0604020202020204" pitchFamily="34" charset="0"/>
                <a:cs typeface="Helvetica" panose="020B0604020202020204" pitchFamily="34" charset="0"/>
                <a:sym typeface="Calibri"/>
              </a:rPr>
              <a:t>Lift</a:t>
            </a:r>
          </a:p>
          <a:p>
            <a:pPr marL="801688" lvl="1" indent="-339725">
              <a:lnSpc>
                <a:spcPct val="90000"/>
              </a:lnSpc>
              <a:spcBef>
                <a:spcPts val="1000"/>
              </a:spcBef>
              <a:spcAft>
                <a:spcPts val="0"/>
              </a:spcAft>
              <a:buSzPts val="2800"/>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Lift&gt;1: P(X,Y) &gt; P(X) </a:t>
            </a:r>
            <a:r>
              <a:rPr lang="en-US" altLang="en-US" sz="1800" dirty="0">
                <a:sym typeface="Symbol" pitchFamily="18" charset="2"/>
              </a:rPr>
              <a:t></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P(Y) : X &amp; Y are positively correlated (desired rules)</a:t>
            </a:r>
          </a:p>
          <a:p>
            <a:pPr marL="801688" lvl="1" indent="-339725">
              <a:lnSpc>
                <a:spcPct val="90000"/>
              </a:lnSpc>
              <a:spcBef>
                <a:spcPts val="1000"/>
              </a:spcBef>
              <a:spcAft>
                <a:spcPts val="0"/>
              </a:spcAft>
              <a:buSzPts val="2800"/>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Lift&lt;1: P(X,Y) &lt; P(X) </a:t>
            </a:r>
            <a:r>
              <a:rPr lang="en-US" altLang="en-US" sz="1800" dirty="0">
                <a:sym typeface="Symbol" pitchFamily="18" charset="2"/>
              </a:rPr>
              <a:t></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P(Y) : X &amp; Y are negatively correlated (not desired)</a:t>
            </a:r>
          </a:p>
          <a:p>
            <a:pPr marL="801688" lvl="1" indent="-339725">
              <a:lnSpc>
                <a:spcPct val="90000"/>
              </a:lnSpc>
              <a:spcBef>
                <a:spcPts val="1000"/>
              </a:spcBef>
              <a:spcAft>
                <a:spcPts val="0"/>
              </a:spcAft>
              <a:buSzPts val="2800"/>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Lift=1: P(X, Y)=P(X) </a:t>
            </a:r>
            <a:r>
              <a:rPr lang="en-US" altLang="en-US" sz="1800" dirty="0">
                <a:sym typeface="Symbol" pitchFamily="18" charset="2"/>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P(Y): X &amp; Y are statistically independent (not desired)</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pic>
        <p:nvPicPr>
          <p:cNvPr id="17" name="Picture 16">
            <a:extLst>
              <a:ext uri="{FF2B5EF4-FFF2-40B4-BE49-F238E27FC236}">
                <a16:creationId xmlns:a16="http://schemas.microsoft.com/office/drawing/2014/main" id="{39DEB23B-13D2-73E3-552E-4F6AB7287856}"/>
              </a:ext>
            </a:extLst>
          </p:cNvPr>
          <p:cNvPicPr>
            <a:picLocks noChangeAspect="1"/>
          </p:cNvPicPr>
          <p:nvPr/>
        </p:nvPicPr>
        <p:blipFill>
          <a:blip r:embed="rId3"/>
          <a:stretch>
            <a:fillRect/>
          </a:stretch>
        </p:blipFill>
        <p:spPr>
          <a:xfrm>
            <a:off x="2309307" y="4684575"/>
            <a:ext cx="1685927" cy="747017"/>
          </a:xfrm>
          <a:prstGeom prst="rect">
            <a:avLst/>
          </a:prstGeom>
        </p:spPr>
      </p:pic>
    </p:spTree>
    <p:extLst>
      <p:ext uri="{BB962C8B-B14F-4D97-AF65-F5344CB8AC3E}">
        <p14:creationId xmlns:p14="http://schemas.microsoft.com/office/powerpoint/2010/main" val="611765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7702" y="505129"/>
            <a:ext cx="7922860" cy="804654"/>
          </a:xfrm>
        </p:spPr>
        <p:txBody>
          <a:bodyPr anchor="b">
            <a:normAutofit/>
          </a:bodyPr>
          <a:lstStyle/>
          <a:p>
            <a:r>
              <a:rPr lang="en-US" sz="4000" dirty="0">
                <a:ea typeface="+mj-lt"/>
                <a:cs typeface="+mj-lt"/>
              </a:rPr>
              <a:t>Example: Lift</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07669" y="3201264"/>
            <a:ext cx="7922860" cy="2840347"/>
          </a:xfrm>
        </p:spPr>
        <p:txBody>
          <a:bodyPr vert="horz" wrap="square" lIns="68580" tIns="34290" rIns="68580" bIns="34290" rtlCol="0" anchor="t" anchorCtr="0">
            <a:noAutofit/>
          </a:bodyPr>
          <a:lstStyle/>
          <a:p>
            <a:pPr eaLnBrk="1" hangingPunct="1">
              <a:spcBef>
                <a:spcPct val="50000"/>
              </a:spcBef>
              <a:spcAft>
                <a:spcPct val="0"/>
              </a:spcAft>
              <a:buClrTx/>
              <a:buSzTx/>
              <a:buFontTx/>
              <a:buNone/>
            </a:pPr>
            <a:r>
              <a:rPr lang="en-US" altLang="en-US" dirty="0">
                <a:latin typeface="Helvetica" panose="020B0604020202020204" pitchFamily="34" charset="0"/>
                <a:cs typeface="Helvetica" panose="020B0604020202020204" pitchFamily="34" charset="0"/>
              </a:rPr>
              <a:t> </a:t>
            </a:r>
            <a:r>
              <a:rPr lang="en-US" altLang="en-US" dirty="0">
                <a:solidFill>
                  <a:srgbClr val="FF0000"/>
                </a:solidFill>
                <a:latin typeface="Helvetica" panose="020B0604020202020204" pitchFamily="34" charset="0"/>
                <a:cs typeface="Helvetica" panose="020B0604020202020204" pitchFamily="34" charset="0"/>
              </a:rPr>
              <a:t>Association Rule: Tea </a:t>
            </a:r>
            <a:r>
              <a:rPr lang="en-US" altLang="en-US" dirty="0">
                <a:solidFill>
                  <a:srgbClr val="FF0000"/>
                </a:solidFill>
                <a:latin typeface="Helvetica" panose="020B0604020202020204" pitchFamily="34" charset="0"/>
                <a:cs typeface="Helvetica" panose="020B0604020202020204" pitchFamily="34" charset="0"/>
                <a:sym typeface="Symbol" pitchFamily="18" charset="2"/>
              </a:rPr>
              <a:t> Coffee</a:t>
            </a:r>
            <a:br>
              <a:rPr lang="en-US" altLang="en-US" dirty="0">
                <a:solidFill>
                  <a:srgbClr val="CC3300"/>
                </a:solidFill>
                <a:latin typeface="Helvetica" panose="020B0604020202020204" pitchFamily="34" charset="0"/>
                <a:cs typeface="Helvetica" panose="020B0604020202020204" pitchFamily="34" charset="0"/>
                <a:sym typeface="Symbol" pitchFamily="18" charset="2"/>
              </a:rPr>
            </a:br>
            <a:endParaRPr lang="en-US" altLang="en-US" dirty="0">
              <a:solidFill>
                <a:srgbClr val="CC3300"/>
              </a:solidFill>
              <a:latin typeface="Helvetica" panose="020B0604020202020204" pitchFamily="34" charset="0"/>
              <a:cs typeface="Helvetica" panose="020B0604020202020204" pitchFamily="34" charset="0"/>
            </a:endParaRPr>
          </a:p>
          <a:p>
            <a:pPr eaLnBrk="1" hangingPunct="1">
              <a:spcBef>
                <a:spcPct val="50000"/>
              </a:spcBef>
              <a:spcAft>
                <a:spcPct val="0"/>
              </a:spcAft>
              <a:buClrTx/>
              <a:buSzTx/>
              <a:buFontTx/>
              <a:buNone/>
            </a:pPr>
            <a:r>
              <a:rPr lang="en-US" altLang="en-US" dirty="0">
                <a:latin typeface="Helvetica" panose="020B0604020202020204" pitchFamily="34" charset="0"/>
                <a:cs typeface="Helvetica" panose="020B0604020202020204" pitchFamily="34" charset="0"/>
              </a:rPr>
              <a:t>Confidence= P(</a:t>
            </a:r>
            <a:r>
              <a:rPr lang="en-US" altLang="en-US" dirty="0" err="1">
                <a:latin typeface="Helvetica" panose="020B0604020202020204" pitchFamily="34" charset="0"/>
                <a:cs typeface="Helvetica" panose="020B0604020202020204" pitchFamily="34" charset="0"/>
              </a:rPr>
              <a:t>Coffee|Tea</a:t>
            </a:r>
            <a:r>
              <a:rPr lang="en-US" altLang="en-US" dirty="0">
                <a:latin typeface="Helvetica" panose="020B0604020202020204" pitchFamily="34" charset="0"/>
                <a:cs typeface="Helvetica" panose="020B0604020202020204" pitchFamily="34" charset="0"/>
              </a:rPr>
              <a:t>) = </a:t>
            </a:r>
            <a:r>
              <a:rPr lang="en-US" altLang="en-US" dirty="0">
                <a:solidFill>
                  <a:srgbClr val="FF0000"/>
                </a:solidFill>
                <a:latin typeface="Helvetica" panose="020B0604020202020204" pitchFamily="34" charset="0"/>
                <a:cs typeface="Helvetica" panose="020B0604020202020204" pitchFamily="34" charset="0"/>
              </a:rPr>
              <a:t>0.75</a:t>
            </a:r>
          </a:p>
          <a:p>
            <a:pPr eaLnBrk="1" hangingPunct="1">
              <a:spcBef>
                <a:spcPct val="50000"/>
              </a:spcBef>
              <a:spcAft>
                <a:spcPct val="0"/>
              </a:spcAft>
              <a:buClrTx/>
              <a:buSzTx/>
              <a:buFontTx/>
              <a:buNone/>
            </a:pPr>
            <a:r>
              <a:rPr lang="en-US" altLang="en-US" dirty="0">
                <a:latin typeface="Helvetica" panose="020B0604020202020204" pitchFamily="34" charset="0"/>
                <a:cs typeface="Helvetica" panose="020B0604020202020204" pitchFamily="34" charset="0"/>
              </a:rPr>
              <a:t>but P(Coffee) = </a:t>
            </a:r>
            <a:r>
              <a:rPr lang="en-US" altLang="en-US" dirty="0">
                <a:solidFill>
                  <a:srgbClr val="FF0000"/>
                </a:solidFill>
                <a:latin typeface="Helvetica" panose="020B0604020202020204" pitchFamily="34" charset="0"/>
                <a:cs typeface="Helvetica" panose="020B0604020202020204" pitchFamily="34" charset="0"/>
              </a:rPr>
              <a:t>0.9</a:t>
            </a:r>
          </a:p>
          <a:p>
            <a:pPr eaLnBrk="1" hangingPunct="1">
              <a:spcBef>
                <a:spcPct val="50000"/>
              </a:spcBef>
              <a:spcAft>
                <a:spcPct val="0"/>
              </a:spcAft>
              <a:buClrTx/>
              <a:buSzTx/>
              <a:buFont typeface="Symbol" pitchFamily="18" charset="2"/>
              <a:buChar char="Þ"/>
            </a:pPr>
            <a:r>
              <a:rPr lang="en-US" altLang="en-US" dirty="0">
                <a:latin typeface="Helvetica" panose="020B0604020202020204" pitchFamily="34" charset="0"/>
                <a:cs typeface="Helvetica" panose="020B0604020202020204" pitchFamily="34" charset="0"/>
                <a:sym typeface="Symbol" pitchFamily="18" charset="2"/>
              </a:rPr>
              <a:t> Lift =</a:t>
            </a:r>
            <a:r>
              <a:rPr lang="en-US" altLang="en-US" dirty="0">
                <a:latin typeface="Helvetica" panose="020B0604020202020204" pitchFamily="34" charset="0"/>
                <a:cs typeface="Helvetica" panose="020B0604020202020204" pitchFamily="34" charset="0"/>
              </a:rPr>
              <a:t> 0.75/0.9= 0.8333 (&lt; 1, therefore is negatively associated)</a:t>
            </a:r>
            <a:endPar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graphicFrame>
        <p:nvGraphicFramePr>
          <p:cNvPr id="6" name="Group 3">
            <a:extLst>
              <a:ext uri="{FF2B5EF4-FFF2-40B4-BE49-F238E27FC236}">
                <a16:creationId xmlns:a16="http://schemas.microsoft.com/office/drawing/2014/main" id="{039FFC95-8332-31E6-5151-76AFCC144425}"/>
              </a:ext>
            </a:extLst>
          </p:cNvPr>
          <p:cNvGraphicFramePr>
            <a:graphicFrameLocks noGrp="1"/>
          </p:cNvGraphicFramePr>
          <p:nvPr>
            <p:extLst>
              <p:ext uri="{D42A27DB-BD31-4B8C-83A1-F6EECF244321}">
                <p14:modId xmlns:p14="http://schemas.microsoft.com/office/powerpoint/2010/main" val="2403853727"/>
              </p:ext>
            </p:extLst>
          </p:nvPr>
        </p:nvGraphicFramePr>
        <p:xfrm>
          <a:off x="2828924" y="1405410"/>
          <a:ext cx="3028952" cy="1491290"/>
        </p:xfrm>
        <a:graphic>
          <a:graphicData uri="http://schemas.openxmlformats.org/drawingml/2006/table">
            <a:tbl>
              <a:tblPr/>
              <a:tblGrid>
                <a:gridCol w="757238">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757238">
                  <a:extLst>
                    <a:ext uri="{9D8B030D-6E8A-4147-A177-3AD203B41FA5}">
                      <a16:colId xmlns:a16="http://schemas.microsoft.com/office/drawing/2014/main" val="20002"/>
                    </a:ext>
                  </a:extLst>
                </a:gridCol>
                <a:gridCol w="757238">
                  <a:extLst>
                    <a:ext uri="{9D8B030D-6E8A-4147-A177-3AD203B41FA5}">
                      <a16:colId xmlns:a16="http://schemas.microsoft.com/office/drawing/2014/main" val="20003"/>
                    </a:ext>
                  </a:extLst>
                </a:gridCol>
              </a:tblGrid>
              <a:tr h="586929">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500" b="0" i="0" u="none" strike="noStrike" cap="none" normalizeH="0" baseline="0">
                        <a:ln>
                          <a:noFill/>
                        </a:ln>
                        <a:solidFill>
                          <a:schemeClr val="tx1"/>
                        </a:solidFill>
                        <a:effectLst/>
                        <a:latin typeface="Arial" charset="0"/>
                      </a:endParaRPr>
                    </a:p>
                  </a:txBody>
                  <a:tcPr marL="68580" marR="68580" marT="34301" marB="343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5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0" i="0" u="none" strike="noStrike" cap="none" normalizeH="0" baseline="0">
                          <a:ln>
                            <a:noFill/>
                          </a:ln>
                          <a:solidFill>
                            <a:schemeClr val="tx1"/>
                          </a:solidFill>
                          <a:effectLst/>
                          <a:latin typeface="Arial" charset="0"/>
                        </a:rPr>
                        <a:t>Coffee</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5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0" i="0" u="none" strike="noStrike" cap="none" normalizeH="0" baseline="0">
                          <a:ln>
                            <a:noFill/>
                          </a:ln>
                          <a:solidFill>
                            <a:schemeClr val="tx1"/>
                          </a:solidFill>
                          <a:effectLst/>
                          <a:latin typeface="Arial" charset="0"/>
                        </a:rPr>
                        <a:t>Coffee</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500" b="0" i="0" u="none" strike="noStrike" cap="none" normalizeH="0" baseline="0">
                        <a:ln>
                          <a:noFill/>
                        </a:ln>
                        <a:solidFill>
                          <a:schemeClr val="tx1"/>
                        </a:solidFill>
                        <a:effectLst/>
                        <a:latin typeface="Arial" charset="0"/>
                      </a:endParaRPr>
                    </a:p>
                  </a:txBody>
                  <a:tcPr marL="68580" marR="68580" marT="34301" marB="343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276">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0" i="0" u="none" strike="noStrike" cap="none" normalizeH="0" baseline="0">
                          <a:ln>
                            <a:noFill/>
                          </a:ln>
                          <a:solidFill>
                            <a:schemeClr val="tx1"/>
                          </a:solidFill>
                          <a:effectLst/>
                          <a:latin typeface="Arial" charset="0"/>
                        </a:rPr>
                        <a:t>Tea</a:t>
                      </a:r>
                    </a:p>
                  </a:txBody>
                  <a:tcPr marL="68580" marR="68580" marT="34301" marB="343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0" i="0" u="none" strike="noStrike" cap="none" normalizeH="0" baseline="0">
                          <a:ln>
                            <a:noFill/>
                          </a:ln>
                          <a:solidFill>
                            <a:schemeClr val="tx1"/>
                          </a:solidFill>
                          <a:effectLst/>
                          <a:latin typeface="Arial" charset="0"/>
                        </a:rPr>
                        <a:t>15</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0" i="0" u="none" strike="noStrike" cap="none" normalizeH="0" baseline="0">
                          <a:ln>
                            <a:noFill/>
                          </a:ln>
                          <a:solidFill>
                            <a:schemeClr val="tx1"/>
                          </a:solidFill>
                          <a:effectLst/>
                          <a:latin typeface="Arial" charset="0"/>
                        </a:rPr>
                        <a:t>5</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0" i="0" u="none" strike="noStrike" cap="none" normalizeH="0" baseline="0">
                          <a:ln>
                            <a:noFill/>
                          </a:ln>
                          <a:solidFill>
                            <a:schemeClr val="tx1"/>
                          </a:solidFill>
                          <a:effectLst/>
                          <a:latin typeface="Arial" charset="0"/>
                        </a:rPr>
                        <a:t>20</a:t>
                      </a:r>
                    </a:p>
                  </a:txBody>
                  <a:tcPr marL="68580" marR="68580" marT="34301" marB="343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276">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0" i="0" u="none" strike="noStrike" cap="none" normalizeH="0" baseline="0" dirty="0">
                          <a:ln>
                            <a:noFill/>
                          </a:ln>
                          <a:solidFill>
                            <a:schemeClr val="tx1"/>
                          </a:solidFill>
                          <a:effectLst/>
                          <a:latin typeface="Arial" charset="0"/>
                        </a:rPr>
                        <a:t>Tea</a:t>
                      </a:r>
                    </a:p>
                  </a:txBody>
                  <a:tcPr marL="68580" marR="68580" marT="34301" marB="343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0" i="0" u="none" strike="noStrike" cap="none" normalizeH="0" baseline="0">
                          <a:ln>
                            <a:noFill/>
                          </a:ln>
                          <a:solidFill>
                            <a:schemeClr val="tx1"/>
                          </a:solidFill>
                          <a:effectLst/>
                          <a:latin typeface="Arial" charset="0"/>
                        </a:rPr>
                        <a:t>75</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0" i="0" u="none" strike="noStrike" cap="none" normalizeH="0" baseline="0">
                          <a:ln>
                            <a:noFill/>
                          </a:ln>
                          <a:solidFill>
                            <a:schemeClr val="tx1"/>
                          </a:solidFill>
                          <a:effectLst/>
                          <a:latin typeface="Arial" charset="0"/>
                        </a:rPr>
                        <a:t>5</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0" i="0" u="none" strike="noStrike" cap="none" normalizeH="0" baseline="0">
                          <a:ln>
                            <a:noFill/>
                          </a:ln>
                          <a:solidFill>
                            <a:schemeClr val="tx1"/>
                          </a:solidFill>
                          <a:effectLst/>
                          <a:latin typeface="Arial" charset="0"/>
                        </a:rPr>
                        <a:t>80</a:t>
                      </a:r>
                    </a:p>
                  </a:txBody>
                  <a:tcPr marL="68580" marR="68580" marT="34301" marB="343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276">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500" b="0" i="0" u="none" strike="noStrike" cap="none" normalizeH="0" baseline="0">
                        <a:ln>
                          <a:noFill/>
                        </a:ln>
                        <a:solidFill>
                          <a:schemeClr val="tx1"/>
                        </a:solidFill>
                        <a:effectLst/>
                        <a:latin typeface="Arial" charset="0"/>
                      </a:endParaRPr>
                    </a:p>
                  </a:txBody>
                  <a:tcPr marL="68580" marR="68580" marT="34301" marB="343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0" i="0" u="none" strike="noStrike" cap="none" normalizeH="0" baseline="0" dirty="0">
                          <a:ln>
                            <a:noFill/>
                          </a:ln>
                          <a:solidFill>
                            <a:schemeClr val="tx1"/>
                          </a:solidFill>
                          <a:effectLst/>
                          <a:latin typeface="Arial" charset="0"/>
                        </a:rPr>
                        <a:t>90</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0" i="0" u="none" strike="noStrike" cap="none" normalizeH="0" baseline="0" dirty="0">
                          <a:ln>
                            <a:noFill/>
                          </a:ln>
                          <a:solidFill>
                            <a:schemeClr val="tx1"/>
                          </a:solidFill>
                          <a:effectLst/>
                          <a:latin typeface="Arial" charset="0"/>
                        </a:rPr>
                        <a:t>10</a:t>
                      </a:r>
                    </a:p>
                  </a:txBody>
                  <a:tcPr marL="68580" marR="68580" marT="34301" marB="343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0" i="0" u="none" strike="noStrike" cap="none" normalizeH="0" baseline="0" dirty="0">
                          <a:ln>
                            <a:noFill/>
                          </a:ln>
                          <a:solidFill>
                            <a:schemeClr val="tx1"/>
                          </a:solidFill>
                          <a:effectLst/>
                          <a:latin typeface="Arial" charset="0"/>
                        </a:rPr>
                        <a:t>100</a:t>
                      </a:r>
                    </a:p>
                  </a:txBody>
                  <a:tcPr marL="68580" marR="68580" marT="34301" marB="343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Line 30">
            <a:extLst>
              <a:ext uri="{FF2B5EF4-FFF2-40B4-BE49-F238E27FC236}">
                <a16:creationId xmlns:a16="http://schemas.microsoft.com/office/drawing/2014/main" id="{8D61F9D8-00EE-F3CB-771E-A57143BA52C6}"/>
              </a:ext>
            </a:extLst>
          </p:cNvPr>
          <p:cNvSpPr>
            <a:spLocks noChangeShapeType="1"/>
          </p:cNvSpPr>
          <p:nvPr/>
        </p:nvSpPr>
        <p:spPr bwMode="auto">
          <a:xfrm>
            <a:off x="4429124" y="1691160"/>
            <a:ext cx="5715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8" name="Line 31">
            <a:extLst>
              <a:ext uri="{FF2B5EF4-FFF2-40B4-BE49-F238E27FC236}">
                <a16:creationId xmlns:a16="http://schemas.microsoft.com/office/drawing/2014/main" id="{3CE6D9FB-286E-D221-6206-E360870EBBF3}"/>
              </a:ext>
            </a:extLst>
          </p:cNvPr>
          <p:cNvSpPr>
            <a:spLocks noChangeShapeType="1"/>
          </p:cNvSpPr>
          <p:nvPr/>
        </p:nvSpPr>
        <p:spPr bwMode="auto">
          <a:xfrm>
            <a:off x="3057524" y="2338098"/>
            <a:ext cx="2857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Tree>
    <p:extLst>
      <p:ext uri="{BB962C8B-B14F-4D97-AF65-F5344CB8AC3E}">
        <p14:creationId xmlns:p14="http://schemas.microsoft.com/office/powerpoint/2010/main" val="234185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1221" y="378470"/>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55980" y="1507227"/>
            <a:ext cx="7800648" cy="3531476"/>
          </a:xfrm>
        </p:spPr>
        <p:txBody>
          <a:bodyPr vert="horz" wrap="square" lIns="68580" tIns="34290" rIns="68580" bIns="34290" rtlCol="0" anchor="t" anchorCtr="0">
            <a:noAutofit/>
          </a:bodyPr>
          <a:lstStyle/>
          <a:p>
            <a:pPr indent="-349250"/>
            <a:r>
              <a:rPr lang="en-US" sz="2400" dirty="0">
                <a:solidFill>
                  <a:srgbClr val="084183"/>
                </a:solidFill>
                <a:latin typeface="Helvetica" panose="020B0604020202020204" pitchFamily="34" charset="0"/>
                <a:ea typeface="+mn-lt"/>
                <a:cs typeface="Helvetica" panose="020B0604020202020204" pitchFamily="34" charset="0"/>
              </a:rPr>
              <a:t>Association Rule Discovery</a:t>
            </a:r>
          </a:p>
          <a:p>
            <a:pPr indent="-349250"/>
            <a:r>
              <a:rPr lang="en-US" sz="2400" dirty="0">
                <a:solidFill>
                  <a:srgbClr val="084183"/>
                </a:solidFill>
                <a:latin typeface="Helvetica" panose="020B0604020202020204" pitchFamily="34" charset="0"/>
                <a:ea typeface="+mn-lt"/>
                <a:cs typeface="Helvetica" panose="020B0604020202020204" pitchFamily="34" charset="0"/>
              </a:rPr>
              <a:t>Association Rule</a:t>
            </a:r>
          </a:p>
          <a:p>
            <a:pPr indent="-349250"/>
            <a:r>
              <a:rPr lang="en-US" sz="2400" dirty="0"/>
              <a:t>Evaluation of Association Rule</a:t>
            </a:r>
            <a:endParaRPr lang="en-US" sz="2400" dirty="0">
              <a:solidFill>
                <a:srgbClr val="084183"/>
              </a:solidFill>
              <a:latin typeface="Helvetica" panose="020B0604020202020204" pitchFamily="34" charset="0"/>
              <a:ea typeface="+mn-lt"/>
              <a:cs typeface="Helvetica" panose="020B0604020202020204" pitchFamily="34" charset="0"/>
            </a:endParaRPr>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61BF-CE8E-6E48-BB5A-4C004CB25AE3}"/>
              </a:ext>
            </a:extLst>
          </p:cNvPr>
          <p:cNvSpPr>
            <a:spLocks noGrp="1"/>
          </p:cNvSpPr>
          <p:nvPr>
            <p:ph type="title"/>
          </p:nvPr>
        </p:nvSpPr>
        <p:spPr>
          <a:xfrm>
            <a:off x="479690" y="358972"/>
            <a:ext cx="8157007" cy="1089755"/>
          </a:xfrm>
        </p:spPr>
        <p:txBody>
          <a:bodyPr/>
          <a:lstStyle/>
          <a:p>
            <a:r>
              <a:rPr lang="en-US" sz="4000" dirty="0"/>
              <a:t>Implementation</a:t>
            </a:r>
          </a:p>
        </p:txBody>
      </p:sp>
      <p:sp>
        <p:nvSpPr>
          <p:cNvPr id="4" name="Slide Number Placeholder 3">
            <a:extLst>
              <a:ext uri="{FF2B5EF4-FFF2-40B4-BE49-F238E27FC236}">
                <a16:creationId xmlns:a16="http://schemas.microsoft.com/office/drawing/2014/main" id="{62E17D53-CE72-C84B-B897-89AEBD882C6E}"/>
              </a:ext>
            </a:extLst>
          </p:cNvPr>
          <p:cNvSpPr>
            <a:spLocks noGrp="1"/>
          </p:cNvSpPr>
          <p:nvPr>
            <p:ph type="sldNum" sz="quarter" idx="12"/>
          </p:nvPr>
        </p:nvSpPr>
        <p:spPr/>
        <p:txBody>
          <a:bodyPr/>
          <a:lstStyle/>
          <a:p>
            <a:pPr>
              <a:defRPr/>
            </a:pPr>
            <a:fld id="{00000000-1234-1234-1234-123412341234}" type="slidenum">
              <a:rPr lang="en-US" smtClean="0">
                <a:solidFill>
                  <a:schemeClr val="dk1"/>
                </a:solidFill>
                <a:latin typeface="Corbel"/>
                <a:ea typeface="Corbel"/>
                <a:cs typeface="Corbel"/>
                <a:sym typeface="Corbel"/>
              </a:rPr>
              <a:pPr>
                <a:defRPr/>
              </a:pPr>
              <a:t>20</a:t>
            </a:fld>
            <a:endParaRPr lang="en-US" dirty="0">
              <a:solidFill>
                <a:schemeClr val="dk1"/>
              </a:solidFill>
              <a:latin typeface="Corbel"/>
              <a:ea typeface="Corbel"/>
              <a:cs typeface="Corbel"/>
              <a:sym typeface="Corbel"/>
            </a:endParaRPr>
          </a:p>
        </p:txBody>
      </p:sp>
      <p:pic>
        <p:nvPicPr>
          <p:cNvPr id="5" name="Picture 4">
            <a:extLst>
              <a:ext uri="{FF2B5EF4-FFF2-40B4-BE49-F238E27FC236}">
                <a16:creationId xmlns:a16="http://schemas.microsoft.com/office/drawing/2014/main" id="{29FFA0C7-095A-7C4D-8626-63F23337D72F}"/>
              </a:ext>
            </a:extLst>
          </p:cNvPr>
          <p:cNvPicPr>
            <a:picLocks noChangeAspect="1"/>
          </p:cNvPicPr>
          <p:nvPr/>
        </p:nvPicPr>
        <p:blipFill>
          <a:blip r:embed="rId3"/>
          <a:stretch>
            <a:fillRect/>
          </a:stretch>
        </p:blipFill>
        <p:spPr>
          <a:xfrm>
            <a:off x="378339" y="1495689"/>
            <a:ext cx="8352628" cy="3828288"/>
          </a:xfrm>
          <a:prstGeom prst="rect">
            <a:avLst/>
          </a:prstGeom>
        </p:spPr>
      </p:pic>
    </p:spTree>
    <p:extLst>
      <p:ext uri="{BB962C8B-B14F-4D97-AF65-F5344CB8AC3E}">
        <p14:creationId xmlns:p14="http://schemas.microsoft.com/office/powerpoint/2010/main" val="44507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Association Rule Discovery</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821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2184" y="498743"/>
            <a:ext cx="7922860" cy="804654"/>
          </a:xfrm>
        </p:spPr>
        <p:txBody>
          <a:bodyPr anchor="b">
            <a:normAutofit/>
          </a:bodyPr>
          <a:lstStyle/>
          <a:p>
            <a:r>
              <a:rPr lang="en-US" sz="4000" dirty="0">
                <a:ea typeface="+mj-lt"/>
                <a:cs typeface="+mj-lt"/>
              </a:rPr>
              <a:t>Association Rule Discovery</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20809" y="1306837"/>
            <a:ext cx="8623192" cy="2745323"/>
          </a:xfrm>
        </p:spPr>
        <p:txBody>
          <a:bodyPr vert="horz" wrap="square" lIns="68580" tIns="34290" rIns="68580" bIns="34290" rtlCol="0" anchor="t" anchorCtr="0">
            <a:noAutofit/>
          </a:bodyPr>
          <a:lstStyle/>
          <a:p>
            <a:pPr>
              <a:buClrTx/>
            </a:pPr>
            <a:r>
              <a:rPr lang="en-US" altLang="en-US" sz="1800" dirty="0">
                <a:latin typeface="Helvetica" panose="020B0604020202020204" pitchFamily="34" charset="0"/>
                <a:cs typeface="Helvetica" panose="020B0604020202020204" pitchFamily="34" charset="0"/>
              </a:rPr>
              <a:t>Wiki:</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is</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a</a:t>
            </a:r>
            <a:r>
              <a:rPr lang="zh-CN" altLang="en-US" sz="1800" dirty="0">
                <a:latin typeface="Helvetica" panose="020B0604020202020204" pitchFamily="34" charset="0"/>
                <a:cs typeface="Helvetica" panose="020B0604020202020204" pitchFamily="34" charset="0"/>
              </a:rPr>
              <a:t> </a:t>
            </a:r>
            <a:r>
              <a:rPr lang="en-US" altLang="zh-CN" sz="1800" dirty="0">
                <a:solidFill>
                  <a:srgbClr val="FF0000"/>
                </a:solidFill>
                <a:latin typeface="Helvetica" panose="020B0604020202020204" pitchFamily="34" charset="0"/>
                <a:cs typeface="Helvetica" panose="020B0604020202020204" pitchFamily="34" charset="0"/>
              </a:rPr>
              <a:t>rule-based</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machine</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learning</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method for </a:t>
            </a:r>
            <a:r>
              <a:rPr lang="en-US" sz="1800" dirty="0">
                <a:solidFill>
                  <a:srgbClr val="FF0000"/>
                </a:solidFill>
                <a:latin typeface="Helvetica" panose="020B0604020202020204" pitchFamily="34" charset="0"/>
                <a:cs typeface="Helvetica" panose="020B0604020202020204" pitchFamily="34" charset="0"/>
              </a:rPr>
              <a:t>discovering interesting relations between variables</a:t>
            </a:r>
            <a:r>
              <a:rPr lang="en-US" sz="1800" dirty="0">
                <a:latin typeface="Helvetica" panose="020B0604020202020204" pitchFamily="34" charset="0"/>
                <a:cs typeface="Helvetica" panose="020B0604020202020204" pitchFamily="34" charset="0"/>
              </a:rPr>
              <a:t> in large databases. It is intended to identify strong rules discovered in databases using some </a:t>
            </a:r>
            <a:r>
              <a:rPr lang="en-US" sz="1800" dirty="0">
                <a:solidFill>
                  <a:srgbClr val="FF0000"/>
                </a:solidFill>
                <a:latin typeface="Helvetica" panose="020B0604020202020204" pitchFamily="34" charset="0"/>
                <a:cs typeface="Helvetica" panose="020B0604020202020204" pitchFamily="34" charset="0"/>
              </a:rPr>
              <a:t>measures of interestingness</a:t>
            </a:r>
          </a:p>
          <a:p>
            <a:pPr>
              <a:buClrTx/>
            </a:pPr>
            <a:r>
              <a:rPr lang="en-US" sz="1800" dirty="0">
                <a:latin typeface="Helvetica" panose="020B0604020202020204" pitchFamily="34" charset="0"/>
                <a:cs typeface="Helvetica" panose="020B0604020202020204" pitchFamily="34" charset="0"/>
              </a:rPr>
              <a:t>Produce dependency rules which will predict occurrence of an item based on occurrences of other items</a:t>
            </a:r>
            <a:endParaRPr lang="en-US" altLang="en-US" sz="1800" dirty="0">
              <a:latin typeface="Helvetica" panose="020B0604020202020204" pitchFamily="34" charset="0"/>
              <a:cs typeface="Helvetica" panose="020B0604020202020204" pitchFamily="34" charset="0"/>
            </a:endParaRPr>
          </a:p>
          <a:p>
            <a:pPr>
              <a:buClrTx/>
            </a:pPr>
            <a:r>
              <a:rPr lang="en-US" altLang="zh-CN" sz="1800" b="1" dirty="0">
                <a:latin typeface="Helvetica" panose="020B0604020202020204" pitchFamily="34" charset="0"/>
                <a:cs typeface="Helvetica" panose="020B0604020202020204" pitchFamily="34" charset="0"/>
              </a:rPr>
              <a:t>Input</a:t>
            </a:r>
            <a:r>
              <a:rPr lang="en-US" altLang="zh-CN" sz="1800" dirty="0">
                <a:latin typeface="Helvetica" panose="020B0604020202020204" pitchFamily="34" charset="0"/>
                <a:cs typeface="Helvetica" panose="020B0604020202020204" pitchFamily="34" charset="0"/>
              </a:rPr>
              <a:t>:</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a</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collection</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of</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records</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(e.g.,</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transactions)</a:t>
            </a:r>
          </a:p>
          <a:p>
            <a:pPr>
              <a:buClrTx/>
            </a:pPr>
            <a:r>
              <a:rPr lang="en-US" altLang="zh-CN" sz="1800" b="1" dirty="0">
                <a:latin typeface="Helvetica" panose="020B0604020202020204" pitchFamily="34" charset="0"/>
                <a:cs typeface="Helvetica" panose="020B0604020202020204" pitchFamily="34" charset="0"/>
              </a:rPr>
              <a:t>Output:</a:t>
            </a:r>
            <a:r>
              <a:rPr lang="zh-CN" altLang="en-US" sz="1800" b="1"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a</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set</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of</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interesting</a:t>
            </a:r>
            <a:r>
              <a:rPr lang="zh-CN" altLang="en-US" sz="1800" dirty="0">
                <a:latin typeface="Helvetica" panose="020B0604020202020204" pitchFamily="34" charset="0"/>
                <a:cs typeface="Helvetica" panose="020B0604020202020204" pitchFamily="34" charset="0"/>
              </a:rPr>
              <a:t> </a:t>
            </a:r>
            <a:r>
              <a:rPr lang="en-US" altLang="zh-CN" sz="1800" dirty="0">
                <a:latin typeface="Helvetica" panose="020B0604020202020204" pitchFamily="34" charset="0"/>
                <a:cs typeface="Helvetica" panose="020B0604020202020204" pitchFamily="34" charset="0"/>
              </a:rPr>
              <a:t>rules</a:t>
            </a:r>
            <a:endParaRPr lang="en-US" sz="1800" dirty="0">
              <a:latin typeface="Helvetica" panose="020B0604020202020204" pitchFamily="34" charset="0"/>
              <a:cs typeface="Helvetica" panose="020B0604020202020204" pitchFamily="34" charset="0"/>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graphicFrame>
        <p:nvGraphicFramePr>
          <p:cNvPr id="5" name="Object 4">
            <a:extLst>
              <a:ext uri="{FF2B5EF4-FFF2-40B4-BE49-F238E27FC236}">
                <a16:creationId xmlns:a16="http://schemas.microsoft.com/office/drawing/2014/main" id="{977A37B1-14F1-2D79-B3EE-016B4DD0F224}"/>
              </a:ext>
            </a:extLst>
          </p:cNvPr>
          <p:cNvGraphicFramePr>
            <a:graphicFrameLocks noChangeAspect="1"/>
          </p:cNvGraphicFramePr>
          <p:nvPr>
            <p:extLst>
              <p:ext uri="{D42A27DB-BD31-4B8C-83A1-F6EECF244321}">
                <p14:modId xmlns:p14="http://schemas.microsoft.com/office/powerpoint/2010/main" val="1870454197"/>
              </p:ext>
            </p:extLst>
          </p:nvPr>
        </p:nvGraphicFramePr>
        <p:xfrm>
          <a:off x="1304692" y="3780551"/>
          <a:ext cx="3297238" cy="1690688"/>
        </p:xfrm>
        <a:graphic>
          <a:graphicData uri="http://schemas.openxmlformats.org/presentationml/2006/ole">
            <mc:AlternateContent xmlns:mc="http://schemas.openxmlformats.org/markup-compatibility/2006">
              <mc:Choice xmlns:v="urn:schemas-microsoft-com:vml" Requires="v">
                <p:oleObj name="Document" r:id="rId3" imgW="3834493" imgH="1997086" progId="Word.Document.8">
                  <p:embed/>
                </p:oleObj>
              </mc:Choice>
              <mc:Fallback>
                <p:oleObj name="Document" r:id="rId3" imgW="3834493" imgH="1997086" progId="Word.Document.8">
                  <p:embed/>
                  <p:pic>
                    <p:nvPicPr>
                      <p:cNvPr id="4" name="Object 4">
                        <a:extLst>
                          <a:ext uri="{FF2B5EF4-FFF2-40B4-BE49-F238E27FC236}">
                            <a16:creationId xmlns:a16="http://schemas.microsoft.com/office/drawing/2014/main" id="{6D4F68FE-6581-DD46-8EE5-CD13553972D3}"/>
                          </a:ext>
                        </a:extLst>
                      </p:cNvPr>
                      <p:cNvPicPr>
                        <a:picLocks noChangeAspect="1" noChangeArrowheads="1"/>
                      </p:cNvPicPr>
                      <p:nvPr/>
                    </p:nvPicPr>
                    <p:blipFill>
                      <a:blip r:embed="rId4"/>
                      <a:srcRect/>
                      <a:stretch>
                        <a:fillRect/>
                      </a:stretch>
                    </p:blipFill>
                    <p:spPr bwMode="auto">
                      <a:xfrm>
                        <a:off x="1304692" y="3780551"/>
                        <a:ext cx="3297238" cy="16906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 name="Text Box 5">
            <a:extLst>
              <a:ext uri="{FF2B5EF4-FFF2-40B4-BE49-F238E27FC236}">
                <a16:creationId xmlns:a16="http://schemas.microsoft.com/office/drawing/2014/main" id="{F883686E-A786-6D58-5E61-A550B9DF5420}"/>
              </a:ext>
            </a:extLst>
          </p:cNvPr>
          <p:cNvSpPr txBox="1">
            <a:spLocks noChangeArrowheads="1"/>
          </p:cNvSpPr>
          <p:nvPr/>
        </p:nvSpPr>
        <p:spPr bwMode="auto">
          <a:xfrm>
            <a:off x="4799186" y="4042667"/>
            <a:ext cx="2266967" cy="923330"/>
          </a:xfrm>
          <a:prstGeom prst="rect">
            <a:avLst/>
          </a:prstGeom>
          <a:solidFill>
            <a:srgbClr val="CCCCFF"/>
          </a:solidFill>
          <a:ln>
            <a:noFill/>
          </a:ln>
          <a:effectLst>
            <a:outerShdw blurRad="63500" dist="107763" dir="2700000" algn="ctr" rotWithShape="0">
              <a:schemeClr val="bg2">
                <a:alpha val="74998"/>
              </a:schemeClr>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2000" dirty="0">
                <a:latin typeface="Helvetica" panose="020B0604020202020204" pitchFamily="34" charset="0"/>
                <a:cs typeface="Helvetica" panose="020B0604020202020204" pitchFamily="34" charset="0"/>
              </a:rPr>
              <a:t>Rules Discovered:</a:t>
            </a:r>
          </a:p>
          <a:p>
            <a:r>
              <a:rPr lang="en-US" sz="2000" dirty="0">
                <a:latin typeface="Helvetica" panose="020B0604020202020204" pitchFamily="34" charset="0"/>
                <a:cs typeface="Helvetica" panose="020B0604020202020204" pitchFamily="34" charset="0"/>
              </a:rPr>
              <a:t>    </a:t>
            </a:r>
            <a:r>
              <a:rPr lang="en-US" dirty="0">
                <a:solidFill>
                  <a:srgbClr val="CC0000"/>
                </a:solidFill>
                <a:latin typeface="Helvetica" panose="020B0604020202020204" pitchFamily="34" charset="0"/>
                <a:cs typeface="Helvetica" panose="020B0604020202020204" pitchFamily="34" charset="0"/>
              </a:rPr>
              <a:t>{Milk} --&gt; {Coke}</a:t>
            </a:r>
          </a:p>
          <a:p>
            <a:r>
              <a:rPr lang="en-US" dirty="0">
                <a:solidFill>
                  <a:srgbClr val="CC0000"/>
                </a:solidFill>
                <a:latin typeface="Helvetica" panose="020B0604020202020204" pitchFamily="34" charset="0"/>
                <a:cs typeface="Helvetica" panose="020B0604020202020204" pitchFamily="34" charset="0"/>
              </a:rPr>
              <a:t>    {Diaper, Milk} --&gt; {Beer}</a:t>
            </a:r>
            <a:endParaRPr lang="en-US" sz="2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8268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8802" y="494579"/>
            <a:ext cx="7922860" cy="804654"/>
          </a:xfrm>
        </p:spPr>
        <p:txBody>
          <a:bodyPr anchor="b">
            <a:normAutofit/>
          </a:bodyPr>
          <a:lstStyle/>
          <a:p>
            <a:r>
              <a:rPr lang="en-US" sz="4000" dirty="0">
                <a:ea typeface="+mj-lt"/>
                <a:cs typeface="+mj-lt"/>
              </a:rPr>
              <a:t>Association Rule Discovery</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77524" y="1534510"/>
            <a:ext cx="8191589" cy="2840347"/>
          </a:xfrm>
        </p:spPr>
        <p:txBody>
          <a:bodyPr vert="horz" wrap="square" lIns="68580" tIns="34290" rIns="68580" bIns="34290" rtlCol="0" anchor="t" anchorCtr="0">
            <a:noAutofit/>
          </a:bodyPr>
          <a:lstStyle/>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kumimoji="0" lang="en-US" altLang="zh-CN"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Unsupervised</a:t>
            </a:r>
            <a:r>
              <a:rPr kumimoji="0" lang="zh-CN" altLang="en-US"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learning:</a:t>
            </a:r>
          </a:p>
          <a:p>
            <a:pPr marL="914400" marR="0" lvl="1" indent="-381000" algn="l" defTabSz="914400" rtl="0" eaLnBrk="1" fontAlgn="auto" latinLnBrk="0" hangingPunct="1">
              <a:lnSpc>
                <a:spcPct val="90000"/>
              </a:lnSpc>
              <a:spcBef>
                <a:spcPts val="500"/>
              </a:spcBef>
              <a:spcAft>
                <a:spcPts val="0"/>
              </a:spcAft>
              <a:buSzPts val="2400"/>
              <a:buFont typeface="Arial"/>
              <a:buChar char="•"/>
              <a:tabLst/>
              <a:defRPr/>
            </a:pPr>
            <a:r>
              <a:rPr kumimoji="0" lang="en-US" altLang="zh-CN"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Calibri"/>
              </a:rPr>
              <a:t>No</a:t>
            </a:r>
            <a:r>
              <a:rPr kumimoji="0" lang="zh-CN" altLang="en-US"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Calibri"/>
              </a:rPr>
              <a:t>target</a:t>
            </a:r>
            <a:r>
              <a:rPr kumimoji="0" lang="zh-CN" altLang="en-US"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Calibri"/>
              </a:rPr>
              <a:t>variable</a:t>
            </a:r>
          </a:p>
          <a:p>
            <a:pPr marL="914400" marR="0" lvl="1" indent="-381000" algn="l" defTabSz="914400" rtl="0" eaLnBrk="1" fontAlgn="auto" latinLnBrk="0" hangingPunct="1">
              <a:lnSpc>
                <a:spcPct val="90000"/>
              </a:lnSpc>
              <a:spcBef>
                <a:spcPts val="500"/>
              </a:spcBef>
              <a:spcAft>
                <a:spcPts val="0"/>
              </a:spcAft>
              <a:buSzPts val="2400"/>
              <a:buFont typeface="Arial"/>
              <a:buChar char="•"/>
              <a:tabLst/>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No</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training/test</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splitting</a:t>
            </a:r>
          </a:p>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kumimoji="0" lang="en-US" altLang="zh-CN"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The</a:t>
            </a:r>
            <a:r>
              <a:rPr kumimoji="0" lang="zh-CN" altLang="en-US"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discovered</a:t>
            </a:r>
            <a:r>
              <a:rPr kumimoji="0" lang="zh-CN" altLang="en-US"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rules</a:t>
            </a:r>
            <a:r>
              <a:rPr kumimoji="0" lang="zh-CN" altLang="en-US"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indicate</a:t>
            </a:r>
            <a:r>
              <a:rPr kumimoji="0" lang="zh-CN" altLang="en-US"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co-occurrence</a:t>
            </a:r>
            <a:r>
              <a:rPr kumimoji="0" lang="zh-CN" altLang="en-US"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but</a:t>
            </a:r>
            <a:r>
              <a:rPr kumimoji="0" lang="zh-CN" altLang="en-US"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not</a:t>
            </a:r>
            <a:r>
              <a:rPr kumimoji="0" lang="zh-CN" altLang="en-US"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necessarily</a:t>
            </a:r>
            <a:r>
              <a:rPr kumimoji="0" lang="zh-CN" altLang="en-US"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sz="18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causality</a:t>
            </a:r>
          </a:p>
          <a:p>
            <a:pPr marL="914400" marR="0" lvl="1" indent="-381000" algn="l" defTabSz="914400" rtl="0" eaLnBrk="1" fontAlgn="auto" latinLnBrk="0" hangingPunct="1">
              <a:lnSpc>
                <a:spcPct val="90000"/>
              </a:lnSpc>
              <a:spcBef>
                <a:spcPts val="500"/>
              </a:spcBef>
              <a:spcAft>
                <a:spcPts val="0"/>
              </a:spcAft>
              <a:buSzPts val="2400"/>
              <a:buFont typeface="Arial"/>
              <a:buChar char="•"/>
              <a:tabLst/>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Association</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may</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suggest</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causality</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but</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not</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they</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are</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not</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equivalent</a:t>
            </a:r>
          </a:p>
          <a:p>
            <a:pPr marL="819150" lvl="1" indent="-285750">
              <a:lnSpc>
                <a:spcPct val="90000"/>
              </a:lnSpc>
              <a:spcBef>
                <a:spcPts val="500"/>
              </a:spcBef>
              <a:spcAft>
                <a:spcPts val="0"/>
              </a:spcAft>
              <a:buSzPts val="2400"/>
              <a:defRPr/>
            </a:pPr>
            <a:endPar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a:p>
            <a:pPr marL="819150" lvl="1" indent="-285750">
              <a:lnSpc>
                <a:spcPct val="90000"/>
              </a:lnSpc>
              <a:spcBef>
                <a:spcPts val="500"/>
              </a:spcBef>
              <a:spcAft>
                <a:spcPts val="0"/>
              </a:spcAft>
              <a:buSzPts val="2400"/>
              <a:defRPr/>
            </a:pPr>
            <a:endParaRPr lang="en-US" altLang="zh-CN" dirty="0">
              <a:solidFill>
                <a:schemeClr val="tx1"/>
              </a:solidFill>
              <a:latin typeface="Helvetica" panose="020B0604020202020204" pitchFamily="34" charset="0"/>
              <a:cs typeface="Helvetica" panose="020B0604020202020204" pitchFamily="34" charset="0"/>
              <a:sym typeface="Calibri"/>
            </a:endParaRPr>
          </a:p>
          <a:p>
            <a:pPr marL="819150" lvl="1" indent="-285750">
              <a:lnSpc>
                <a:spcPct val="90000"/>
              </a:lnSpc>
              <a:spcBef>
                <a:spcPts val="500"/>
              </a:spcBef>
              <a:spcAft>
                <a:spcPts val="0"/>
              </a:spcAft>
              <a:buSzPts val="2400"/>
              <a:defRPr/>
            </a:pPr>
            <a:br>
              <a:rPr lang="en-US" altLang="zh-CN" noProof="0" dirty="0">
                <a:solidFill>
                  <a:schemeClr val="tx1"/>
                </a:solidFill>
                <a:latin typeface="Helvetica" panose="020B0604020202020204" pitchFamily="34" charset="0"/>
                <a:cs typeface="Helvetica" panose="020B0604020202020204" pitchFamily="34" charset="0"/>
                <a:sym typeface="Calibri"/>
              </a:rPr>
            </a:br>
            <a:endPar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a:p>
            <a:pPr marL="914400" marR="0" lvl="1" indent="-381000" algn="l" defTabSz="914400" rtl="0" eaLnBrk="1" fontAlgn="auto" latinLnBrk="0" hangingPunct="1">
              <a:lnSpc>
                <a:spcPct val="90000"/>
              </a:lnSpc>
              <a:spcBef>
                <a:spcPts val="500"/>
              </a:spcBef>
              <a:spcAft>
                <a:spcPts val="0"/>
              </a:spcAft>
              <a:buSzPts val="2400"/>
              <a:buFont typeface="Arial"/>
              <a:buChar char="•"/>
              <a:tabLst/>
              <a:defRPr/>
            </a:pPr>
            <a:endPar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a:p>
            <a:pPr marL="914400" marR="0" lvl="1" indent="-381000" algn="l" defTabSz="914400" rtl="0" eaLnBrk="1" fontAlgn="auto" latinLnBrk="0" hangingPunct="1">
              <a:lnSpc>
                <a:spcPct val="90000"/>
              </a:lnSpc>
              <a:spcBef>
                <a:spcPts val="500"/>
              </a:spcBef>
              <a:spcAft>
                <a:spcPts val="0"/>
              </a:spcAft>
              <a:buSzPts val="2400"/>
              <a:buFont typeface="Arial"/>
              <a:buChar char="•"/>
              <a:tabLst/>
              <a:defRPr/>
            </a:pPr>
            <a:endPar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a:p>
            <a:pPr marL="914400" marR="0" lvl="1" indent="-381000" algn="l" defTabSz="914400" rtl="0" eaLnBrk="1" fontAlgn="auto" latinLnBrk="0" hangingPunct="1">
              <a:lnSpc>
                <a:spcPct val="90000"/>
              </a:lnSpc>
              <a:spcBef>
                <a:spcPts val="500"/>
              </a:spcBef>
              <a:spcAft>
                <a:spcPts val="0"/>
              </a:spcAft>
              <a:buSzPts val="2400"/>
              <a:buFont typeface="Arial"/>
              <a:buChar char="•"/>
              <a:tabLst/>
              <a:defRPr/>
            </a:pPr>
            <a:endPar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a:p>
            <a:pPr marL="914400" marR="0" lvl="1" indent="-381000" algn="l" defTabSz="914400" rtl="0" eaLnBrk="1" fontAlgn="auto" latinLnBrk="0" hangingPunct="1">
              <a:lnSpc>
                <a:spcPct val="90000"/>
              </a:lnSpc>
              <a:spcBef>
                <a:spcPts val="500"/>
              </a:spcBef>
              <a:spcAft>
                <a:spcPts val="0"/>
              </a:spcAft>
              <a:buSzPts val="2400"/>
              <a:buFont typeface="Arial"/>
              <a:buChar char="•"/>
              <a:tabLst/>
              <a:defRPr/>
            </a:pP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Needs</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human</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input</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to</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determine</a:t>
            </a:r>
            <a:r>
              <a:rPr kumimoji="0" lang="zh-CN" alt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a:t>
            </a:r>
            <a:r>
              <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causality</a:t>
            </a:r>
            <a:endParaRPr kumimoji="0" lang="en-US"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pic>
        <p:nvPicPr>
          <p:cNvPr id="5" name="Picture 4">
            <a:extLst>
              <a:ext uri="{FF2B5EF4-FFF2-40B4-BE49-F238E27FC236}">
                <a16:creationId xmlns:a16="http://schemas.microsoft.com/office/drawing/2014/main" id="{9937EA8D-7300-92B6-B069-1E38A32B27A6}"/>
              </a:ext>
            </a:extLst>
          </p:cNvPr>
          <p:cNvPicPr>
            <a:picLocks noChangeAspect="1"/>
          </p:cNvPicPr>
          <p:nvPr/>
        </p:nvPicPr>
        <p:blipFill>
          <a:blip r:embed="rId3"/>
          <a:stretch>
            <a:fillRect/>
          </a:stretch>
        </p:blipFill>
        <p:spPr>
          <a:xfrm>
            <a:off x="467834" y="3208521"/>
            <a:ext cx="3415292" cy="1654794"/>
          </a:xfrm>
          <a:prstGeom prst="rect">
            <a:avLst/>
          </a:prstGeom>
        </p:spPr>
      </p:pic>
      <p:pic>
        <p:nvPicPr>
          <p:cNvPr id="6" name="Picture 5">
            <a:extLst>
              <a:ext uri="{FF2B5EF4-FFF2-40B4-BE49-F238E27FC236}">
                <a16:creationId xmlns:a16="http://schemas.microsoft.com/office/drawing/2014/main" id="{D4D6AEDC-1867-DEE9-CF01-ABD0CF604747}"/>
              </a:ext>
            </a:extLst>
          </p:cNvPr>
          <p:cNvPicPr>
            <a:picLocks noChangeAspect="1"/>
          </p:cNvPicPr>
          <p:nvPr/>
        </p:nvPicPr>
        <p:blipFill>
          <a:blip r:embed="rId4"/>
          <a:stretch>
            <a:fillRect/>
          </a:stretch>
        </p:blipFill>
        <p:spPr>
          <a:xfrm>
            <a:off x="5155380" y="3208521"/>
            <a:ext cx="3461007" cy="1654794"/>
          </a:xfrm>
          <a:prstGeom prst="rect">
            <a:avLst/>
          </a:prstGeom>
        </p:spPr>
      </p:pic>
      <p:sp>
        <p:nvSpPr>
          <p:cNvPr id="7" name="TextBox 6">
            <a:extLst>
              <a:ext uri="{FF2B5EF4-FFF2-40B4-BE49-F238E27FC236}">
                <a16:creationId xmlns:a16="http://schemas.microsoft.com/office/drawing/2014/main" id="{E991D283-D801-C994-8638-BA600B8E4EAF}"/>
              </a:ext>
            </a:extLst>
          </p:cNvPr>
          <p:cNvSpPr txBox="1"/>
          <p:nvPr/>
        </p:nvSpPr>
        <p:spPr>
          <a:xfrm>
            <a:off x="2715739" y="4904141"/>
            <a:ext cx="3985386" cy="307777"/>
          </a:xfrm>
          <a:prstGeom prst="rect">
            <a:avLst/>
          </a:prstGeom>
          <a:noFill/>
        </p:spPr>
        <p:txBody>
          <a:bodyPr wrap="none" rtlCol="0">
            <a:spAutoFit/>
          </a:bodyPr>
          <a:lstStyle/>
          <a:p>
            <a:r>
              <a:rPr lang="en-US" dirty="0">
                <a:solidFill>
                  <a:srgbClr val="002060"/>
                </a:solidFill>
                <a:hlinkClick r:id="rId5"/>
              </a:rPr>
              <a:t>http://www.tylervigen.com/spurious-correlations</a:t>
            </a:r>
            <a:r>
              <a:rPr lang="en-US" dirty="0">
                <a:solidFill>
                  <a:srgbClr val="002060"/>
                </a:solidFill>
              </a:rPr>
              <a:t> </a:t>
            </a:r>
          </a:p>
        </p:txBody>
      </p:sp>
    </p:spTree>
    <p:extLst>
      <p:ext uri="{BB962C8B-B14F-4D97-AF65-F5344CB8AC3E}">
        <p14:creationId xmlns:p14="http://schemas.microsoft.com/office/powerpoint/2010/main" val="226425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16130" y="486190"/>
            <a:ext cx="8726534" cy="804654"/>
          </a:xfrm>
        </p:spPr>
        <p:txBody>
          <a:bodyPr anchor="b">
            <a:normAutofit/>
          </a:bodyPr>
          <a:lstStyle/>
          <a:p>
            <a:r>
              <a:rPr lang="en-US" sz="4000" dirty="0">
                <a:ea typeface="+mj-lt"/>
                <a:cs typeface="+mj-lt"/>
              </a:rPr>
              <a:t>Association Rule Discovery: Example</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24369" y="1509343"/>
            <a:ext cx="7996693" cy="2840347"/>
          </a:xfrm>
        </p:spPr>
        <p:txBody>
          <a:bodyPr vert="horz" wrap="square" lIns="68580" tIns="34290" rIns="68580" bIns="34290" rtlCol="0" anchor="t" anchorCtr="0">
            <a:noAutofit/>
          </a:bodyPr>
          <a:lstStyle/>
          <a:p>
            <a:pPr marL="461963" marR="0" lvl="0" indent="-344488" algn="l" defTabSz="914400" rtl="0" eaLnBrk="1" fontAlgn="auto" latinLnBrk="0" hangingPunct="1">
              <a:lnSpc>
                <a:spcPct val="90000"/>
              </a:lnSpc>
              <a:spcBef>
                <a:spcPts val="1000"/>
              </a:spcBef>
              <a:spcAft>
                <a:spcPts val="0"/>
              </a:spcAft>
              <a:buSzPts val="2800"/>
              <a:buFont typeface="Arial"/>
              <a:buChar char="•"/>
              <a:tabLst/>
              <a:defRPr/>
            </a:pPr>
            <a:r>
              <a:rPr kumimoji="0" lang="en-US" altLang="zh-CN" sz="24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Find potential correlation between events:</a:t>
            </a:r>
          </a:p>
          <a:p>
            <a:pPr marL="796925" lvl="1" indent="-334963">
              <a:lnSpc>
                <a:spcPct val="90000"/>
              </a:lnSpc>
              <a:spcBef>
                <a:spcPts val="1000"/>
              </a:spcBef>
              <a:spcAft>
                <a:spcPts val="0"/>
              </a:spcAft>
              <a:buSzPts val="2800"/>
              <a:defRPr/>
            </a:pP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Customers who buy HDTV are more likely to buy exercise machines </a:t>
            </a:r>
          </a:p>
          <a:p>
            <a:pPr marL="796925" lvl="1" indent="-334963">
              <a:lnSpc>
                <a:spcPct val="90000"/>
              </a:lnSpc>
              <a:spcBef>
                <a:spcPts val="1000"/>
              </a:spcBef>
              <a:spcAft>
                <a:spcPts val="0"/>
              </a:spcAft>
              <a:buSzPts val="2800"/>
              <a:defRPr/>
            </a:pP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Customers who buy Tea are more likely to buy Muffins</a:t>
            </a:r>
          </a:p>
          <a:p>
            <a:pPr marL="796925" lvl="1" indent="-334963">
              <a:lnSpc>
                <a:spcPct val="90000"/>
              </a:lnSpc>
              <a:spcBef>
                <a:spcPts val="1000"/>
              </a:spcBef>
              <a:spcAft>
                <a:spcPts val="0"/>
              </a:spcAft>
              <a:buSzPts val="2800"/>
              <a:defRPr/>
            </a:pP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Patients who have a stoke are more likely to have hypertension</a:t>
            </a:r>
          </a:p>
          <a:p>
            <a:pPr marL="796925" lvl="1" indent="-334963">
              <a:lnSpc>
                <a:spcPct val="90000"/>
              </a:lnSpc>
              <a:spcBef>
                <a:spcPts val="1000"/>
              </a:spcBef>
              <a:spcAft>
                <a:spcPts val="0"/>
              </a:spcAft>
              <a:buSzPts val="2800"/>
              <a:defRPr/>
            </a:pP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Patients who have tested positive COVID are more likely to develop a fever </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206720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413" y="494579"/>
            <a:ext cx="7922860" cy="804654"/>
          </a:xfrm>
        </p:spPr>
        <p:txBody>
          <a:bodyPr anchor="b">
            <a:normAutofit/>
          </a:bodyPr>
          <a:lstStyle/>
          <a:p>
            <a:r>
              <a:rPr lang="en-US" sz="4000" dirty="0">
                <a:ea typeface="+mj-lt"/>
                <a:cs typeface="+mj-lt"/>
              </a:rPr>
              <a:t>How To?</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27593" y="1508940"/>
            <a:ext cx="8191589" cy="2840347"/>
          </a:xfrm>
        </p:spPr>
        <p:txBody>
          <a:bodyPr vert="horz" wrap="square" lIns="68580" tIns="34290" rIns="68580" bIns="34290" rtlCol="0" anchor="t" anchorCtr="0">
            <a:noAutofit/>
          </a:bodyPr>
          <a:lstStyle/>
          <a:p>
            <a:pPr marL="569913" marR="0" lvl="0" indent="-452438" algn="l" defTabSz="914400" rtl="0" eaLnBrk="1" fontAlgn="auto" latinLnBrk="0" hangingPunct="1">
              <a:lnSpc>
                <a:spcPct val="90000"/>
              </a:lnSpc>
              <a:spcBef>
                <a:spcPts val="1000"/>
              </a:spcBef>
              <a:spcAft>
                <a:spcPts val="0"/>
              </a:spcAft>
              <a:buSzPts val="2800"/>
              <a:buFont typeface="Arial"/>
              <a:buChar char="•"/>
              <a:tabLst/>
              <a:defRPr/>
            </a:pPr>
            <a:r>
              <a:rPr kumimoji="0" lang="en-US" altLang="zh-CN" sz="24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Steps:</a:t>
            </a:r>
          </a:p>
          <a:p>
            <a:pPr marL="796925" lvl="1" indent="-334963">
              <a:lnSpc>
                <a:spcPct val="90000"/>
              </a:lnSpc>
              <a:spcBef>
                <a:spcPts val="1000"/>
              </a:spcBef>
              <a:spcAft>
                <a:spcPts val="0"/>
              </a:spcAft>
              <a:buSzPts val="2800"/>
              <a:defRPr/>
            </a:pP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Find </a:t>
            </a:r>
            <a:r>
              <a:rPr kumimoji="0" lang="en-US" altLang="zh-CN" sz="2200" b="0" i="0" u="none" strike="noStrike" kern="0" cap="none" spc="0" normalizeH="0" baseline="0" noProof="0" dirty="0">
                <a:ln>
                  <a:noFill/>
                </a:ln>
                <a:solidFill>
                  <a:srgbClr val="FF4434"/>
                </a:solidFill>
                <a:effectLst/>
                <a:uLnTx/>
                <a:uFillTx/>
                <a:latin typeface="Helvetica" panose="020B0604020202020204" pitchFamily="34" charset="0"/>
                <a:cs typeface="Helvetica" panose="020B0604020202020204" pitchFamily="34" charset="0"/>
                <a:sym typeface="Calibri"/>
              </a:rPr>
              <a:t>frequent </a:t>
            </a:r>
            <a:r>
              <a:rPr kumimoji="0" lang="en-US" altLang="zh-CN" sz="2200" b="0" i="0" u="none" strike="noStrike" kern="0" cap="none" spc="0" normalizeH="0" baseline="0" noProof="0" dirty="0" err="1">
                <a:ln>
                  <a:noFill/>
                </a:ln>
                <a:solidFill>
                  <a:srgbClr val="FF4434"/>
                </a:solidFill>
                <a:effectLst/>
                <a:uLnTx/>
                <a:uFillTx/>
                <a:latin typeface="Helvetica" panose="020B0604020202020204" pitchFamily="34" charset="0"/>
                <a:cs typeface="Helvetica" panose="020B0604020202020204" pitchFamily="34" charset="0"/>
                <a:sym typeface="Calibri"/>
              </a:rPr>
              <a:t>itemsets</a:t>
            </a:r>
            <a:endParaRPr kumimoji="0" lang="en-US" altLang="zh-CN" sz="2200" b="0" i="0" u="none" strike="noStrike" kern="0" cap="none" spc="0" normalizeH="0" baseline="0" noProof="0" dirty="0">
              <a:ln>
                <a:noFill/>
              </a:ln>
              <a:solidFill>
                <a:srgbClr val="FF4434"/>
              </a:solidFill>
              <a:effectLst/>
              <a:uLnTx/>
              <a:uFillTx/>
              <a:latin typeface="Helvetica" panose="020B0604020202020204" pitchFamily="34" charset="0"/>
              <a:cs typeface="Helvetica" panose="020B0604020202020204" pitchFamily="34" charset="0"/>
              <a:sym typeface="Calibri"/>
            </a:endParaRPr>
          </a:p>
          <a:p>
            <a:pPr marL="796925" lvl="1" indent="-334963">
              <a:lnSpc>
                <a:spcPct val="90000"/>
              </a:lnSpc>
              <a:spcBef>
                <a:spcPts val="1000"/>
              </a:spcBef>
              <a:spcAft>
                <a:spcPts val="0"/>
              </a:spcAft>
              <a:buSzPts val="2800"/>
              <a:defRPr/>
            </a:pP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Discover </a:t>
            </a:r>
            <a:r>
              <a:rPr kumimoji="0" lang="en-US" altLang="zh-CN" sz="2200" b="0" i="0" u="none" strike="noStrike" kern="0" cap="none" spc="0" normalizeH="0" baseline="0" noProof="0" dirty="0">
                <a:ln>
                  <a:noFill/>
                </a:ln>
                <a:solidFill>
                  <a:srgbClr val="FF4434"/>
                </a:solidFill>
                <a:effectLst/>
                <a:uLnTx/>
                <a:uFillTx/>
                <a:latin typeface="Helvetica" panose="020B0604020202020204" pitchFamily="34" charset="0"/>
                <a:cs typeface="Helvetica" panose="020B0604020202020204" pitchFamily="34" charset="0"/>
                <a:sym typeface="Calibri"/>
              </a:rPr>
              <a:t>association rules </a:t>
            </a:r>
          </a:p>
          <a:p>
            <a:pPr marL="569913" marR="0" lvl="0" indent="-452438" algn="l" defTabSz="914400" rtl="0" eaLnBrk="1" fontAlgn="auto" latinLnBrk="0" hangingPunct="1">
              <a:lnSpc>
                <a:spcPct val="90000"/>
              </a:lnSpc>
              <a:spcBef>
                <a:spcPts val="1000"/>
              </a:spcBef>
              <a:spcAft>
                <a:spcPts val="0"/>
              </a:spcAft>
              <a:buSzPts val="2800"/>
              <a:buFont typeface="Arial"/>
              <a:buChar char="•"/>
              <a:tabLst/>
              <a:defRPr/>
            </a:pPr>
            <a:r>
              <a:rPr kumimoji="0" lang="en-US" altLang="zh-CN" sz="24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Evaluation based discovery:</a:t>
            </a:r>
          </a:p>
          <a:p>
            <a:pPr marL="796925" lvl="1" indent="-334963">
              <a:lnSpc>
                <a:spcPct val="90000"/>
              </a:lnSpc>
              <a:spcBef>
                <a:spcPts val="1000"/>
              </a:spcBef>
              <a:spcAft>
                <a:spcPts val="0"/>
              </a:spcAft>
              <a:buSzPts val="2800"/>
              <a:defRPr/>
            </a:pP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Enumerate potential candidates</a:t>
            </a:r>
          </a:p>
          <a:p>
            <a:pPr marL="796925" lvl="1" indent="-334963">
              <a:lnSpc>
                <a:spcPct val="90000"/>
              </a:lnSpc>
              <a:spcBef>
                <a:spcPts val="1000"/>
              </a:spcBef>
              <a:spcAft>
                <a:spcPts val="0"/>
              </a:spcAft>
              <a:buSzPts val="2800"/>
              <a:defRPr/>
            </a:pP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Use evaluation metrics to select those qualified</a:t>
            </a:r>
          </a:p>
          <a:p>
            <a:pPr marL="796925" lvl="1" indent="-334963">
              <a:lnSpc>
                <a:spcPct val="90000"/>
              </a:lnSpc>
              <a:spcBef>
                <a:spcPts val="1000"/>
              </a:spcBef>
              <a:spcAft>
                <a:spcPts val="0"/>
              </a:spcAft>
              <a:buSzPts val="2800"/>
              <a:defRPr/>
            </a:pP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Frequent </a:t>
            </a:r>
            <a:r>
              <a:rPr kumimoji="0" lang="en-US" altLang="zh-CN" sz="2200" b="0" i="0" u="none" strike="noStrike" kern="0" cap="none" spc="0" normalizeH="0" baseline="0" noProof="0" dirty="0" err="1">
                <a:ln>
                  <a:noFill/>
                </a:ln>
                <a:solidFill>
                  <a:schemeClr val="tx1"/>
                </a:solidFill>
                <a:effectLst/>
                <a:uLnTx/>
                <a:uFillTx/>
                <a:latin typeface="Helvetica" panose="020B0604020202020204" pitchFamily="34" charset="0"/>
                <a:cs typeface="Helvetica" panose="020B0604020202020204" pitchFamily="34" charset="0"/>
                <a:sym typeface="Calibri"/>
              </a:rPr>
              <a:t>itemsets</a:t>
            </a: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 support</a:t>
            </a:r>
          </a:p>
          <a:p>
            <a:pPr marL="796925" lvl="1" indent="-334963">
              <a:lnSpc>
                <a:spcPct val="90000"/>
              </a:lnSpc>
              <a:spcBef>
                <a:spcPts val="1000"/>
              </a:spcBef>
              <a:spcAft>
                <a:spcPts val="0"/>
              </a:spcAft>
              <a:buSzPts val="2800"/>
              <a:defRPr/>
            </a:pP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Association rules: support, confidence, lift</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1735185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413" y="494579"/>
            <a:ext cx="7922860" cy="804654"/>
          </a:xfrm>
        </p:spPr>
        <p:txBody>
          <a:bodyPr anchor="b">
            <a:normAutofit/>
          </a:bodyPr>
          <a:lstStyle/>
          <a:p>
            <a:r>
              <a:rPr lang="en-US" sz="4000" dirty="0">
                <a:ea typeface="+mj-lt"/>
                <a:cs typeface="+mj-lt"/>
              </a:rPr>
              <a:t>Frequent Itemset</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94706" y="1542496"/>
            <a:ext cx="5288902" cy="2840347"/>
          </a:xfrm>
        </p:spPr>
        <p:txBody>
          <a:bodyPr vert="horz" wrap="square" lIns="68580" tIns="34290" rIns="68580" bIns="34290" rtlCol="0" anchor="t" anchorCtr="0">
            <a:noAutofit/>
          </a:bodyPr>
          <a:lstStyle/>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Itemset: a set of one or more items</a:t>
            </a:r>
          </a:p>
          <a:p>
            <a:pPr marL="685800" lvl="1" indent="-342900">
              <a:lnSpc>
                <a:spcPct val="90000"/>
              </a:lnSpc>
              <a:spcBef>
                <a:spcPts val="1000"/>
              </a:spcBef>
              <a:spcAft>
                <a:spcPts val="0"/>
              </a:spcAft>
              <a:buSzPts val="2800"/>
              <a:defRPr/>
            </a:pPr>
            <a:r>
              <a:rPr kumimoji="0" lang="en-US" altLang="zh-CN" sz="20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e.g., {Bread, Diaper, Beer} </a:t>
            </a:r>
          </a:p>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Frequent itemset</a:t>
            </a:r>
          </a:p>
          <a:p>
            <a:pPr marL="685800" lvl="1" indent="-342900">
              <a:lnSpc>
                <a:spcPct val="90000"/>
              </a:lnSpc>
              <a:spcBef>
                <a:spcPts val="1000"/>
              </a:spcBef>
              <a:spcAft>
                <a:spcPts val="0"/>
              </a:spcAft>
              <a:buSzPts val="2800"/>
              <a:defRPr/>
            </a:pPr>
            <a:r>
              <a:rPr kumimoji="0" lang="en-US" altLang="zh-CN" sz="20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An itemset whose support meet the threshold</a:t>
            </a:r>
          </a:p>
          <a:p>
            <a:pPr marL="1028700" lvl="2" indent="-342900">
              <a:lnSpc>
                <a:spcPct val="90000"/>
              </a:lnSpc>
              <a:spcBef>
                <a:spcPts val="1000"/>
              </a:spcBef>
              <a:spcAft>
                <a:spcPts val="0"/>
              </a:spcAft>
              <a:buSzPts val="2800"/>
              <a:defRPr/>
            </a:pPr>
            <a:r>
              <a:rPr kumimoji="0" lang="en-US" altLang="zh-CN" sz="1800" b="0" i="1"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E.g., </a:t>
            </a:r>
            <a:r>
              <a:rPr kumimoji="0" lang="en-US" altLang="zh-CN" sz="1800" b="0" i="1" u="none" strike="noStrike" kern="0" cap="none" spc="0" normalizeH="0" baseline="0" noProof="0" dirty="0" err="1">
                <a:ln>
                  <a:noFill/>
                </a:ln>
                <a:solidFill>
                  <a:schemeClr val="tx1"/>
                </a:solidFill>
                <a:effectLst/>
                <a:uLnTx/>
                <a:uFillTx/>
                <a:latin typeface="Helvetica" panose="020B0604020202020204" pitchFamily="34" charset="0"/>
                <a:cs typeface="Helvetica" panose="020B0604020202020204" pitchFamily="34" charset="0"/>
                <a:sym typeface="Calibri"/>
              </a:rPr>
              <a:t>min_support</a:t>
            </a:r>
            <a:r>
              <a:rPr kumimoji="0" lang="en-US" altLang="zh-CN" sz="1800" b="0" i="1"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=0.02 </a:t>
            </a:r>
          </a:p>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kumimoji="0" lang="en-US" altLang="zh-CN" sz="22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Support:</a:t>
            </a:r>
          </a:p>
          <a:p>
            <a:pPr marL="685800" lvl="1" indent="-342900">
              <a:lnSpc>
                <a:spcPct val="90000"/>
              </a:lnSpc>
              <a:spcBef>
                <a:spcPts val="1000"/>
              </a:spcBef>
              <a:spcAft>
                <a:spcPts val="0"/>
              </a:spcAft>
              <a:buSzPts val="2800"/>
              <a:defRPr/>
            </a:pPr>
            <a:r>
              <a:rPr kumimoji="0" lang="en-US" altLang="zh-CN" sz="20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The fraction of the number of transactions that contains an itemset</a:t>
            </a:r>
          </a:p>
          <a:p>
            <a:pPr marL="685800" lvl="1" indent="-342900">
              <a:lnSpc>
                <a:spcPct val="90000"/>
              </a:lnSpc>
              <a:spcBef>
                <a:spcPts val="1000"/>
              </a:spcBef>
              <a:spcAft>
                <a:spcPts val="0"/>
              </a:spcAft>
              <a:buSzPts val="2800"/>
              <a:defRPr/>
            </a:pPr>
            <a:r>
              <a:rPr kumimoji="0" lang="en-US" altLang="zh-CN" sz="20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e.g., s({Bread, Diaper, Beer}) = 2/5</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graphicFrame>
        <p:nvGraphicFramePr>
          <p:cNvPr id="5" name="Object 45">
            <a:extLst>
              <a:ext uri="{FF2B5EF4-FFF2-40B4-BE49-F238E27FC236}">
                <a16:creationId xmlns:a16="http://schemas.microsoft.com/office/drawing/2014/main" id="{FDA5E506-34D0-92CA-3C65-1F2400FB9FAD}"/>
              </a:ext>
            </a:extLst>
          </p:cNvPr>
          <p:cNvGraphicFramePr>
            <a:graphicFrameLocks noChangeAspect="1"/>
          </p:cNvGraphicFramePr>
          <p:nvPr>
            <p:extLst>
              <p:ext uri="{D42A27DB-BD31-4B8C-83A1-F6EECF244321}">
                <p14:modId xmlns:p14="http://schemas.microsoft.com/office/powerpoint/2010/main" val="3698819109"/>
              </p:ext>
            </p:extLst>
          </p:nvPr>
        </p:nvGraphicFramePr>
        <p:xfrm>
          <a:off x="5495734" y="1970738"/>
          <a:ext cx="3373413" cy="2024927"/>
        </p:xfrm>
        <a:graphic>
          <a:graphicData uri="http://schemas.openxmlformats.org/presentationml/2006/ole">
            <mc:AlternateContent xmlns:mc="http://schemas.openxmlformats.org/markup-compatibility/2006">
              <mc:Choice xmlns:v="urn:schemas-microsoft-com:vml" Requires="v">
                <p:oleObj name="Document" r:id="rId3" imgW="3359338" imgH="2015504" progId="Word.Document.8">
                  <p:embed/>
                </p:oleObj>
              </mc:Choice>
              <mc:Fallback>
                <p:oleObj name="Document" r:id="rId3" imgW="3359338" imgH="2015504" progId="Word.Document.8">
                  <p:embed/>
                  <p:pic>
                    <p:nvPicPr>
                      <p:cNvPr id="4" name="Object 45">
                        <a:extLst>
                          <a:ext uri="{FF2B5EF4-FFF2-40B4-BE49-F238E27FC236}">
                            <a16:creationId xmlns:a16="http://schemas.microsoft.com/office/drawing/2014/main" id="{3972610B-4BCD-D84A-A95A-E607E4BF2D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5734" y="1970738"/>
                        <a:ext cx="3373413" cy="20249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71090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413" y="502565"/>
            <a:ext cx="7922860" cy="804654"/>
          </a:xfrm>
        </p:spPr>
        <p:txBody>
          <a:bodyPr anchor="b">
            <a:normAutofit/>
          </a:bodyPr>
          <a:lstStyle/>
          <a:p>
            <a:r>
              <a:rPr lang="en-US" sz="4000" dirty="0">
                <a:ea typeface="+mj-lt"/>
                <a:cs typeface="+mj-lt"/>
              </a:rPr>
              <a:t>Example</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94706" y="1516926"/>
            <a:ext cx="5288902" cy="2840347"/>
          </a:xfrm>
        </p:spPr>
        <p:txBody>
          <a:bodyPr vert="horz" wrap="square" lIns="68580" tIns="34290" rIns="68580" bIns="34290" rtlCol="0" anchor="t" anchorCtr="0">
            <a:noAutofit/>
          </a:bodyPr>
          <a:lstStyle/>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kumimoji="0" lang="en-US" altLang="zh-CN" sz="24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rPr>
              <a:t>Transaction lists:</a:t>
            </a:r>
          </a:p>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endParaRPr lang="en-US" altLang="zh-CN" sz="2000" dirty="0">
              <a:solidFill>
                <a:schemeClr val="tx1"/>
              </a:solidFill>
              <a:latin typeface="Helvetica" panose="020B0604020202020204" pitchFamily="34" charset="0"/>
              <a:cs typeface="Helvetica" panose="020B0604020202020204" pitchFamily="34" charset="0"/>
              <a:sym typeface="Calibri"/>
            </a:endParaRPr>
          </a:p>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endPar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endParaRPr lang="en-US" altLang="zh-CN" dirty="0">
              <a:solidFill>
                <a:schemeClr val="tx1"/>
              </a:solidFill>
              <a:latin typeface="Helvetica" panose="020B0604020202020204" pitchFamily="34" charset="0"/>
              <a:cs typeface="Helvetica" panose="020B0604020202020204" pitchFamily="34" charset="0"/>
              <a:sym typeface="Calibri"/>
            </a:endParaRPr>
          </a:p>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endParaRPr kumimoji="0" lang="en-US" altLang="zh-CN"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a:p>
            <a:pPr marL="457200" marR="0" lvl="0" indent="-406400" algn="l" defTabSz="914400" rtl="0" eaLnBrk="1" fontAlgn="auto" latinLnBrk="0" hangingPunct="1">
              <a:lnSpc>
                <a:spcPct val="90000"/>
              </a:lnSpc>
              <a:spcBef>
                <a:spcPts val="1000"/>
              </a:spcBef>
              <a:spcAft>
                <a:spcPts val="0"/>
              </a:spcAft>
              <a:buSzPts val="2800"/>
              <a:buFont typeface="Arial"/>
              <a:buChar char="•"/>
              <a:tabLst/>
              <a:defRPr/>
            </a:pPr>
            <a:r>
              <a:rPr lang="en-US" altLang="zh-CN" sz="2400" dirty="0">
                <a:solidFill>
                  <a:schemeClr val="tx1"/>
                </a:solidFill>
                <a:latin typeface="Helvetica" panose="020B0604020202020204" pitchFamily="34" charset="0"/>
                <a:cs typeface="Helvetica" panose="020B0604020202020204" pitchFamily="34" charset="0"/>
                <a:sym typeface="Calibri"/>
              </a:rPr>
              <a:t>Frequent </a:t>
            </a:r>
            <a:r>
              <a:rPr lang="en-US" altLang="zh-CN" sz="2400" dirty="0" err="1">
                <a:solidFill>
                  <a:schemeClr val="tx1"/>
                </a:solidFill>
                <a:latin typeface="Helvetica" panose="020B0604020202020204" pitchFamily="34" charset="0"/>
                <a:cs typeface="Helvetica" panose="020B0604020202020204" pitchFamily="34" charset="0"/>
                <a:sym typeface="Calibri"/>
              </a:rPr>
              <a:t>itemsets</a:t>
            </a:r>
            <a:endParaRPr kumimoji="0" lang="en-US" altLang="zh-CN" sz="2400" b="0" i="0" u="none" strike="noStrike" kern="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sym typeface="Calibri"/>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pic>
        <p:nvPicPr>
          <p:cNvPr id="6" name="Picture 5">
            <a:extLst>
              <a:ext uri="{FF2B5EF4-FFF2-40B4-BE49-F238E27FC236}">
                <a16:creationId xmlns:a16="http://schemas.microsoft.com/office/drawing/2014/main" id="{E441AAF8-2B98-4F08-B3B2-F976F1B08509}"/>
              </a:ext>
            </a:extLst>
          </p:cNvPr>
          <p:cNvPicPr>
            <a:picLocks noChangeAspect="1"/>
          </p:cNvPicPr>
          <p:nvPr/>
        </p:nvPicPr>
        <p:blipFill>
          <a:blip r:embed="rId3"/>
          <a:stretch>
            <a:fillRect/>
          </a:stretch>
        </p:blipFill>
        <p:spPr>
          <a:xfrm>
            <a:off x="559006" y="1894404"/>
            <a:ext cx="8329813" cy="1586955"/>
          </a:xfrm>
          <a:prstGeom prst="rect">
            <a:avLst/>
          </a:prstGeom>
        </p:spPr>
      </p:pic>
      <p:pic>
        <p:nvPicPr>
          <p:cNvPr id="7" name="Picture 6">
            <a:extLst>
              <a:ext uri="{FF2B5EF4-FFF2-40B4-BE49-F238E27FC236}">
                <a16:creationId xmlns:a16="http://schemas.microsoft.com/office/drawing/2014/main" id="{E55BF110-007D-3E2E-4033-EB730E0C7B53}"/>
              </a:ext>
            </a:extLst>
          </p:cNvPr>
          <p:cNvPicPr>
            <a:picLocks noChangeAspect="1"/>
          </p:cNvPicPr>
          <p:nvPr/>
        </p:nvPicPr>
        <p:blipFill>
          <a:blip r:embed="rId4"/>
          <a:stretch>
            <a:fillRect/>
          </a:stretch>
        </p:blipFill>
        <p:spPr>
          <a:xfrm>
            <a:off x="4114111" y="3532898"/>
            <a:ext cx="3966450" cy="1917213"/>
          </a:xfrm>
          <a:prstGeom prst="rect">
            <a:avLst/>
          </a:prstGeom>
        </p:spPr>
      </p:pic>
    </p:spTree>
    <p:extLst>
      <p:ext uri="{BB962C8B-B14F-4D97-AF65-F5344CB8AC3E}">
        <p14:creationId xmlns:p14="http://schemas.microsoft.com/office/powerpoint/2010/main" val="526716859"/>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2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18405</TotalTime>
  <Words>2023</Words>
  <Application>Microsoft Office PowerPoint</Application>
  <PresentationFormat>On-screen Show (16:10)</PresentationFormat>
  <Paragraphs>210</Paragraphs>
  <Slides>20</Slides>
  <Notes>20</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2</vt:i4>
      </vt:variant>
      <vt:variant>
        <vt:lpstr>Slide Titles</vt:lpstr>
      </vt:variant>
      <vt:variant>
        <vt:i4>20</vt:i4>
      </vt:variant>
    </vt:vector>
  </HeadingPairs>
  <TitlesOfParts>
    <vt:vector size="39" baseType="lpstr">
      <vt:lpstr>Abadi Extra Light</vt:lpstr>
      <vt:lpstr>-apple-system</vt:lpstr>
      <vt:lpstr>Arial</vt:lpstr>
      <vt:lpstr>Calibri</vt:lpstr>
      <vt:lpstr>Constantia</vt:lpstr>
      <vt:lpstr>Corbel</vt:lpstr>
      <vt:lpstr>Franklin Gothic</vt:lpstr>
      <vt:lpstr>Helvetica</vt:lpstr>
      <vt:lpstr>Helvetica Neue</vt:lpstr>
      <vt:lpstr>Monotype Sorts</vt:lpstr>
      <vt:lpstr>Noto Sans Symbols</vt:lpstr>
      <vt:lpstr>Symbol</vt:lpstr>
      <vt:lpstr>Tahoma</vt:lpstr>
      <vt:lpstr>Times New Roman</vt:lpstr>
      <vt:lpstr>Penn</vt:lpstr>
      <vt:lpstr>1_Penn</vt:lpstr>
      <vt:lpstr>2_Penn</vt:lpstr>
      <vt:lpstr>Document</vt:lpstr>
      <vt:lpstr>Equation</vt:lpstr>
      <vt:lpstr>Association Rule Discovery</vt:lpstr>
      <vt:lpstr>Contents</vt:lpstr>
      <vt:lpstr>Association Rule Discovery</vt:lpstr>
      <vt:lpstr>Association Rule Discovery</vt:lpstr>
      <vt:lpstr>Association Rule Discovery</vt:lpstr>
      <vt:lpstr>Association Rule Discovery: Example</vt:lpstr>
      <vt:lpstr>How To?</vt:lpstr>
      <vt:lpstr>Frequent Itemset</vt:lpstr>
      <vt:lpstr>Example</vt:lpstr>
      <vt:lpstr>Support Threshold</vt:lpstr>
      <vt:lpstr>Association Rule</vt:lpstr>
      <vt:lpstr>Association Rule</vt:lpstr>
      <vt:lpstr>Evaluation Metric for r: X  Y</vt:lpstr>
      <vt:lpstr>Generating Association Rules</vt:lpstr>
      <vt:lpstr>Evaluation of Association Rule</vt:lpstr>
      <vt:lpstr>Contingency Table</vt:lpstr>
      <vt:lpstr>Limitation of Confidence</vt:lpstr>
      <vt:lpstr>Statistical Independence</vt:lpstr>
      <vt:lpstr>Example: Lift</vt:lpstr>
      <vt:lpstr>Implementation</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344</cp:revision>
  <dcterms:modified xsi:type="dcterms:W3CDTF">2022-09-09T14:30:50Z</dcterms:modified>
</cp:coreProperties>
</file>