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7.xml" ContentType="application/inkml+xml"/>
  <Override PartName="/ppt/notesSlides/notesSlide2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4"/>
  </p:notesMasterIdLst>
  <p:sldIdLst>
    <p:sldId id="955" r:id="rId2"/>
    <p:sldId id="311" r:id="rId3"/>
    <p:sldId id="1090" r:id="rId4"/>
    <p:sldId id="1098" r:id="rId5"/>
    <p:sldId id="1099" r:id="rId6"/>
    <p:sldId id="1100" r:id="rId7"/>
    <p:sldId id="353" r:id="rId8"/>
    <p:sldId id="1117" r:id="rId9"/>
    <p:sldId id="1102" r:id="rId10"/>
    <p:sldId id="1104" r:id="rId11"/>
    <p:sldId id="1105" r:id="rId12"/>
    <p:sldId id="603" r:id="rId13"/>
    <p:sldId id="1106" r:id="rId14"/>
    <p:sldId id="1118" r:id="rId15"/>
    <p:sldId id="1108" r:id="rId16"/>
    <p:sldId id="1116" r:id="rId17"/>
    <p:sldId id="1107" r:id="rId18"/>
    <p:sldId id="1109" r:id="rId19"/>
    <p:sldId id="1110" r:id="rId20"/>
    <p:sldId id="1111" r:id="rId21"/>
    <p:sldId id="1112" r:id="rId22"/>
    <p:sldId id="1114" r:id="rId23"/>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FF4434"/>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1" autoAdjust="0"/>
    <p:restoredTop sz="84258" autoAdjust="0"/>
  </p:normalViewPr>
  <p:slideViewPr>
    <p:cSldViewPr snapToGrid="0" snapToObjects="1">
      <p:cViewPr varScale="1">
        <p:scale>
          <a:sx n="79" d="100"/>
          <a:sy n="79" d="100"/>
        </p:scale>
        <p:origin x="1301" y="62"/>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13.644"/>
    </inkml:context>
    <inkml:brush xml:id="br0">
      <inkml:brushProperty name="width" value="0.025" units="cm"/>
      <inkml:brushProperty name="height" value="0.025" units="cm"/>
      <inkml:brushProperty name="color" value="#E71224"/>
    </inkml:brush>
  </inkml:definitions>
  <inkml:trace contextRef="#ctx0" brushRef="#br0">214 3 24575,'-6'0'0,"-2"3"0,-3-1 0,0 1 0,2 1 0,1-2 0,-4 2 0,3-1 0,-3 3 0,3-3 0,0 2 0,-2-1 0,1-1 0,1 0 0,0 0 0,-1 1 0,2 1 0,0 1 0,1 0 0,0-1 0,2 0 0,-1 1 0,1 2 0,0 1 0,0 0 0,2 2 0,2 0 0,0 3 0,1-1 0,2 3 0,0 0 0,4 3 0,-1-2 0,5 1 0,0-3 0,0 0 0,3 1 0,-2-2 0,4 1 0,-1-3 0,1 3 0,-2-5 0,2 1 0,-1-2 0,1 0 0,-3-3 0,3 0 0,-5-3 0,2-1 0,-3-1 0,-1-1 0,-1 0 0,1 0 0,1-1 0,2-1 0,2 0 0,1-2 0,-1 1 0,-1-3 0,-3 0 0,1-2 0,-2 1 0,1-4 0,-1 1 0,-1-2 0,-3 0 0,1 2 0,-2-3 0,0 2 0,0-3 0,-1 2 0,-1-3 0,0 4 0,0-2 0,0 1 0,-1 2 0,0-1 0,0 1 0,0-1 0,-2-7 0,0 6 0,0-6 0,-3 4 0,1 2 0,-1 1 0,-1 2 0,1 0 0,-1 2 0,1 0 0,-3-2 0,2 3 0,-1-1 0,-1 0 0,-1 1 0,0 2 0,-1 0 0,1 0 0,0 2 0,1 0 0,1 1 0,3 1 0,1-1 0,-1 1 0,4 0 0,-1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43.712"/>
    </inkml:context>
    <inkml:brush xml:id="br0">
      <inkml:brushProperty name="width" value="0.025" units="cm"/>
      <inkml:brushProperty name="height" value="0.025" units="cm"/>
      <inkml:brushProperty name="color" value="#E71224"/>
    </inkml:brush>
  </inkml:definitions>
  <inkml:trace contextRef="#ctx0" brushRef="#br0">163 0 24575,'-6'2'0,"-1"1"0,-1 2 0,-2-1 0,-1 2 0,2 0 0,-2 3 0,2-2 0,-2 3 0,1-2 0,0 2 0,1-2 0,-2 4 0,2 0 0,0 3 0,2-1 0,1 1 0,2-1 0,1 0 0,2-1 0,-1 1 0,2-2 0,2 3 0,2-2 0,3 3 0,1-4 0,3 0 0,1-3 0,12 6 0,7 3 0,-1-3 0,0-3 0,-13-7 0,-3-4 0,-1-1 0,-4 0 0,3 0 0,-1 0 0,5-1 0,-1-2 0,2-2 0,-3-1 0,0-1 0,-4 0 0,2 0 0,-1 0 0,1-1 0,0-2 0,-1-2 0,-1 0 0,-2-2 0,-4 1 0,0-3 0,-2 3 0,-2-2 0,1 3 0,-1 0 0,-1 0 0,-2-3 0,-3-2 0,-3 1 0,-7-5 0,-1 3 0,-3 0 0,3 6 0,0 1 0,3 3 0,1 0 0,1 2 0,0 2 0,3 1 0,2 1 0,2 2 0,3 0 0,1 0 0,-1 0 0,-1 0 0,-1 0 0,-2 0 0,0 0 0,-1 0 0,3 0 0,3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45.917"/>
    </inkml:context>
    <inkml:brush xml:id="br0">
      <inkml:brushProperty name="width" value="0.025" units="cm"/>
      <inkml:brushProperty name="height" value="0.025" units="cm"/>
      <inkml:brushProperty name="color" value="#E71224"/>
    </inkml:brush>
  </inkml:definitions>
  <inkml:trace contextRef="#ctx0" brushRef="#br0">138 21 24575,'-3'2'0,"-2"-1"0,1 1 0,-2 2 0,0 0 0,-4 3 0,2-1 0,-3 2 0,4-1 0,1 0 0,-2 1 0,1 1 0,-1-1 0,-1 2 0,3-1 0,-2 2 0,3-2 0,-1 1 0,2-1 0,-1 0 0,2 0 0,2 1 0,0 1 0,1 0 0,0-1 0,2 0 0,-1 1 0,5 0 0,-1 2 0,5-1 0,0-2 0,2 0 0,1-3 0,2 0 0,3 0 0,6-2 0,-2 0 0,1-2 0,-1 0 0,-2-2 0,-2 0 0,-1-3 0,-4-1 0,-1-2 0,-2 1 0,0-2 0,0 0 0,0 0 0,0-1 0,0-2 0,-1-2 0,1-1 0,-2 2 0,-2-1 0,-2 1 0,-1-1 0,-1 1 0,1-2 0,-3-2 0,-1-1 0,-2-2 0,-2 1 0,-1 1 0,-4-1 0,-1 2 0,-1 0 0,1 4 0,1-1 0,1 3 0,3 3 0,-1-1 0,-1 2 0,-2-1 0,-2-1 0,-1 1 0,1 1 0,2 1 0,3 0 0,3 2 0,0 0 0,-1 2 0,-2-1 0,1 1 0,2-1 0,2 0 0,2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49.092"/>
    </inkml:context>
    <inkml:brush xml:id="br0">
      <inkml:brushProperty name="width" value="0.025" units="cm"/>
      <inkml:brushProperty name="height" value="0.025" units="cm"/>
      <inkml:brushProperty name="color" value="#E71224"/>
    </inkml:brush>
  </inkml:definitions>
  <inkml:trace contextRef="#ctx0" brushRef="#br0">61 1 24575,'-7'2'0,"2"1"0,0 0 0,0 3 0,-1-1 0,0 2 0,1-1 0,1 3 0,0 1 0,-1 1 0,2 4 0,0-1 0,2 2 0,0-2 0,1-1 0,1-1 0,0 0 0,0-1 0,2 0 0,1 0 0,2 1 0,1 0 0,0-1 0,1-2 0,-2-1 0,0-3 0,-1 1 0,-2-3 0,1 2 0,1-2 0,2 2 0,5 0 0,2-1 0,1 0 0,1-3 0,-1 1 0,1-2 0,-2 1 0,-2-2 0,0-1 0,-1-1 0,2-2 0,-1-1 0,1-1 0,1 1 0,1 0 0,-3 2 0,2-1 0,-4 0 0,1-2 0,-3 0 0,1-3 0,-1 1 0,0-2 0,-2 2 0,-1-1 0,-2 2 0,-1-7 0,-1 2 0,-2-2 0,0 3 0,-1 3 0,-3-1 0,0 1 0,-2 0 0,-1 0 0,-1 3 0,-1-1 0,-1 0 0,0 2 0,-2 0 0,-1 1 0,0-1 0,0 0 0,0 2 0,5 0 0,1 2 0,4-1 0,1 2 0,0 0 0,-1 0 0,-1 0 0,-1-1 0,0 1 0,-1 0 0,-1 0 0,2 0 0,0 0 0,0 0 0,0 0 0,1 0 0,0 0 0,1 0 0,2 0 0,0 0 0,-1 0 0,1 0 0,1 0 0,-2 0 0,2 0 0,-2 0 0,1 0 0,-3 0 0,3 0 0,-2 0 0,1 0 0,2 1 0,-2-1 0,2 0 0,7 0 0,-5 0 0,6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52.149"/>
    </inkml:context>
    <inkml:brush xml:id="br0">
      <inkml:brushProperty name="width" value="0.025" units="cm"/>
      <inkml:brushProperty name="height" value="0.025" units="cm"/>
      <inkml:brushProperty name="color" value="#E71224"/>
    </inkml:brush>
  </inkml:definitions>
  <inkml:trace contextRef="#ctx0" brushRef="#br0">113 0 24575,'-2'0'0,"-2"0"0,-2 2 0,0 0 0,-3 1 0,1 1 0,1 2 0,1 0 0,0 0 0,1 0 0,0 0 0,0 1 0,-1 1 0,0 1 0,1 0 0,0 2 0,0-1 0,0-1 0,1 0 0,2 0 0,0 0 0,0 0 0,1 0 0,0 0 0,1 2 0,0-1 0,2 2 0,0 0 0,3 2 0,2 0 0,3 0 0,3-3 0,4 2 0,-1-4 0,4 1 0,-1-4 0,4-1 0,-2-2 0,-1-2 0,0-1 0,-1 1 0,2-1 0,-1 1 0,-1 0 0,-1 0 0,-2-2 0,-4 0 0,-1-3 0,-1-1 0,-1-1 0,0-1 0,0-2 0,0 2 0,-3-2 0,0 2 0,0-2 0,-2 0 0,0-3 0,0 3 0,-3-3 0,1 2 0,-1-1 0,-1-1 0,0 0 0,0 2 0,-1 1 0,0 2 0,0 3 0,0 0 0,-1-1 0,1 2 0,-2-2 0,0 1 0,1 1 0,0 0 0,0 0 0,0 0 0,0 0 0,-1-2 0,-1 0 0,-1 0 0,0-1 0,-3 0 0,2 0 0,-2 0 0,0-1 0,1 2 0,2 2 0,-1 0 0,3 2 0,-2-1 0,3 2 0,-1-1 0,1 1 0,-1-1 0,0 1 0,-2-1 0,-3 0 0,-1-1 0,-5-1 0,2 1 0,-3-2 0,3 3 0,2-2 0,3 2 0,3 0 0,1 1 0,0 0 0,0 0 0,0 0 0,1 0 0,1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10:06.527"/>
    </inkml:context>
    <inkml:brush xml:id="br0">
      <inkml:brushProperty name="width" value="0.025" units="cm"/>
      <inkml:brushProperty name="height" value="0.025" units="cm"/>
      <inkml:brushProperty name="color" value="#E71224"/>
    </inkml:brush>
  </inkml:definitions>
  <inkml:trace contextRef="#ctx0" brushRef="#br0">85 0 24575,'-10'7'0,"1"0"0,2 0 0,-1 1 0,3-1 0,-1-1 0,1 0 0,-1-1 0,2 2 0,-1 1 0,2 1 0,0 0 0,0 2 0,0-1 0,1 0 0,0 1 0,0 1 0,1 3 0,0 0 0,1 3 0,2 0 0,0 0 0,2-2 0,2 1 0,2-1 0,3 1 0,0-3 0,6 1 0,-2-3 0,5-1 0,-3-3 0,4-2 0,-3-1 0,2-4 0,-3 2 0,2-3 0,-2 1 0,0-1 0,-1-1 0,-2-3 0,-1-1 0,0-1 0,-3 2 0,1-3 0,-2 2 0,0-3 0,-2 0 0,1-2 0,-3 1 0,1-3 0,-2 3 0,-2-2 0,1 1 0,-2-2 0,0 1 0,-1 1 0,-2-3 0,0 0 0,-1 0 0,-2 0 0,2 1 0,-2 2 0,1 0 0,-1 0 0,-1 0 0,0 1 0,-1-1 0,1 3 0,-1-2 0,0 1 0,-1 1 0,0 0 0,1 1 0,-1 2 0,-1-1 0,1 3 0,1 0 0,2 0 0,-1 1 0,1 0 0,-2 0 0,0 0 0,-2 0 0,1 0 0,1 0 0,0 1 0,2 0 0,-3 0 0,2 0 0,-1-1 0,-1 1 0,1 0 0,-1 0 0,3 0 0,0 0 0,8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10:08.822"/>
    </inkml:context>
    <inkml:brush xml:id="br0">
      <inkml:brushProperty name="width" value="0.025" units="cm"/>
      <inkml:brushProperty name="height" value="0.025" units="cm"/>
      <inkml:brushProperty name="color" value="#E71224"/>
    </inkml:brush>
  </inkml:definitions>
  <inkml:trace contextRef="#ctx0" brushRef="#br0">123 0 24575,'-9'6'0,"-1"-1"0,1 1 0,-4 2 0,2-1 0,-4 5 0,6-3 0,-2 0 0,3 3 0,1-2 0,1 3 0,3-2 0,-2 2 0,3 0 0,-1 0 0,2-1 0,1-1 0,-1 0 0,2 0 0,0 1 0,2 1 0,3 0 0,3-1 0,4 0 0,1 0 0,1-1 0,2-2 0,1 1 0,-2-3 0,1-1 0,5-4 0,-3 1 0,5-2 0,-7 0 0,1-2 0,-3-1 0,-1-3 0,-2-2 0,0-2 0,-2 1 0,0-1 0,-1 0 0,-2 0 0,0 0 0,-4-3 0,0 2 0,-2-4 0,-1 0 0,0 3 0,0-2 0,-1 3 0,0 0 0,-1-1 0,-1 2 0,1-1 0,-2 3 0,0 2 0,1-1 0,-2 1 0,3 0 0,-1 1 0,0 1 0,-1-1 0,0 1 0,-1-2 0,-1 1 0,0 0 0,0 0 0,0 1 0,1 1 0,-2-1 0,4 0 0,-2 1 0,2 1 0,1 0 0,-1 1 0,-1 0 0,-10-3 0,1 0 0,-5 0 0,6 1 0,5 2 0,4 0 0,3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10:11.451"/>
    </inkml:context>
    <inkml:brush xml:id="br0">
      <inkml:brushProperty name="width" value="0.025" units="cm"/>
      <inkml:brushProperty name="height" value="0.025" units="cm"/>
      <inkml:brushProperty name="color" value="#E71224"/>
    </inkml:brush>
  </inkml:definitions>
  <inkml:trace contextRef="#ctx0" brushRef="#br0">231 1 24575,'-1'1'0,"-2"0"0,-1 0 0,-1 1 0,-2 1 0,0 0 0,-1 0 0,0 0 0,0 2 0,-1-1 0,0 1 0,-3 1 0,1 1 0,-1 1 0,1 0 0,0 0 0,1 0 0,1 0 0,0 0 0,1 1 0,-1-2 0,0 3 0,2-2 0,-2 2 0,2-1 0,0 2 0,1-1 0,2 1 0,0 1 0,1 1 0,2-1 0,0 1 0,0 1 0,3 2 0,-1-1 0,4 0 0,2 0 0,3-3 0,0-1 0,5-4 0,-3-1 0,6-3 0,0-1 0,0-1 0,4-1 0,-1 0 0,8 0 0,-4 2 0,4-1 0,-3-1 0,0 0 0,-3 0 0,-2 0 0,-3 0 0,1-4 0,-3-1 0,-1-2 0,-2 0 0,0-1 0,1-4 0,-3 1 0,0-4 0,-5 4 0,0-1 0,-3 0 0,0 0 0,-1 1 0,-2 0 0,0 1 0,0-2 0,-1 1 0,-2 1 0,-2 0 0,-1-1 0,-3 1 0,0-1 0,-2 3 0,1-1 0,1 2 0,1 0 0,2 3 0,-1-1 0,1 2 0,-1 0 0,1 0 0,-3-1 0,3 2 0,-3-2 0,4 1 0,0 1 0,1 1 0,-1-1 0,-1 1 0,0 0 0,-1 1 0,0-2 0,-1 1 0,-1-1 0,-1 1 0,-1-1 0,2 2 0,2-1 0,7 0 0,4 0 0,-1 0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2:28:49.888"/>
    </inkml:context>
    <inkml:brush xml:id="br0">
      <inkml:brushProperty name="width" value="0.025" units="cm"/>
      <inkml:brushProperty name="height" value="0.025" units="cm"/>
      <inkml:brushProperty name="color" value="#E71224"/>
    </inkml:brush>
  </inkml:definitions>
  <inkml:trace contextRef="#ctx0" brushRef="#br0">3868 100 24575,'-8'-2'0,"1"0"0,-4 0 0,-1 1 0,1-2 0,-6 1 0,-2 0 0,-8 0 0,0-1 0,-4 1 0,4-1 0,-1 1 0,-2 1 0,-1-1 0,-1 1 0,-7-1 0,2-1 0,-6 2 0,1 0 0,-2-1 0,3 1 0,-3 1 0,-3 0 0,4-1 0,-4 0 0,1 0 0,-1 1 0,2 0 0,1-2 0,-7 1 0,-4 1 0,1-1 0,-11 1 0,10 1 0,-5-1 0,7 3 0,-2-3 0,6 3 0,-1-1 0,3 0 0,3-2 0,-4 0 0,4 0 0,-8-1 0,5 0 0,0-1 0,0-1 0,4 2 0,1-1 0,-2 0 0,5 1 0,-6 1 0,4-2 0,-5 1 0,3-1 0,-1-1 0,-1 1 0,4 2 0,-10-3 0,9 3 0,-10-2 0,7-1 0,-1 2 0,-2-3 0,4 1 0,0-1 0,0 0 0,3 0 0,1 1 0,4 0 0,0 1 0,3 1 0,-2-1 0,-2 2 0,5-1 0,-8 1 0,7 1 0,-6-1 0,4 2 0,2-1 0,-1 1 0,2 1 0,0-2 0,-6 2 0,0 0 0,-4 1 0,3-1 0,3 3 0,2 0 0,5 2 0,-4 1 0,6 2 0,0 0 0,3 0 0,2 0 0,2 1 0,2 2 0,1 0 0,3-1 0,3-1 0,3 0 0,-1-2 0,2 0 0,-3 0 0,0-1 0,-1 1 0,3-1 0,0 1 0,3-1 0,1 0 0,1 0 0,2 1 0,0-1 0,0 0 0,-1 3 0,1-1 0,-1 5 0,1-2 0,1 1 0,0-1 0,1-2 0,2 0 0,0 1 0,0-2 0,0 3 0,4-1 0,2 1 0,0-3 0,2 0 0,0 0 0,3-1 0,3 2 0,5 0 0,1 0 0,8 1 0,-2-1 0,5 2 0,-6-3 0,-2 0 0,-3-1 0,0-4 0,5 1 0,1-2 0,6 1 0,-1 0 0,7 0 0,3 2 0,3-2 0,13 2 0,1-1 0,2-1 0,5-1 0,-8-1 0,5 0 0,-4 0 0,7-1 0,-5 0 0,9 0 0,-9 1 0,7-1 0,-6 1 0,-4-2 0,8 2 0,-8-2 0,3-1 0,8 0 0,-6 0 0,-2 1 0,0 0 0,-6 0 0,7 0 0,-7 0 0,2 0 0,-7-1 0,-2-1 0,6 0 0,1 0 0,4 0 0,-5-1 0,-2-1 0,-11 2 0,-1-3 0,1 3 0,-4-2 0,-1 2 0,0 0 0,-5 0 0,6 0 0,-3 0 0,7 0 0,-2 0 0,0 0 0,6 0 0,-4 0 0,7 0 0,-6 0 0,5 0 0,-7 0 0,1 0 0,1 2 0,-1-4 0,0 2 0,5-1 0,-7-1 0,5 0 0,-3 1 0,1-1 0,-1 0 0,-2-2 0,6 3 0,-4-2 0,6 2 0,-3 0 0,4 0 0,-4 1 0,-3 0 0,2 0 0,-4 0 0,-3 0 0,2 0 0,-4 0 0,3 0 0,-3 0 0,1-1 0,-4 1 0,-1-2 0,0 1 0,-2-2 0,-2 0 0,3-1 0,-8 0 0,4-3 0,-4 1 0,-1 0 0,0-2 0,0 3 0,-2-3 0,2 2 0,-3 0 0,2 0 0,2 1 0,-2 1 0,2 0 0,-2 1 0,-1 1 0,2-1 0,-2 0 0,1 0 0,-3 1 0,-1-2 0,1-1 0,-1-1 0,-1 0 0,3-1 0,-2 2 0,3-2 0,-3 2 0,3-2 0,-4-1 0,1 0 0,-1 0 0,-2 2 0,-3-1 0,0 0 0,-4 1 0,-1 0 0,-2-1 0,-1 0 0,2-1 0,-2 0 0,2-2 0,-2 1 0,-1-1 0,-1-2 0,-1 1 0,0 0 0,1 0 0,-1-2 0,1 1 0,-2-4 0,-1 1 0,1-1 0,-2 4 0,2 1 0,-1 0 0,0 1 0,0 1 0,-3 0 0,2 0 0,-2 0 0,0 1 0,-1 0 0,-3 1 0,-3-2 0,-8-3 0,-8 0 0,-2 0 0,-11 0 0,1 4 0,-2-1 0,2 2 0,3 2 0,5 2 0,5 0 0,3 2 0,2 0 0,1 1 0,0 1 0,-2 0 0,2-1 0,-2 0 0,-1 0 0,1 0 0,-5 0 0,3 0 0,-5-1 0,2-1 0,0 2 0,-3-2 0,2 1 0,2-1 0,-1 0 0,4 1 0,-3 1 0,4 0 0,0 0 0,1-1 0,-1 0 0,-6-1 0,0 1 0,1 0 0,-1-2 0,3 1 0,-3 0 0,2 0 0,2 0 0,1-1 0,2 0 0,0 0 0,0 1 0,-2-1 0,2 0 0,-2 1 0,3 1 0,0-1 0,4 2 0,2-1 0,5 1 0,2 0 0,4 2 0,2 0 0,2 3 0,0-3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2:30:35.751"/>
    </inkml:context>
    <inkml:brush xml:id="br0">
      <inkml:brushProperty name="width" value="0.025" units="cm"/>
      <inkml:brushProperty name="height" value="0.025" units="cm"/>
      <inkml:brushProperty name="color" value="#E71224"/>
    </inkml:brush>
  </inkml:definitions>
  <inkml:trace contextRef="#ctx0" brushRef="#br0">388 21 24575,'-7'0'0,"0"0"0,1 0 0,-5 1 0,-1-1 0,-3 1 0,-1 0 0,-3 1 0,1-1 0,2 0 0,1 2 0,4-1 0,-1 2 0,4-2 0,-2 2 0,2 0 0,1 0 0,-1 1 0,0 0 0,-1 3 0,-1-2 0,0 4 0,-1-2 0,2 3 0,-1-2 0,-1 2 0,2-2 0,-1 3 0,0 0 0,1 1 0,-1 1 0,3 0 0,-2-1 0,3-2 0,1 2 0,1-1 0,2 1 0,-1 1 0,0-1 0,0 3 0,1-2 0,-1 2 0,2-1 0,-1-2 0,1 0 0,0-2 0,0 2 0,1 1 0,-2 0 0,1 3 0,1-3 0,2 0 0,-1 0 0,2-2 0,0 1 0,2 0 0,2 2 0,0-2 0,3-1 0,-2-1 0,4-1 0,-2-3 0,3 1 0,-2-3 0,0 1 0,4-1 0,-1 0 0,0-1 0,2 1 0,-4 0 0,3-1 0,-1 0 0,1-1 0,-2-1 0,0 0 0,1 0 0,-1-2 0,0 1 0,0-1 0,0-1 0,0 1 0,2-1 0,-3 0 0,1 1 0,0-2 0,-2 1 0,4-1 0,-3-2 0,3 1 0,0-3 0,-1 2 0,2-4 0,-2 2 0,0-3 0,0 0 0,-2-1 0,2 1 0,-3-1 0,0 0 0,1-1 0,-2 2 0,0 1 0,-3 0 0,1-1 0,-1 1 0,0-3 0,0 0 0,-1-1 0,0 0 0,-2 2 0,0-2 0,-1 1 0,0-1 0,-1 1 0,-1-1 0,1 1 0,-2-1 0,2 1 0,-1-4 0,-1 2 0,1-1 0,-1-1 0,0-1 0,0 2 0,-1-2 0,1 2 0,-2-2 0,1 2 0,0-2 0,-2 2 0,0 2 0,-1 0 0,2 3 0,-3-2 0,4 4 0,-3-3 0,2 2 0,-3 0 0,1-1 0,0 0 0,-3 1 0,2-1 0,-3 1 0,2 1 0,-2-1 0,0 2 0,0-1 0,-2 2 0,0 0 0,-1 0 0,0 1 0,-1 1 0,1 1 0,-1 0 0,3 2 0,-1-2 0,4 2 0,1-1 0,1 1 0,2 0 0,-3 0 0,0 1 0,-2-1 0,2 2 0,3-2 0,1 0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2:30:35.752"/>
    </inkml:context>
    <inkml:brush xml:id="br0">
      <inkml:brushProperty name="width" value="0.025" units="cm"/>
      <inkml:brushProperty name="height" value="0.025" units="cm"/>
      <inkml:brushProperty name="color" value="#E71224"/>
    </inkml:brush>
  </inkml:definitions>
  <inkml:trace contextRef="#ctx0" brushRef="#br0">1657 0 24575,'-4'7'0,"0"0"0,-3 4 0,-1 0 0,-2 6 0,-3-1 0,-1 6 0,0-3 0,-1 3 0,2-4 0,-2 1 0,-2 3 0,-2 3 0,-1 3 0,-6 3 0,1 2 0,-2-1 0,0 2 0,1-5 0,0 2 0,3-3 0,-1 1 0,0 1 0,1-1 0,-3 4 0,5-5 0,1 0 0,-3 2 0,1 0 0,-4 4 0,3-3 0,-3 3 0,2-1 0,-1-1 0,-4 9 0,0-5 0,3 4 0,-2 1 0,-1 3 0,0 2 0,1-2 0,1-2 0,3-4 0,-2 0 0,1 1 0,1-5 0,1-1 0,0 0 0,-1-2 0,-2 5 0,1-4 0,-3 5 0,3-5 0,0 0 0,-4 2 0,5-4 0,-3 0 0,-2 3 0,2-3 0,-2 3 0,4-8 0,1 1 0,2-6 0,0 1 0,-2 1 0,2-4 0,0 3 0,-1-2 0,3-1 0,0 0 0,4-2 0,1-2 0,3-1 0,2-3 0,2 0 0,0-3 0,2 2 0,0-2 0,2-2 0,9-5 0,17-3 0,26-9 0,-18 5 0,7-2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16.713"/>
    </inkml:context>
    <inkml:brush xml:id="br0">
      <inkml:brushProperty name="width" value="0.025" units="cm"/>
      <inkml:brushProperty name="height" value="0.025" units="cm"/>
      <inkml:brushProperty name="color" value="#E71224"/>
    </inkml:brush>
  </inkml:definitions>
  <inkml:trace contextRef="#ctx0" brushRef="#br0">309 8 24575,'-10'-1'0,"-3"0"0,-5-1 0,-4 1 0,1 0 0,-5 1 0,4-1 0,1 1 0,7 0 0,4 0 0,3 0 0,2 0 0,-1 0 0,0 2 0,-1-1 0,-1 1 0,-1 1 0,1 2 0,1-1 0,1 1 0,0 1 0,2 1 0,-3 1 0,3 0 0,-2 0 0,3 1 0,0-1 0,0 0 0,0 0 0,0-2 0,0 3 0,-1 0 0,1 1 0,0 1 0,1 0 0,0-1 0,1-1 0,1 0 0,-2 0 0,2 2 0,0-1 0,1 2 0,0-1 0,2-1 0,4 7 0,1-5 0,2 3 0,-2-6 0,2 0 0,1-2 0,1 2 0,0-3 0,3 1 0,0 0 0,3 0 0,-1-1 0,-3-2 0,2-1 0,-3-1 0,1-1 0,-2 1 0,-1-2 0,-2 0 0,0 0 0,0 0 0,2 0 0,0-1 0,1-1 0,-1-1 0,2-1 0,-2-2 0,2 0 0,-2-2 0,-1 2 0,-1-2 0,-2 1 0,-2-1 0,-1 1 0,-1-1 0,-1 0 0,-1 0 0,1-7 0,-1 6 0,0-6 0,0 5 0,0-2 0,-1 1 0,0-2 0,0 3 0,0-1 0,0 2 0,-1-1 0,-1 3 0,2-1 0,-2 3 0,2-2 0,-1 2 0,1-2 0,-1 1 0,0-2 0,0 2 0,0-1 0,-1 1 0,1-1 0,0 1 0,0 0 0,1 2 0,0 1 0,-1 1 0,-4 2 0,-3-2 0,-8-2 0,0 0 0,-3-1 0,3 0 0,1 2 0,7 1 0,2 0 0,9 2 0,-3 0 0,4-1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2:30:35.753"/>
    </inkml:context>
    <inkml:brush xml:id="br0">
      <inkml:brushProperty name="width" value="0.025" units="cm"/>
      <inkml:brushProperty name="height" value="0.025" units="cm"/>
      <inkml:brushProperty name="color" value="#E71224"/>
    </inkml:brush>
  </inkml:definitions>
  <inkml:trace contextRef="#ctx0" brushRef="#br0">0 127 24575,'8'-3'0,"3"0"0,8-5 0,3 1 0,4-2 0,-3 1 0,-2 0 0,-2 1 0,-4 0 0,0 2 0,0-2 0,-1 1 0,-2 0 0,-3 1 0,-1 2 0,-3 0 0,1 2 0,1-3 0,2 0 0,1 0 0,-2 0 0,-1 0 0,-1 2 0,-2 0 0,1-2 0,-1 2 0,-2 1 0,-3 3 0,-5 5 0,-1 1 0,-6 5 0,0 0 0,-1 0 0,-1 2 0,-1 0 0,1-1 0,2-1 0,5-4 0,1 1 0,1-4 0,1 1 0,2-2 0,1-1 0,1-1 0,1 1 0,0 1 0,-1 2 0,1 0 0,-1-1 0,1 1 0,0-3 0,0 0 0,0 0 0,-1 0 0,1 2 0,-1-1 0,3-4 0,-1 1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19.210"/>
    </inkml:context>
    <inkml:brush xml:id="br0">
      <inkml:brushProperty name="width" value="0.025" units="cm"/>
      <inkml:brushProperty name="height" value="0.025" units="cm"/>
      <inkml:brushProperty name="color" value="#E71224"/>
    </inkml:brush>
  </inkml:definitions>
  <inkml:trace contextRef="#ctx0" brushRef="#br0">123 0 24575,'-7'4'0,"-1"0"0,-1 2 0,-1 1 0,-1 0 0,2 0 0,1-1 0,1 3 0,1-2 0,-1 4 0,2-2 0,-1 3 0,1-3 0,0 2 0,1-2 0,0 1 0,2-1 0,-1 0 0,2 0 0,-1 0 0,1 2 0,0-1 0,0 2 0,1 0 0,1 1 0,0 0 0,5 0 0,0 0 0,6 0 0,-1-1 0,5-2 0,-1 1 0,4-1 0,0-2 0,0 1 0,-1-4 0,1 0 0,-3-2 0,-2 0 0,-2-3 0,-1 1 0,-1-1 0,-2 1 0,-2-1 0,2-1 0,-2 0 0,1-1 0,-1-1 0,1-1 0,1 1 0,-2-3 0,0-1 0,0-1 0,-2-2 0,1 1 0,-3 0 0,0-2 0,0 1 0,-2-1 0,1-1 0,-1 0 0,1-1 0,0-1 0,-1 3 0,0 0 0,0 0 0,-1 2 0,-1 0 0,0 0 0,1-1 0,-1 1 0,0 1 0,0 0 0,-1 2 0,1 1 0,1 2 0,-1 1 0,1 1 0,0-1 0,-1-1 0,-2 0 0,-1 1 0,-1 0 0,-1 0 0,-4-2 0,0 2 0,-2-1 0,1 0 0,2 0 0,3 2 0,3 0 0,0 1 0,-1 0 0,-3-1 0,-2 1 0,-1-3 0,1 2 0,3-1 0,4 2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26.759"/>
    </inkml:context>
    <inkml:brush xml:id="br0">
      <inkml:brushProperty name="width" value="0.025" units="cm"/>
      <inkml:brushProperty name="height" value="0.025" units="cm"/>
      <inkml:brushProperty name="color" value="#E71224"/>
    </inkml:brush>
  </inkml:definitions>
  <inkml:trace contextRef="#ctx0" brushRef="#br0">214 0 24575,'-6'2'0,"0"3"0,-3-1 0,-2 2 0,0 0 0,-7 5 0,3-3 0,-4 5 0,5-3 0,2-1 0,-3 0 0,3 0 0,0 0 0,1 0 0,3-1 0,0 0 0,2 2 0,-1 0 0,3 1 0,0 0 0,1 0 0,3 2 0,-2 1 0,2-1 0,0 0 0,2 0 0,-1-2 0,4 1 0,1-1 0,4 0 0,0-4 0,2-1 0,-1-2 0,5 0 0,0-2 0,5 2 0,0-1 0,2-1 0,-3 0 0,-2-1 0,-4-1 0,-2 0 0,-3 0 0,3-1 0,-4 0 0,3 0 0,0-1 0,1-1 0,0 0 0,1-1 0,-2-1 0,0-1 0,-1 0 0,-1-1 0,0 1 0,-3-1 0,0 0 0,-2 1 0,1-3 0,-2 1 0,0 0 0,0-1 0,-1-1 0,-1 0 0,0-2 0,-1 0 0,1 0 0,-1 1 0,0 1 0,-1 1 0,0 0 0,0 1 0,-1 2 0,0 0 0,1 2 0,-1-1 0,1 1 0,-1 3 0,1-1 0,0 1 0,-1-1 0,-1-1 0,0 0 0,-2 1 0,-2-2 0,-2 0 0,-3-2 0,0 1 0,-1-1 0,0 1 0,2 0 0,2 3 0,4 1 0,2 1 0,1 0 0,1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30.584"/>
    </inkml:context>
    <inkml:brush xml:id="br0">
      <inkml:brushProperty name="width" value="0.025" units="cm"/>
      <inkml:brushProperty name="height" value="0.025" units="cm"/>
      <inkml:brushProperty name="color" value="#E71224"/>
    </inkml:brush>
  </inkml:definitions>
  <inkml:trace contextRef="#ctx0" brushRef="#br0">160 0 24575,'-4'2'0,"-3"1"0,0-2 0,-1 2 0,-1-1 0,-1 2 0,1-1 0,1 0 0,0 2 0,1-1 0,-1 2 0,1-1 0,-1 2 0,1-2 0,0 3 0,1-2 0,1 1 0,0 0 0,2 1 0,-1-1 0,2 1 0,-1-2 0,1 2 0,0-1 0,0-1 0,0 0 0,0 1 0,0 1 0,1 0 0,-1-1 0,2 1 0,-1-2 0,1 1 0,-1-1 0,1 2 0,0-2 0,1 1 0,-1 0 0,1 1 0,0 0 0,1 0 0,0 0 0,0 2 0,1-1 0,-1-1 0,1-1 0,2 0 0,-1 0 0,0 1 0,2-1 0,-1 0 0,2-1 0,0-2 0,0 0 0,-1-1 0,2-1 0,-2-1 0,2 1 0,-1-1 0,4 2 0,-1-1 0,4 0 0,0 1 0,2-2 0,1 1 0,0-2 0,-1 2 0,-1-2 0,-4 0 0,-1 0 0,-2-1 0,0 0 0,0 0 0,1 0 0,0-1 0,2-1 0,0-1 0,-1 0 0,-2-1 0,0 0 0,-1-1 0,1 0 0,-2 0 0,2-3 0,-4 2 0,2-1 0,-2-2 0,1 0 0,-3 1 0,0 0 0,-1 1 0,0 1 0,-1-1 0,0 0 0,0 0 0,0 0 0,-1-1 0,1 1 0,-2-1 0,0 0 0,-1-2 0,-1 1 0,1 1 0,-1-2 0,-1 1 0,-1-1 0,0 1 0,0 0 0,1 2 0,0 2 0,0 0 0,2 0 0,0 1 0,-1 1 0,0-2 0,0 3 0,-2-3 0,1 1 0,-1-1 0,1 1 0,-2 0 0,1 0 0,1 2 0,0 1 0,1 1 0,0 0 0,0 0 0,1 0 0,0 1 0,0 0 0,0 0 0,0 0 0,0 0 0,-3 0 0,3 0 0,0 0 0,3 1 0,2 0 0,1-1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32.767"/>
    </inkml:context>
    <inkml:brush xml:id="br0">
      <inkml:brushProperty name="width" value="0.025" units="cm"/>
      <inkml:brushProperty name="height" value="0.025" units="cm"/>
      <inkml:brushProperty name="color" value="#E71224"/>
    </inkml:brush>
  </inkml:definitions>
  <inkml:trace contextRef="#ctx0" brushRef="#br0">199 1 24575,'-6'2'0,"0"-1"0,-4 3 0,-6 0 0,3 0 0,-5 1 0,7 1 0,1 0 0,-1 0 0,0 1 0,1 1 0,-1 0 0,1 0 0,1-1 0,1-1 0,2 1 0,0 0 0,1 0 0,-1 2 0,2 0 0,-1 2 0,2 1 0,1 1 0,0 0 0,3 1 0,0-2 0,5 2 0,0-2 0,4 2 0,1-2 0,7 0 0,2 0 0,7-1 0,-3-3 0,10-1 0,-14-4 0,4-2 0,-11-1 0,-3-1 0,-1-1 0,-1-1 0,0 1 0,0 0 0,3-1 0,0-1 0,4-1 0,-2-2 0,4 0 0,-4 0 0,0-1 0,-2 0 0,-2 0 0,0 0 0,-3-1 0,0 0 0,-2-1 0,0-1 0,-2-1 0,-1 1 0,0-2 0,-2 1 0,0 1 0,0 1 0,-2 3 0,0-1 0,0 2 0,0-1 0,-2 2 0,1-1 0,-1 3 0,0-2 0,1 1 0,-5-1 0,1 0 0,-5-2 0,0 0 0,-2 2 0,2 0 0,-1 3 0,5-1 0,-1 1 0,2 0 0,1 2 0,0-2 0,1 2 0,2 0 0,-1 0 0,1 0 0,0 0 0,-1 0 0,2 0 0,0 0 0,3 0 0,5 1 0,-3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34.793"/>
    </inkml:context>
    <inkml:brush xml:id="br0">
      <inkml:brushProperty name="width" value="0.025" units="cm"/>
      <inkml:brushProperty name="height" value="0.025" units="cm"/>
      <inkml:brushProperty name="color" value="#E71224"/>
    </inkml:brush>
  </inkml:definitions>
  <inkml:trace contextRef="#ctx0" brushRef="#br0">199 0 24575,'-3'0'0,"-5"1"0,0 0 0,-5 2 0,-1 0 0,1 2 0,-3-1 0,2-1 0,2 1 0,1-1 0,2 2 0,-2 0 0,0 2 0,-1 0 0,3 0 0,0 0 0,2-1 0,2 1 0,0 1 0,2 1 0,-1 2 0,3 2 0,0-1 0,1 2 0,0-1 0,2 2 0,1 0 0,2 0 0,2-3 0,-1 2 0,3-4 0,3 2 0,-1-5 0,3 3 0,0-5 0,4 2 0,-2-2 0,2 0 0,-2-2 0,-1-1 0,-3-1 0,-4-1 0,0 0 0,-2-1 0,1 0 0,1 0 0,3-2 0,2 3 0,4-3 0,1 1 0,0-1 0,-2-1 0,-1-2 0,-5-1 0,-2-2 0,-2 0 0,-2 1 0,-2-1 0,1 3 0,-2-3 0,0 0 0,-1 0 0,0-3 0,-1 0 0,-1-1 0,0 0 0,-1 0 0,-2-1 0,-3 0 0,0 1 0,-1 0 0,0 2 0,0 0 0,-1 3 0,2 2 0,2 2 0,3 2 0,0 1 0,0 0 0,-1 0 0,-4 0 0,-1-2 0,-3 0 0,2 0 0,-1 0 0,5 1 0,6 2 0,6 0 0,0 1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39.293"/>
    </inkml:context>
    <inkml:brush xml:id="br0">
      <inkml:brushProperty name="width" value="0.025" units="cm"/>
      <inkml:brushProperty name="height" value="0.025" units="cm"/>
      <inkml:brushProperty name="color" value="#E71224"/>
    </inkml:brush>
  </inkml:definitions>
  <inkml:trace contextRef="#ctx0" brushRef="#br0">240 1 24575,'-8'0'0,"-1"0"0,-2 0 0,-5 0 0,0 0 0,-5 1 0,4-1 0,-1 1 0,5-1 0,1 0 0,5 0 0,2 1 0,1 0 0,-1 0 0,-4 2 0,2 0 0,-4 1 0,3 1 0,-1 0 0,2 2 0,1 1 0,0 1 0,2 0 0,0 0 0,2 1 0,0 1 0,1-1 0,0 2 0,1 0 0,2 2 0,-2-1 0,3 0 0,0 1 0,0-2 0,1 2 0,2-2 0,0 1 0,1 0 0,0-1 0,-1 0 0,2-2 0,0-1 0,0-1 0,-1-3 0,0-1 0,2 0 0,1-2 0,2 0 0,3-1 0,4 1 0,-1-2 0,2 1 0,-5-2 0,1-2 0,-4 1 0,-4-1 0,-1 0 0,-2 0 0,6-3 0,-4 2 0,4-5 0,-1 3 0,0-3 0,0 1 0,0-2 0,-5 5 0,1-3 0,-2 2 0,-1-1 0,0 1 0,-3 0 0,2-1 0,-2 1 0,1 0 0,-1-1 0,0 2 0,-1-1 0,0 0 0,0 2 0,0-1 0,0 2 0,-2-3 0,2 4 0,-2-1 0,2 1 0,-1 0 0,1-1 0,-1 2 0,1-1 0,-1 1 0,0-1 0,-2-2 0,0 1 0,-1-1 0,0 0 0,1-1 0,-1 0 0,0 0 0,0-1 0,1 0 0,0 1 0,2 0 0,0 2 0,-1-2 0,2 3 0,-1-1 0,1 1 0,-1-2 0,0 1 0,-1 1 0,2 0 0,-1 0 0,1-1 0,-2 0 0,1-1 0,-2-2 0,1 0 0,0 0 0,-1 1 0,1 1 0,1 1 0,2 3 0,4 0 0,1 0 0,1 0 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4T17:09:41.926"/>
    </inkml:context>
    <inkml:brush xml:id="br0">
      <inkml:brushProperty name="width" value="0.025" units="cm"/>
      <inkml:brushProperty name="height" value="0.025" units="cm"/>
      <inkml:brushProperty name="color" value="#E71224"/>
    </inkml:brush>
  </inkml:definitions>
  <inkml:trace contextRef="#ctx0" brushRef="#br0">192 1 24575,'-8'7'0,"1"0"0,-3 1 0,0 0 0,0 0 0,1 1 0,0 0 0,-1 0 0,0 0 0,-2 0 0,0 1 0,-1 2 0,1 1 0,0 1 0,1 0 0,2-1 0,2 0 0,2 0 0,1-3 0,0 2 0,1-1 0,1 1 0,1 0 0,0 0 0,3 0 0,0-1 0,3-1 0,2-1 0,4 0 0,4-1 0,2 0 0,8 0 0,2-3 0,5 0 0,-1-3 0,-6-1 0,-2-1 0,-8 0 0,-2-1 0,-4-1 0,-3-2 0,1-2 0,2-2 0,-1-1 0,2-2 0,-1 0 0,1-3 0,-2 2 0,1-4 0,-3 1 0,0-3 0,-1 2 0,-3-2 0,-1 3 0,-1 0 0,0 1 0,-2 1 0,1 2 0,-1 0 0,-1 3 0,0 0 0,-1 1 0,-1-1 0,0 2 0,-1 0 0,0 1 0,-1 1 0,0 0 0,-4 1 0,2-2 0,-3 2 0,3 0 0,0 0 0,3 1 0,1 1 0,3 0 0,1 1 0,1-1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0" i="0" dirty="0">
                <a:solidFill>
                  <a:srgbClr val="C9D1D9"/>
                </a:solidFill>
                <a:effectLst/>
                <a:latin typeface="-apple-system"/>
              </a:rPr>
              <a:t>Initial release, </a:t>
            </a:r>
            <a:r>
              <a:rPr lang="en-US" b="0" i="0" dirty="0" err="1">
                <a:solidFill>
                  <a:srgbClr val="C9D1D9"/>
                </a:solidFill>
                <a:effectLst/>
                <a:latin typeface="-apple-system"/>
              </a:rPr>
              <a:t>Xumin</a:t>
            </a:r>
            <a:r>
              <a:rPr lang="en-US" b="0" i="0" dirty="0">
                <a:solidFill>
                  <a:srgbClr val="C9D1D9"/>
                </a:solidFill>
                <a:effectLst/>
                <a:latin typeface="-apple-system"/>
              </a:rPr>
              <a:t> Liu, Rochester Institute of Technology, 2022.</a:t>
            </a:r>
          </a:p>
          <a:p>
            <a:r>
              <a:rPr lang="en-US" altLang="en-US" dirty="0">
                <a:latin typeface="Times New Roman" charset="0"/>
              </a:rPr>
              <a:t>By </a:t>
            </a:r>
            <a:r>
              <a:rPr lang="en-US" altLang="en-US" dirty="0" err="1">
                <a:latin typeface="Times New Roman" charset="0"/>
              </a:rPr>
              <a:t>Xumin</a:t>
            </a:r>
            <a:r>
              <a:rPr lang="en-US" altLang="en-US" dirty="0">
                <a:latin typeface="Times New Roman" charset="0"/>
              </a:rPr>
              <a:t> Liu https://www.cs.rit.edu/~xl/</a:t>
            </a:r>
          </a:p>
          <a:p>
            <a:r>
              <a:rPr lang="en-US" altLang="en-US" dirty="0">
                <a:latin typeface="Times New Roman" charset="0"/>
              </a:rPr>
              <a:t>Except where otherwise noted, this work is licensed under a Creative Commons Attribution-4.0 International License https://creativecommons.org/licenses/by/4.0/</a:t>
            </a: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84888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panose="020F0502020204030204"/>
                <a:cs typeface="Calibri" panose="020F0502020204030204"/>
              </a:rPr>
              <a:t>n_cluster</a:t>
            </a:r>
            <a:r>
              <a:rPr lang="en-US" dirty="0">
                <a:ea typeface="Calibri" panose="020F0502020204030204"/>
                <a:cs typeface="Calibri" panose="020F0502020204030204"/>
              </a:rPr>
              <a:t> specified the number of clusters. Label shows the membership of each object in the dataset. 0 is the first cluster, 1 is the second, and 2 is the third. </a:t>
            </a:r>
            <a:r>
              <a:rPr lang="en-US" dirty="0" err="1">
                <a:ea typeface="Calibri" panose="020F0502020204030204"/>
                <a:cs typeface="Calibri" panose="020F0502020204030204"/>
              </a:rPr>
              <a:t>Kmeans.cluster_centers</a:t>
            </a:r>
            <a:r>
              <a:rPr lang="en-US" dirty="0">
                <a:ea typeface="Calibri" panose="020F0502020204030204"/>
                <a:cs typeface="Calibri" panose="020F0502020204030204"/>
              </a:rPr>
              <a:t>_ shows the coordinates of the centroid for each cluster. </a:t>
            </a:r>
            <a:r>
              <a:rPr lang="en-US" dirty="0" err="1">
                <a:ea typeface="Calibri" panose="020F0502020204030204"/>
                <a:cs typeface="Calibri" panose="020F0502020204030204"/>
              </a:rPr>
              <a:t>n_iter</a:t>
            </a:r>
            <a:r>
              <a:rPr lang="en-US" dirty="0">
                <a:ea typeface="Calibri" panose="020F0502020204030204"/>
                <a:cs typeface="Calibri" panose="020F0502020204030204"/>
              </a:rPr>
              <a:t>_ shows how many iterations the system takes to converge and generate the final clustering result. </a:t>
            </a:r>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82378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figures shows how the clustering result changes and how the centroids change their position during each iteration.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7876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As K-means is distance based and all the objects in the data set are considered, </a:t>
            </a:r>
            <a:r>
              <a:rPr lang="en-US" dirty="0" err="1">
                <a:ea typeface="Calibri" panose="020F0502020204030204"/>
                <a:cs typeface="Calibri" panose="020F0502020204030204"/>
              </a:rPr>
              <a:t>kmeans</a:t>
            </a:r>
            <a:r>
              <a:rPr lang="en-US" dirty="0">
                <a:ea typeface="Calibri" panose="020F0502020204030204"/>
                <a:cs typeface="Calibri" panose="020F0502020204030204"/>
              </a:rPr>
              <a:t> </a:t>
            </a:r>
            <a:r>
              <a:rPr lang="en-US" dirty="0" err="1">
                <a:ea typeface="Calibri" panose="020F0502020204030204"/>
                <a:cs typeface="Calibri" panose="020F0502020204030204"/>
              </a:rPr>
              <a:t>clusteing</a:t>
            </a:r>
            <a:r>
              <a:rPr lang="en-US" dirty="0">
                <a:ea typeface="Calibri" panose="020F0502020204030204"/>
                <a:cs typeface="Calibri" panose="020F0502020204030204"/>
              </a:rPr>
              <a:t> result is sensitive to outliers as the location of the centroid will be affected by the locations of outliers. Meanwhile, k means can also be used to detect outliers. If a cluster is too far from other clusters and contains a small number of objects, that suggests the objects in that clusters are noises. </a:t>
            </a:r>
          </a:p>
          <a:p>
            <a:r>
              <a:rPr lang="en-US" dirty="0">
                <a:ea typeface="Calibri" panose="020F0502020204030204"/>
                <a:cs typeface="Calibri" panose="020F0502020204030204"/>
              </a:rPr>
              <a:t>K-means is sensitive to distance metrics, for example if we use Euclidean distance, we should standardize the data first to ensure the values of all attributes have the similar scale. </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215337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14</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111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Using external index, i.e., ground truth, to evaluate the quality of a clustering result is considered as a supervised approach. In this case, the clustering result is usually verified by the labels of data objects, where the assumption is that the objects with the same label are similar and should be assigned to the same cluster. </a:t>
            </a:r>
          </a:p>
          <a:p>
            <a:endParaRPr lang="en-US" dirty="0">
              <a:ea typeface="Calibri" panose="020F0502020204030204"/>
              <a:cs typeface="Calibri" panose="020F0502020204030204"/>
            </a:endParaRPr>
          </a:p>
          <a:p>
            <a:r>
              <a:rPr lang="en-US" dirty="0">
                <a:ea typeface="Calibri" panose="020F0502020204030204"/>
                <a:cs typeface="Calibri" panose="020F0502020204030204"/>
              </a:rPr>
              <a:t>Using internal index is unsupervised as no external information is needed. It evaluates the quality of a clustering result based on its structure, i.e., whether the clusters are highly cohesive and well separated from each other.</a:t>
            </a: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323517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3211193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Here the </a:t>
            </a:r>
            <a:r>
              <a:rPr lang="en-US" dirty="0" err="1">
                <a:ea typeface="Calibri" panose="020F0502020204030204"/>
                <a:cs typeface="Calibri" panose="020F0502020204030204"/>
              </a:rPr>
              <a:t>C_label</a:t>
            </a:r>
            <a:r>
              <a:rPr lang="en-US" dirty="0">
                <a:ea typeface="Calibri" panose="020F0502020204030204"/>
                <a:cs typeface="Calibri" panose="020F0502020204030204"/>
              </a:rPr>
              <a:t> is the ground truth, label is the </a:t>
            </a:r>
            <a:r>
              <a:rPr lang="en-US" dirty="0" err="1">
                <a:ea typeface="Calibri" panose="020F0502020204030204"/>
                <a:cs typeface="Calibri" panose="020F0502020204030204"/>
              </a:rPr>
              <a:t>clutsering</a:t>
            </a:r>
            <a:r>
              <a:rPr lang="en-US" dirty="0">
                <a:ea typeface="Calibri" panose="020F0502020204030204"/>
                <a:cs typeface="Calibri" panose="020F0502020204030204"/>
              </a:rPr>
              <a:t>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2690433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3029670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When K=1, all the four objects are in the same cluster. m is the centroid.</a:t>
            </a:r>
          </a:p>
          <a:p>
            <a:r>
              <a:rPr lang="en-US" dirty="0">
                <a:ea typeface="Calibri" panose="020F0502020204030204"/>
                <a:cs typeface="Calibri" panose="020F0502020204030204"/>
              </a:rPr>
              <a:t>When k=2, the first two objects are in the first cluster and the last two objects are in the second cluster. </a:t>
            </a:r>
          </a:p>
          <a:p>
            <a:r>
              <a:rPr lang="en-US" dirty="0">
                <a:ea typeface="Calibri" panose="020F0502020204030204"/>
                <a:cs typeface="Calibri" panose="020F0502020204030204"/>
              </a:rPr>
              <a:t>In either case, they have the same sum of BSS and WSS. </a:t>
            </a: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382394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 this lecture, we use </a:t>
            </a:r>
            <a:r>
              <a:rPr lang="en-US" altLang="zh-CN" sz="1200" b="0" i="0" u="none" strike="noStrike" kern="1200" cap="none" dirty="0">
                <a:solidFill>
                  <a:schemeClr val="dk1"/>
                </a:solidFill>
                <a:effectLst/>
                <a:latin typeface="Times New Roman"/>
                <a:ea typeface="Times New Roman"/>
                <a:cs typeface="Times New Roman"/>
                <a:sym typeface="Times New Roman"/>
              </a:rPr>
              <a:t>the</a:t>
            </a:r>
            <a:r>
              <a:rPr lang="zh-CN" altLang="en-US" sz="1200" b="0" i="0" u="none" strike="noStrike" kern="1200" cap="none" dirty="0">
                <a:solidFill>
                  <a:schemeClr val="dk1"/>
                </a:solidFill>
                <a:effectLst/>
                <a:latin typeface="Times New Roman"/>
                <a:ea typeface="Times New Roman"/>
                <a:cs typeface="Times New Roman"/>
                <a:sym typeface="Times New Roman"/>
              </a:rPr>
              <a:t> </a:t>
            </a:r>
            <a:r>
              <a:rPr lang="en-US" altLang="zh-CN" sz="1200" b="0" i="0" u="none" strike="noStrike" kern="1200" cap="none" dirty="0">
                <a:solidFill>
                  <a:schemeClr val="dk1"/>
                </a:solidFill>
                <a:effectLst/>
                <a:latin typeface="Times New Roman"/>
                <a:ea typeface="Times New Roman"/>
                <a:cs typeface="Times New Roman"/>
                <a:sym typeface="Times New Roman"/>
              </a:rPr>
              <a:t>auto-mpg</a:t>
            </a:r>
            <a:r>
              <a:rPr lang="en-US" sz="1200" b="0" i="0" u="none" strike="noStrike" kern="1200" cap="none" dirty="0">
                <a:solidFill>
                  <a:schemeClr val="dk1"/>
                </a:solidFill>
                <a:effectLst/>
                <a:latin typeface="Times New Roman"/>
                <a:ea typeface="Times New Roman"/>
                <a:cs typeface="Times New Roman"/>
                <a:sym typeface="Times New Roman"/>
              </a:rPr>
              <a:t> dataset in the example:</a:t>
            </a:r>
            <a:r>
              <a:rPr lang="zh-CN" altLang="en-US" sz="1200" b="0" i="0" u="none" strike="noStrike" kern="1200" cap="none" dirty="0">
                <a:solidFill>
                  <a:schemeClr val="dk1"/>
                </a:solidFill>
                <a:effectLst/>
                <a:latin typeface="Times New Roman"/>
                <a:ea typeface="Times New Roman"/>
                <a:cs typeface="Times New Roman"/>
                <a:sym typeface="Times New Roman"/>
              </a:rPr>
              <a:t> </a:t>
            </a:r>
            <a:r>
              <a:rPr lang="en-US" altLang="zh-CN" sz="1200" b="0" i="0" u="none" strike="noStrike" kern="1200" cap="none" dirty="0">
                <a:solidFill>
                  <a:schemeClr val="dk1"/>
                </a:solidFill>
                <a:effectLst/>
                <a:latin typeface="Times New Roman"/>
                <a:ea typeface="Times New Roman"/>
                <a:cs typeface="Times New Roman"/>
                <a:sym typeface="Times New Roman"/>
              </a:rPr>
              <a:t>https://</a:t>
            </a:r>
            <a:r>
              <a:rPr lang="en-US" altLang="zh-CN" sz="1200" b="0" i="0" u="none" strike="noStrike" kern="1200" cap="none" dirty="0" err="1">
                <a:solidFill>
                  <a:schemeClr val="dk1"/>
                </a:solidFill>
                <a:effectLst/>
                <a:latin typeface="Times New Roman"/>
                <a:ea typeface="Times New Roman"/>
                <a:cs typeface="Times New Roman"/>
                <a:sym typeface="Times New Roman"/>
              </a:rPr>
              <a:t>www.kaggle.com</a:t>
            </a:r>
            <a:r>
              <a:rPr lang="en-US" altLang="zh-CN" sz="1200" b="0" i="0" u="none" strike="noStrike" kern="1200" cap="none" dirty="0">
                <a:solidFill>
                  <a:schemeClr val="dk1"/>
                </a:solidFill>
                <a:effectLst/>
                <a:latin typeface="Times New Roman"/>
                <a:ea typeface="Times New Roman"/>
                <a:cs typeface="Times New Roman"/>
                <a:sym typeface="Times New Roman"/>
              </a:rPr>
              <a:t>/datasets/</a:t>
            </a:r>
            <a:r>
              <a:rPr lang="en-US" altLang="zh-CN" sz="1200" b="0" i="0" u="none" strike="noStrike" kern="1200" cap="none" dirty="0" err="1">
                <a:solidFill>
                  <a:schemeClr val="dk1"/>
                </a:solidFill>
                <a:effectLst/>
                <a:latin typeface="Times New Roman"/>
                <a:ea typeface="Times New Roman"/>
                <a:cs typeface="Times New Roman"/>
                <a:sym typeface="Times New Roman"/>
              </a:rPr>
              <a:t>uciml</a:t>
            </a:r>
            <a:r>
              <a:rPr lang="en-US" altLang="zh-CN" sz="1200" b="0" i="0" u="none" strike="noStrike" kern="1200" cap="none" dirty="0">
                <a:solidFill>
                  <a:schemeClr val="dk1"/>
                </a:solidFill>
                <a:effectLst/>
                <a:latin typeface="Times New Roman"/>
                <a:ea typeface="Times New Roman"/>
                <a:cs typeface="Times New Roman"/>
                <a:sym typeface="Times New Roman"/>
              </a:rPr>
              <a:t>/</a:t>
            </a:r>
            <a:r>
              <a:rPr lang="en-US" altLang="zh-CN" sz="1200" b="0" i="0" u="none" strike="noStrike" kern="1200" cap="none" dirty="0" err="1">
                <a:solidFill>
                  <a:schemeClr val="dk1"/>
                </a:solidFill>
                <a:effectLst/>
                <a:latin typeface="Times New Roman"/>
                <a:ea typeface="Times New Roman"/>
                <a:cs typeface="Times New Roman"/>
                <a:sym typeface="Times New Roman"/>
              </a:rPr>
              <a:t>autompg</a:t>
            </a:r>
            <a:r>
              <a:rPr lang="en-US" altLang="zh-CN" sz="1200" b="0" i="0" u="none" strike="noStrike" kern="1200" cap="none" dirty="0">
                <a:solidFill>
                  <a:schemeClr val="dk1"/>
                </a:solidFill>
                <a:effectLst/>
                <a:latin typeface="Times New Roman"/>
                <a:ea typeface="Times New Roman"/>
                <a:cs typeface="Times New Roman"/>
                <a:sym typeface="Times New Roman"/>
              </a:rPr>
              <a:t>-dataset</a:t>
            </a:r>
            <a:endParaRPr lang="en-US" sz="1200" b="0" i="0" u="none" strike="noStrike" kern="1200" cap="none" dirty="0">
              <a:solidFill>
                <a:schemeClr val="dk1"/>
              </a:solidFill>
              <a:effectLst/>
              <a:latin typeface="Times New Roman"/>
              <a:ea typeface="Times New Roman"/>
              <a:cs typeface="Times New Roman"/>
              <a:sym typeface="Times New Roman"/>
            </a:endParaRPr>
          </a:p>
          <a:p>
            <a:pPr rtl="0"/>
            <a:br>
              <a:rPr lang="en-US" b="0" dirty="0">
                <a:effectLst/>
              </a:rPr>
            </a:br>
            <a:r>
              <a:rPr lang="en-US" sz="1200" b="0" i="0" u="none" strike="noStrike" kern="1200" cap="none" dirty="0">
                <a:solidFill>
                  <a:schemeClr val="dk1"/>
                </a:solidFill>
                <a:effectLst/>
                <a:latin typeface="Times New Roman"/>
                <a:ea typeface="Times New Roman"/>
                <a:cs typeface="Times New Roman"/>
                <a:sym typeface="Times New Roman"/>
              </a:rPr>
              <a:t>Please contact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a:t>
            </a:r>
            <a:r>
              <a:rPr lang="en-US" sz="1200" b="0" i="0" u="none" strike="noStrike" kern="1200" cap="none" dirty="0" err="1">
                <a:solidFill>
                  <a:schemeClr val="dk1"/>
                </a:solidFill>
                <a:effectLst/>
                <a:latin typeface="Times New Roman"/>
                <a:ea typeface="Times New Roman"/>
                <a:cs typeface="Times New Roman"/>
                <a:sym typeface="Times New Roman"/>
              </a:rPr>
              <a:t>xmlics@rit.edu</a:t>
            </a:r>
            <a:r>
              <a:rPr lang="en-US" sz="1200" b="0" i="0" u="none" strike="noStrike" kern="1200" cap="none" dirty="0">
                <a:solidFill>
                  <a:schemeClr val="dk1"/>
                </a:solidFill>
                <a:effectLst/>
                <a:latin typeface="Times New Roman"/>
                <a:ea typeface="Times New Roman"/>
                <a:cs typeface="Times New Roman"/>
                <a:sym typeface="Times New Roman"/>
              </a:rPr>
              <a:t>) for the demo code shown in the lecture. </a:t>
            </a:r>
            <a:endParaRPr lang="en-US" b="0" dirty="0">
              <a:effectLst/>
            </a:endParaRPr>
          </a:p>
          <a:p>
            <a:br>
              <a:rPr lang="en-US" b="0" dirty="0">
                <a:effectLst/>
              </a:rPr>
            </a:b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When computing SC score, no true label is needed.</a:t>
            </a: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3909078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Elbow method is to detect the optimal K value by running several trials on different values of K, computing the SSE for each clustering result, and then choosing the point of infection on the curve, i.e., the elbow. Like in the example, k=3 is the elbow point. </a:t>
            </a: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102003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Another approach of finding the optimal K is to leverage both SSE and silhouette coefficient. In this figure, we plot them in the same figure regardless their different scales. Although k=11 is the elbow point,  K=6 seems to be another </a:t>
            </a:r>
            <a:r>
              <a:rPr lang="en-US">
                <a:ea typeface="Calibri" panose="020F0502020204030204"/>
                <a:cs typeface="Calibri" panose="020F0502020204030204"/>
              </a:rPr>
              <a:t>good option </a:t>
            </a:r>
            <a:r>
              <a:rPr lang="en-US" dirty="0">
                <a:ea typeface="Calibri" panose="020F0502020204030204"/>
                <a:cs typeface="Calibri" panose="020F0502020204030204"/>
              </a:rPr>
              <a:t>as the SC score is higher and the difference in SSE is not significant. </a:t>
            </a:r>
          </a:p>
        </p:txBody>
      </p:sp>
      <p:sp>
        <p:nvSpPr>
          <p:cNvPr id="4" name="Slide Number Placeholder 3"/>
          <p:cNvSpPr>
            <a:spLocks noGrp="1"/>
          </p:cNvSpPr>
          <p:nvPr>
            <p:ph type="sldNum" sz="quarter" idx="5"/>
          </p:nvPr>
        </p:nvSpPr>
        <p:spPr/>
        <p:txBody>
          <a:bodyPr/>
          <a:lstStyle/>
          <a:p>
            <a:fld id="{918CCA95-4F40-4CDD-BF1E-B8C9EB86EE73}" type="slidenum">
              <a:rPr lang="en-US" smtClean="0"/>
              <a:t>22</a:t>
            </a:fld>
            <a:endParaRPr lang="en-US"/>
          </a:p>
        </p:txBody>
      </p:sp>
    </p:spTree>
    <p:extLst>
      <p:ext uri="{BB962C8B-B14F-4D97-AF65-F5344CB8AC3E}">
        <p14:creationId xmlns:p14="http://schemas.microsoft.com/office/powerpoint/2010/main" val="347243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basic</a:t>
            </a:r>
            <a:r>
              <a:rPr lang="zh-CN" altLang="en-US" dirty="0">
                <a:ea typeface="Calibri" panose="020F0502020204030204"/>
                <a:cs typeface="Calibri"/>
              </a:rPr>
              <a:t> </a:t>
            </a:r>
            <a:r>
              <a:rPr lang="en-US" altLang="zh-CN" dirty="0">
                <a:ea typeface="Calibri" panose="020F0502020204030204"/>
                <a:cs typeface="Calibri"/>
              </a:rPr>
              <a:t>idea</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clustering</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find</a:t>
            </a:r>
            <a:r>
              <a:rPr lang="zh-CN" altLang="en-US" dirty="0">
                <a:ea typeface="Calibri" panose="020F0502020204030204"/>
                <a:cs typeface="Calibri"/>
              </a:rPr>
              <a:t> </a:t>
            </a:r>
            <a:r>
              <a:rPr lang="en-US" altLang="zh-CN" dirty="0">
                <a:ea typeface="Calibri" panose="020F0502020204030204"/>
                <a:cs typeface="Calibri"/>
              </a:rPr>
              <a:t>an</a:t>
            </a:r>
            <a:r>
              <a:rPr lang="zh-CN" altLang="en-US" dirty="0">
                <a:ea typeface="Calibri" panose="020F0502020204030204"/>
                <a:cs typeface="Calibri"/>
              </a:rPr>
              <a:t> </a:t>
            </a:r>
            <a:r>
              <a:rPr lang="en-US" altLang="zh-CN" dirty="0">
                <a:ea typeface="Calibri" panose="020F0502020204030204"/>
                <a:cs typeface="Calibri"/>
              </a:rPr>
              <a:t>organization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objects</a:t>
            </a:r>
            <a:r>
              <a:rPr lang="zh-CN" altLang="en-US" dirty="0">
                <a:ea typeface="Calibri" panose="020F0502020204030204"/>
                <a:cs typeface="Calibri"/>
              </a:rPr>
              <a:t> </a:t>
            </a:r>
            <a:r>
              <a:rPr lang="en-US" altLang="zh-CN" dirty="0">
                <a:ea typeface="Calibri" panose="020F0502020204030204"/>
                <a:cs typeface="Calibri"/>
              </a:rPr>
              <a:t>so</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similar</a:t>
            </a:r>
            <a:r>
              <a:rPr lang="zh-CN" altLang="en-US" dirty="0">
                <a:ea typeface="Calibri" panose="020F0502020204030204"/>
                <a:cs typeface="Calibri"/>
              </a:rPr>
              <a:t> </a:t>
            </a:r>
            <a:r>
              <a:rPr lang="en-US" altLang="zh-CN" dirty="0">
                <a:ea typeface="Calibri" panose="020F0502020204030204"/>
                <a:cs typeface="Calibri"/>
              </a:rPr>
              <a:t>ones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group</a:t>
            </a:r>
            <a:r>
              <a:rPr lang="zh-CN" altLang="en-US" dirty="0">
                <a:ea typeface="Calibri" panose="020F0502020204030204"/>
                <a:cs typeface="Calibri"/>
              </a:rPr>
              <a:t> </a:t>
            </a:r>
            <a:r>
              <a:rPr lang="en-US" altLang="zh-CN" dirty="0">
                <a:ea typeface="Calibri" panose="020F0502020204030204"/>
                <a:cs typeface="Calibri"/>
              </a:rPr>
              <a:t>together</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dissimilar</a:t>
            </a:r>
            <a:r>
              <a:rPr lang="zh-CN" altLang="en-US" dirty="0">
                <a:ea typeface="Calibri" panose="020F0502020204030204"/>
                <a:cs typeface="Calibri"/>
              </a:rPr>
              <a:t> </a:t>
            </a:r>
            <a:r>
              <a:rPr lang="en-US" altLang="zh-CN" dirty="0">
                <a:ea typeface="Calibri" panose="020F0502020204030204"/>
                <a:cs typeface="Calibri"/>
              </a:rPr>
              <a:t>ones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assigned</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groups.</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modeled</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an</a:t>
            </a:r>
            <a:r>
              <a:rPr lang="zh-CN" altLang="en-US" dirty="0">
                <a:ea typeface="Calibri" panose="020F0502020204030204"/>
                <a:cs typeface="Calibri"/>
              </a:rPr>
              <a:t> </a:t>
            </a:r>
            <a:r>
              <a:rPr lang="en-US" altLang="zh-CN" dirty="0">
                <a:ea typeface="Calibri" panose="020F0502020204030204"/>
                <a:cs typeface="Calibri"/>
              </a:rPr>
              <a:t>optimization</a:t>
            </a:r>
            <a:r>
              <a:rPr lang="zh-CN" altLang="en-US" dirty="0">
                <a:ea typeface="Calibri" panose="020F0502020204030204"/>
                <a:cs typeface="Calibri"/>
              </a:rPr>
              <a:t> </a:t>
            </a:r>
            <a:r>
              <a:rPr lang="en-US" altLang="zh-CN" dirty="0">
                <a:ea typeface="Calibri" panose="020F0502020204030204"/>
                <a:cs typeface="Calibri"/>
              </a:rPr>
              <a:t>problem</a:t>
            </a:r>
            <a:r>
              <a:rPr lang="zh-CN" altLang="en-US" dirty="0">
                <a:ea typeface="Calibri" panose="020F0502020204030204"/>
                <a:cs typeface="Calibri"/>
              </a:rPr>
              <a:t> </a:t>
            </a:r>
            <a:r>
              <a:rPr lang="en-US" altLang="zh-CN" dirty="0">
                <a:ea typeface="Calibri" panose="020F0502020204030204"/>
                <a:cs typeface="Calibri"/>
              </a:rPr>
              <a:t>where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intra-cluster</a:t>
            </a:r>
            <a:r>
              <a:rPr lang="zh-CN" altLang="en-US" dirty="0">
                <a:ea typeface="Calibri" panose="020F0502020204030204"/>
                <a:cs typeface="Calibri"/>
              </a:rPr>
              <a:t> </a:t>
            </a:r>
            <a:r>
              <a:rPr lang="en-US" altLang="zh-CN" dirty="0">
                <a:ea typeface="Calibri" panose="020F0502020204030204"/>
                <a:cs typeface="Calibri"/>
              </a:rPr>
              <a:t>distances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minimize</a:t>
            </a:r>
            <a:r>
              <a:rPr lang="zh-CN" altLang="en-US" dirty="0">
                <a:ea typeface="Calibri" panose="020F0502020204030204"/>
                <a:cs typeface="Calibri"/>
              </a:rPr>
              <a:t> </a:t>
            </a:r>
            <a:r>
              <a:rPr lang="en-US" altLang="zh-CN" dirty="0">
                <a:ea typeface="Calibri" panose="020F0502020204030204"/>
                <a:cs typeface="Calibri"/>
              </a:rPr>
              <a:t>(highly</a:t>
            </a:r>
            <a:r>
              <a:rPr lang="zh-CN" altLang="en-US" dirty="0">
                <a:ea typeface="Calibri" panose="020F0502020204030204"/>
                <a:cs typeface="Calibri"/>
              </a:rPr>
              <a:t> </a:t>
            </a:r>
            <a:r>
              <a:rPr lang="en-US" altLang="zh-CN" dirty="0">
                <a:ea typeface="Calibri" panose="020F0502020204030204"/>
                <a:cs typeface="Calibri"/>
              </a:rPr>
              <a:t>cohesive)</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inter-cluster</a:t>
            </a:r>
            <a:r>
              <a:rPr lang="zh-CN" altLang="en-US" dirty="0">
                <a:ea typeface="Calibri" panose="020F0502020204030204"/>
                <a:cs typeface="Calibri"/>
              </a:rPr>
              <a:t> </a:t>
            </a:r>
            <a:r>
              <a:rPr lang="en-US" altLang="zh-CN" dirty="0">
                <a:ea typeface="Calibri" panose="020F0502020204030204"/>
                <a:cs typeface="Calibri"/>
              </a:rPr>
              <a:t>distances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maximized</a:t>
            </a:r>
            <a:r>
              <a:rPr lang="zh-CN" altLang="en-US" dirty="0">
                <a:ea typeface="Calibri" panose="020F0502020204030204"/>
                <a:cs typeface="Calibri"/>
              </a:rPr>
              <a:t> </a:t>
            </a:r>
            <a:r>
              <a:rPr lang="en-US" altLang="zh-CN" dirty="0">
                <a:ea typeface="Calibri" panose="020F0502020204030204"/>
                <a:cs typeface="Calibri"/>
              </a:rPr>
              <a:t>(well</a:t>
            </a:r>
            <a:r>
              <a:rPr lang="zh-CN" altLang="en-US" dirty="0">
                <a:ea typeface="Calibri" panose="020F0502020204030204"/>
                <a:cs typeface="Calibri"/>
              </a:rPr>
              <a:t> </a:t>
            </a:r>
            <a:r>
              <a:rPr lang="en-US" altLang="zh-CN" dirty="0">
                <a:ea typeface="Calibri" panose="020F0502020204030204"/>
                <a:cs typeface="Calibri"/>
              </a:rPr>
              <a:t>separated).</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Clustering</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unsupervised</a:t>
            </a:r>
            <a:r>
              <a:rPr lang="zh-CN" altLang="en-US" dirty="0">
                <a:ea typeface="Calibri" panose="020F0502020204030204"/>
                <a:cs typeface="Calibri"/>
              </a:rPr>
              <a:t> </a:t>
            </a:r>
            <a:r>
              <a:rPr lang="en-US" altLang="zh-CN" dirty="0">
                <a:ea typeface="Calibri" panose="020F0502020204030204"/>
                <a:cs typeface="Calibri"/>
              </a:rPr>
              <a:t>learning,</a:t>
            </a:r>
            <a:r>
              <a:rPr lang="zh-CN" altLang="en-US" dirty="0">
                <a:ea typeface="Calibri" panose="020F0502020204030204"/>
                <a:cs typeface="Calibri"/>
              </a:rPr>
              <a:t> </a:t>
            </a:r>
            <a:r>
              <a:rPr lang="en-US" altLang="zh-CN" dirty="0">
                <a:ea typeface="Calibri" panose="020F0502020204030204"/>
                <a:cs typeface="Calibri"/>
              </a:rPr>
              <a:t>meaning</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a:t>
            </a:r>
            <a:r>
              <a:rPr lang="zh-CN" altLang="en-US" dirty="0">
                <a:ea typeface="Calibri" panose="020F0502020204030204"/>
                <a:cs typeface="Calibri"/>
              </a:rPr>
              <a:t> </a:t>
            </a:r>
            <a:r>
              <a:rPr lang="en-US" altLang="zh-CN" dirty="0">
                <a:ea typeface="Calibri" panose="020F0502020204030204"/>
                <a:cs typeface="Calibri"/>
              </a:rPr>
              <a:t>target</a:t>
            </a:r>
            <a:r>
              <a:rPr lang="zh-CN" altLang="en-US" dirty="0">
                <a:ea typeface="Calibri" panose="020F0502020204030204"/>
                <a:cs typeface="Calibri"/>
              </a:rPr>
              <a:t> </a:t>
            </a:r>
            <a:r>
              <a:rPr lang="en-US" altLang="zh-CN" dirty="0">
                <a:ea typeface="Calibri" panose="020F0502020204030204"/>
                <a:cs typeface="Calibri"/>
              </a:rPr>
              <a:t>variable,</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Y,</a:t>
            </a:r>
            <a:r>
              <a:rPr lang="zh-CN" altLang="en-US" dirty="0">
                <a:ea typeface="Calibri" panose="020F0502020204030204"/>
                <a:cs typeface="Calibri"/>
              </a:rPr>
              <a:t> </a:t>
            </a:r>
            <a:r>
              <a:rPr lang="en-US" altLang="zh-CN" dirty="0">
                <a:ea typeface="Calibri" panose="020F0502020204030204"/>
                <a:cs typeface="Calibri"/>
              </a:rPr>
              <a:t>no</a:t>
            </a:r>
            <a:r>
              <a:rPr lang="zh-CN" altLang="en-US" dirty="0">
                <a:ea typeface="Calibri" panose="020F0502020204030204"/>
                <a:cs typeface="Calibri"/>
              </a:rPr>
              <a:t> </a:t>
            </a:r>
            <a:r>
              <a:rPr lang="en-US" altLang="zh-CN" dirty="0">
                <a:ea typeface="Calibri" panose="020F0502020204030204"/>
                <a:cs typeface="Calibri"/>
              </a:rPr>
              <a:t>need</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training</a:t>
            </a:r>
            <a:r>
              <a:rPr lang="zh-CN" altLang="en-US" dirty="0">
                <a:ea typeface="Calibri" panose="020F0502020204030204"/>
                <a:cs typeface="Calibri"/>
              </a:rPr>
              <a:t> </a:t>
            </a:r>
            <a:r>
              <a:rPr lang="en-US" altLang="zh-CN" dirty="0">
                <a:ea typeface="Calibri" panose="020F0502020204030204"/>
                <a:cs typeface="Calibri"/>
              </a:rPr>
              <a:t>set,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no</a:t>
            </a:r>
            <a:r>
              <a:rPr lang="zh-CN" altLang="en-US" dirty="0">
                <a:ea typeface="Calibri" panose="020F0502020204030204"/>
                <a:cs typeface="Calibri"/>
              </a:rPr>
              <a:t> </a:t>
            </a:r>
            <a:r>
              <a:rPr lang="en-US" altLang="zh-CN" dirty="0">
                <a:ea typeface="Calibri" panose="020F0502020204030204"/>
                <a:cs typeface="Calibri"/>
              </a:rPr>
              <a:t>ground</a:t>
            </a:r>
            <a:r>
              <a:rPr lang="zh-CN" altLang="en-US" dirty="0">
                <a:ea typeface="Calibri" panose="020F0502020204030204"/>
                <a:cs typeface="Calibri"/>
              </a:rPr>
              <a:t> </a:t>
            </a:r>
            <a:r>
              <a:rPr lang="en-US" altLang="zh-CN" dirty="0">
                <a:ea typeface="Calibri" panose="020F0502020204030204"/>
                <a:cs typeface="Calibri"/>
              </a:rPr>
              <a:t>truth</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guide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learning</a:t>
            </a:r>
            <a:r>
              <a:rPr lang="zh-CN" altLang="en-US" dirty="0">
                <a:ea typeface="Calibri" panose="020F0502020204030204"/>
                <a:cs typeface="Calibri"/>
              </a:rPr>
              <a:t> </a:t>
            </a:r>
            <a:r>
              <a:rPr lang="en-US" altLang="zh-CN" dirty="0">
                <a:ea typeface="Calibri" panose="020F0502020204030204"/>
                <a:cs typeface="Calibri"/>
              </a:rPr>
              <a:t>process.</a:t>
            </a:r>
            <a:r>
              <a:rPr lang="zh-CN" altLang="en-US" dirty="0">
                <a:ea typeface="Calibri" panose="020F0502020204030204"/>
                <a:cs typeface="Calibri"/>
              </a:rPr>
              <a:t> </a:t>
            </a:r>
            <a:r>
              <a:rPr lang="en-US" altLang="zh-CN" dirty="0">
                <a:ea typeface="Calibri" panose="020F0502020204030204"/>
                <a:cs typeface="Calibri"/>
              </a:rPr>
              <a:t>Like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8</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objects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figure,</a:t>
            </a:r>
            <a:r>
              <a:rPr lang="zh-CN" altLang="en-US" dirty="0">
                <a:ea typeface="Calibri" panose="020F0502020204030204"/>
                <a:cs typeface="Calibri"/>
              </a:rPr>
              <a:t> </a:t>
            </a:r>
            <a:r>
              <a:rPr lang="en-US" altLang="zh-CN" dirty="0">
                <a:ea typeface="Calibri" panose="020F0502020204030204"/>
                <a:cs typeface="Calibri"/>
              </a:rPr>
              <a:t>there</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multiple</a:t>
            </a:r>
            <a:r>
              <a:rPr lang="zh-CN" altLang="en-US" dirty="0">
                <a:ea typeface="Calibri" panose="020F0502020204030204"/>
                <a:cs typeface="Calibri"/>
              </a:rPr>
              <a:t> </a:t>
            </a:r>
            <a:r>
              <a:rPr lang="en-US" altLang="zh-CN" dirty="0">
                <a:ea typeface="Calibri" panose="020F0502020204030204"/>
                <a:cs typeface="Calibri"/>
              </a:rPr>
              <a:t>clustering</a:t>
            </a:r>
            <a:r>
              <a:rPr lang="zh-CN" altLang="en-US" dirty="0">
                <a:ea typeface="Calibri" panose="020F0502020204030204"/>
                <a:cs typeface="Calibri"/>
              </a:rPr>
              <a:t> </a:t>
            </a:r>
            <a:r>
              <a:rPr lang="en-US" altLang="zh-CN" dirty="0">
                <a:ea typeface="Calibri" panose="020F0502020204030204"/>
                <a:cs typeface="Calibri"/>
              </a:rPr>
              <a:t>results</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assume</a:t>
            </a:r>
            <a:r>
              <a:rPr lang="zh-CN" altLang="en-US" dirty="0">
                <a:ea typeface="Calibri" panose="020F0502020204030204"/>
                <a:cs typeface="Calibri"/>
              </a:rPr>
              <a:t> </a:t>
            </a:r>
            <a:r>
              <a:rPr lang="en-US" altLang="zh-CN" dirty="0">
                <a:ea typeface="Calibri" panose="020F0502020204030204"/>
                <a:cs typeface="Calibri"/>
              </a:rPr>
              <a:t>different</a:t>
            </a:r>
            <a:r>
              <a:rPr lang="zh-CN" altLang="en-US" dirty="0">
                <a:ea typeface="Calibri" panose="020F0502020204030204"/>
                <a:cs typeface="Calibri"/>
              </a:rPr>
              <a:t> </a:t>
            </a:r>
            <a:r>
              <a:rPr lang="en-US" altLang="zh-CN" dirty="0">
                <a:ea typeface="Calibri" panose="020F0502020204030204"/>
                <a:cs typeface="Calibri"/>
              </a:rPr>
              <a:t>numbers</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clusters.</a:t>
            </a:r>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2375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Clustering</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typically</a:t>
            </a:r>
            <a:r>
              <a:rPr lang="zh-CN" altLang="en-US" dirty="0">
                <a:ea typeface="Calibri" panose="020F0502020204030204"/>
                <a:cs typeface="Calibri"/>
              </a:rPr>
              <a:t> </a:t>
            </a:r>
            <a:r>
              <a:rPr lang="en-US" altLang="zh-CN" dirty="0">
                <a:ea typeface="Calibri" panose="020F0502020204030204"/>
                <a:cs typeface="Calibri"/>
              </a:rPr>
              <a:t>used</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exploratory</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analysis</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clustering</a:t>
            </a:r>
            <a:r>
              <a:rPr lang="zh-CN" altLang="en-US" dirty="0">
                <a:ea typeface="Calibri" panose="020F0502020204030204"/>
                <a:cs typeface="Calibri"/>
              </a:rPr>
              <a:t> </a:t>
            </a:r>
            <a:r>
              <a:rPr lang="en-US" altLang="zh-CN" dirty="0">
                <a:ea typeface="Calibri" panose="020F0502020204030204"/>
                <a:cs typeface="Calibri"/>
              </a:rPr>
              <a:t>result can help understand the underlying structure/organization of the data objects. It can also used as to perform data preprocessing, to aggregate the similar objects together, using the center point of each cluster to represent the entire cluster. This can reduce the analysis complexity as well as deal with the noises in the data.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784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In partitional clustering, there is no overlap between clusters. A data object belongs to one and only one cluster.</a:t>
            </a:r>
          </a:p>
          <a:p>
            <a:endParaRPr lang="en-US" dirty="0">
              <a:ea typeface="Calibri" panose="020F0502020204030204"/>
              <a:cs typeface="Calibri" panose="020F0502020204030204"/>
            </a:endParaRPr>
          </a:p>
          <a:p>
            <a:r>
              <a:rPr lang="en-US" dirty="0">
                <a:ea typeface="Calibri" panose="020F0502020204030204"/>
                <a:cs typeface="Calibri" panose="020F0502020204030204"/>
              </a:rPr>
              <a:t>In hierarchical clustering, clusters are nested. Like in the left example, data objects in a cluster such as p2 also belong to the upper-level clusters. The result of hierarchical clustering can also be translated into a partitional clustering result by performing a horizontal projection on the hierarchical structure. </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8</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900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K-means is a distance based clustering algorithm. </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3733031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3"/>
              </a:rPr>
              <a:t>Xumin</a:t>
            </a:r>
            <a:r>
              <a:rPr lang="en-US" sz="800" dirty="0">
                <a:uFillTx/>
                <a:hlinkClick r:id="rId3"/>
              </a:rPr>
              <a:t> Liu</a:t>
            </a:r>
            <a:r>
              <a:rPr lang="en-US" sz="800" dirty="0">
                <a:uFillTx/>
              </a:rPr>
              <a:t>. Except where otherwise noted,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9/9/2022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Tree>
    <p:extLst>
      <p:ext uri="{BB962C8B-B14F-4D97-AF65-F5344CB8AC3E}">
        <p14:creationId xmlns:p14="http://schemas.microsoft.com/office/powerpoint/2010/main" val="212074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084183"/>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dirty="0">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084183"/>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dirty="0">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Clr>
                <a:srgbClr val="084183"/>
              </a:buClr>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dirty="0">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9/9/2022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cs.rit.edu/~x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9/9/2022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By </a:t>
            </a:r>
            <a:r>
              <a:rPr lang="en-US" sz="800" dirty="0" err="1">
                <a:uFillTx/>
                <a:hlinkClick r:id="rId14"/>
              </a:rPr>
              <a:t>Xumin</a:t>
            </a:r>
            <a:r>
              <a:rPr lang="en-US" sz="800" dirty="0">
                <a:uFillTx/>
                <a:hlinkClick r:id="rId14"/>
              </a:rPr>
              <a:t> Liu</a:t>
            </a:r>
            <a:r>
              <a:rPr lang="en-US" sz="800" dirty="0">
                <a:uFillTx/>
              </a:rPr>
              <a:t>. Except where otherwise noted, this work is licensed under a </a:t>
            </a:r>
            <a:r>
              <a:rPr lang="en-US" sz="800" dirty="0">
                <a:uFillTx/>
                <a:hlinkClick r:id="rId15"/>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 id="2147483681"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84183"/>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cluster.KMeans.html"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3" Type="http://schemas.openxmlformats.org/officeDocument/2006/relationships/customXml" Target="../ink/ink4.xml"/><Relationship Id="rId18" Type="http://schemas.openxmlformats.org/officeDocument/2006/relationships/image" Target="../media/image20.png"/><Relationship Id="rId26" Type="http://schemas.openxmlformats.org/officeDocument/2006/relationships/image" Target="../media/image24.png"/><Relationship Id="rId21" Type="http://schemas.openxmlformats.org/officeDocument/2006/relationships/customXml" Target="../ink/ink8.xml"/><Relationship Id="rId34" Type="http://schemas.openxmlformats.org/officeDocument/2006/relationships/image" Target="../media/image28.png"/><Relationship Id="rId7" Type="http://schemas.openxmlformats.org/officeDocument/2006/relationships/customXml" Target="../ink/ink1.xml"/><Relationship Id="rId12" Type="http://schemas.openxmlformats.org/officeDocument/2006/relationships/image" Target="../media/image17.png"/><Relationship Id="rId17" Type="http://schemas.openxmlformats.org/officeDocument/2006/relationships/customXml" Target="../ink/ink6.xml"/><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image" Target="../media/image30.png"/><Relationship Id="rId2" Type="http://schemas.openxmlformats.org/officeDocument/2006/relationships/notesSlide" Target="../notesSlides/notesSlide12.xml"/><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customXml" Target="../ink/ink12.xml"/><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customXml" Target="../ink/ink3.xml"/><Relationship Id="rId24" Type="http://schemas.openxmlformats.org/officeDocument/2006/relationships/image" Target="../media/image23.png"/><Relationship Id="rId32" Type="http://schemas.openxmlformats.org/officeDocument/2006/relationships/image" Target="../media/image27.png"/><Relationship Id="rId37" Type="http://schemas.openxmlformats.org/officeDocument/2006/relationships/customXml" Target="../ink/ink16.xml"/><Relationship Id="rId5" Type="http://schemas.openxmlformats.org/officeDocument/2006/relationships/image" Target="../media/image11.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5.png"/><Relationship Id="rId36"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image" Target="../media/image10.png"/><Relationship Id="rId9" Type="http://schemas.openxmlformats.org/officeDocument/2006/relationships/customXml" Target="../ink/ink2.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1.xml"/><Relationship Id="rId30" Type="http://schemas.openxmlformats.org/officeDocument/2006/relationships/image" Target="../media/image26.png"/><Relationship Id="rId35" Type="http://schemas.openxmlformats.org/officeDocument/2006/relationships/customXml" Target="../ink/ink15.xml"/><Relationship Id="rId8" Type="http://schemas.openxmlformats.org/officeDocument/2006/relationships/image" Target="../media/image15.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wmf"/><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oleObject" Target="../embeddings/oleObject6.bin"/><Relationship Id="rId5" Type="http://schemas.openxmlformats.org/officeDocument/2006/relationships/image" Target="../media/image35.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customXml" Target="../ink/ink1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41.png"/><Relationship Id="rId7" Type="http://schemas.openxmlformats.org/officeDocument/2006/relationships/image" Target="../media/image410.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customXml" Target="../ink/ink19.xml"/><Relationship Id="rId5" Type="http://schemas.openxmlformats.org/officeDocument/2006/relationships/image" Target="../media/image45.png"/><Relationship Id="rId4" Type="http://schemas.openxmlformats.org/officeDocument/2006/relationships/customXml" Target="../ink/ink18.xml"/><Relationship Id="rId9" Type="http://schemas.openxmlformats.org/officeDocument/2006/relationships/image" Target="../media/image420.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Data Clustering</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357769" y="351064"/>
            <a:ext cx="2269499"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Introductory</a:t>
            </a:r>
            <a:endParaRPr lang="en-US" sz="1200" dirty="0">
              <a:solidFill>
                <a:schemeClr val="accent6"/>
              </a:solidFill>
              <a:latin typeface="Abadi Extra Light" panose="020B0604020202020204" pitchFamily="34" charset="0"/>
            </a:endParaRPr>
          </a:p>
        </p:txBody>
      </p:sp>
      <p:sp>
        <p:nvSpPr>
          <p:cNvPr id="3" name="Rectangle 2">
            <a:extLst>
              <a:ext uri="{FF2B5EF4-FFF2-40B4-BE49-F238E27FC236}">
                <a16:creationId xmlns:a16="http://schemas.microsoft.com/office/drawing/2014/main" id="{6F2E1535-4B8D-C78B-E0C1-2A5B5FEB5B5C}"/>
              </a:ext>
            </a:extLst>
          </p:cNvPr>
          <p:cNvSpPr/>
          <p:nvPr/>
        </p:nvSpPr>
        <p:spPr>
          <a:xfrm>
            <a:off x="3371949" y="0"/>
            <a:ext cx="5772051"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a:ln>
                  <a:noFill/>
                </a:ln>
                <a:solidFill>
                  <a:srgbClr val="FF4434"/>
                </a:solidFill>
                <a:effectLst/>
                <a:uLnTx/>
                <a:uFillTx/>
              </a:rPr>
              <a:t>This work is supported by the National Science Foundation under Award 2021287 </a:t>
            </a:r>
          </a:p>
        </p:txBody>
      </p:sp>
    </p:spTree>
    <p:extLst>
      <p:ext uri="{BB962C8B-B14F-4D97-AF65-F5344CB8AC3E}">
        <p14:creationId xmlns:p14="http://schemas.microsoft.com/office/powerpoint/2010/main" val="143177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7" y="459552"/>
            <a:ext cx="7922860" cy="804654"/>
          </a:xfrm>
        </p:spPr>
        <p:txBody>
          <a:bodyPr anchor="b">
            <a:normAutofit/>
          </a:bodyPr>
          <a:lstStyle/>
          <a:p>
            <a:r>
              <a:rPr lang="en-US" sz="4000" dirty="0">
                <a:ea typeface="+mj-lt"/>
                <a:cs typeface="+mj-lt"/>
              </a:rPr>
              <a:t>Example</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6564" y="1558220"/>
            <a:ext cx="7922860" cy="1438419"/>
          </a:xfrm>
        </p:spPr>
        <p:txBody>
          <a:bodyPr vert="horz" wrap="square" lIns="68580" tIns="34290" rIns="68580" bIns="34290" rtlCol="0" anchor="t" anchorCtr="0">
            <a:noAutofit/>
          </a:bodyPr>
          <a:lstStyle/>
          <a:p>
            <a:pPr marL="228600" lvl="0" indent="-228600" algn="l" rtl="0">
              <a:lnSpc>
                <a:spcPct val="90000"/>
              </a:lnSpc>
              <a:spcBef>
                <a:spcPts val="0"/>
              </a:spcBef>
              <a:spcAft>
                <a:spcPts val="600"/>
              </a:spcAft>
              <a:buClr>
                <a:schemeClr val="dk1"/>
              </a:buClr>
              <a:buSzPts val="2800"/>
              <a:buChar char="•"/>
            </a:pPr>
            <a:r>
              <a:rPr lang="en-US" sz="2000" dirty="0">
                <a:solidFill>
                  <a:srgbClr val="084183"/>
                </a:solidFill>
              </a:rPr>
              <a:t>Given the four points with their attribute values, cluster them into two clusters</a:t>
            </a:r>
          </a:p>
          <a:p>
            <a:pPr marL="228600" lvl="0" indent="-228600" algn="l" rtl="0">
              <a:lnSpc>
                <a:spcPct val="90000"/>
              </a:lnSpc>
              <a:spcBef>
                <a:spcPts val="0"/>
              </a:spcBef>
              <a:spcAft>
                <a:spcPts val="600"/>
              </a:spcAft>
              <a:buClr>
                <a:schemeClr val="dk1"/>
              </a:buClr>
              <a:buSzPts val="2800"/>
              <a:buChar char="•"/>
            </a:pPr>
            <a:endParaRPr lang="en-US" sz="1800" dirty="0">
              <a:solidFill>
                <a:srgbClr val="084183"/>
              </a:solidFill>
            </a:endParaRPr>
          </a:p>
          <a:p>
            <a:pPr marL="0" lvl="0" indent="0" algn="l" rtl="0">
              <a:lnSpc>
                <a:spcPct val="90000"/>
              </a:lnSpc>
              <a:spcBef>
                <a:spcPts val="0"/>
              </a:spcBef>
              <a:spcAft>
                <a:spcPts val="600"/>
              </a:spcAft>
              <a:buClr>
                <a:schemeClr val="dk1"/>
              </a:buClr>
              <a:buSzPts val="2800"/>
              <a:buNone/>
            </a:pPr>
            <a:endParaRPr lang="en-US" sz="1800" dirty="0">
              <a:solidFill>
                <a:srgbClr val="084183"/>
              </a:solidFill>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aphicFrame>
        <p:nvGraphicFramePr>
          <p:cNvPr id="6" name="Content Placeholder 3">
            <a:extLst>
              <a:ext uri="{FF2B5EF4-FFF2-40B4-BE49-F238E27FC236}">
                <a16:creationId xmlns:a16="http://schemas.microsoft.com/office/drawing/2014/main" id="{67C2FDC7-5F99-32ED-F5A9-F08BF07ECF23}"/>
              </a:ext>
            </a:extLst>
          </p:cNvPr>
          <p:cNvGraphicFramePr>
            <a:graphicFrameLocks/>
          </p:cNvGraphicFramePr>
          <p:nvPr>
            <p:extLst>
              <p:ext uri="{D42A27DB-BD31-4B8C-83A1-F6EECF244321}">
                <p14:modId xmlns:p14="http://schemas.microsoft.com/office/powerpoint/2010/main" val="347665795"/>
              </p:ext>
            </p:extLst>
          </p:nvPr>
        </p:nvGraphicFramePr>
        <p:xfrm>
          <a:off x="2715988" y="2299530"/>
          <a:ext cx="3953934" cy="800270"/>
        </p:xfrm>
        <a:graphic>
          <a:graphicData uri="http://schemas.openxmlformats.org/drawingml/2006/table">
            <a:tbl>
              <a:tblPr firstRow="1" firstCol="1" lastRow="1" lastCol="1" bandRow="1" bandCol="1">
                <a:tableStyleId>{5C22544A-7EE6-4342-B048-85BDC9FD1C3A}</a:tableStyleId>
              </a:tblPr>
              <a:tblGrid>
                <a:gridCol w="779954">
                  <a:extLst>
                    <a:ext uri="{9D8B030D-6E8A-4147-A177-3AD203B41FA5}">
                      <a16:colId xmlns:a16="http://schemas.microsoft.com/office/drawing/2014/main" val="1690014249"/>
                    </a:ext>
                  </a:extLst>
                </a:gridCol>
                <a:gridCol w="1856002">
                  <a:extLst>
                    <a:ext uri="{9D8B030D-6E8A-4147-A177-3AD203B41FA5}">
                      <a16:colId xmlns:a16="http://schemas.microsoft.com/office/drawing/2014/main" val="483485941"/>
                    </a:ext>
                  </a:extLst>
                </a:gridCol>
                <a:gridCol w="1317978">
                  <a:extLst>
                    <a:ext uri="{9D8B030D-6E8A-4147-A177-3AD203B41FA5}">
                      <a16:colId xmlns:a16="http://schemas.microsoft.com/office/drawing/2014/main" val="2463069267"/>
                    </a:ext>
                  </a:extLst>
                </a:gridCol>
              </a:tblGrid>
              <a:tr h="160054">
                <a:tc>
                  <a:txBody>
                    <a:bodyPr/>
                    <a:lstStyle/>
                    <a:p>
                      <a:pPr marL="0" marR="0">
                        <a:spcBef>
                          <a:spcPts val="0"/>
                        </a:spcBef>
                        <a:spcAft>
                          <a:spcPts val="0"/>
                        </a:spcAft>
                      </a:pPr>
                      <a:r>
                        <a:rPr lang="en-US" sz="1000" dirty="0">
                          <a:solidFill>
                            <a:schemeClr val="tx1"/>
                          </a:solidFill>
                          <a:effectLst/>
                        </a:rPr>
                        <a:t>Object</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Attribute 1 (x)</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a:solidFill>
                            <a:schemeClr val="tx1"/>
                          </a:solidFill>
                          <a:effectLst/>
                        </a:rPr>
                        <a:t>Attribute 2 (y)</a:t>
                      </a:r>
                      <a:endParaRPr lang="en-US" sz="110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7053476"/>
                  </a:ext>
                </a:extLst>
              </a:tr>
              <a:tr h="160054">
                <a:tc>
                  <a:txBody>
                    <a:bodyPr/>
                    <a:lstStyle/>
                    <a:p>
                      <a:pPr marL="0" marR="0">
                        <a:spcBef>
                          <a:spcPts val="0"/>
                        </a:spcBef>
                        <a:spcAft>
                          <a:spcPts val="0"/>
                        </a:spcAft>
                      </a:pPr>
                      <a:r>
                        <a:rPr lang="en-US" sz="1000" dirty="0">
                          <a:solidFill>
                            <a:schemeClr val="tx1"/>
                          </a:solidFill>
                          <a:effectLst/>
                        </a:rPr>
                        <a:t>A</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a:solidFill>
                            <a:schemeClr val="tx1"/>
                          </a:solidFill>
                          <a:effectLst/>
                        </a:rPr>
                        <a:t>1</a:t>
                      </a:r>
                      <a:endParaRPr lang="en-US" sz="110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a:solidFill>
                            <a:schemeClr val="tx1"/>
                          </a:solidFill>
                          <a:effectLst/>
                        </a:rPr>
                        <a:t>1</a:t>
                      </a:r>
                      <a:endParaRPr lang="en-US" sz="110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038584"/>
                  </a:ext>
                </a:extLst>
              </a:tr>
              <a:tr h="160054">
                <a:tc>
                  <a:txBody>
                    <a:bodyPr/>
                    <a:lstStyle/>
                    <a:p>
                      <a:pPr marL="0" marR="0">
                        <a:spcBef>
                          <a:spcPts val="0"/>
                        </a:spcBef>
                        <a:spcAft>
                          <a:spcPts val="0"/>
                        </a:spcAft>
                      </a:pPr>
                      <a:r>
                        <a:rPr lang="en-US" sz="1000" dirty="0">
                          <a:solidFill>
                            <a:schemeClr val="tx1"/>
                          </a:solidFill>
                          <a:effectLst/>
                        </a:rPr>
                        <a:t>B</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2</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a:solidFill>
                            <a:schemeClr val="tx1"/>
                          </a:solidFill>
                          <a:effectLst/>
                        </a:rPr>
                        <a:t>1</a:t>
                      </a:r>
                      <a:endParaRPr lang="en-US" sz="110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761055"/>
                  </a:ext>
                </a:extLst>
              </a:tr>
              <a:tr h="160054">
                <a:tc>
                  <a:txBody>
                    <a:bodyPr/>
                    <a:lstStyle/>
                    <a:p>
                      <a:pPr marL="0" marR="0">
                        <a:spcBef>
                          <a:spcPts val="0"/>
                        </a:spcBef>
                        <a:spcAft>
                          <a:spcPts val="0"/>
                        </a:spcAft>
                      </a:pPr>
                      <a:r>
                        <a:rPr lang="en-US" sz="1000" dirty="0">
                          <a:solidFill>
                            <a:schemeClr val="tx1"/>
                          </a:solidFill>
                          <a:effectLst/>
                        </a:rPr>
                        <a:t>C</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4</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3</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9970377"/>
                  </a:ext>
                </a:extLst>
              </a:tr>
              <a:tr h="160054">
                <a:tc>
                  <a:txBody>
                    <a:bodyPr/>
                    <a:lstStyle/>
                    <a:p>
                      <a:pPr marL="0" marR="0">
                        <a:spcBef>
                          <a:spcPts val="0"/>
                        </a:spcBef>
                        <a:spcAft>
                          <a:spcPts val="0"/>
                        </a:spcAft>
                      </a:pPr>
                      <a:r>
                        <a:rPr lang="en-US" sz="1000" dirty="0">
                          <a:solidFill>
                            <a:schemeClr val="tx1"/>
                          </a:solidFill>
                          <a:effectLst/>
                        </a:rPr>
                        <a:t>D</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5</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000" dirty="0">
                          <a:solidFill>
                            <a:schemeClr val="tx1"/>
                          </a:solidFill>
                          <a:effectLst/>
                        </a:rPr>
                        <a:t>4</a:t>
                      </a:r>
                      <a:endParaRPr lang="en-US" sz="11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2559" marR="625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467287"/>
                  </a:ext>
                </a:extLst>
              </a:tr>
            </a:tbl>
          </a:graphicData>
        </a:graphic>
      </p:graphicFrame>
      <p:grpSp>
        <p:nvGrpSpPr>
          <p:cNvPr id="10" name="Group 9">
            <a:extLst>
              <a:ext uri="{FF2B5EF4-FFF2-40B4-BE49-F238E27FC236}">
                <a16:creationId xmlns:a16="http://schemas.microsoft.com/office/drawing/2014/main" id="{7BEE4D17-6776-86C7-217A-2D4E4697E8C3}"/>
              </a:ext>
            </a:extLst>
          </p:cNvPr>
          <p:cNvGrpSpPr/>
          <p:nvPr/>
        </p:nvGrpSpPr>
        <p:grpSpPr>
          <a:xfrm>
            <a:off x="5945301" y="3302045"/>
            <a:ext cx="2383415" cy="1627623"/>
            <a:chOff x="2515156" y="3312370"/>
            <a:chExt cx="2383415" cy="1627623"/>
          </a:xfrm>
        </p:grpSpPr>
        <p:pic>
          <p:nvPicPr>
            <p:cNvPr id="7" name="Picture 6">
              <a:extLst>
                <a:ext uri="{FF2B5EF4-FFF2-40B4-BE49-F238E27FC236}">
                  <a16:creationId xmlns:a16="http://schemas.microsoft.com/office/drawing/2014/main" id="{6FA03E0A-3D8A-A40F-E527-EAEADD1D963B}"/>
                </a:ext>
              </a:extLst>
            </p:cNvPr>
            <p:cNvPicPr>
              <a:picLocks noChangeAspect="1"/>
            </p:cNvPicPr>
            <p:nvPr/>
          </p:nvPicPr>
          <p:blipFill>
            <a:blip r:embed="rId3"/>
            <a:stretch>
              <a:fillRect/>
            </a:stretch>
          </p:blipFill>
          <p:spPr>
            <a:xfrm>
              <a:off x="2515156" y="3375685"/>
              <a:ext cx="2383415" cy="1564308"/>
            </a:xfrm>
            <a:prstGeom prst="rect">
              <a:avLst/>
            </a:prstGeom>
          </p:spPr>
        </p:pic>
        <p:sp>
          <p:nvSpPr>
            <p:cNvPr id="8" name="Oval 7">
              <a:extLst>
                <a:ext uri="{FF2B5EF4-FFF2-40B4-BE49-F238E27FC236}">
                  <a16:creationId xmlns:a16="http://schemas.microsoft.com/office/drawing/2014/main" id="{95A9D035-F1FB-A413-5955-1716DAA7AD45}"/>
                </a:ext>
              </a:extLst>
            </p:cNvPr>
            <p:cNvSpPr/>
            <p:nvPr/>
          </p:nvSpPr>
          <p:spPr>
            <a:xfrm rot="16200000">
              <a:off x="2983378" y="4400173"/>
              <a:ext cx="191858" cy="630752"/>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Oval 8">
              <a:extLst>
                <a:ext uri="{FF2B5EF4-FFF2-40B4-BE49-F238E27FC236}">
                  <a16:creationId xmlns:a16="http://schemas.microsoft.com/office/drawing/2014/main" id="{7DB5C488-33D2-7133-4B6F-5105F6D1F604}"/>
                </a:ext>
              </a:extLst>
            </p:cNvPr>
            <p:cNvSpPr/>
            <p:nvPr/>
          </p:nvSpPr>
          <p:spPr>
            <a:xfrm rot="2376405">
              <a:off x="4322975" y="3312370"/>
              <a:ext cx="351436" cy="863459"/>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1" name="Content Placeholder 2">
            <a:extLst>
              <a:ext uri="{FF2B5EF4-FFF2-40B4-BE49-F238E27FC236}">
                <a16:creationId xmlns:a16="http://schemas.microsoft.com/office/drawing/2014/main" id="{01BC4B35-D843-D92D-A5A5-2408B4089742}"/>
              </a:ext>
            </a:extLst>
          </p:cNvPr>
          <p:cNvSpPr txBox="1">
            <a:spLocks/>
          </p:cNvSpPr>
          <p:nvPr/>
        </p:nvSpPr>
        <p:spPr>
          <a:xfrm>
            <a:off x="736564" y="3289130"/>
            <a:ext cx="5074974" cy="2285317"/>
          </a:xfrm>
          <a:prstGeom prst="rect">
            <a:avLst/>
          </a:prstGeom>
          <a:noFill/>
          <a:ln>
            <a:noFill/>
          </a:ln>
        </p:spPr>
        <p:txBody>
          <a:bodyPr vert="horz" wrap="square" lIns="68580" tIns="34290" rIns="68580" bIns="34290" rtlCol="0" anchor="t" anchorCtr="0">
            <a:no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marL="228600" indent="-228600">
              <a:lnSpc>
                <a:spcPct val="90000"/>
              </a:lnSpc>
              <a:spcBef>
                <a:spcPts val="0"/>
              </a:spcBef>
              <a:spcAft>
                <a:spcPts val="600"/>
              </a:spcAft>
              <a:buClr>
                <a:schemeClr val="dk1"/>
              </a:buClr>
              <a:buSzPts val="2800"/>
            </a:pPr>
            <a:r>
              <a:rPr lang="en-US" dirty="0">
                <a:solidFill>
                  <a:srgbClr val="084183"/>
                </a:solidFill>
              </a:rPr>
              <a:t>Suppose the initial centroids are A and B, Euclidean distance is used</a:t>
            </a:r>
          </a:p>
          <a:p>
            <a:pPr marL="804863" lvl="1" indent="-347663">
              <a:lnSpc>
                <a:spcPct val="90000"/>
              </a:lnSpc>
              <a:spcBef>
                <a:spcPts val="0"/>
              </a:spcBef>
              <a:spcAft>
                <a:spcPts val="600"/>
              </a:spcAft>
              <a:buClr>
                <a:schemeClr val="dk1"/>
              </a:buClr>
              <a:buSzPts val="2800"/>
            </a:pPr>
            <a:r>
              <a:rPr lang="en-US" sz="1600" dirty="0">
                <a:solidFill>
                  <a:srgbClr val="084183"/>
                </a:solidFill>
              </a:rPr>
              <a:t>Iteration 1: C1 (A), C2(B,C,D); updated centroids: C_C1(1,1); C_C2(11/3, 8/3)</a:t>
            </a:r>
          </a:p>
          <a:p>
            <a:pPr marL="804863" lvl="1" indent="-347663">
              <a:lnSpc>
                <a:spcPct val="90000"/>
              </a:lnSpc>
              <a:spcBef>
                <a:spcPts val="0"/>
              </a:spcBef>
              <a:spcAft>
                <a:spcPts val="600"/>
              </a:spcAft>
              <a:buClr>
                <a:schemeClr val="dk1"/>
              </a:buClr>
              <a:buSzPts val="2800"/>
            </a:pPr>
            <a:r>
              <a:rPr lang="en-US" sz="1600" dirty="0">
                <a:solidFill>
                  <a:srgbClr val="084183"/>
                </a:solidFill>
              </a:rPr>
              <a:t>Iteration 2: C1(A, B), C2(C, D); updated centroids: C_C1(1.5, 1), C_C2(4.5, 3.5)</a:t>
            </a:r>
          </a:p>
          <a:p>
            <a:pPr marL="804863" lvl="1" indent="-347663">
              <a:lnSpc>
                <a:spcPct val="90000"/>
              </a:lnSpc>
              <a:spcBef>
                <a:spcPts val="0"/>
              </a:spcBef>
              <a:spcAft>
                <a:spcPts val="600"/>
              </a:spcAft>
              <a:buClr>
                <a:schemeClr val="dk1"/>
              </a:buClr>
              <a:buSzPts val="2800"/>
            </a:pPr>
            <a:r>
              <a:rPr lang="en-US" sz="1600" dirty="0">
                <a:solidFill>
                  <a:srgbClr val="084183"/>
                </a:solidFill>
              </a:rPr>
              <a:t>Iteration 3: C1(A, B), C2(C, D); centroids keep the same, so the process ends</a:t>
            </a:r>
          </a:p>
          <a:p>
            <a:pPr marL="228600" indent="-228600">
              <a:lnSpc>
                <a:spcPct val="90000"/>
              </a:lnSpc>
              <a:spcBef>
                <a:spcPts val="0"/>
              </a:spcBef>
              <a:spcAft>
                <a:spcPts val="600"/>
              </a:spcAft>
              <a:buClr>
                <a:schemeClr val="dk1"/>
              </a:buClr>
              <a:buSzPts val="2800"/>
            </a:pPr>
            <a:endParaRPr lang="en-US" sz="1800" dirty="0">
              <a:solidFill>
                <a:srgbClr val="084183"/>
              </a:solidFill>
            </a:endParaRPr>
          </a:p>
        </p:txBody>
      </p:sp>
    </p:spTree>
    <p:extLst>
      <p:ext uri="{BB962C8B-B14F-4D97-AF65-F5344CB8AC3E}">
        <p14:creationId xmlns:p14="http://schemas.microsoft.com/office/powerpoint/2010/main" val="101928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9047" y="454111"/>
            <a:ext cx="7922860" cy="804654"/>
          </a:xfrm>
        </p:spPr>
        <p:txBody>
          <a:bodyPr anchor="b">
            <a:normAutofit/>
          </a:bodyPr>
          <a:lstStyle/>
          <a:p>
            <a:r>
              <a:rPr lang="en-US" sz="4000" dirty="0">
                <a:ea typeface="+mj-lt"/>
                <a:cs typeface="+mj-lt"/>
              </a:rPr>
              <a:t>Implementation</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0"/>
            <a:ext cx="7922860" cy="2840347"/>
          </a:xfrm>
        </p:spPr>
        <p:txBody>
          <a:bodyPr vert="horz" wrap="square" lIns="68580" tIns="34290" rIns="68580" bIns="34290" rtlCol="0" anchor="t" anchorCtr="0">
            <a:noAutofit/>
          </a:bodyPr>
          <a:lstStyle/>
          <a:p>
            <a:pPr marL="219075" indent="0" algn="ctr">
              <a:buNone/>
            </a:pPr>
            <a:r>
              <a:rPr lang="en-US" sz="1300" dirty="0" err="1">
                <a:latin typeface="Helvetica" panose="020B0604020202020204" pitchFamily="34" charset="0"/>
                <a:cs typeface="Helvetica" panose="020B0604020202020204" pitchFamily="34" charset="0"/>
              </a:rPr>
              <a:t>sklearn.cluster.Kmeans</a:t>
            </a:r>
            <a:r>
              <a:rPr lang="en-US" sz="1300" dirty="0">
                <a:latin typeface="Helvetica" panose="020B0604020202020204" pitchFamily="34" charset="0"/>
                <a:cs typeface="Helvetica" panose="020B0604020202020204" pitchFamily="34" charset="0"/>
              </a:rPr>
              <a:t>: </a:t>
            </a:r>
            <a:r>
              <a:rPr lang="en-US" sz="1300" dirty="0">
                <a:latin typeface="Helvetica" panose="020B0604020202020204" pitchFamily="34" charset="0"/>
                <a:cs typeface="Helvetica" panose="020B0604020202020204" pitchFamily="34" charset="0"/>
                <a:hlinkClick r:id="rId3"/>
              </a:rPr>
              <a:t>https://scikit-learn.org/stable/modules/generated/sklearn.cluster.KMeans.html</a:t>
            </a:r>
            <a:endParaRPr lang="en-US" sz="1300" dirty="0">
              <a:latin typeface="Helvetica" panose="020B0604020202020204" pitchFamily="34" charset="0"/>
              <a:cs typeface="Helvetica" panose="020B0604020202020204" pitchFamily="34" charset="0"/>
            </a:endParaRPr>
          </a:p>
          <a:p>
            <a:pPr marL="219075" indent="0" algn="ctr">
              <a:buNone/>
            </a:pPr>
            <a:endParaRPr lang="en-US" sz="1300" dirty="0">
              <a:latin typeface="Helvetica" panose="020B0604020202020204" pitchFamily="34" charset="0"/>
              <a:cs typeface="Helvetica" panose="020B0604020202020204" pitchFamily="34" charset="0"/>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6" name="Picture 5">
            <a:extLst>
              <a:ext uri="{FF2B5EF4-FFF2-40B4-BE49-F238E27FC236}">
                <a16:creationId xmlns:a16="http://schemas.microsoft.com/office/drawing/2014/main" id="{ED29CCEA-2FE6-3441-34CF-CC69BB0B2503}"/>
              </a:ext>
            </a:extLst>
          </p:cNvPr>
          <p:cNvPicPr>
            <a:picLocks noChangeAspect="1"/>
          </p:cNvPicPr>
          <p:nvPr/>
        </p:nvPicPr>
        <p:blipFill>
          <a:blip r:embed="rId4"/>
          <a:stretch>
            <a:fillRect/>
          </a:stretch>
        </p:blipFill>
        <p:spPr>
          <a:xfrm>
            <a:off x="1143000" y="2124359"/>
            <a:ext cx="6858000" cy="3028950"/>
          </a:xfrm>
          <a:prstGeom prst="rect">
            <a:avLst/>
          </a:prstGeom>
        </p:spPr>
      </p:pic>
    </p:spTree>
    <p:extLst>
      <p:ext uri="{BB962C8B-B14F-4D97-AF65-F5344CB8AC3E}">
        <p14:creationId xmlns:p14="http://schemas.microsoft.com/office/powerpoint/2010/main" val="257878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5AA5A-05C0-9C46-B559-D1071C8DED44}"/>
              </a:ext>
            </a:extLst>
          </p:cNvPr>
          <p:cNvPicPr>
            <a:picLocks noChangeAspect="1"/>
          </p:cNvPicPr>
          <p:nvPr/>
        </p:nvPicPr>
        <p:blipFill>
          <a:blip r:embed="rId3"/>
          <a:stretch>
            <a:fillRect/>
          </a:stretch>
        </p:blipFill>
        <p:spPr>
          <a:xfrm>
            <a:off x="539895" y="518556"/>
            <a:ext cx="3592719" cy="2304986"/>
          </a:xfrm>
          <a:prstGeom prst="rect">
            <a:avLst/>
          </a:prstGeom>
        </p:spPr>
      </p:pic>
      <p:pic>
        <p:nvPicPr>
          <p:cNvPr id="13" name="Picture 12">
            <a:extLst>
              <a:ext uri="{FF2B5EF4-FFF2-40B4-BE49-F238E27FC236}">
                <a16:creationId xmlns:a16="http://schemas.microsoft.com/office/drawing/2014/main" id="{B818703B-35CC-A142-A392-039921C69DC4}"/>
              </a:ext>
            </a:extLst>
          </p:cNvPr>
          <p:cNvPicPr>
            <a:picLocks noChangeAspect="1"/>
          </p:cNvPicPr>
          <p:nvPr/>
        </p:nvPicPr>
        <p:blipFill>
          <a:blip r:embed="rId4"/>
          <a:stretch>
            <a:fillRect/>
          </a:stretch>
        </p:blipFill>
        <p:spPr>
          <a:xfrm>
            <a:off x="539895" y="2954173"/>
            <a:ext cx="3592719" cy="2307089"/>
          </a:xfrm>
          <a:prstGeom prst="rect">
            <a:avLst/>
          </a:prstGeom>
        </p:spPr>
      </p:pic>
      <p:pic>
        <p:nvPicPr>
          <p:cNvPr id="14" name="Picture 13">
            <a:extLst>
              <a:ext uri="{FF2B5EF4-FFF2-40B4-BE49-F238E27FC236}">
                <a16:creationId xmlns:a16="http://schemas.microsoft.com/office/drawing/2014/main" id="{8EBA974C-D3A4-F143-AA8A-FE3AB115B9D1}"/>
              </a:ext>
            </a:extLst>
          </p:cNvPr>
          <p:cNvPicPr>
            <a:picLocks noChangeAspect="1"/>
          </p:cNvPicPr>
          <p:nvPr/>
        </p:nvPicPr>
        <p:blipFill>
          <a:blip r:embed="rId5"/>
          <a:stretch>
            <a:fillRect/>
          </a:stretch>
        </p:blipFill>
        <p:spPr>
          <a:xfrm>
            <a:off x="4916817" y="518556"/>
            <a:ext cx="3601173" cy="2304986"/>
          </a:xfrm>
          <a:prstGeom prst="rect">
            <a:avLst/>
          </a:prstGeom>
        </p:spPr>
      </p:pic>
      <p:pic>
        <p:nvPicPr>
          <p:cNvPr id="15" name="Picture 14">
            <a:extLst>
              <a:ext uri="{FF2B5EF4-FFF2-40B4-BE49-F238E27FC236}">
                <a16:creationId xmlns:a16="http://schemas.microsoft.com/office/drawing/2014/main" id="{721574CA-9DB4-4041-9413-EBAB7927D1B4}"/>
              </a:ext>
            </a:extLst>
          </p:cNvPr>
          <p:cNvPicPr>
            <a:picLocks noChangeAspect="1"/>
          </p:cNvPicPr>
          <p:nvPr/>
        </p:nvPicPr>
        <p:blipFill>
          <a:blip r:embed="rId6"/>
          <a:stretch>
            <a:fillRect/>
          </a:stretch>
        </p:blipFill>
        <p:spPr>
          <a:xfrm>
            <a:off x="4928103" y="2891459"/>
            <a:ext cx="3676003" cy="2304986"/>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73F0BD6-C78E-0D48-8AE4-DC41B8AC2095}"/>
                  </a:ext>
                </a:extLst>
              </p14:cNvPr>
              <p14:cNvContentPartPr/>
              <p14:nvPr/>
            </p14:nvContentPartPr>
            <p14:xfrm>
              <a:off x="908736" y="1531331"/>
              <a:ext cx="143370" cy="147150"/>
            </p14:xfrm>
          </p:contentPart>
        </mc:Choice>
        <mc:Fallback xmlns="">
          <p:pic>
            <p:nvPicPr>
              <p:cNvPr id="16" name="Ink 15">
                <a:extLst>
                  <a:ext uri="{FF2B5EF4-FFF2-40B4-BE49-F238E27FC236}">
                    <a16:creationId xmlns:a16="http://schemas.microsoft.com/office/drawing/2014/main" id="{773F0BD6-C78E-0D48-8AE4-DC41B8AC2095}"/>
                  </a:ext>
                </a:extLst>
              </p:cNvPr>
              <p:cNvPicPr/>
              <p:nvPr/>
            </p:nvPicPr>
            <p:blipFill>
              <a:blip r:embed="rId8"/>
              <a:stretch>
                <a:fillRect/>
              </a:stretch>
            </p:blipFill>
            <p:spPr>
              <a:xfrm>
                <a:off x="904424" y="1527003"/>
                <a:ext cx="151994" cy="15580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731C692-7FDE-1E45-8FC9-E1AC2F92FC5B}"/>
                  </a:ext>
                </a:extLst>
              </p14:cNvPr>
              <p14:cNvContentPartPr/>
              <p14:nvPr/>
            </p14:nvContentPartPr>
            <p14:xfrm>
              <a:off x="1206006" y="1640951"/>
              <a:ext cx="142290" cy="130950"/>
            </p14:xfrm>
          </p:contentPart>
        </mc:Choice>
        <mc:Fallback xmlns="">
          <p:pic>
            <p:nvPicPr>
              <p:cNvPr id="17" name="Ink 16">
                <a:extLst>
                  <a:ext uri="{FF2B5EF4-FFF2-40B4-BE49-F238E27FC236}">
                    <a16:creationId xmlns:a16="http://schemas.microsoft.com/office/drawing/2014/main" id="{A731C692-7FDE-1E45-8FC9-E1AC2F92FC5B}"/>
                  </a:ext>
                </a:extLst>
              </p:cNvPr>
              <p:cNvPicPr/>
              <p:nvPr/>
            </p:nvPicPr>
            <p:blipFill>
              <a:blip r:embed="rId10"/>
              <a:stretch>
                <a:fillRect/>
              </a:stretch>
            </p:blipFill>
            <p:spPr>
              <a:xfrm>
                <a:off x="1201694" y="1636622"/>
                <a:ext cx="150914" cy="13960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F3523163-9600-C54D-BE65-8F3B76349051}"/>
                  </a:ext>
                </a:extLst>
              </p14:cNvPr>
              <p14:cNvContentPartPr/>
              <p14:nvPr/>
            </p14:nvContentPartPr>
            <p14:xfrm>
              <a:off x="1552956" y="1692521"/>
              <a:ext cx="114480" cy="126900"/>
            </p14:xfrm>
          </p:contentPart>
        </mc:Choice>
        <mc:Fallback xmlns="">
          <p:pic>
            <p:nvPicPr>
              <p:cNvPr id="18" name="Ink 17">
                <a:extLst>
                  <a:ext uri="{FF2B5EF4-FFF2-40B4-BE49-F238E27FC236}">
                    <a16:creationId xmlns:a16="http://schemas.microsoft.com/office/drawing/2014/main" id="{F3523163-9600-C54D-BE65-8F3B76349051}"/>
                  </a:ext>
                </a:extLst>
              </p:cNvPr>
              <p:cNvPicPr/>
              <p:nvPr/>
            </p:nvPicPr>
            <p:blipFill>
              <a:blip r:embed="rId12"/>
              <a:stretch>
                <a:fillRect/>
              </a:stretch>
            </p:blipFill>
            <p:spPr>
              <a:xfrm>
                <a:off x="1548636" y="1688207"/>
                <a:ext cx="123120" cy="13552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BB75322-B3D4-3D4B-BEC6-CF22B3A5DD0C}"/>
                  </a:ext>
                </a:extLst>
              </p14:cNvPr>
              <p14:cNvContentPartPr/>
              <p14:nvPr/>
            </p14:nvContentPartPr>
            <p14:xfrm>
              <a:off x="2521176" y="1671731"/>
              <a:ext cx="140940" cy="117180"/>
            </p14:xfrm>
          </p:contentPart>
        </mc:Choice>
        <mc:Fallback xmlns="">
          <p:pic>
            <p:nvPicPr>
              <p:cNvPr id="19" name="Ink 18">
                <a:extLst>
                  <a:ext uri="{FF2B5EF4-FFF2-40B4-BE49-F238E27FC236}">
                    <a16:creationId xmlns:a16="http://schemas.microsoft.com/office/drawing/2014/main" id="{ABB75322-B3D4-3D4B-BEC6-CF22B3A5DD0C}"/>
                  </a:ext>
                </a:extLst>
              </p:cNvPr>
              <p:cNvPicPr/>
              <p:nvPr/>
            </p:nvPicPr>
            <p:blipFill>
              <a:blip r:embed="rId14"/>
              <a:stretch>
                <a:fillRect/>
              </a:stretch>
            </p:blipFill>
            <p:spPr>
              <a:xfrm>
                <a:off x="2516862" y="1667418"/>
                <a:ext cx="149569" cy="12580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DC89043D-7CC2-D74A-8522-924989065D19}"/>
                  </a:ext>
                </a:extLst>
              </p14:cNvPr>
              <p14:cNvContentPartPr/>
              <p14:nvPr/>
            </p14:nvContentPartPr>
            <p14:xfrm>
              <a:off x="1257036" y="4050971"/>
              <a:ext cx="141480" cy="130140"/>
            </p14:xfrm>
          </p:contentPart>
        </mc:Choice>
        <mc:Fallback xmlns="">
          <p:pic>
            <p:nvPicPr>
              <p:cNvPr id="20" name="Ink 19">
                <a:extLst>
                  <a:ext uri="{FF2B5EF4-FFF2-40B4-BE49-F238E27FC236}">
                    <a16:creationId xmlns:a16="http://schemas.microsoft.com/office/drawing/2014/main" id="{DC89043D-7CC2-D74A-8522-924989065D19}"/>
                  </a:ext>
                </a:extLst>
              </p:cNvPr>
              <p:cNvPicPr/>
              <p:nvPr/>
            </p:nvPicPr>
            <p:blipFill>
              <a:blip r:embed="rId16"/>
              <a:stretch>
                <a:fillRect/>
              </a:stretch>
            </p:blipFill>
            <p:spPr>
              <a:xfrm>
                <a:off x="1252716" y="4046669"/>
                <a:ext cx="150120" cy="13874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CEA0DFE2-E0BB-7C4E-8241-3EE2EC5CD647}"/>
                  </a:ext>
                </a:extLst>
              </p14:cNvPr>
              <p14:cNvContentPartPr/>
              <p14:nvPr/>
            </p14:nvContentPartPr>
            <p14:xfrm>
              <a:off x="1644756" y="4147631"/>
              <a:ext cx="145530" cy="109080"/>
            </p14:xfrm>
          </p:contentPart>
        </mc:Choice>
        <mc:Fallback xmlns="">
          <p:pic>
            <p:nvPicPr>
              <p:cNvPr id="21" name="Ink 20">
                <a:extLst>
                  <a:ext uri="{FF2B5EF4-FFF2-40B4-BE49-F238E27FC236}">
                    <a16:creationId xmlns:a16="http://schemas.microsoft.com/office/drawing/2014/main" id="{CEA0DFE2-E0BB-7C4E-8241-3EE2EC5CD647}"/>
                  </a:ext>
                </a:extLst>
              </p:cNvPr>
              <p:cNvPicPr/>
              <p:nvPr/>
            </p:nvPicPr>
            <p:blipFill>
              <a:blip r:embed="rId18"/>
              <a:stretch>
                <a:fillRect/>
              </a:stretch>
            </p:blipFill>
            <p:spPr>
              <a:xfrm>
                <a:off x="1640444" y="4143311"/>
                <a:ext cx="154154"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264591C0-8F32-8441-BE08-E324F15C0BB5}"/>
                  </a:ext>
                </a:extLst>
              </p14:cNvPr>
              <p14:cNvContentPartPr/>
              <p14:nvPr/>
            </p14:nvContentPartPr>
            <p14:xfrm>
              <a:off x="2252526" y="4108751"/>
              <a:ext cx="128790" cy="106650"/>
            </p14:xfrm>
          </p:contentPart>
        </mc:Choice>
        <mc:Fallback xmlns="">
          <p:pic>
            <p:nvPicPr>
              <p:cNvPr id="22" name="Ink 21">
                <a:extLst>
                  <a:ext uri="{FF2B5EF4-FFF2-40B4-BE49-F238E27FC236}">
                    <a16:creationId xmlns:a16="http://schemas.microsoft.com/office/drawing/2014/main" id="{264591C0-8F32-8441-BE08-E324F15C0BB5}"/>
                  </a:ext>
                </a:extLst>
              </p:cNvPr>
              <p:cNvPicPr/>
              <p:nvPr/>
            </p:nvPicPr>
            <p:blipFill>
              <a:blip r:embed="rId20"/>
              <a:stretch>
                <a:fillRect/>
              </a:stretch>
            </p:blipFill>
            <p:spPr>
              <a:xfrm>
                <a:off x="2248221" y="4104442"/>
                <a:ext cx="137400" cy="11526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46A821AF-3A0C-9E4C-AA28-E80FE3357958}"/>
                  </a:ext>
                </a:extLst>
              </p14:cNvPr>
              <p14:cNvContentPartPr/>
              <p14:nvPr/>
            </p14:nvContentPartPr>
            <p14:xfrm>
              <a:off x="3114096" y="4090661"/>
              <a:ext cx="123930" cy="112590"/>
            </p14:xfrm>
          </p:contentPart>
        </mc:Choice>
        <mc:Fallback xmlns="">
          <p:pic>
            <p:nvPicPr>
              <p:cNvPr id="23" name="Ink 22">
                <a:extLst>
                  <a:ext uri="{FF2B5EF4-FFF2-40B4-BE49-F238E27FC236}">
                    <a16:creationId xmlns:a16="http://schemas.microsoft.com/office/drawing/2014/main" id="{46A821AF-3A0C-9E4C-AA28-E80FE3357958}"/>
                  </a:ext>
                </a:extLst>
              </p:cNvPr>
              <p:cNvPicPr/>
              <p:nvPr/>
            </p:nvPicPr>
            <p:blipFill>
              <a:blip r:embed="rId22"/>
              <a:stretch>
                <a:fillRect/>
              </a:stretch>
            </p:blipFill>
            <p:spPr>
              <a:xfrm>
                <a:off x="3109785" y="4086344"/>
                <a:ext cx="132551" cy="12122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92CA8878-A7F5-8C4E-8438-FE5B24665506}"/>
                  </a:ext>
                </a:extLst>
              </p14:cNvPr>
              <p14:cNvContentPartPr/>
              <p14:nvPr/>
            </p14:nvContentPartPr>
            <p14:xfrm>
              <a:off x="5673426" y="1645811"/>
              <a:ext cx="128250" cy="123390"/>
            </p14:xfrm>
          </p:contentPart>
        </mc:Choice>
        <mc:Fallback xmlns="">
          <p:pic>
            <p:nvPicPr>
              <p:cNvPr id="24" name="Ink 23">
                <a:extLst>
                  <a:ext uri="{FF2B5EF4-FFF2-40B4-BE49-F238E27FC236}">
                    <a16:creationId xmlns:a16="http://schemas.microsoft.com/office/drawing/2014/main" id="{92CA8878-A7F5-8C4E-8438-FE5B24665506}"/>
                  </a:ext>
                </a:extLst>
              </p:cNvPr>
              <p:cNvPicPr/>
              <p:nvPr/>
            </p:nvPicPr>
            <p:blipFill>
              <a:blip r:embed="rId24"/>
              <a:stretch>
                <a:fillRect/>
              </a:stretch>
            </p:blipFill>
            <p:spPr>
              <a:xfrm>
                <a:off x="5669103" y="1641494"/>
                <a:ext cx="136896" cy="13202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6E9D606B-B9D9-4B46-86B1-5208AA858642}"/>
                  </a:ext>
                </a:extLst>
              </p14:cNvPr>
              <p14:cNvContentPartPr/>
              <p14:nvPr/>
            </p14:nvContentPartPr>
            <p14:xfrm>
              <a:off x="6184536" y="1692251"/>
              <a:ext cx="147150" cy="128520"/>
            </p14:xfrm>
          </p:contentPart>
        </mc:Choice>
        <mc:Fallback xmlns="">
          <p:pic>
            <p:nvPicPr>
              <p:cNvPr id="25" name="Ink 24">
                <a:extLst>
                  <a:ext uri="{FF2B5EF4-FFF2-40B4-BE49-F238E27FC236}">
                    <a16:creationId xmlns:a16="http://schemas.microsoft.com/office/drawing/2014/main" id="{6E9D606B-B9D9-4B46-86B1-5208AA858642}"/>
                  </a:ext>
                </a:extLst>
              </p:cNvPr>
              <p:cNvPicPr/>
              <p:nvPr/>
            </p:nvPicPr>
            <p:blipFill>
              <a:blip r:embed="rId26"/>
              <a:stretch>
                <a:fillRect/>
              </a:stretch>
            </p:blipFill>
            <p:spPr>
              <a:xfrm>
                <a:off x="6180219" y="1687931"/>
                <a:ext cx="155785"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023A37CA-0D6D-9E4F-943A-F4E6CD043F8C}"/>
                  </a:ext>
                </a:extLst>
              </p14:cNvPr>
              <p14:cNvContentPartPr/>
              <p14:nvPr/>
            </p14:nvContentPartPr>
            <p14:xfrm>
              <a:off x="6820926" y="1627451"/>
              <a:ext cx="132570" cy="117990"/>
            </p14:xfrm>
          </p:contentPart>
        </mc:Choice>
        <mc:Fallback xmlns="">
          <p:pic>
            <p:nvPicPr>
              <p:cNvPr id="26" name="Ink 25">
                <a:extLst>
                  <a:ext uri="{FF2B5EF4-FFF2-40B4-BE49-F238E27FC236}">
                    <a16:creationId xmlns:a16="http://schemas.microsoft.com/office/drawing/2014/main" id="{023A37CA-0D6D-9E4F-943A-F4E6CD043F8C}"/>
                  </a:ext>
                </a:extLst>
              </p:cNvPr>
              <p:cNvPicPr/>
              <p:nvPr/>
            </p:nvPicPr>
            <p:blipFill>
              <a:blip r:embed="rId28"/>
              <a:stretch>
                <a:fillRect/>
              </a:stretch>
            </p:blipFill>
            <p:spPr>
              <a:xfrm>
                <a:off x="6816615" y="1623147"/>
                <a:ext cx="141192" cy="126597"/>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 26">
                <a:extLst>
                  <a:ext uri="{FF2B5EF4-FFF2-40B4-BE49-F238E27FC236}">
                    <a16:creationId xmlns:a16="http://schemas.microsoft.com/office/drawing/2014/main" id="{862D6E4B-BCBC-6B47-94CC-75A3CFA49077}"/>
                  </a:ext>
                </a:extLst>
              </p14:cNvPr>
              <p14:cNvContentPartPr/>
              <p14:nvPr/>
            </p14:nvContentPartPr>
            <p14:xfrm>
              <a:off x="7586106" y="1658771"/>
              <a:ext cx="135270" cy="103680"/>
            </p14:xfrm>
          </p:contentPart>
        </mc:Choice>
        <mc:Fallback xmlns="">
          <p:pic>
            <p:nvPicPr>
              <p:cNvPr id="27" name="Ink 26">
                <a:extLst>
                  <a:ext uri="{FF2B5EF4-FFF2-40B4-BE49-F238E27FC236}">
                    <a16:creationId xmlns:a16="http://schemas.microsoft.com/office/drawing/2014/main" id="{862D6E4B-BCBC-6B47-94CC-75A3CFA49077}"/>
                  </a:ext>
                </a:extLst>
              </p:cNvPr>
              <p:cNvPicPr/>
              <p:nvPr/>
            </p:nvPicPr>
            <p:blipFill>
              <a:blip r:embed="rId30"/>
              <a:stretch>
                <a:fillRect/>
              </a:stretch>
            </p:blipFill>
            <p:spPr>
              <a:xfrm>
                <a:off x="7581789" y="1654451"/>
                <a:ext cx="143904"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Ink 27">
                <a:extLst>
                  <a:ext uri="{FF2B5EF4-FFF2-40B4-BE49-F238E27FC236}">
                    <a16:creationId xmlns:a16="http://schemas.microsoft.com/office/drawing/2014/main" id="{5F855790-6528-584B-A543-CA4995BEF1F2}"/>
                  </a:ext>
                </a:extLst>
              </p14:cNvPr>
              <p14:cNvContentPartPr/>
              <p14:nvPr/>
            </p14:nvContentPartPr>
            <p14:xfrm>
              <a:off x="5712846" y="4033421"/>
              <a:ext cx="147960" cy="110700"/>
            </p14:xfrm>
          </p:contentPart>
        </mc:Choice>
        <mc:Fallback xmlns="">
          <p:pic>
            <p:nvPicPr>
              <p:cNvPr id="28" name="Ink 27">
                <a:extLst>
                  <a:ext uri="{FF2B5EF4-FFF2-40B4-BE49-F238E27FC236}">
                    <a16:creationId xmlns:a16="http://schemas.microsoft.com/office/drawing/2014/main" id="{5F855790-6528-584B-A543-CA4995BEF1F2}"/>
                  </a:ext>
                </a:extLst>
              </p:cNvPr>
              <p:cNvPicPr/>
              <p:nvPr/>
            </p:nvPicPr>
            <p:blipFill>
              <a:blip r:embed="rId32"/>
              <a:stretch>
                <a:fillRect/>
              </a:stretch>
            </p:blipFill>
            <p:spPr>
              <a:xfrm>
                <a:off x="5708536" y="4029108"/>
                <a:ext cx="156579" cy="11932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5C9DB7E-B2DE-3F49-AEA9-B6DD79A13A4A}"/>
                  </a:ext>
                </a:extLst>
              </p14:cNvPr>
              <p14:cNvContentPartPr/>
              <p14:nvPr/>
            </p14:nvContentPartPr>
            <p14:xfrm>
              <a:off x="6881136" y="4020461"/>
              <a:ext cx="134460" cy="131760"/>
            </p14:xfrm>
          </p:contentPart>
        </mc:Choice>
        <mc:Fallback xmlns="">
          <p:pic>
            <p:nvPicPr>
              <p:cNvPr id="30" name="Ink 29">
                <a:extLst>
                  <a:ext uri="{FF2B5EF4-FFF2-40B4-BE49-F238E27FC236}">
                    <a16:creationId xmlns:a16="http://schemas.microsoft.com/office/drawing/2014/main" id="{65C9DB7E-B2DE-3F49-AEA9-B6DD79A13A4A}"/>
                  </a:ext>
                </a:extLst>
              </p:cNvPr>
              <p:cNvPicPr/>
              <p:nvPr/>
            </p:nvPicPr>
            <p:blipFill>
              <a:blip r:embed="rId34"/>
              <a:stretch>
                <a:fillRect/>
              </a:stretch>
            </p:blipFill>
            <p:spPr>
              <a:xfrm>
                <a:off x="6876833" y="4016153"/>
                <a:ext cx="143065" cy="14037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9E3CF83-0CC3-AF49-9725-8A9700F56C50}"/>
                  </a:ext>
                </a:extLst>
              </p14:cNvPr>
              <p14:cNvContentPartPr/>
              <p14:nvPr/>
            </p14:nvContentPartPr>
            <p14:xfrm>
              <a:off x="7649556" y="4034501"/>
              <a:ext cx="120150" cy="113940"/>
            </p14:xfrm>
          </p:contentPart>
        </mc:Choice>
        <mc:Fallback xmlns="">
          <p:pic>
            <p:nvPicPr>
              <p:cNvPr id="31" name="Ink 30">
                <a:extLst>
                  <a:ext uri="{FF2B5EF4-FFF2-40B4-BE49-F238E27FC236}">
                    <a16:creationId xmlns:a16="http://schemas.microsoft.com/office/drawing/2014/main" id="{C9E3CF83-0CC3-AF49-9725-8A9700F56C50}"/>
                  </a:ext>
                </a:extLst>
              </p:cNvPr>
              <p:cNvPicPr/>
              <p:nvPr/>
            </p:nvPicPr>
            <p:blipFill>
              <a:blip r:embed="rId36"/>
              <a:stretch>
                <a:fillRect/>
              </a:stretch>
            </p:blipFill>
            <p:spPr>
              <a:xfrm>
                <a:off x="7645239" y="4030188"/>
                <a:ext cx="128784" cy="122566"/>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66873B4B-0CE8-084F-AA54-B58BBCF44AD7}"/>
                  </a:ext>
                </a:extLst>
              </p14:cNvPr>
              <p14:cNvContentPartPr/>
              <p14:nvPr/>
            </p14:nvContentPartPr>
            <p14:xfrm>
              <a:off x="6239886" y="4087961"/>
              <a:ext cx="176040" cy="125280"/>
            </p14:xfrm>
          </p:contentPart>
        </mc:Choice>
        <mc:Fallback xmlns="">
          <p:pic>
            <p:nvPicPr>
              <p:cNvPr id="32" name="Ink 31">
                <a:extLst>
                  <a:ext uri="{FF2B5EF4-FFF2-40B4-BE49-F238E27FC236}">
                    <a16:creationId xmlns:a16="http://schemas.microsoft.com/office/drawing/2014/main" id="{66873B4B-0CE8-084F-AA54-B58BBCF44AD7}"/>
                  </a:ext>
                </a:extLst>
              </p:cNvPr>
              <p:cNvPicPr/>
              <p:nvPr/>
            </p:nvPicPr>
            <p:blipFill>
              <a:blip r:embed="rId38"/>
              <a:stretch>
                <a:fillRect/>
              </a:stretch>
            </p:blipFill>
            <p:spPr>
              <a:xfrm>
                <a:off x="6235566" y="4083641"/>
                <a:ext cx="184680" cy="133920"/>
              </a:xfrm>
              <a:prstGeom prst="rect">
                <a:avLst/>
              </a:prstGeom>
            </p:spPr>
          </p:pic>
        </mc:Fallback>
      </mc:AlternateContent>
      <p:sp>
        <p:nvSpPr>
          <p:cNvPr id="3" name="Title 1">
            <a:extLst>
              <a:ext uri="{FF2B5EF4-FFF2-40B4-BE49-F238E27FC236}">
                <a16:creationId xmlns:a16="http://schemas.microsoft.com/office/drawing/2014/main" id="{FFB8DDB0-2DA4-BDB7-7592-BBFBD31C20CC}"/>
              </a:ext>
            </a:extLst>
          </p:cNvPr>
          <p:cNvSpPr>
            <a:spLocks noGrp="1"/>
          </p:cNvSpPr>
          <p:nvPr>
            <p:ph type="title"/>
          </p:nvPr>
        </p:nvSpPr>
        <p:spPr>
          <a:xfrm>
            <a:off x="619047" y="-137561"/>
            <a:ext cx="7922860" cy="804654"/>
          </a:xfrm>
        </p:spPr>
        <p:txBody>
          <a:bodyPr anchor="b">
            <a:normAutofit/>
          </a:bodyPr>
          <a:lstStyle/>
          <a:p>
            <a:r>
              <a:rPr lang="en-US" sz="4000" dirty="0">
                <a:ea typeface="+mj-lt"/>
                <a:cs typeface="+mj-lt"/>
              </a:rPr>
              <a:t>Implementation</a:t>
            </a:r>
            <a:endParaRPr lang="en-US" sz="4000" dirty="0"/>
          </a:p>
        </p:txBody>
      </p:sp>
    </p:spTree>
    <p:extLst>
      <p:ext uri="{BB962C8B-B14F-4D97-AF65-F5344CB8AC3E}">
        <p14:creationId xmlns:p14="http://schemas.microsoft.com/office/powerpoint/2010/main" val="64499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5" y="445147"/>
            <a:ext cx="7922860" cy="804654"/>
          </a:xfrm>
        </p:spPr>
        <p:txBody>
          <a:bodyPr anchor="b">
            <a:normAutofit/>
          </a:bodyPr>
          <a:lstStyle/>
          <a:p>
            <a:r>
              <a:rPr lang="en-US" sz="4000" dirty="0">
                <a:ea typeface="+mj-lt"/>
                <a:cs typeface="+mj-lt"/>
              </a:rPr>
              <a:t>Preprocessing for K-Means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9730" y="1426930"/>
            <a:ext cx="7922860" cy="2840347"/>
          </a:xfrm>
        </p:spPr>
        <p:txBody>
          <a:bodyPr vert="horz" wrap="square" lIns="68580" tIns="34290" rIns="68580" bIns="34290" rtlCol="0" anchor="t" anchorCtr="0">
            <a:noAutofit/>
          </a:bodyPr>
          <a:lstStyle/>
          <a:p>
            <a:pPr>
              <a:buClr>
                <a:srgbClr val="084183"/>
              </a:buClr>
            </a:pPr>
            <a:r>
              <a:rPr lang="en-US" dirty="0">
                <a:latin typeface="Helvetica" panose="020B0604020202020204" pitchFamily="34" charset="0"/>
                <a:cs typeface="Helvetica" panose="020B0604020202020204" pitchFamily="34" charset="0"/>
              </a:rPr>
              <a:t>K-means is sensitive to outliers</a:t>
            </a:r>
          </a:p>
          <a:p>
            <a:pPr lvl="1">
              <a:buClr>
                <a:srgbClr val="084183"/>
              </a:buClr>
            </a:pPr>
            <a:r>
              <a:rPr lang="en-US" dirty="0">
                <a:latin typeface="Helvetica" panose="020B0604020202020204" pitchFamily="34" charset="0"/>
                <a:cs typeface="Helvetica" panose="020B0604020202020204" pitchFamily="34" charset="0"/>
              </a:rPr>
              <a:t>Eliminate outliers</a:t>
            </a:r>
          </a:p>
          <a:p>
            <a:pPr>
              <a:buClr>
                <a:srgbClr val="084183"/>
              </a:buClr>
            </a:pPr>
            <a:r>
              <a:rPr lang="en-US" dirty="0">
                <a:latin typeface="Helvetica" panose="020B0604020202020204" pitchFamily="34" charset="0"/>
                <a:cs typeface="Helvetica" panose="020B0604020202020204" pitchFamily="34" charset="0"/>
              </a:rPr>
              <a:t>K-means is sensitive to distance metrics</a:t>
            </a:r>
          </a:p>
          <a:p>
            <a:pPr lvl="1">
              <a:buClr>
                <a:srgbClr val="084183"/>
              </a:buClr>
            </a:pPr>
            <a:r>
              <a:rPr lang="en-US" dirty="0">
                <a:latin typeface="Helvetica" panose="020B0604020202020204" pitchFamily="34" charset="0"/>
                <a:cs typeface="Helvetica" panose="020B0604020202020204" pitchFamily="34" charset="0"/>
              </a:rPr>
              <a:t>Normalize the data</a:t>
            </a: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300486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Evaluate the Clustering Result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723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9048" y="454112"/>
            <a:ext cx="7922860" cy="804654"/>
          </a:xfrm>
        </p:spPr>
        <p:txBody>
          <a:bodyPr anchor="b">
            <a:normAutofit/>
          </a:bodyPr>
          <a:lstStyle/>
          <a:p>
            <a:r>
              <a:rPr lang="en-US" sz="4000" dirty="0">
                <a:ea typeface="+mj-lt"/>
                <a:cs typeface="+mj-lt"/>
              </a:rPr>
              <a:t>Evaluate the Clustering Result</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7928" y="1515460"/>
            <a:ext cx="7922860" cy="3069388"/>
          </a:xfrm>
        </p:spPr>
        <p:txBody>
          <a:bodyPr vert="horz" wrap="square" lIns="68580" tIns="34290" rIns="68580" bIns="34290" rtlCol="0" anchor="t" anchorCtr="0">
            <a:noAutofit/>
          </a:bodyPr>
          <a:lstStyle/>
          <a:p>
            <a:pPr marL="573088" lvl="0" indent="-457200" algn="l" rtl="0">
              <a:lnSpc>
                <a:spcPct val="90000"/>
              </a:lnSpc>
              <a:spcBef>
                <a:spcPts val="0"/>
              </a:spcBef>
              <a:spcAft>
                <a:spcPts val="600"/>
              </a:spcAft>
              <a:buClr>
                <a:schemeClr val="dk1"/>
              </a:buClr>
              <a:buSzPts val="2800"/>
              <a:buChar char="•"/>
            </a:pPr>
            <a:r>
              <a:rPr lang="en-US" dirty="0">
                <a:solidFill>
                  <a:srgbClr val="084183"/>
                </a:solidFill>
              </a:rPr>
              <a:t>External index:</a:t>
            </a:r>
          </a:p>
          <a:p>
            <a:pPr marL="1030288" lvl="1" indent="-457200">
              <a:lnSpc>
                <a:spcPct val="90000"/>
              </a:lnSpc>
              <a:spcBef>
                <a:spcPts val="0"/>
              </a:spcBef>
              <a:spcAft>
                <a:spcPts val="600"/>
              </a:spcAft>
              <a:buClr>
                <a:schemeClr val="dk1"/>
              </a:buClr>
              <a:buSzPts val="2800"/>
            </a:pPr>
            <a:r>
              <a:rPr lang="en-US" dirty="0">
                <a:solidFill>
                  <a:srgbClr val="084183"/>
                </a:solidFill>
              </a:rPr>
              <a:t>Evaluate how much the cluster labels match some externally provided class labels (ground truth is needed)</a:t>
            </a:r>
          </a:p>
          <a:p>
            <a:pPr marL="1030288" lvl="2" indent="-457200">
              <a:lnSpc>
                <a:spcPct val="90000"/>
              </a:lnSpc>
              <a:spcBef>
                <a:spcPts val="0"/>
              </a:spcBef>
              <a:spcAft>
                <a:spcPts val="600"/>
              </a:spcAft>
              <a:buClr>
                <a:schemeClr val="dk1"/>
              </a:buClr>
              <a:buSzPts val="2800"/>
            </a:pPr>
            <a:r>
              <a:rPr lang="en-US" sz="2200" dirty="0">
                <a:solidFill>
                  <a:srgbClr val="084183"/>
                </a:solidFill>
              </a:rPr>
              <a:t>Supervised</a:t>
            </a:r>
          </a:p>
          <a:p>
            <a:pPr marL="573088" lvl="0" indent="-457200" algn="l" rtl="0">
              <a:lnSpc>
                <a:spcPct val="90000"/>
              </a:lnSpc>
              <a:spcBef>
                <a:spcPts val="0"/>
              </a:spcBef>
              <a:spcAft>
                <a:spcPts val="600"/>
              </a:spcAft>
              <a:buClr>
                <a:schemeClr val="dk1"/>
              </a:buClr>
              <a:buSzPts val="2800"/>
              <a:buChar char="•"/>
            </a:pPr>
            <a:r>
              <a:rPr lang="en-US" dirty="0">
                <a:solidFill>
                  <a:srgbClr val="084183"/>
                </a:solidFill>
              </a:rPr>
              <a:t>Internal index: </a:t>
            </a:r>
          </a:p>
          <a:p>
            <a:pPr marL="1030288" lvl="1" indent="-457200">
              <a:lnSpc>
                <a:spcPct val="90000"/>
              </a:lnSpc>
              <a:spcBef>
                <a:spcPts val="0"/>
              </a:spcBef>
              <a:spcAft>
                <a:spcPts val="600"/>
              </a:spcAft>
              <a:buClr>
                <a:schemeClr val="dk1"/>
              </a:buClr>
              <a:buSzPts val="2800"/>
            </a:pPr>
            <a:r>
              <a:rPr lang="en-US" dirty="0">
                <a:solidFill>
                  <a:srgbClr val="084183"/>
                </a:solidFill>
              </a:rPr>
              <a:t>Evaluate the goodness of a clustering structure</a:t>
            </a:r>
          </a:p>
          <a:p>
            <a:pPr marL="1030288" lvl="1" indent="-457200">
              <a:lnSpc>
                <a:spcPct val="90000"/>
              </a:lnSpc>
              <a:spcBef>
                <a:spcPts val="0"/>
              </a:spcBef>
              <a:spcAft>
                <a:spcPts val="600"/>
              </a:spcAft>
              <a:buClr>
                <a:schemeClr val="dk1"/>
              </a:buClr>
              <a:buSzPts val="2800"/>
            </a:pPr>
            <a:r>
              <a:rPr lang="en-US" dirty="0">
                <a:solidFill>
                  <a:srgbClr val="084183"/>
                </a:solidFill>
              </a:rPr>
              <a:t>Unsupervised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426455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591" y="1561406"/>
            <a:ext cx="7922860" cy="3069388"/>
          </a:xfrm>
        </p:spPr>
        <p:txBody>
          <a:bodyPr vert="horz" wrap="square" lIns="68580" tIns="34290" rIns="68580" bIns="34290" rtlCol="0" anchor="t" anchorCtr="0">
            <a:noAutofit/>
          </a:bodyPr>
          <a:lstStyle/>
          <a:p>
            <a:pPr marL="228600" lvl="0" indent="-228600" algn="l" rtl="0">
              <a:lnSpc>
                <a:spcPct val="90000"/>
              </a:lnSpc>
              <a:spcBef>
                <a:spcPts val="0"/>
              </a:spcBef>
              <a:spcAft>
                <a:spcPts val="600"/>
              </a:spcAft>
              <a:buClr>
                <a:schemeClr val="dk1"/>
              </a:buClr>
              <a:buSzPts val="2800"/>
              <a:buChar char="•"/>
            </a:pPr>
            <a:r>
              <a:rPr lang="en-US" sz="2000" dirty="0">
                <a:solidFill>
                  <a:srgbClr val="084183"/>
                </a:solidFill>
              </a:rPr>
              <a:t>Adjusted Rand Index (ARI)</a:t>
            </a:r>
          </a:p>
          <a:p>
            <a:pPr marL="576263" lvl="1" indent="-228600">
              <a:lnSpc>
                <a:spcPct val="90000"/>
              </a:lnSpc>
              <a:spcBef>
                <a:spcPts val="0"/>
              </a:spcBef>
              <a:spcAft>
                <a:spcPts val="600"/>
              </a:spcAft>
              <a:buClr>
                <a:schemeClr val="dk1"/>
              </a:buClr>
              <a:buSzPts val="2800"/>
            </a:pPr>
            <a:r>
              <a:rPr lang="en-US" sz="2000" dirty="0">
                <a:solidFill>
                  <a:srgbClr val="084183"/>
                </a:solidFill>
              </a:rPr>
              <a:t>RI measures the similarity of the two assignments (clustering labels and true labels), ignoring permutations</a:t>
            </a:r>
          </a:p>
          <a:p>
            <a:pPr marL="576263" lvl="1" indent="-228600">
              <a:lnSpc>
                <a:spcPct val="90000"/>
              </a:lnSpc>
              <a:spcBef>
                <a:spcPts val="0"/>
              </a:spcBef>
              <a:spcAft>
                <a:spcPts val="600"/>
              </a:spcAft>
              <a:buClr>
                <a:schemeClr val="dk1"/>
              </a:buClr>
              <a:buSzPts val="2800"/>
            </a:pPr>
            <a:r>
              <a:rPr lang="en-US" sz="2000" dirty="0">
                <a:solidFill>
                  <a:srgbClr val="084183"/>
                </a:solidFill>
              </a:rPr>
              <a:t>Fits for balanced clusters</a:t>
            </a:r>
          </a:p>
          <a:p>
            <a:pPr marL="576263" lvl="1" indent="-228600">
              <a:lnSpc>
                <a:spcPct val="90000"/>
              </a:lnSpc>
              <a:spcBef>
                <a:spcPts val="0"/>
              </a:spcBef>
              <a:spcAft>
                <a:spcPts val="600"/>
              </a:spcAft>
              <a:buClr>
                <a:schemeClr val="dk1"/>
              </a:buClr>
              <a:buSzPts val="2800"/>
            </a:pPr>
            <a:endParaRPr lang="en-US" sz="2000" dirty="0">
              <a:solidFill>
                <a:srgbClr val="084183"/>
              </a:solidFill>
            </a:endParaRPr>
          </a:p>
          <a:p>
            <a:pPr marL="576263" lvl="1" indent="-228600">
              <a:lnSpc>
                <a:spcPct val="90000"/>
              </a:lnSpc>
              <a:spcBef>
                <a:spcPts val="0"/>
              </a:spcBef>
              <a:spcAft>
                <a:spcPts val="600"/>
              </a:spcAft>
              <a:buClr>
                <a:schemeClr val="dk1"/>
              </a:buClr>
              <a:buSzPts val="2800"/>
            </a:pPr>
            <a:endParaRPr lang="en-US" sz="2000" dirty="0">
              <a:solidFill>
                <a:srgbClr val="084183"/>
              </a:solidFill>
            </a:endParaRPr>
          </a:p>
          <a:p>
            <a:pPr marL="576263" lvl="1" indent="-228600">
              <a:lnSpc>
                <a:spcPct val="90000"/>
              </a:lnSpc>
              <a:spcBef>
                <a:spcPts val="0"/>
              </a:spcBef>
              <a:spcAft>
                <a:spcPts val="600"/>
              </a:spcAft>
              <a:buClr>
                <a:schemeClr val="dk1"/>
              </a:buClr>
              <a:buSzPts val="2800"/>
              <a:buNone/>
            </a:pPr>
            <a:endParaRPr lang="en-US" sz="2000" dirty="0">
              <a:solidFill>
                <a:srgbClr val="084183"/>
              </a:solidFill>
            </a:endParaRPr>
          </a:p>
          <a:p>
            <a:pPr marL="576263" lvl="1" indent="-228600">
              <a:lnSpc>
                <a:spcPct val="90000"/>
              </a:lnSpc>
              <a:spcBef>
                <a:spcPts val="0"/>
              </a:spcBef>
              <a:spcAft>
                <a:spcPts val="600"/>
              </a:spcAft>
              <a:buClr>
                <a:schemeClr val="dk1"/>
              </a:buClr>
              <a:buSzPts val="2800"/>
            </a:pPr>
            <a:r>
              <a:rPr lang="en-US" sz="2000" dirty="0">
                <a:solidFill>
                  <a:srgbClr val="084183"/>
                </a:solidFill>
              </a:rPr>
              <a:t>ARI adjusts RI</a:t>
            </a:r>
          </a:p>
          <a:p>
            <a:pPr marL="576263" lvl="1" indent="-228600">
              <a:lnSpc>
                <a:spcPct val="90000"/>
              </a:lnSpc>
              <a:spcBef>
                <a:spcPts val="0"/>
              </a:spcBef>
              <a:spcAft>
                <a:spcPts val="600"/>
              </a:spcAft>
              <a:buClr>
                <a:schemeClr val="dk1"/>
              </a:buClr>
              <a:buSzPts val="2800"/>
            </a:pPr>
            <a:endParaRPr lang="en-US" sz="2000" dirty="0">
              <a:solidFill>
                <a:srgbClr val="084183"/>
              </a:solidFill>
            </a:endParaRPr>
          </a:p>
          <a:p>
            <a:pPr marL="576263" lvl="1" indent="-228600">
              <a:lnSpc>
                <a:spcPct val="90000"/>
              </a:lnSpc>
              <a:spcBef>
                <a:spcPts val="0"/>
              </a:spcBef>
              <a:spcAft>
                <a:spcPts val="600"/>
              </a:spcAft>
              <a:buClr>
                <a:schemeClr val="dk1"/>
              </a:buClr>
              <a:buSzPts val="2800"/>
            </a:pPr>
            <a:r>
              <a:rPr lang="en-US" sz="2000" dirty="0">
                <a:solidFill>
                  <a:srgbClr val="084183"/>
                </a:solidFill>
              </a:rPr>
              <a:t>The higher, the better</a:t>
            </a:r>
          </a:p>
          <a:p>
            <a:pPr marL="576263" lvl="1" indent="-228600">
              <a:lnSpc>
                <a:spcPct val="90000"/>
              </a:lnSpc>
              <a:spcBef>
                <a:spcPts val="0"/>
              </a:spcBef>
              <a:spcAft>
                <a:spcPts val="600"/>
              </a:spcAft>
              <a:buClr>
                <a:schemeClr val="dk1"/>
              </a:buClr>
              <a:buSzPts val="2800"/>
            </a:pPr>
            <a:r>
              <a:rPr lang="en-US" sz="2000" dirty="0">
                <a:solidFill>
                  <a:srgbClr val="084183"/>
                </a:solidFill>
              </a:rPr>
              <a:t>Perfect labeling is scored : 1.0</a:t>
            </a:r>
          </a:p>
          <a:p>
            <a:pPr marL="0" lvl="0" indent="0" algn="l" rtl="0">
              <a:lnSpc>
                <a:spcPct val="90000"/>
              </a:lnSpc>
              <a:spcBef>
                <a:spcPts val="0"/>
              </a:spcBef>
              <a:spcAft>
                <a:spcPts val="600"/>
              </a:spcAft>
              <a:buClr>
                <a:schemeClr val="dk1"/>
              </a:buClr>
              <a:buSzPts val="2800"/>
              <a:buNone/>
            </a:pPr>
            <a:endParaRPr lang="en-US" sz="2000" dirty="0">
              <a:solidFill>
                <a:srgbClr val="084183"/>
              </a:solidFill>
            </a:endParaRPr>
          </a:p>
        </p:txBody>
      </p:sp>
      <p:grpSp>
        <p:nvGrpSpPr>
          <p:cNvPr id="6" name="Group 5">
            <a:extLst>
              <a:ext uri="{FF2B5EF4-FFF2-40B4-BE49-F238E27FC236}">
                <a16:creationId xmlns:a16="http://schemas.microsoft.com/office/drawing/2014/main" id="{DD07F764-7ED8-B3A4-9BDC-D85BB7FE3668}"/>
              </a:ext>
            </a:extLst>
          </p:cNvPr>
          <p:cNvGrpSpPr/>
          <p:nvPr/>
        </p:nvGrpSpPr>
        <p:grpSpPr>
          <a:xfrm>
            <a:off x="1486332" y="2698224"/>
            <a:ext cx="7280172" cy="2818530"/>
            <a:chOff x="1323295" y="2246025"/>
            <a:chExt cx="7280172" cy="2818530"/>
          </a:xfrm>
        </p:grpSpPr>
        <p:pic>
          <p:nvPicPr>
            <p:cNvPr id="7" name="Picture 6">
              <a:extLst>
                <a:ext uri="{FF2B5EF4-FFF2-40B4-BE49-F238E27FC236}">
                  <a16:creationId xmlns:a16="http://schemas.microsoft.com/office/drawing/2014/main" id="{1BC727EA-A164-3D8D-733D-767236D999C2}"/>
                </a:ext>
              </a:extLst>
            </p:cNvPr>
            <p:cNvPicPr>
              <a:picLocks noChangeAspect="1"/>
            </p:cNvPicPr>
            <p:nvPr/>
          </p:nvPicPr>
          <p:blipFill>
            <a:blip r:embed="rId3"/>
            <a:stretch>
              <a:fillRect/>
            </a:stretch>
          </p:blipFill>
          <p:spPr>
            <a:xfrm>
              <a:off x="2246392" y="2420505"/>
              <a:ext cx="1228725" cy="638175"/>
            </a:xfrm>
            <a:prstGeom prst="rect">
              <a:avLst/>
            </a:prstGeom>
          </p:spPr>
        </p:pic>
        <p:sp>
          <p:nvSpPr>
            <p:cNvPr id="8" name="TextBox 7">
              <a:extLst>
                <a:ext uri="{FF2B5EF4-FFF2-40B4-BE49-F238E27FC236}">
                  <a16:creationId xmlns:a16="http://schemas.microsoft.com/office/drawing/2014/main" id="{99247D3D-958B-AAB0-71A6-B0A2B13A08E3}"/>
                </a:ext>
              </a:extLst>
            </p:cNvPr>
            <p:cNvSpPr txBox="1"/>
            <p:nvPr/>
          </p:nvSpPr>
          <p:spPr>
            <a:xfrm>
              <a:off x="4132197" y="2246025"/>
              <a:ext cx="4471270" cy="769441"/>
            </a:xfrm>
            <a:prstGeom prst="rect">
              <a:avLst/>
            </a:prstGeom>
            <a:noFill/>
          </p:spPr>
          <p:txBody>
            <a:bodyPr wrap="square" rtlCol="0">
              <a:spAutoFit/>
            </a:bodyPr>
            <a:lstStyle/>
            <a:p>
              <a:r>
                <a:rPr lang="en-US" sz="1100" dirty="0">
                  <a:solidFill>
                    <a:srgbClr val="FF0000"/>
                  </a:solidFill>
                </a:rPr>
                <a:t>a: the number of pairs of elements that are in different sets in C (i.e., the ground truth) and in different sets in K (i.e., the clustering labels)</a:t>
              </a:r>
            </a:p>
            <a:p>
              <a:r>
                <a:rPr lang="en-US" sz="1100" dirty="0">
                  <a:solidFill>
                    <a:srgbClr val="FF0000"/>
                  </a:solidFill>
                </a:rPr>
                <a:t>b: the number of pairs of elements that are in the same set in C and in the same set in K</a:t>
              </a:r>
            </a:p>
          </p:txBody>
        </p:sp>
        <p:pic>
          <p:nvPicPr>
            <p:cNvPr id="9" name="Picture 8">
              <a:extLst>
                <a:ext uri="{FF2B5EF4-FFF2-40B4-BE49-F238E27FC236}">
                  <a16:creationId xmlns:a16="http://schemas.microsoft.com/office/drawing/2014/main" id="{FDA53562-A16C-CC39-EB2E-0F882075D1E0}"/>
                </a:ext>
              </a:extLst>
            </p:cNvPr>
            <p:cNvPicPr>
              <a:picLocks noChangeAspect="1"/>
            </p:cNvPicPr>
            <p:nvPr/>
          </p:nvPicPr>
          <p:blipFill>
            <a:blip r:embed="rId4"/>
            <a:stretch>
              <a:fillRect/>
            </a:stretch>
          </p:blipFill>
          <p:spPr>
            <a:xfrm>
              <a:off x="1323295" y="2936668"/>
              <a:ext cx="619125" cy="371475"/>
            </a:xfrm>
            <a:prstGeom prst="rect">
              <a:avLst/>
            </a:prstGeom>
          </p:spPr>
        </p:pic>
        <p:sp>
          <p:nvSpPr>
            <p:cNvPr id="10" name="TextBox 9">
              <a:extLst>
                <a:ext uri="{FF2B5EF4-FFF2-40B4-BE49-F238E27FC236}">
                  <a16:creationId xmlns:a16="http://schemas.microsoft.com/office/drawing/2014/main" id="{CCD590A5-DEB7-1717-B74D-9AA62D686A25}"/>
                </a:ext>
              </a:extLst>
            </p:cNvPr>
            <p:cNvSpPr txBox="1"/>
            <p:nvPr/>
          </p:nvSpPr>
          <p:spPr>
            <a:xfrm>
              <a:off x="1942420" y="3018531"/>
              <a:ext cx="4667189" cy="253916"/>
            </a:xfrm>
            <a:prstGeom prst="rect">
              <a:avLst/>
            </a:prstGeom>
            <a:noFill/>
          </p:spPr>
          <p:txBody>
            <a:bodyPr wrap="square" rtlCol="0">
              <a:spAutoFit/>
            </a:bodyPr>
            <a:lstStyle/>
            <a:p>
              <a:r>
                <a:rPr lang="en-US" sz="1050" dirty="0">
                  <a:solidFill>
                    <a:schemeClr val="tx1"/>
                  </a:solidFill>
                </a:rPr>
                <a:t>is the total number of possible pairs in the dataset</a:t>
              </a:r>
            </a:p>
          </p:txBody>
        </p:sp>
        <p:pic>
          <p:nvPicPr>
            <p:cNvPr id="11" name="Picture 10">
              <a:extLst>
                <a:ext uri="{FF2B5EF4-FFF2-40B4-BE49-F238E27FC236}">
                  <a16:creationId xmlns:a16="http://schemas.microsoft.com/office/drawing/2014/main" id="{3A5B8830-75A8-C185-45B9-2BD26FC758B9}"/>
                </a:ext>
              </a:extLst>
            </p:cNvPr>
            <p:cNvPicPr>
              <a:picLocks noChangeAspect="1"/>
            </p:cNvPicPr>
            <p:nvPr/>
          </p:nvPicPr>
          <p:blipFill>
            <a:blip r:embed="rId5"/>
            <a:stretch>
              <a:fillRect/>
            </a:stretch>
          </p:blipFill>
          <p:spPr>
            <a:xfrm>
              <a:off x="3083588" y="3306465"/>
              <a:ext cx="2085975" cy="628650"/>
            </a:xfrm>
            <a:prstGeom prst="rect">
              <a:avLst/>
            </a:prstGeom>
          </p:spPr>
        </p:pic>
        <p:pic>
          <p:nvPicPr>
            <p:cNvPr id="12" name="Picture 11">
              <a:extLst>
                <a:ext uri="{FF2B5EF4-FFF2-40B4-BE49-F238E27FC236}">
                  <a16:creationId xmlns:a16="http://schemas.microsoft.com/office/drawing/2014/main" id="{0A37FF1B-0B81-76DB-D381-41CAE2454F59}"/>
                </a:ext>
              </a:extLst>
            </p:cNvPr>
            <p:cNvPicPr>
              <a:picLocks noChangeAspect="1"/>
            </p:cNvPicPr>
            <p:nvPr/>
          </p:nvPicPr>
          <p:blipFill>
            <a:blip r:embed="rId6"/>
            <a:stretch>
              <a:fillRect/>
            </a:stretch>
          </p:blipFill>
          <p:spPr>
            <a:xfrm>
              <a:off x="4769305" y="3969133"/>
              <a:ext cx="3785539" cy="1095422"/>
            </a:xfrm>
            <a:prstGeom prst="rect">
              <a:avLst/>
            </a:prstGeom>
          </p:spPr>
        </p:pic>
      </p:gr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5" y="463076"/>
            <a:ext cx="7922860" cy="804654"/>
          </a:xfrm>
        </p:spPr>
        <p:txBody>
          <a:bodyPr anchor="b">
            <a:normAutofit/>
          </a:bodyPr>
          <a:lstStyle/>
          <a:p>
            <a:r>
              <a:rPr lang="en-US" sz="4000" dirty="0">
                <a:ea typeface="+mj-lt"/>
                <a:cs typeface="+mj-lt"/>
              </a:rPr>
              <a:t>External Index</a:t>
            </a:r>
            <a:endParaRPr lang="en-US" sz="4000" dirty="0"/>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72405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0024" y="463078"/>
            <a:ext cx="7922860" cy="804654"/>
          </a:xfrm>
        </p:spPr>
        <p:txBody>
          <a:bodyPr anchor="b">
            <a:normAutofit/>
          </a:bodyPr>
          <a:lstStyle/>
          <a:p>
            <a:r>
              <a:rPr lang="en-US" sz="4000" dirty="0">
                <a:ea typeface="+mj-lt"/>
                <a:cs typeface="+mj-lt"/>
              </a:rPr>
              <a:t>External Index</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1837" y="1524571"/>
            <a:ext cx="7922860" cy="3069388"/>
          </a:xfrm>
        </p:spPr>
        <p:txBody>
          <a:bodyPr vert="horz" wrap="square" lIns="68580" tIns="34290" rIns="68580" bIns="34290" rtlCol="0" anchor="t" anchorCtr="0">
            <a:noAutofit/>
          </a:bodyPr>
          <a:lstStyle/>
          <a:p>
            <a:pPr marL="573088" lvl="0" indent="-457200" algn="l" rtl="0">
              <a:lnSpc>
                <a:spcPct val="90000"/>
              </a:lnSpc>
              <a:spcBef>
                <a:spcPts val="0"/>
              </a:spcBef>
              <a:spcAft>
                <a:spcPts val="600"/>
              </a:spcAft>
              <a:buClr>
                <a:schemeClr val="dk1"/>
              </a:buClr>
              <a:buSzPts val="2800"/>
              <a:buChar char="•"/>
            </a:pPr>
            <a:r>
              <a:rPr lang="en-US" dirty="0">
                <a:solidFill>
                  <a:srgbClr val="084183"/>
                </a:solidFill>
              </a:rPr>
              <a:t>Adjusted Mutual Information (AMI)</a:t>
            </a:r>
          </a:p>
          <a:p>
            <a:pPr marL="798513" lvl="1" indent="-341313">
              <a:lnSpc>
                <a:spcPct val="90000"/>
              </a:lnSpc>
              <a:spcBef>
                <a:spcPts val="0"/>
              </a:spcBef>
              <a:spcAft>
                <a:spcPts val="600"/>
              </a:spcAft>
              <a:buClr>
                <a:schemeClr val="dk1"/>
              </a:buClr>
              <a:buSzPts val="2800"/>
            </a:pPr>
            <a:r>
              <a:rPr lang="en-US" dirty="0">
                <a:solidFill>
                  <a:srgbClr val="084183"/>
                </a:solidFill>
              </a:rPr>
              <a:t>MI measures the agreement of the two assignments by computing the entropy </a:t>
            </a:r>
          </a:p>
          <a:p>
            <a:pPr marL="798513" lvl="1" indent="-341313">
              <a:lnSpc>
                <a:spcPct val="90000"/>
              </a:lnSpc>
              <a:spcBef>
                <a:spcPts val="0"/>
              </a:spcBef>
              <a:spcAft>
                <a:spcPts val="600"/>
              </a:spcAft>
              <a:buClr>
                <a:schemeClr val="dk1"/>
              </a:buClr>
              <a:buSzPts val="2800"/>
            </a:pPr>
            <a:r>
              <a:rPr lang="en-US" dirty="0">
                <a:solidFill>
                  <a:srgbClr val="084183"/>
                </a:solidFill>
              </a:rPr>
              <a:t>Perfect labeling is scored 1.0</a:t>
            </a:r>
          </a:p>
          <a:p>
            <a:pPr marL="798513" lvl="1" indent="-341313">
              <a:lnSpc>
                <a:spcPct val="90000"/>
              </a:lnSpc>
              <a:spcBef>
                <a:spcPts val="0"/>
              </a:spcBef>
              <a:spcAft>
                <a:spcPts val="600"/>
              </a:spcAft>
              <a:buClr>
                <a:schemeClr val="dk1"/>
              </a:buClr>
              <a:buSzPts val="2800"/>
            </a:pPr>
            <a:r>
              <a:rPr lang="en-US" dirty="0">
                <a:solidFill>
                  <a:srgbClr val="084183"/>
                </a:solidFill>
              </a:rPr>
              <a:t>Fit for unbalanced clusters</a:t>
            </a:r>
          </a:p>
          <a:p>
            <a:pPr marL="228600" lvl="0" indent="-228600" algn="l" rtl="0">
              <a:lnSpc>
                <a:spcPct val="90000"/>
              </a:lnSpc>
              <a:spcBef>
                <a:spcPts val="0"/>
              </a:spcBef>
              <a:spcAft>
                <a:spcPts val="600"/>
              </a:spcAft>
              <a:buClr>
                <a:schemeClr val="dk1"/>
              </a:buClr>
              <a:buSzPts val="2800"/>
              <a:buChar char="•"/>
            </a:pPr>
            <a:endParaRPr lang="en-US" dirty="0">
              <a:solidFill>
                <a:srgbClr val="084183"/>
              </a:solidFill>
            </a:endParaRPr>
          </a:p>
          <a:p>
            <a:pPr marL="228600" lvl="0" indent="-228600" algn="l" rtl="0">
              <a:lnSpc>
                <a:spcPct val="90000"/>
              </a:lnSpc>
              <a:spcBef>
                <a:spcPts val="0"/>
              </a:spcBef>
              <a:spcAft>
                <a:spcPts val="600"/>
              </a:spcAft>
              <a:buClr>
                <a:schemeClr val="dk1"/>
              </a:buClr>
              <a:buSzPts val="2800"/>
              <a:buChar char="•"/>
            </a:pPr>
            <a:endParaRPr lang="en-US" dirty="0">
              <a:solidFill>
                <a:srgbClr val="084183"/>
              </a:solidFill>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18" name="Picture 17">
            <a:extLst>
              <a:ext uri="{FF2B5EF4-FFF2-40B4-BE49-F238E27FC236}">
                <a16:creationId xmlns:a16="http://schemas.microsoft.com/office/drawing/2014/main" id="{A1E03188-2AC0-9CE5-8FDF-EADD077DFC0B}"/>
              </a:ext>
            </a:extLst>
          </p:cNvPr>
          <p:cNvPicPr>
            <a:picLocks noChangeAspect="1"/>
          </p:cNvPicPr>
          <p:nvPr/>
        </p:nvPicPr>
        <p:blipFill>
          <a:blip r:embed="rId3"/>
          <a:stretch>
            <a:fillRect/>
          </a:stretch>
        </p:blipFill>
        <p:spPr>
          <a:xfrm>
            <a:off x="1666625" y="3418347"/>
            <a:ext cx="5827715" cy="1706522"/>
          </a:xfrm>
          <a:prstGeom prst="rect">
            <a:avLst/>
          </a:prstGeom>
        </p:spPr>
      </p:pic>
    </p:spTree>
    <p:extLst>
      <p:ext uri="{BB962C8B-B14F-4D97-AF65-F5344CB8AC3E}">
        <p14:creationId xmlns:p14="http://schemas.microsoft.com/office/powerpoint/2010/main" val="326862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9048" y="463076"/>
            <a:ext cx="7922860" cy="804654"/>
          </a:xfrm>
        </p:spPr>
        <p:txBody>
          <a:bodyPr anchor="b">
            <a:normAutofit/>
          </a:bodyPr>
          <a:lstStyle/>
          <a:p>
            <a:r>
              <a:rPr lang="en-US" sz="4000" dirty="0">
                <a:ea typeface="+mj-lt"/>
                <a:cs typeface="+mj-lt"/>
              </a:rPr>
              <a:t>Internal Index</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3785" y="1514632"/>
            <a:ext cx="6705312" cy="3069388"/>
          </a:xfrm>
        </p:spPr>
        <p:txBody>
          <a:bodyPr vert="horz" wrap="square" lIns="68580" tIns="34290" rIns="68580" bIns="34290" rtlCol="0" anchor="t" anchorCtr="0">
            <a:noAutofit/>
          </a:bodyPr>
          <a:lstStyle/>
          <a:p>
            <a:pPr marL="573088" lvl="0" indent="-457200" algn="l" rtl="0">
              <a:lnSpc>
                <a:spcPct val="90000"/>
              </a:lnSpc>
              <a:spcBef>
                <a:spcPts val="0"/>
              </a:spcBef>
              <a:spcAft>
                <a:spcPts val="600"/>
              </a:spcAft>
              <a:buClr>
                <a:schemeClr val="dk1"/>
              </a:buClr>
              <a:buSzPts val="2800"/>
              <a:buChar char="•"/>
            </a:pPr>
            <a:r>
              <a:rPr lang="en-US" dirty="0">
                <a:solidFill>
                  <a:srgbClr val="084183"/>
                </a:solidFill>
              </a:rPr>
              <a:t>Measurement: </a:t>
            </a:r>
          </a:p>
          <a:p>
            <a:pPr lvl="1" indent="-396875">
              <a:lnSpc>
                <a:spcPct val="90000"/>
              </a:lnSpc>
              <a:spcBef>
                <a:spcPts val="0"/>
              </a:spcBef>
              <a:spcAft>
                <a:spcPts val="600"/>
              </a:spcAft>
              <a:buClr>
                <a:schemeClr val="dk1"/>
              </a:buClr>
              <a:buSzPts val="2800"/>
            </a:pPr>
            <a:r>
              <a:rPr lang="en-US" sz="2000" dirty="0">
                <a:solidFill>
                  <a:srgbClr val="084183"/>
                </a:solidFill>
              </a:rPr>
              <a:t>Cohesion: measures how closely related are objects in a cluster</a:t>
            </a:r>
          </a:p>
          <a:p>
            <a:pPr marL="1262063" lvl="2" indent="-347663">
              <a:lnSpc>
                <a:spcPct val="90000"/>
              </a:lnSpc>
              <a:spcBef>
                <a:spcPts val="0"/>
              </a:spcBef>
              <a:spcAft>
                <a:spcPts val="600"/>
              </a:spcAft>
              <a:buClr>
                <a:schemeClr val="dk1"/>
              </a:buClr>
              <a:buSzPts val="2800"/>
            </a:pPr>
            <a:r>
              <a:rPr lang="en-US" sz="1800" dirty="0">
                <a:solidFill>
                  <a:srgbClr val="084183"/>
                </a:solidFill>
              </a:rPr>
              <a:t>Sum of Squares Error (SSE or inertia)</a:t>
            </a:r>
          </a:p>
          <a:p>
            <a:pPr marL="228600" lvl="0" indent="-228600" algn="l" rtl="0">
              <a:lnSpc>
                <a:spcPct val="90000"/>
              </a:lnSpc>
              <a:spcBef>
                <a:spcPts val="0"/>
              </a:spcBef>
              <a:spcAft>
                <a:spcPts val="600"/>
              </a:spcAft>
              <a:buClr>
                <a:schemeClr val="dk1"/>
              </a:buClr>
              <a:buSzPts val="2800"/>
              <a:buChar char="•"/>
            </a:pPr>
            <a:endParaRPr lang="en-US" dirty="0">
              <a:solidFill>
                <a:srgbClr val="084183"/>
              </a:solidFill>
            </a:endParaRPr>
          </a:p>
          <a:p>
            <a:pPr marL="0" lvl="0" indent="0" algn="l" rtl="0">
              <a:lnSpc>
                <a:spcPct val="90000"/>
              </a:lnSpc>
              <a:spcBef>
                <a:spcPts val="0"/>
              </a:spcBef>
              <a:spcAft>
                <a:spcPts val="600"/>
              </a:spcAft>
              <a:buClr>
                <a:schemeClr val="dk1"/>
              </a:buClr>
              <a:buSzPts val="2800"/>
              <a:buNone/>
            </a:pPr>
            <a:endParaRPr lang="en-US" dirty="0">
              <a:solidFill>
                <a:srgbClr val="084183"/>
              </a:solidFill>
            </a:endParaRPr>
          </a:p>
          <a:p>
            <a:pPr marL="571500" lvl="1" indent="-452438">
              <a:lnSpc>
                <a:spcPct val="90000"/>
              </a:lnSpc>
              <a:spcBef>
                <a:spcPts val="0"/>
              </a:spcBef>
              <a:spcAft>
                <a:spcPts val="600"/>
              </a:spcAft>
              <a:buClr>
                <a:schemeClr val="dk1"/>
              </a:buClr>
              <a:buSzPts val="2800"/>
            </a:pPr>
            <a:r>
              <a:rPr lang="en-US" sz="2000" dirty="0">
                <a:solidFill>
                  <a:srgbClr val="084183"/>
                </a:solidFill>
              </a:rPr>
              <a:t>Separation: measures how distinct or well-separated a cluster is from other clusters</a:t>
            </a:r>
          </a:p>
          <a:p>
            <a:pPr marL="914400" lvl="2" indent="-396875">
              <a:lnSpc>
                <a:spcPct val="90000"/>
              </a:lnSpc>
              <a:spcBef>
                <a:spcPts val="0"/>
              </a:spcBef>
              <a:spcAft>
                <a:spcPts val="600"/>
              </a:spcAft>
              <a:buClr>
                <a:schemeClr val="dk1"/>
              </a:buClr>
              <a:buSzPts val="2800"/>
            </a:pPr>
            <a:r>
              <a:rPr lang="en-US" sz="1800" dirty="0">
                <a:solidFill>
                  <a:srgbClr val="084183"/>
                </a:solidFill>
              </a:rPr>
              <a:t>Between cluster Sum of Squares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25" name="Group 24">
            <a:extLst>
              <a:ext uri="{FF2B5EF4-FFF2-40B4-BE49-F238E27FC236}">
                <a16:creationId xmlns:a16="http://schemas.microsoft.com/office/drawing/2014/main" id="{97709D7D-79E6-E635-39A6-0D90D6A6934B}"/>
              </a:ext>
            </a:extLst>
          </p:cNvPr>
          <p:cNvGrpSpPr/>
          <p:nvPr/>
        </p:nvGrpSpPr>
        <p:grpSpPr>
          <a:xfrm>
            <a:off x="7257575" y="1528094"/>
            <a:ext cx="1037035" cy="1809065"/>
            <a:chOff x="7517080" y="782836"/>
            <a:chExt cx="1037035" cy="1809065"/>
          </a:xfrm>
        </p:grpSpPr>
        <p:sp>
          <p:nvSpPr>
            <p:cNvPr id="26" name="Freeform 30" descr="5%">
              <a:extLst>
                <a:ext uri="{FF2B5EF4-FFF2-40B4-BE49-F238E27FC236}">
                  <a16:creationId xmlns:a16="http://schemas.microsoft.com/office/drawing/2014/main" id="{EC929FD6-8B0B-2858-23A2-021C63FE3638}"/>
                </a:ext>
              </a:extLst>
            </p:cNvPr>
            <p:cNvSpPr>
              <a:spLocks/>
            </p:cNvSpPr>
            <p:nvPr/>
          </p:nvSpPr>
          <p:spPr bwMode="auto">
            <a:xfrm rot="-5400000">
              <a:off x="7349798" y="950118"/>
              <a:ext cx="1371600" cy="1037035"/>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7" name="Oval 31">
              <a:extLst>
                <a:ext uri="{FF2B5EF4-FFF2-40B4-BE49-F238E27FC236}">
                  <a16:creationId xmlns:a16="http://schemas.microsoft.com/office/drawing/2014/main" id="{9367DDD4-6164-74B4-38D6-1476B2F2F3E2}"/>
                </a:ext>
              </a:extLst>
            </p:cNvPr>
            <p:cNvSpPr>
              <a:spLocks noChangeArrowheads="1"/>
            </p:cNvSpPr>
            <p:nvPr/>
          </p:nvSpPr>
          <p:spPr bwMode="auto">
            <a:xfrm rot="-5400000">
              <a:off x="8317181" y="1640086"/>
              <a:ext cx="57150" cy="5715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28" name="Oval 32">
              <a:extLst>
                <a:ext uri="{FF2B5EF4-FFF2-40B4-BE49-F238E27FC236}">
                  <a16:creationId xmlns:a16="http://schemas.microsoft.com/office/drawing/2014/main" id="{5519C0FD-9CE8-5B33-7925-4B55827003D5}"/>
                </a:ext>
              </a:extLst>
            </p:cNvPr>
            <p:cNvSpPr>
              <a:spLocks noChangeArrowheads="1"/>
            </p:cNvSpPr>
            <p:nvPr/>
          </p:nvSpPr>
          <p:spPr bwMode="auto">
            <a:xfrm rot="-5400000">
              <a:off x="8260031" y="1068586"/>
              <a:ext cx="57150" cy="5715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29" name="Oval 33">
              <a:extLst>
                <a:ext uri="{FF2B5EF4-FFF2-40B4-BE49-F238E27FC236}">
                  <a16:creationId xmlns:a16="http://schemas.microsoft.com/office/drawing/2014/main" id="{25CC2AA4-49EA-E344-C0EE-6BE43AA0263C}"/>
                </a:ext>
              </a:extLst>
            </p:cNvPr>
            <p:cNvSpPr>
              <a:spLocks noChangeArrowheads="1"/>
            </p:cNvSpPr>
            <p:nvPr/>
          </p:nvSpPr>
          <p:spPr bwMode="auto">
            <a:xfrm rot="-5400000">
              <a:off x="7631381" y="1411486"/>
              <a:ext cx="57150" cy="5715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30" name="Oval 34">
              <a:extLst>
                <a:ext uri="{FF2B5EF4-FFF2-40B4-BE49-F238E27FC236}">
                  <a16:creationId xmlns:a16="http://schemas.microsoft.com/office/drawing/2014/main" id="{DFCC7E26-733F-FAC9-2149-A5EAB1C8614F}"/>
                </a:ext>
              </a:extLst>
            </p:cNvPr>
            <p:cNvSpPr>
              <a:spLocks noChangeArrowheads="1"/>
            </p:cNvSpPr>
            <p:nvPr/>
          </p:nvSpPr>
          <p:spPr bwMode="auto">
            <a:xfrm rot="-5400000">
              <a:off x="8430290" y="1295996"/>
              <a:ext cx="57150" cy="57150"/>
            </a:xfrm>
            <a:prstGeom prst="ellipse">
              <a:avLst/>
            </a:prstGeom>
            <a:solidFill>
              <a:schemeClr val="tx1"/>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31" name="Line 35">
              <a:extLst>
                <a:ext uri="{FF2B5EF4-FFF2-40B4-BE49-F238E27FC236}">
                  <a16:creationId xmlns:a16="http://schemas.microsoft.com/office/drawing/2014/main" id="{6ADE15C5-62A4-1449-C29D-C64BC4AC1874}"/>
                </a:ext>
              </a:extLst>
            </p:cNvPr>
            <p:cNvSpPr>
              <a:spLocks noChangeShapeType="1"/>
            </p:cNvSpPr>
            <p:nvPr/>
          </p:nvSpPr>
          <p:spPr bwMode="auto">
            <a:xfrm flipV="1">
              <a:off x="7688531" y="1125736"/>
              <a:ext cx="571500" cy="28575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2" name="Line 36">
              <a:extLst>
                <a:ext uri="{FF2B5EF4-FFF2-40B4-BE49-F238E27FC236}">
                  <a16:creationId xmlns:a16="http://schemas.microsoft.com/office/drawing/2014/main" id="{A758AD0E-8630-5332-523D-5C3317CBBF67}"/>
                </a:ext>
              </a:extLst>
            </p:cNvPr>
            <p:cNvSpPr>
              <a:spLocks noChangeShapeType="1"/>
            </p:cNvSpPr>
            <p:nvPr/>
          </p:nvSpPr>
          <p:spPr bwMode="auto">
            <a:xfrm flipH="1" flipV="1">
              <a:off x="8260031" y="1125736"/>
              <a:ext cx="57150" cy="51435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3" name="Line 37">
              <a:extLst>
                <a:ext uri="{FF2B5EF4-FFF2-40B4-BE49-F238E27FC236}">
                  <a16:creationId xmlns:a16="http://schemas.microsoft.com/office/drawing/2014/main" id="{F412B701-1CC8-73DC-6800-23FD634625C1}"/>
                </a:ext>
              </a:extLst>
            </p:cNvPr>
            <p:cNvSpPr>
              <a:spLocks noChangeShapeType="1"/>
            </p:cNvSpPr>
            <p:nvPr/>
          </p:nvSpPr>
          <p:spPr bwMode="auto">
            <a:xfrm>
              <a:off x="7688531" y="1411486"/>
              <a:ext cx="62865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4" name="Line 38">
              <a:extLst>
                <a:ext uri="{FF2B5EF4-FFF2-40B4-BE49-F238E27FC236}">
                  <a16:creationId xmlns:a16="http://schemas.microsoft.com/office/drawing/2014/main" id="{3537ACD4-F446-2E65-A724-E72F942A0AD9}"/>
                </a:ext>
              </a:extLst>
            </p:cNvPr>
            <p:cNvSpPr>
              <a:spLocks noChangeShapeType="1"/>
            </p:cNvSpPr>
            <p:nvPr/>
          </p:nvSpPr>
          <p:spPr bwMode="auto">
            <a:xfrm flipH="1" flipV="1">
              <a:off x="8260031" y="1125736"/>
              <a:ext cx="171450" cy="22860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5" name="Line 39">
              <a:extLst>
                <a:ext uri="{FF2B5EF4-FFF2-40B4-BE49-F238E27FC236}">
                  <a16:creationId xmlns:a16="http://schemas.microsoft.com/office/drawing/2014/main" id="{D97F9D12-2D25-CFBF-E322-E7BFC1A9A2BC}"/>
                </a:ext>
              </a:extLst>
            </p:cNvPr>
            <p:cNvSpPr>
              <a:spLocks noChangeShapeType="1"/>
            </p:cNvSpPr>
            <p:nvPr/>
          </p:nvSpPr>
          <p:spPr bwMode="auto">
            <a:xfrm flipH="1">
              <a:off x="7688531" y="1354336"/>
              <a:ext cx="742950" cy="5715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6" name="Line 40">
              <a:extLst>
                <a:ext uri="{FF2B5EF4-FFF2-40B4-BE49-F238E27FC236}">
                  <a16:creationId xmlns:a16="http://schemas.microsoft.com/office/drawing/2014/main" id="{C1E5BB11-0B7A-A5F4-9369-A3E79B75C72B}"/>
                </a:ext>
              </a:extLst>
            </p:cNvPr>
            <p:cNvSpPr>
              <a:spLocks noChangeShapeType="1"/>
            </p:cNvSpPr>
            <p:nvPr/>
          </p:nvSpPr>
          <p:spPr bwMode="auto">
            <a:xfrm flipH="1">
              <a:off x="8317181" y="1354336"/>
              <a:ext cx="114300" cy="285750"/>
            </a:xfrm>
            <a:prstGeom prst="line">
              <a:avLst/>
            </a:prstGeom>
            <a:noFill/>
            <a:ln w="63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7" name="Rectangle 41">
              <a:extLst>
                <a:ext uri="{FF2B5EF4-FFF2-40B4-BE49-F238E27FC236}">
                  <a16:creationId xmlns:a16="http://schemas.microsoft.com/office/drawing/2014/main" id="{D193B495-C4BB-A96A-DC70-932DB89638F0}"/>
                </a:ext>
              </a:extLst>
            </p:cNvPr>
            <p:cNvSpPr>
              <a:spLocks noChangeArrowheads="1"/>
            </p:cNvSpPr>
            <p:nvPr/>
          </p:nvSpPr>
          <p:spPr bwMode="auto">
            <a:xfrm>
              <a:off x="7574231" y="2268736"/>
              <a:ext cx="9573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1500" b="0" dirty="0"/>
                <a:t>cohesion</a:t>
              </a:r>
            </a:p>
          </p:txBody>
        </p:sp>
      </p:grpSp>
      <p:pic>
        <p:nvPicPr>
          <p:cNvPr id="38" name="Picture 37">
            <a:extLst>
              <a:ext uri="{FF2B5EF4-FFF2-40B4-BE49-F238E27FC236}">
                <a16:creationId xmlns:a16="http://schemas.microsoft.com/office/drawing/2014/main" id="{C545E696-1535-4533-E1FB-BE1A4CC3D20A}"/>
              </a:ext>
            </a:extLst>
          </p:cNvPr>
          <p:cNvPicPr>
            <a:picLocks noChangeAspect="1"/>
          </p:cNvPicPr>
          <p:nvPr/>
        </p:nvPicPr>
        <p:blipFill>
          <a:blip r:embed="rId3"/>
          <a:stretch>
            <a:fillRect/>
          </a:stretch>
        </p:blipFill>
        <p:spPr>
          <a:xfrm>
            <a:off x="6254304" y="4113717"/>
            <a:ext cx="2337435" cy="1347968"/>
          </a:xfrm>
          <a:prstGeom prst="rect">
            <a:avLst/>
          </a:prstGeom>
        </p:spPr>
      </p:pic>
      <p:graphicFrame>
        <p:nvGraphicFramePr>
          <p:cNvPr id="39" name="Object 4">
            <a:extLst>
              <a:ext uri="{FF2B5EF4-FFF2-40B4-BE49-F238E27FC236}">
                <a16:creationId xmlns:a16="http://schemas.microsoft.com/office/drawing/2014/main" id="{D9C1D9D1-F997-DF39-FE4D-994C8563A607}"/>
              </a:ext>
            </a:extLst>
          </p:cNvPr>
          <p:cNvGraphicFramePr>
            <a:graphicFrameLocks noChangeAspect="1"/>
          </p:cNvGraphicFramePr>
          <p:nvPr/>
        </p:nvGraphicFramePr>
        <p:xfrm>
          <a:off x="2336564" y="2995177"/>
          <a:ext cx="2476485" cy="505742"/>
        </p:xfrm>
        <a:graphic>
          <a:graphicData uri="http://schemas.openxmlformats.org/presentationml/2006/ole">
            <mc:AlternateContent xmlns:mc="http://schemas.openxmlformats.org/markup-compatibility/2006">
              <mc:Choice xmlns:v="urn:schemas-microsoft-com:vml" Requires="v">
                <p:oleObj name="Equation" r:id="rId4" imgW="1803240" imgH="368280" progId="Equation.3">
                  <p:embed/>
                </p:oleObj>
              </mc:Choice>
              <mc:Fallback>
                <p:oleObj name="Equation" r:id="rId4" imgW="1803240" imgH="368280" progId="Equation.3">
                  <p:embed/>
                  <p:pic>
                    <p:nvPicPr>
                      <p:cNvPr id="39" name="Object 4">
                        <a:extLst>
                          <a:ext uri="{FF2B5EF4-FFF2-40B4-BE49-F238E27FC236}">
                            <a16:creationId xmlns:a16="http://schemas.microsoft.com/office/drawing/2014/main" id="{D9C1D9D1-F997-DF39-FE4D-994C8563A607}"/>
                          </a:ext>
                        </a:extLst>
                      </p:cNvPr>
                      <p:cNvPicPr>
                        <a:picLocks noChangeAspect="1" noChangeArrowheads="1"/>
                      </p:cNvPicPr>
                      <p:nvPr/>
                    </p:nvPicPr>
                    <p:blipFill>
                      <a:blip r:embed="rId5"/>
                      <a:srcRect/>
                      <a:stretch>
                        <a:fillRect/>
                      </a:stretch>
                    </p:blipFill>
                    <p:spPr bwMode="auto">
                      <a:xfrm>
                        <a:off x="2336564" y="2995177"/>
                        <a:ext cx="2476485" cy="505742"/>
                      </a:xfrm>
                      <a:prstGeom prst="rect">
                        <a:avLst/>
                      </a:prstGeom>
                      <a:noFill/>
                      <a:ln>
                        <a:noFill/>
                      </a:ln>
                      <a:effectLst/>
                    </p:spPr>
                  </p:pic>
                </p:oleObj>
              </mc:Fallback>
            </mc:AlternateContent>
          </a:graphicData>
        </a:graphic>
      </p:graphicFrame>
      <p:grpSp>
        <p:nvGrpSpPr>
          <p:cNvPr id="40" name="Group 39">
            <a:extLst>
              <a:ext uri="{FF2B5EF4-FFF2-40B4-BE49-F238E27FC236}">
                <a16:creationId xmlns:a16="http://schemas.microsoft.com/office/drawing/2014/main" id="{25BBE28B-DB68-846A-450F-1867A3470E10}"/>
              </a:ext>
            </a:extLst>
          </p:cNvPr>
          <p:cNvGrpSpPr/>
          <p:nvPr/>
        </p:nvGrpSpPr>
        <p:grpSpPr>
          <a:xfrm>
            <a:off x="2702190" y="4702393"/>
            <a:ext cx="2172482" cy="694233"/>
            <a:chOff x="2939124" y="3959424"/>
            <a:chExt cx="2172482" cy="694233"/>
          </a:xfrm>
        </p:grpSpPr>
        <p:graphicFrame>
          <p:nvGraphicFramePr>
            <p:cNvPr id="41" name="Object 5">
              <a:extLst>
                <a:ext uri="{FF2B5EF4-FFF2-40B4-BE49-F238E27FC236}">
                  <a16:creationId xmlns:a16="http://schemas.microsoft.com/office/drawing/2014/main" id="{5ED59B8A-6F72-FFE9-0B8F-A235EDA4FD80}"/>
                </a:ext>
              </a:extLst>
            </p:cNvPr>
            <p:cNvGraphicFramePr>
              <a:graphicFrameLocks noChangeAspect="1"/>
            </p:cNvGraphicFramePr>
            <p:nvPr>
              <p:extLst>
                <p:ext uri="{D42A27DB-BD31-4B8C-83A1-F6EECF244321}">
                  <p14:modId xmlns:p14="http://schemas.microsoft.com/office/powerpoint/2010/main" val="4054989553"/>
                </p:ext>
              </p:extLst>
            </p:nvPr>
          </p:nvGraphicFramePr>
          <p:xfrm>
            <a:off x="2939124" y="3959424"/>
            <a:ext cx="2110859" cy="518386"/>
          </p:xfrm>
          <a:graphic>
            <a:graphicData uri="http://schemas.openxmlformats.org/presentationml/2006/ole">
              <mc:AlternateContent xmlns:mc="http://schemas.openxmlformats.org/markup-compatibility/2006">
                <mc:Choice xmlns:v="urn:schemas-microsoft-com:vml" Requires="v">
                  <p:oleObj name="Equation" r:id="rId6" imgW="1396394" imgH="342751" progId="Equation.3">
                    <p:embed/>
                  </p:oleObj>
                </mc:Choice>
                <mc:Fallback>
                  <p:oleObj name="Equation" r:id="rId6" imgW="1396394" imgH="342751" progId="Equation.3">
                    <p:embed/>
                    <p:pic>
                      <p:nvPicPr>
                        <p:cNvPr id="41" name="Object 5">
                          <a:extLst>
                            <a:ext uri="{FF2B5EF4-FFF2-40B4-BE49-F238E27FC236}">
                              <a16:creationId xmlns:a16="http://schemas.microsoft.com/office/drawing/2014/main" id="{5ED59B8A-6F72-FFE9-0B8F-A235EDA4FD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124" y="3959424"/>
                          <a:ext cx="2110859" cy="518386"/>
                        </a:xfrm>
                        <a:prstGeom prst="rect">
                          <a:avLst/>
                        </a:prstGeom>
                        <a:noFill/>
                        <a:ln>
                          <a:noFill/>
                        </a:ln>
                        <a:effectLst/>
                      </p:spPr>
                    </p:pic>
                  </p:oleObj>
                </mc:Fallback>
              </mc:AlternateContent>
            </a:graphicData>
          </a:graphic>
        </p:graphicFrame>
        <p:sp>
          <p:nvSpPr>
            <p:cNvPr id="42" name="TextBox 41">
              <a:extLst>
                <a:ext uri="{FF2B5EF4-FFF2-40B4-BE49-F238E27FC236}">
                  <a16:creationId xmlns:a16="http://schemas.microsoft.com/office/drawing/2014/main" id="{3699B12A-1214-9F2C-A074-4C063D911300}"/>
                </a:ext>
              </a:extLst>
            </p:cNvPr>
            <p:cNvSpPr txBox="1"/>
            <p:nvPr/>
          </p:nvSpPr>
          <p:spPr>
            <a:xfrm>
              <a:off x="3000747" y="4399741"/>
              <a:ext cx="2110859" cy="253916"/>
            </a:xfrm>
            <a:prstGeom prst="rect">
              <a:avLst/>
            </a:prstGeom>
            <a:noFill/>
          </p:spPr>
          <p:txBody>
            <a:bodyPr wrap="square">
              <a:spAutoFit/>
            </a:bodyPr>
            <a:lstStyle/>
            <a:p>
              <a:pPr lvl="3"/>
              <a:r>
                <a:rPr lang="en-US" altLang="en-US" sz="1050" dirty="0"/>
                <a:t>|</a:t>
              </a:r>
              <a:r>
                <a:rPr lang="en-US" altLang="en-US" sz="1050" i="1" dirty="0"/>
                <a:t>C</a:t>
              </a:r>
              <a:r>
                <a:rPr lang="en-US" altLang="en-US" sz="1050" i="1" baseline="-25000" dirty="0"/>
                <a:t>i</a:t>
              </a:r>
              <a:r>
                <a:rPr lang="en-US" altLang="en-US" sz="1050" dirty="0"/>
                <a:t>| is the size of cluster </a:t>
              </a:r>
              <a:r>
                <a:rPr lang="en-US" altLang="en-US" sz="1050" i="1" dirty="0" err="1"/>
                <a:t>i</a:t>
              </a:r>
              <a:r>
                <a:rPr lang="en-US" altLang="en-US" sz="1050" dirty="0"/>
                <a:t> </a:t>
              </a:r>
            </a:p>
          </p:txBody>
        </p:sp>
      </p:grpSp>
    </p:spTree>
    <p:extLst>
      <p:ext uri="{BB962C8B-B14F-4D97-AF65-F5344CB8AC3E}">
        <p14:creationId xmlns:p14="http://schemas.microsoft.com/office/powerpoint/2010/main" val="243803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8" y="427216"/>
            <a:ext cx="7922860" cy="804654"/>
          </a:xfrm>
        </p:spPr>
        <p:txBody>
          <a:bodyPr anchor="b">
            <a:normAutofit/>
          </a:bodyPr>
          <a:lstStyle/>
          <a:p>
            <a:r>
              <a:rPr lang="en-US" dirty="0">
                <a:ea typeface="+mj-lt"/>
                <a:cs typeface="+mj-lt"/>
              </a:rPr>
              <a:t>Internal Measures: Cohesion and Separation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26141" y="1516580"/>
            <a:ext cx="7690262" cy="3069388"/>
          </a:xfrm>
        </p:spPr>
        <p:txBody>
          <a:bodyPr vert="horz" wrap="square" lIns="68580" tIns="34290" rIns="68580" bIns="34290" rtlCol="0" anchor="t" anchorCtr="0">
            <a:noAutofit/>
          </a:bodyPr>
          <a:lstStyle/>
          <a:p>
            <a:pPr marL="341313" lvl="0" indent="-341313" algn="l" rtl="0">
              <a:lnSpc>
                <a:spcPct val="90000"/>
              </a:lnSpc>
              <a:spcBef>
                <a:spcPts val="0"/>
              </a:spcBef>
              <a:spcAft>
                <a:spcPts val="600"/>
              </a:spcAft>
              <a:buClr>
                <a:schemeClr val="dk1"/>
              </a:buClr>
              <a:buSzPts val="2800"/>
              <a:buChar char="•"/>
            </a:pPr>
            <a:r>
              <a:rPr lang="en-US" dirty="0">
                <a:solidFill>
                  <a:srgbClr val="084183"/>
                </a:solidFill>
              </a:rPr>
              <a:t>Example: SSE</a:t>
            </a:r>
          </a:p>
          <a:p>
            <a:pPr marL="690563" lvl="1" indent="-349250">
              <a:lnSpc>
                <a:spcPct val="90000"/>
              </a:lnSpc>
              <a:spcBef>
                <a:spcPts val="0"/>
              </a:spcBef>
              <a:spcAft>
                <a:spcPts val="600"/>
              </a:spcAft>
              <a:buClr>
                <a:schemeClr val="dk1"/>
              </a:buClr>
              <a:buSzPts val="2800"/>
            </a:pPr>
            <a:r>
              <a:rPr lang="en-US" sz="2000" dirty="0">
                <a:solidFill>
                  <a:srgbClr val="084183"/>
                </a:solidFill>
              </a:rPr>
              <a:t>BSS + WSS = constant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107" name="Group 106">
            <a:extLst>
              <a:ext uri="{FF2B5EF4-FFF2-40B4-BE49-F238E27FC236}">
                <a16:creationId xmlns:a16="http://schemas.microsoft.com/office/drawing/2014/main" id="{A4D08A75-9F51-6CCC-935E-EE6E7DC98E78}"/>
              </a:ext>
            </a:extLst>
          </p:cNvPr>
          <p:cNvGrpSpPr/>
          <p:nvPr/>
        </p:nvGrpSpPr>
        <p:grpSpPr>
          <a:xfrm>
            <a:off x="2143125" y="2247493"/>
            <a:ext cx="4857750" cy="814432"/>
            <a:chOff x="1714500" y="1839516"/>
            <a:chExt cx="4857750" cy="814432"/>
          </a:xfrm>
        </p:grpSpPr>
        <p:sp>
          <p:nvSpPr>
            <p:cNvPr id="108" name="Line 4">
              <a:extLst>
                <a:ext uri="{FF2B5EF4-FFF2-40B4-BE49-F238E27FC236}">
                  <a16:creationId xmlns:a16="http://schemas.microsoft.com/office/drawing/2014/main" id="{6C42523C-83D2-126E-F01E-46A3C8012FD9}"/>
                </a:ext>
              </a:extLst>
            </p:cNvPr>
            <p:cNvSpPr>
              <a:spLocks noChangeShapeType="1"/>
            </p:cNvSpPr>
            <p:nvPr/>
          </p:nvSpPr>
          <p:spPr bwMode="auto">
            <a:xfrm>
              <a:off x="1828800" y="2296716"/>
              <a:ext cx="457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09" name="Line 5">
              <a:extLst>
                <a:ext uri="{FF2B5EF4-FFF2-40B4-BE49-F238E27FC236}">
                  <a16:creationId xmlns:a16="http://schemas.microsoft.com/office/drawing/2014/main" id="{A039EF4F-9976-616A-3909-EEC09F108919}"/>
                </a:ext>
              </a:extLst>
            </p:cNvPr>
            <p:cNvSpPr>
              <a:spLocks noChangeShapeType="1"/>
            </p:cNvSpPr>
            <p:nvPr/>
          </p:nvSpPr>
          <p:spPr bwMode="auto">
            <a:xfrm>
              <a:off x="1828800" y="2125266"/>
              <a:ext cx="0" cy="171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0" name="Line 6">
              <a:extLst>
                <a:ext uri="{FF2B5EF4-FFF2-40B4-BE49-F238E27FC236}">
                  <a16:creationId xmlns:a16="http://schemas.microsoft.com/office/drawing/2014/main" id="{FF4B69D1-9ED5-7AAD-BBAB-B28A8FD77EE1}"/>
                </a:ext>
              </a:extLst>
            </p:cNvPr>
            <p:cNvSpPr>
              <a:spLocks noChangeShapeType="1"/>
            </p:cNvSpPr>
            <p:nvPr/>
          </p:nvSpPr>
          <p:spPr bwMode="auto">
            <a:xfrm>
              <a:off x="2971800" y="2125266"/>
              <a:ext cx="0" cy="171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1" name="Line 7">
              <a:extLst>
                <a:ext uri="{FF2B5EF4-FFF2-40B4-BE49-F238E27FC236}">
                  <a16:creationId xmlns:a16="http://schemas.microsoft.com/office/drawing/2014/main" id="{29E2075F-E38E-5967-C8B0-384D8EB0D106}"/>
                </a:ext>
              </a:extLst>
            </p:cNvPr>
            <p:cNvSpPr>
              <a:spLocks noChangeShapeType="1"/>
            </p:cNvSpPr>
            <p:nvPr/>
          </p:nvSpPr>
          <p:spPr bwMode="auto">
            <a:xfrm>
              <a:off x="4114800" y="2125266"/>
              <a:ext cx="0" cy="171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2" name="Line 8">
              <a:extLst>
                <a:ext uri="{FF2B5EF4-FFF2-40B4-BE49-F238E27FC236}">
                  <a16:creationId xmlns:a16="http://schemas.microsoft.com/office/drawing/2014/main" id="{E1BBC963-B279-C6B9-5754-5BF329DA0FA0}"/>
                </a:ext>
              </a:extLst>
            </p:cNvPr>
            <p:cNvSpPr>
              <a:spLocks noChangeShapeType="1"/>
            </p:cNvSpPr>
            <p:nvPr/>
          </p:nvSpPr>
          <p:spPr bwMode="auto">
            <a:xfrm>
              <a:off x="5257800" y="2125266"/>
              <a:ext cx="0" cy="171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3" name="Line 9">
              <a:extLst>
                <a:ext uri="{FF2B5EF4-FFF2-40B4-BE49-F238E27FC236}">
                  <a16:creationId xmlns:a16="http://schemas.microsoft.com/office/drawing/2014/main" id="{BFE5440E-616A-6096-5B87-D13B1261F099}"/>
                </a:ext>
              </a:extLst>
            </p:cNvPr>
            <p:cNvSpPr>
              <a:spLocks noChangeShapeType="1"/>
            </p:cNvSpPr>
            <p:nvPr/>
          </p:nvSpPr>
          <p:spPr bwMode="auto">
            <a:xfrm>
              <a:off x="6400800" y="2125266"/>
              <a:ext cx="0" cy="171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114" name="Text Box 10">
              <a:extLst>
                <a:ext uri="{FF2B5EF4-FFF2-40B4-BE49-F238E27FC236}">
                  <a16:creationId xmlns:a16="http://schemas.microsoft.com/office/drawing/2014/main" id="{6516BA9A-7C9F-37E2-CB7F-FC3ED97C56A1}"/>
                </a:ext>
              </a:extLst>
            </p:cNvPr>
            <p:cNvSpPr txBox="1">
              <a:spLocks noChangeArrowheads="1"/>
            </p:cNvSpPr>
            <p:nvPr/>
          </p:nvSpPr>
          <p:spPr bwMode="auto">
            <a:xfrm>
              <a:off x="1714500" y="2353866"/>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1</a:t>
              </a:r>
            </a:p>
          </p:txBody>
        </p:sp>
        <p:sp>
          <p:nvSpPr>
            <p:cNvPr id="115" name="Text Box 11">
              <a:extLst>
                <a:ext uri="{FF2B5EF4-FFF2-40B4-BE49-F238E27FC236}">
                  <a16:creationId xmlns:a16="http://schemas.microsoft.com/office/drawing/2014/main" id="{5165E5DE-8226-424D-DA9C-F1DDE50B3CE2}"/>
                </a:ext>
              </a:extLst>
            </p:cNvPr>
            <p:cNvSpPr txBox="1">
              <a:spLocks noChangeArrowheads="1"/>
            </p:cNvSpPr>
            <p:nvPr/>
          </p:nvSpPr>
          <p:spPr bwMode="auto">
            <a:xfrm>
              <a:off x="2857500" y="2353866"/>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2</a:t>
              </a:r>
            </a:p>
          </p:txBody>
        </p:sp>
        <p:sp>
          <p:nvSpPr>
            <p:cNvPr id="116" name="Text Box 12">
              <a:extLst>
                <a:ext uri="{FF2B5EF4-FFF2-40B4-BE49-F238E27FC236}">
                  <a16:creationId xmlns:a16="http://schemas.microsoft.com/office/drawing/2014/main" id="{5F91A731-06DB-B439-F4DF-F8F309DBAF4E}"/>
                </a:ext>
              </a:extLst>
            </p:cNvPr>
            <p:cNvSpPr txBox="1">
              <a:spLocks noChangeArrowheads="1"/>
            </p:cNvSpPr>
            <p:nvPr/>
          </p:nvSpPr>
          <p:spPr bwMode="auto">
            <a:xfrm>
              <a:off x="4000500" y="2353866"/>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3</a:t>
              </a:r>
            </a:p>
          </p:txBody>
        </p:sp>
        <p:sp>
          <p:nvSpPr>
            <p:cNvPr id="117" name="Text Box 13">
              <a:extLst>
                <a:ext uri="{FF2B5EF4-FFF2-40B4-BE49-F238E27FC236}">
                  <a16:creationId xmlns:a16="http://schemas.microsoft.com/office/drawing/2014/main" id="{3120DB87-8A95-7AE9-C567-87F6BB5E0D1F}"/>
                </a:ext>
              </a:extLst>
            </p:cNvPr>
            <p:cNvSpPr txBox="1">
              <a:spLocks noChangeArrowheads="1"/>
            </p:cNvSpPr>
            <p:nvPr/>
          </p:nvSpPr>
          <p:spPr bwMode="auto">
            <a:xfrm>
              <a:off x="5143500" y="2353866"/>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4</a:t>
              </a:r>
            </a:p>
          </p:txBody>
        </p:sp>
        <p:sp>
          <p:nvSpPr>
            <p:cNvPr id="118" name="Text Box 14">
              <a:extLst>
                <a:ext uri="{FF2B5EF4-FFF2-40B4-BE49-F238E27FC236}">
                  <a16:creationId xmlns:a16="http://schemas.microsoft.com/office/drawing/2014/main" id="{9516E18A-6593-43D2-2626-CC40BD6FD3C8}"/>
                </a:ext>
              </a:extLst>
            </p:cNvPr>
            <p:cNvSpPr txBox="1">
              <a:spLocks noChangeArrowheads="1"/>
            </p:cNvSpPr>
            <p:nvPr/>
          </p:nvSpPr>
          <p:spPr bwMode="auto">
            <a:xfrm>
              <a:off x="6286500" y="2353866"/>
              <a:ext cx="2857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5</a:t>
              </a:r>
            </a:p>
          </p:txBody>
        </p:sp>
        <p:sp>
          <p:nvSpPr>
            <p:cNvPr id="119" name="Oval 15">
              <a:extLst>
                <a:ext uri="{FF2B5EF4-FFF2-40B4-BE49-F238E27FC236}">
                  <a16:creationId xmlns:a16="http://schemas.microsoft.com/office/drawing/2014/main" id="{E133C2E2-2C06-BFA6-9B80-931830A8E77B}"/>
                </a:ext>
              </a:extLst>
            </p:cNvPr>
            <p:cNvSpPr>
              <a:spLocks noChangeArrowheads="1"/>
            </p:cNvSpPr>
            <p:nvPr/>
          </p:nvSpPr>
          <p:spPr bwMode="auto">
            <a:xfrm>
              <a:off x="1771650" y="2239566"/>
              <a:ext cx="114300" cy="1143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120" name="Oval 16">
              <a:extLst>
                <a:ext uri="{FF2B5EF4-FFF2-40B4-BE49-F238E27FC236}">
                  <a16:creationId xmlns:a16="http://schemas.microsoft.com/office/drawing/2014/main" id="{C2804338-50D3-4A8A-0073-D2A6FDF75EFE}"/>
                </a:ext>
              </a:extLst>
            </p:cNvPr>
            <p:cNvSpPr>
              <a:spLocks noChangeArrowheads="1"/>
            </p:cNvSpPr>
            <p:nvPr/>
          </p:nvSpPr>
          <p:spPr bwMode="auto">
            <a:xfrm>
              <a:off x="2914650" y="2239566"/>
              <a:ext cx="114300" cy="1143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121" name="Oval 17">
              <a:extLst>
                <a:ext uri="{FF2B5EF4-FFF2-40B4-BE49-F238E27FC236}">
                  <a16:creationId xmlns:a16="http://schemas.microsoft.com/office/drawing/2014/main" id="{35C912DB-2E4F-FC85-3026-F5E30392E77B}"/>
                </a:ext>
              </a:extLst>
            </p:cNvPr>
            <p:cNvSpPr>
              <a:spLocks noChangeArrowheads="1"/>
            </p:cNvSpPr>
            <p:nvPr/>
          </p:nvSpPr>
          <p:spPr bwMode="auto">
            <a:xfrm>
              <a:off x="5200650" y="2239566"/>
              <a:ext cx="114300" cy="1143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122" name="Oval 18">
              <a:extLst>
                <a:ext uri="{FF2B5EF4-FFF2-40B4-BE49-F238E27FC236}">
                  <a16:creationId xmlns:a16="http://schemas.microsoft.com/office/drawing/2014/main" id="{2FF651A1-0106-7643-C397-9CF01C632B0B}"/>
                </a:ext>
              </a:extLst>
            </p:cNvPr>
            <p:cNvSpPr>
              <a:spLocks noChangeArrowheads="1"/>
            </p:cNvSpPr>
            <p:nvPr/>
          </p:nvSpPr>
          <p:spPr bwMode="auto">
            <a:xfrm>
              <a:off x="6343650" y="2239566"/>
              <a:ext cx="114300" cy="114300"/>
            </a:xfrm>
            <a:prstGeom prst="ellipse">
              <a:avLst/>
            </a:prstGeom>
            <a:solidFill>
              <a:srgbClr val="008000"/>
            </a:solidFill>
            <a:ln w="12700">
              <a:solidFill>
                <a:schemeClr val="tx1"/>
              </a:solidFill>
              <a:round/>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sz="1050"/>
            </a:p>
          </p:txBody>
        </p:sp>
        <p:sp>
          <p:nvSpPr>
            <p:cNvPr id="123" name="Text Box 19">
              <a:extLst>
                <a:ext uri="{FF2B5EF4-FFF2-40B4-BE49-F238E27FC236}">
                  <a16:creationId xmlns:a16="http://schemas.microsoft.com/office/drawing/2014/main" id="{FC0A3CB5-834A-B161-F1C2-6CB64067A261}"/>
                </a:ext>
              </a:extLst>
            </p:cNvPr>
            <p:cNvSpPr txBox="1">
              <a:spLocks noChangeArrowheads="1"/>
            </p:cNvSpPr>
            <p:nvPr/>
          </p:nvSpPr>
          <p:spPr bwMode="auto">
            <a:xfrm>
              <a:off x="2171700" y="2033588"/>
              <a:ext cx="400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solidFill>
                    <a:srgbClr val="FF0000"/>
                  </a:solidFill>
                  <a:sym typeface="Symbol" pitchFamily="18" charset="2"/>
                </a:rPr>
                <a:t></a:t>
              </a:r>
            </a:p>
          </p:txBody>
        </p:sp>
        <p:sp>
          <p:nvSpPr>
            <p:cNvPr id="124" name="Text Box 20">
              <a:extLst>
                <a:ext uri="{FF2B5EF4-FFF2-40B4-BE49-F238E27FC236}">
                  <a16:creationId xmlns:a16="http://schemas.microsoft.com/office/drawing/2014/main" id="{A06F791E-0257-C790-4D14-FB7E71C904E6}"/>
                </a:ext>
              </a:extLst>
            </p:cNvPr>
            <p:cNvSpPr txBox="1">
              <a:spLocks noChangeArrowheads="1"/>
            </p:cNvSpPr>
            <p:nvPr/>
          </p:nvSpPr>
          <p:spPr bwMode="auto">
            <a:xfrm>
              <a:off x="5715000" y="2033588"/>
              <a:ext cx="400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solidFill>
                    <a:srgbClr val="FF0000"/>
                  </a:solidFill>
                  <a:sym typeface="Symbol" pitchFamily="18" charset="2"/>
                </a:rPr>
                <a:t></a:t>
              </a:r>
            </a:p>
          </p:txBody>
        </p:sp>
        <p:sp>
          <p:nvSpPr>
            <p:cNvPr id="125" name="Text Box 21">
              <a:extLst>
                <a:ext uri="{FF2B5EF4-FFF2-40B4-BE49-F238E27FC236}">
                  <a16:creationId xmlns:a16="http://schemas.microsoft.com/office/drawing/2014/main" id="{2D4D1619-19B3-F5B0-6FD1-E548969A236D}"/>
                </a:ext>
              </a:extLst>
            </p:cNvPr>
            <p:cNvSpPr txBox="1">
              <a:spLocks noChangeArrowheads="1"/>
            </p:cNvSpPr>
            <p:nvPr/>
          </p:nvSpPr>
          <p:spPr bwMode="auto">
            <a:xfrm>
              <a:off x="3943350" y="2033588"/>
              <a:ext cx="400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solidFill>
                    <a:srgbClr val="FF0000"/>
                  </a:solidFill>
                  <a:sym typeface="Symbol" pitchFamily="18" charset="2"/>
                </a:rPr>
                <a:t></a:t>
              </a:r>
            </a:p>
          </p:txBody>
        </p:sp>
        <p:sp>
          <p:nvSpPr>
            <p:cNvPr id="126" name="Text Box 22">
              <a:extLst>
                <a:ext uri="{FF2B5EF4-FFF2-40B4-BE49-F238E27FC236}">
                  <a16:creationId xmlns:a16="http://schemas.microsoft.com/office/drawing/2014/main" id="{A6D182A5-71AC-ABEC-BDEB-25BD1C750BF0}"/>
                </a:ext>
              </a:extLst>
            </p:cNvPr>
            <p:cNvSpPr txBox="1">
              <a:spLocks noChangeArrowheads="1"/>
            </p:cNvSpPr>
            <p:nvPr/>
          </p:nvSpPr>
          <p:spPr bwMode="auto">
            <a:xfrm>
              <a:off x="2171700" y="2353866"/>
              <a:ext cx="4000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m</a:t>
              </a:r>
              <a:r>
                <a:rPr lang="en-US" altLang="en-US" sz="1350" baseline="-25000"/>
                <a:t>1</a:t>
              </a:r>
            </a:p>
          </p:txBody>
        </p:sp>
        <p:sp>
          <p:nvSpPr>
            <p:cNvPr id="127" name="Text Box 23">
              <a:extLst>
                <a:ext uri="{FF2B5EF4-FFF2-40B4-BE49-F238E27FC236}">
                  <a16:creationId xmlns:a16="http://schemas.microsoft.com/office/drawing/2014/main" id="{3273057D-2C22-2B47-8C36-354516657451}"/>
                </a:ext>
              </a:extLst>
            </p:cNvPr>
            <p:cNvSpPr txBox="1">
              <a:spLocks noChangeArrowheads="1"/>
            </p:cNvSpPr>
            <p:nvPr/>
          </p:nvSpPr>
          <p:spPr bwMode="auto">
            <a:xfrm>
              <a:off x="5715000" y="2353866"/>
              <a:ext cx="4000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a:t>m</a:t>
              </a:r>
              <a:r>
                <a:rPr lang="en-US" altLang="en-US" sz="1350" baseline="-25000"/>
                <a:t>2</a:t>
              </a:r>
            </a:p>
          </p:txBody>
        </p:sp>
        <p:sp>
          <p:nvSpPr>
            <p:cNvPr id="128" name="Text Box 24">
              <a:extLst>
                <a:ext uri="{FF2B5EF4-FFF2-40B4-BE49-F238E27FC236}">
                  <a16:creationId xmlns:a16="http://schemas.microsoft.com/office/drawing/2014/main" id="{5422E4EB-B4CF-C416-8584-4328A9826AFE}"/>
                </a:ext>
              </a:extLst>
            </p:cNvPr>
            <p:cNvSpPr txBox="1">
              <a:spLocks noChangeArrowheads="1"/>
            </p:cNvSpPr>
            <p:nvPr/>
          </p:nvSpPr>
          <p:spPr bwMode="auto">
            <a:xfrm>
              <a:off x="4000500" y="1839516"/>
              <a:ext cx="4000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dirty="0"/>
                <a:t>m</a:t>
              </a:r>
              <a:endParaRPr lang="en-US" altLang="en-US" sz="1350" baseline="-25000" dirty="0"/>
            </a:p>
          </p:txBody>
        </p:sp>
      </p:grpSp>
      <p:graphicFrame>
        <p:nvGraphicFramePr>
          <p:cNvPr id="133" name="Object 25">
            <a:extLst>
              <a:ext uri="{FF2B5EF4-FFF2-40B4-BE49-F238E27FC236}">
                <a16:creationId xmlns:a16="http://schemas.microsoft.com/office/drawing/2014/main" id="{D8632404-406C-CF1E-826D-78A0CF8789B8}"/>
              </a:ext>
            </a:extLst>
          </p:cNvPr>
          <p:cNvGraphicFramePr>
            <a:graphicFrameLocks noChangeAspect="1"/>
          </p:cNvGraphicFramePr>
          <p:nvPr/>
        </p:nvGraphicFramePr>
        <p:xfrm>
          <a:off x="2662237" y="4467431"/>
          <a:ext cx="4400550" cy="814388"/>
        </p:xfrm>
        <a:graphic>
          <a:graphicData uri="http://schemas.openxmlformats.org/presentationml/2006/ole">
            <mc:AlternateContent xmlns:mc="http://schemas.openxmlformats.org/markup-compatibility/2006">
              <mc:Choice xmlns:v="urn:schemas-microsoft-com:vml" Requires="v">
                <p:oleObj name="Equation" r:id="rId3" imgW="3708360" imgH="685800" progId="Equation.3">
                  <p:embed/>
                </p:oleObj>
              </mc:Choice>
              <mc:Fallback>
                <p:oleObj name="Equation" r:id="rId3" imgW="3708360" imgH="685800" progId="Equation.3">
                  <p:embed/>
                  <p:pic>
                    <p:nvPicPr>
                      <p:cNvPr id="133" name="Object 25">
                        <a:extLst>
                          <a:ext uri="{FF2B5EF4-FFF2-40B4-BE49-F238E27FC236}">
                            <a16:creationId xmlns:a16="http://schemas.microsoft.com/office/drawing/2014/main" id="{D8632404-406C-CF1E-826D-78A0CF8789B8}"/>
                          </a:ext>
                        </a:extLst>
                      </p:cNvPr>
                      <p:cNvPicPr>
                        <a:picLocks noChangeAspect="1" noChangeArrowheads="1"/>
                      </p:cNvPicPr>
                      <p:nvPr/>
                    </p:nvPicPr>
                    <p:blipFill>
                      <a:blip r:embed="rId4"/>
                      <a:srcRect/>
                      <a:stretch>
                        <a:fillRect/>
                      </a:stretch>
                    </p:blipFill>
                    <p:spPr bwMode="auto">
                      <a:xfrm>
                        <a:off x="2662237" y="4467431"/>
                        <a:ext cx="44005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 name="Text Box 26">
            <a:extLst>
              <a:ext uri="{FF2B5EF4-FFF2-40B4-BE49-F238E27FC236}">
                <a16:creationId xmlns:a16="http://schemas.microsoft.com/office/drawing/2014/main" id="{817E5DE1-D237-A4CD-0BA7-70B7D5A4B963}"/>
              </a:ext>
            </a:extLst>
          </p:cNvPr>
          <p:cNvSpPr txBox="1">
            <a:spLocks noChangeArrowheads="1"/>
          </p:cNvSpPr>
          <p:nvPr/>
        </p:nvSpPr>
        <p:spPr bwMode="auto">
          <a:xfrm>
            <a:off x="947737" y="4416235"/>
            <a:ext cx="15430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dirty="0"/>
              <a:t>K=2 clusters:</a:t>
            </a:r>
          </a:p>
        </p:txBody>
      </p:sp>
      <p:graphicFrame>
        <p:nvGraphicFramePr>
          <p:cNvPr id="135" name="Object 27">
            <a:extLst>
              <a:ext uri="{FF2B5EF4-FFF2-40B4-BE49-F238E27FC236}">
                <a16:creationId xmlns:a16="http://schemas.microsoft.com/office/drawing/2014/main" id="{5A96F82F-BBDA-5354-2D69-5C5E08FA044D}"/>
              </a:ext>
            </a:extLst>
          </p:cNvPr>
          <p:cNvGraphicFramePr>
            <a:graphicFrameLocks noChangeAspect="1"/>
          </p:cNvGraphicFramePr>
          <p:nvPr/>
        </p:nvGraphicFramePr>
        <p:xfrm>
          <a:off x="2400300" y="3270854"/>
          <a:ext cx="4486275" cy="916781"/>
        </p:xfrm>
        <a:graphic>
          <a:graphicData uri="http://schemas.openxmlformats.org/presentationml/2006/ole">
            <mc:AlternateContent xmlns:mc="http://schemas.openxmlformats.org/markup-compatibility/2006">
              <mc:Choice xmlns:v="urn:schemas-microsoft-com:vml" Requires="v">
                <p:oleObj name="Equation" r:id="rId5" imgW="3352680" imgH="685800" progId="Equation.3">
                  <p:embed/>
                </p:oleObj>
              </mc:Choice>
              <mc:Fallback>
                <p:oleObj name="Equation" r:id="rId5" imgW="3352680" imgH="685800" progId="Equation.3">
                  <p:embed/>
                  <p:pic>
                    <p:nvPicPr>
                      <p:cNvPr id="135" name="Object 27">
                        <a:extLst>
                          <a:ext uri="{FF2B5EF4-FFF2-40B4-BE49-F238E27FC236}">
                            <a16:creationId xmlns:a16="http://schemas.microsoft.com/office/drawing/2014/main" id="{5A96F82F-BBDA-5354-2D69-5C5E08FA044D}"/>
                          </a:ext>
                        </a:extLst>
                      </p:cNvPr>
                      <p:cNvPicPr>
                        <a:picLocks noChangeAspect="1" noChangeArrowheads="1"/>
                      </p:cNvPicPr>
                      <p:nvPr/>
                    </p:nvPicPr>
                    <p:blipFill>
                      <a:blip r:embed="rId6"/>
                      <a:srcRect/>
                      <a:stretch>
                        <a:fillRect/>
                      </a:stretch>
                    </p:blipFill>
                    <p:spPr bwMode="auto">
                      <a:xfrm>
                        <a:off x="2400300" y="3270854"/>
                        <a:ext cx="4486275" cy="916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 name="Text Box 28">
            <a:extLst>
              <a:ext uri="{FF2B5EF4-FFF2-40B4-BE49-F238E27FC236}">
                <a16:creationId xmlns:a16="http://schemas.microsoft.com/office/drawing/2014/main" id="{693803F0-5B69-0599-8805-A9E10F1AE746}"/>
              </a:ext>
            </a:extLst>
          </p:cNvPr>
          <p:cNvSpPr txBox="1">
            <a:spLocks noChangeArrowheads="1"/>
          </p:cNvSpPr>
          <p:nvPr/>
        </p:nvSpPr>
        <p:spPr bwMode="auto">
          <a:xfrm>
            <a:off x="947737" y="3268472"/>
            <a:ext cx="15430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350" dirty="0"/>
              <a:t>K=1 cluster:</a:t>
            </a:r>
          </a:p>
        </p:txBody>
      </p:sp>
    </p:spTree>
    <p:extLst>
      <p:ext uri="{BB962C8B-B14F-4D97-AF65-F5344CB8AC3E}">
        <p14:creationId xmlns:p14="http://schemas.microsoft.com/office/powerpoint/2010/main" val="349291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3583" y="1443323"/>
            <a:ext cx="7800648" cy="3531476"/>
          </a:xfrm>
        </p:spPr>
        <p:txBody>
          <a:bodyPr vert="horz" wrap="square" lIns="68580" tIns="34290" rIns="68580" bIns="34290" rtlCol="0" anchor="t" anchorCtr="0">
            <a:noAutofit/>
          </a:bodyPr>
          <a:lstStyle/>
          <a:p>
            <a:pPr indent="-349250">
              <a:buClr>
                <a:srgbClr val="084183"/>
              </a:buClr>
            </a:pPr>
            <a:r>
              <a:rPr lang="en-US" sz="2400" dirty="0">
                <a:solidFill>
                  <a:srgbClr val="084183"/>
                </a:solidFill>
                <a:latin typeface="Helvetica" panose="020B0604020202020204" pitchFamily="34" charset="0"/>
                <a:ea typeface="+mn-lt"/>
                <a:cs typeface="Helvetica" panose="020B0604020202020204" pitchFamily="34" charset="0"/>
              </a:rPr>
              <a:t>Clustering</a:t>
            </a:r>
          </a:p>
          <a:p>
            <a:pPr indent="-349250">
              <a:buClr>
                <a:srgbClr val="084183"/>
              </a:buClr>
            </a:pPr>
            <a:r>
              <a:rPr lang="en-US" sz="2400" dirty="0">
                <a:solidFill>
                  <a:srgbClr val="084183"/>
                </a:solidFill>
                <a:latin typeface="Helvetica" panose="020B0604020202020204" pitchFamily="34" charset="0"/>
                <a:ea typeface="+mn-lt"/>
                <a:cs typeface="Helvetica" panose="020B0604020202020204" pitchFamily="34" charset="0"/>
              </a:rPr>
              <a:t>K-Means Algorithm</a:t>
            </a:r>
          </a:p>
          <a:p>
            <a:pPr indent="-349250">
              <a:buClr>
                <a:srgbClr val="084183"/>
              </a:buClr>
            </a:pPr>
            <a:r>
              <a:rPr lang="en-US" sz="2400" dirty="0">
                <a:solidFill>
                  <a:srgbClr val="084183"/>
                </a:solidFill>
                <a:latin typeface="Helvetica" panose="020B0604020202020204" pitchFamily="34" charset="0"/>
                <a:ea typeface="+mn-lt"/>
                <a:cs typeface="Helvetica" panose="020B0604020202020204" pitchFamily="34" charset="0"/>
              </a:rPr>
              <a:t>Evaluate the Clustering Result</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8" y="436185"/>
            <a:ext cx="7922860" cy="804654"/>
          </a:xfrm>
        </p:spPr>
        <p:txBody>
          <a:bodyPr anchor="b">
            <a:normAutofit/>
          </a:bodyPr>
          <a:lstStyle/>
          <a:p>
            <a:r>
              <a:rPr lang="en-US" sz="3600" dirty="0">
                <a:ea typeface="+mj-lt"/>
                <a:cs typeface="+mj-lt"/>
              </a:rPr>
              <a:t>Internal Index</a:t>
            </a:r>
            <a:endParaRPr lang="en-US" sz="36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26625" y="1534462"/>
            <a:ext cx="8236400" cy="3069388"/>
          </a:xfrm>
        </p:spPr>
        <p:txBody>
          <a:bodyPr vert="horz" wrap="square" lIns="68580" tIns="34290" rIns="68580" bIns="34290" rtlCol="0" anchor="t" anchorCtr="0">
            <a:noAutofit/>
          </a:bodyPr>
          <a:lstStyle/>
          <a:p>
            <a:pPr marL="228600" lvl="0" indent="-228600" algn="l" rtl="0">
              <a:lnSpc>
                <a:spcPct val="90000"/>
              </a:lnSpc>
              <a:spcBef>
                <a:spcPts val="0"/>
              </a:spcBef>
              <a:spcAft>
                <a:spcPts val="600"/>
              </a:spcAft>
              <a:buClr>
                <a:schemeClr val="dk1"/>
              </a:buClr>
              <a:buSzPts val="2800"/>
              <a:buChar char="•"/>
            </a:pPr>
            <a:r>
              <a:rPr lang="en-US" sz="2000" dirty="0">
                <a:solidFill>
                  <a:srgbClr val="084183"/>
                </a:solidFill>
              </a:rPr>
              <a:t>Silhouette Coefficient</a:t>
            </a:r>
          </a:p>
          <a:p>
            <a:pPr marL="457200" lvl="1" indent="-228600">
              <a:lnSpc>
                <a:spcPct val="90000"/>
              </a:lnSpc>
              <a:spcBef>
                <a:spcPts val="0"/>
              </a:spcBef>
              <a:spcAft>
                <a:spcPts val="600"/>
              </a:spcAft>
              <a:buClr>
                <a:schemeClr val="dk1"/>
              </a:buClr>
              <a:buSzPts val="2800"/>
            </a:pPr>
            <a:r>
              <a:rPr lang="en-US" sz="1800" dirty="0">
                <a:solidFill>
                  <a:srgbClr val="084183"/>
                </a:solidFill>
              </a:rPr>
              <a:t>Combine both SSE and BSS</a:t>
            </a:r>
          </a:p>
          <a:p>
            <a:pPr marL="457200" lvl="1" indent="-228600">
              <a:lnSpc>
                <a:spcPct val="90000"/>
              </a:lnSpc>
              <a:spcBef>
                <a:spcPts val="0"/>
              </a:spcBef>
              <a:spcAft>
                <a:spcPts val="600"/>
              </a:spcAft>
              <a:buClr>
                <a:schemeClr val="dk1"/>
              </a:buClr>
              <a:buSzPts val="2800"/>
            </a:pPr>
            <a:r>
              <a:rPr lang="en-US" sz="1800" dirty="0">
                <a:solidFill>
                  <a:srgbClr val="084183"/>
                </a:solidFill>
              </a:rPr>
              <a:t>No need for ground truth labels</a:t>
            </a:r>
          </a:p>
          <a:p>
            <a:pPr marL="457200" lvl="1" indent="-228600">
              <a:lnSpc>
                <a:spcPct val="90000"/>
              </a:lnSpc>
              <a:spcBef>
                <a:spcPts val="0"/>
              </a:spcBef>
              <a:spcAft>
                <a:spcPts val="600"/>
              </a:spcAft>
              <a:buClr>
                <a:schemeClr val="dk1"/>
              </a:buClr>
              <a:buSzPts val="2800"/>
            </a:pPr>
            <a:r>
              <a:rPr lang="en-US" sz="1800" dirty="0">
                <a:solidFill>
                  <a:srgbClr val="084183"/>
                </a:solidFill>
              </a:rPr>
              <a:t>For an individual point, i: </a:t>
            </a:r>
          </a:p>
          <a:p>
            <a:pPr marL="741362" lvl="2" indent="-228600">
              <a:lnSpc>
                <a:spcPct val="90000"/>
              </a:lnSpc>
              <a:spcBef>
                <a:spcPts val="0"/>
              </a:spcBef>
              <a:spcAft>
                <a:spcPts val="600"/>
              </a:spcAft>
              <a:buClr>
                <a:schemeClr val="dk1"/>
              </a:buClr>
              <a:buSzPts val="2800"/>
            </a:pPr>
            <a:r>
              <a:rPr lang="en-US" sz="1700" dirty="0">
                <a:solidFill>
                  <a:srgbClr val="084183"/>
                </a:solidFill>
              </a:rPr>
              <a:t>Calculate a = average distance of </a:t>
            </a:r>
            <a:r>
              <a:rPr lang="en-US" sz="1700" dirty="0" err="1">
                <a:solidFill>
                  <a:srgbClr val="084183"/>
                </a:solidFill>
              </a:rPr>
              <a:t>i</a:t>
            </a:r>
            <a:r>
              <a:rPr lang="en-US" sz="1700" dirty="0">
                <a:solidFill>
                  <a:srgbClr val="084183"/>
                </a:solidFill>
              </a:rPr>
              <a:t> to the points in its cluster</a:t>
            </a:r>
          </a:p>
          <a:p>
            <a:pPr marL="741362" lvl="2" indent="-228600">
              <a:lnSpc>
                <a:spcPct val="90000"/>
              </a:lnSpc>
              <a:spcBef>
                <a:spcPts val="0"/>
              </a:spcBef>
              <a:spcAft>
                <a:spcPts val="600"/>
              </a:spcAft>
              <a:buClr>
                <a:schemeClr val="dk1"/>
              </a:buClr>
              <a:buSzPts val="2800"/>
            </a:pPr>
            <a:r>
              <a:rPr lang="en-US" sz="1700" dirty="0">
                <a:solidFill>
                  <a:srgbClr val="084183"/>
                </a:solidFill>
              </a:rPr>
              <a:t>Calculate b = min (average distance of </a:t>
            </a:r>
            <a:r>
              <a:rPr lang="en-US" sz="1700" dirty="0" err="1">
                <a:solidFill>
                  <a:srgbClr val="084183"/>
                </a:solidFill>
              </a:rPr>
              <a:t>i</a:t>
            </a:r>
            <a:r>
              <a:rPr lang="en-US" sz="1700" dirty="0">
                <a:solidFill>
                  <a:srgbClr val="084183"/>
                </a:solidFill>
              </a:rPr>
              <a:t>  to points in another cluster)</a:t>
            </a:r>
          </a:p>
          <a:p>
            <a:pPr marL="741362" lvl="2" indent="-228600">
              <a:lnSpc>
                <a:spcPct val="90000"/>
              </a:lnSpc>
              <a:spcBef>
                <a:spcPts val="0"/>
              </a:spcBef>
              <a:spcAft>
                <a:spcPts val="600"/>
              </a:spcAft>
              <a:buClr>
                <a:schemeClr val="dk1"/>
              </a:buClr>
              <a:buSzPts val="2800"/>
            </a:pPr>
            <a:r>
              <a:rPr lang="en-US" sz="1700" dirty="0">
                <a:solidFill>
                  <a:srgbClr val="084183"/>
                </a:solidFill>
              </a:rPr>
              <a:t>The silhouette coefficient for a point is then given by </a:t>
            </a:r>
          </a:p>
          <a:p>
            <a:pPr marL="741362" lvl="2" indent="-228600">
              <a:lnSpc>
                <a:spcPct val="90000"/>
              </a:lnSpc>
              <a:spcBef>
                <a:spcPts val="0"/>
              </a:spcBef>
              <a:spcAft>
                <a:spcPts val="600"/>
              </a:spcAft>
              <a:buClr>
                <a:schemeClr val="dk1"/>
              </a:buClr>
              <a:buSzPts val="2800"/>
            </a:pPr>
            <a:r>
              <a:rPr lang="en-US" sz="1700" dirty="0">
                <a:solidFill>
                  <a:srgbClr val="084183"/>
                </a:solidFill>
              </a:rPr>
              <a:t>Typically between 0 and 1. </a:t>
            </a:r>
          </a:p>
          <a:p>
            <a:pPr marL="741362" lvl="2" indent="-228600">
              <a:lnSpc>
                <a:spcPct val="90000"/>
              </a:lnSpc>
              <a:spcBef>
                <a:spcPts val="0"/>
              </a:spcBef>
              <a:spcAft>
                <a:spcPts val="600"/>
              </a:spcAft>
              <a:buClr>
                <a:schemeClr val="dk1"/>
              </a:buClr>
              <a:buSzPts val="2800"/>
            </a:pPr>
            <a:r>
              <a:rPr lang="en-US" sz="1700" dirty="0">
                <a:solidFill>
                  <a:srgbClr val="084183"/>
                </a:solidFill>
              </a:rPr>
              <a:t>The closer to 1 the better </a:t>
            </a:r>
          </a:p>
          <a:p>
            <a:pPr marL="457200" lvl="1" indent="-228600">
              <a:lnSpc>
                <a:spcPct val="90000"/>
              </a:lnSpc>
              <a:spcBef>
                <a:spcPts val="0"/>
              </a:spcBef>
              <a:spcAft>
                <a:spcPts val="600"/>
              </a:spcAft>
              <a:buClr>
                <a:schemeClr val="dk1"/>
              </a:buClr>
              <a:buSzPts val="2800"/>
            </a:pPr>
            <a:r>
              <a:rPr lang="en-US" sz="1800" dirty="0">
                <a:solidFill>
                  <a:srgbClr val="084183"/>
                </a:solidFill>
              </a:rPr>
              <a:t>Can calculate the average silhouette coefficient for a cluster or a clustering</a:t>
            </a:r>
          </a:p>
          <a:p>
            <a:pPr marL="228600" lvl="0" indent="-228600" algn="l" rtl="0">
              <a:lnSpc>
                <a:spcPct val="90000"/>
              </a:lnSpc>
              <a:spcBef>
                <a:spcPts val="0"/>
              </a:spcBef>
              <a:spcAft>
                <a:spcPts val="600"/>
              </a:spcAft>
              <a:buClr>
                <a:schemeClr val="dk1"/>
              </a:buClr>
              <a:buSzPts val="2800"/>
              <a:buChar char="•"/>
            </a:pPr>
            <a:endParaRPr lang="en-US" sz="1700" dirty="0">
              <a:solidFill>
                <a:srgbClr val="084183"/>
              </a:solidFill>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31" name="Picture 30">
            <a:extLst>
              <a:ext uri="{FF2B5EF4-FFF2-40B4-BE49-F238E27FC236}">
                <a16:creationId xmlns:a16="http://schemas.microsoft.com/office/drawing/2014/main" id="{EC14EDD9-EA94-1E9C-FB5E-BBEE304EECD4}"/>
              </a:ext>
            </a:extLst>
          </p:cNvPr>
          <p:cNvPicPr>
            <a:picLocks noChangeAspect="1"/>
          </p:cNvPicPr>
          <p:nvPr/>
        </p:nvPicPr>
        <p:blipFill>
          <a:blip r:embed="rId3"/>
          <a:stretch>
            <a:fillRect/>
          </a:stretch>
        </p:blipFill>
        <p:spPr>
          <a:xfrm>
            <a:off x="6605680" y="3335282"/>
            <a:ext cx="976560" cy="423933"/>
          </a:xfrm>
          <a:prstGeom prst="rect">
            <a:avLst/>
          </a:prstGeom>
        </p:spPr>
      </p:pic>
      <p:grpSp>
        <p:nvGrpSpPr>
          <p:cNvPr id="5" name="Group 4">
            <a:extLst>
              <a:ext uri="{FF2B5EF4-FFF2-40B4-BE49-F238E27FC236}">
                <a16:creationId xmlns:a16="http://schemas.microsoft.com/office/drawing/2014/main" id="{4543EF78-7491-9F06-8942-6B06A30B2138}"/>
              </a:ext>
            </a:extLst>
          </p:cNvPr>
          <p:cNvGrpSpPr/>
          <p:nvPr/>
        </p:nvGrpSpPr>
        <p:grpSpPr>
          <a:xfrm>
            <a:off x="1443352" y="4705810"/>
            <a:ext cx="5899078" cy="798371"/>
            <a:chOff x="2065521" y="4916629"/>
            <a:chExt cx="5899078" cy="798371"/>
          </a:xfrm>
        </p:grpSpPr>
        <p:pic>
          <p:nvPicPr>
            <p:cNvPr id="32" name="Picture 31">
              <a:extLst>
                <a:ext uri="{FF2B5EF4-FFF2-40B4-BE49-F238E27FC236}">
                  <a16:creationId xmlns:a16="http://schemas.microsoft.com/office/drawing/2014/main" id="{31C2CDB8-568C-735E-838B-EB5961003BFE}"/>
                </a:ext>
              </a:extLst>
            </p:cNvPr>
            <p:cNvPicPr>
              <a:picLocks noChangeAspect="1"/>
            </p:cNvPicPr>
            <p:nvPr/>
          </p:nvPicPr>
          <p:blipFill>
            <a:blip r:embed="rId4"/>
            <a:stretch>
              <a:fillRect/>
            </a:stretch>
          </p:blipFill>
          <p:spPr>
            <a:xfrm>
              <a:off x="2065521" y="4916629"/>
              <a:ext cx="5899078" cy="798371"/>
            </a:xfrm>
            <a:prstGeom prst="rect">
              <a:avLst/>
            </a:prstGeom>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0404C546-F3F4-9049-2A03-CE3DA5FB3AE6}"/>
                    </a:ext>
                  </a:extLst>
                </p14:cNvPr>
                <p14:cNvContentPartPr/>
                <p14:nvPr/>
              </p14:nvContentPartPr>
              <p14:xfrm>
                <a:off x="3073621" y="4979797"/>
                <a:ext cx="1912089" cy="269765"/>
              </p14:xfrm>
            </p:contentPart>
          </mc:Choice>
          <mc:Fallback xmlns="">
            <p:pic>
              <p:nvPicPr>
                <p:cNvPr id="33" name="Ink 32">
                  <a:extLst>
                    <a:ext uri="{FF2B5EF4-FFF2-40B4-BE49-F238E27FC236}">
                      <a16:creationId xmlns:a16="http://schemas.microsoft.com/office/drawing/2014/main" id="{0404C546-F3F4-9049-2A03-CE3DA5FB3AE6}"/>
                    </a:ext>
                  </a:extLst>
                </p:cNvPr>
                <p:cNvPicPr/>
                <p:nvPr/>
              </p:nvPicPr>
              <p:blipFill>
                <a:blip r:embed="rId6"/>
                <a:stretch>
                  <a:fillRect/>
                </a:stretch>
              </p:blipFill>
              <p:spPr>
                <a:xfrm>
                  <a:off x="3069302" y="4975481"/>
                  <a:ext cx="1920728" cy="278397"/>
                </a:xfrm>
                <a:prstGeom prst="rect">
                  <a:avLst/>
                </a:prstGeom>
              </p:spPr>
            </p:pic>
          </mc:Fallback>
        </mc:AlternateContent>
      </p:grpSp>
    </p:spTree>
    <p:extLst>
      <p:ext uri="{BB962C8B-B14F-4D97-AF65-F5344CB8AC3E}">
        <p14:creationId xmlns:p14="http://schemas.microsoft.com/office/powerpoint/2010/main" val="313179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5" y="445147"/>
            <a:ext cx="7922860" cy="804654"/>
          </a:xfrm>
        </p:spPr>
        <p:txBody>
          <a:bodyPr anchor="b">
            <a:normAutofit/>
          </a:bodyPr>
          <a:lstStyle/>
          <a:p>
            <a:r>
              <a:rPr lang="en-US" sz="3600" dirty="0">
                <a:ea typeface="+mj-lt"/>
                <a:cs typeface="+mj-lt"/>
              </a:rPr>
              <a:t>Finding the optimal K</a:t>
            </a:r>
            <a:endParaRPr lang="en-US" sz="36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0083" y="1516580"/>
            <a:ext cx="7922860" cy="3069388"/>
          </a:xfrm>
        </p:spPr>
        <p:txBody>
          <a:bodyPr vert="horz" wrap="square" lIns="68580" tIns="34290" rIns="68580" bIns="34290" rtlCol="0" anchor="t" anchorCtr="0">
            <a:noAutofit/>
          </a:bodyPr>
          <a:lstStyle/>
          <a:p>
            <a:pPr lvl="0" indent="-341313" algn="l" rtl="0">
              <a:lnSpc>
                <a:spcPct val="90000"/>
              </a:lnSpc>
              <a:spcBef>
                <a:spcPts val="0"/>
              </a:spcBef>
              <a:spcAft>
                <a:spcPts val="600"/>
              </a:spcAft>
              <a:buClr>
                <a:schemeClr val="dk1"/>
              </a:buClr>
              <a:buSzPts val="2800"/>
              <a:buChar char="•"/>
            </a:pPr>
            <a:r>
              <a:rPr lang="en-US" dirty="0">
                <a:solidFill>
                  <a:srgbClr val="084183"/>
                </a:solidFill>
              </a:rPr>
              <a:t>Elbow method</a:t>
            </a:r>
          </a:p>
          <a:p>
            <a:pPr marL="798513" lvl="1" indent="-341313">
              <a:lnSpc>
                <a:spcPct val="90000"/>
              </a:lnSpc>
              <a:spcBef>
                <a:spcPts val="0"/>
              </a:spcBef>
              <a:spcAft>
                <a:spcPts val="600"/>
              </a:spcAft>
              <a:buClr>
                <a:schemeClr val="dk1"/>
              </a:buClr>
              <a:buSzPts val="2800"/>
            </a:pPr>
            <a:r>
              <a:rPr lang="en-US" dirty="0">
                <a:solidFill>
                  <a:srgbClr val="084183"/>
                </a:solidFill>
              </a:rPr>
              <a:t>Plot SSE vs. K and identify the “elbow point”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8" name="Group 7">
            <a:extLst>
              <a:ext uri="{FF2B5EF4-FFF2-40B4-BE49-F238E27FC236}">
                <a16:creationId xmlns:a16="http://schemas.microsoft.com/office/drawing/2014/main" id="{25E38A12-8BA4-855D-C5E8-D200CF2935BD}"/>
              </a:ext>
            </a:extLst>
          </p:cNvPr>
          <p:cNvGrpSpPr/>
          <p:nvPr/>
        </p:nvGrpSpPr>
        <p:grpSpPr>
          <a:xfrm>
            <a:off x="2687117" y="2281414"/>
            <a:ext cx="3769766" cy="3090784"/>
            <a:chOff x="2235530" y="2256159"/>
            <a:chExt cx="3307773" cy="2712002"/>
          </a:xfrm>
        </p:grpSpPr>
        <p:pic>
          <p:nvPicPr>
            <p:cNvPr id="9" name="Picture 8">
              <a:extLst>
                <a:ext uri="{FF2B5EF4-FFF2-40B4-BE49-F238E27FC236}">
                  <a16:creationId xmlns:a16="http://schemas.microsoft.com/office/drawing/2014/main" id="{6C69F523-295B-835D-027B-161AE05BD5E3}"/>
                </a:ext>
              </a:extLst>
            </p:cNvPr>
            <p:cNvPicPr>
              <a:picLocks noChangeAspect="1"/>
            </p:cNvPicPr>
            <p:nvPr/>
          </p:nvPicPr>
          <p:blipFill>
            <a:blip r:embed="rId3"/>
            <a:stretch>
              <a:fillRect/>
            </a:stretch>
          </p:blipFill>
          <p:spPr>
            <a:xfrm>
              <a:off x="2235530" y="2256159"/>
              <a:ext cx="3307773" cy="2544441"/>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9E2BC58-37F7-5413-F23D-1461EA5919B3}"/>
                    </a:ext>
                  </a:extLst>
                </p14:cNvPr>
                <p14:cNvContentPartPr/>
                <p14:nvPr/>
              </p14:nvContentPartPr>
              <p14:xfrm>
                <a:off x="3226956" y="4169501"/>
                <a:ext cx="210870" cy="206010"/>
              </p14:xfrm>
            </p:contentPart>
          </mc:Choice>
          <mc:Fallback xmlns="">
            <p:pic>
              <p:nvPicPr>
                <p:cNvPr id="10" name="Ink 9">
                  <a:extLst>
                    <a:ext uri="{FF2B5EF4-FFF2-40B4-BE49-F238E27FC236}">
                      <a16:creationId xmlns:a16="http://schemas.microsoft.com/office/drawing/2014/main" id="{79E2BC58-37F7-5413-F23D-1461EA5919B3}"/>
                    </a:ext>
                  </a:extLst>
                </p:cNvPr>
                <p:cNvPicPr/>
                <p:nvPr/>
              </p:nvPicPr>
              <p:blipFill>
                <a:blip r:embed="rId5"/>
                <a:stretch>
                  <a:fillRect/>
                </a:stretch>
              </p:blipFill>
              <p:spPr>
                <a:xfrm>
                  <a:off x="3223168" y="4165709"/>
                  <a:ext cx="218446" cy="213593"/>
                </a:xfrm>
                <a:prstGeom prst="rect">
                  <a:avLst/>
                </a:prstGeom>
              </p:spPr>
            </p:pic>
          </mc:Fallback>
        </mc:AlternateContent>
        <p:grpSp>
          <p:nvGrpSpPr>
            <p:cNvPr id="11" name="Group 10">
              <a:extLst>
                <a:ext uri="{FF2B5EF4-FFF2-40B4-BE49-F238E27FC236}">
                  <a16:creationId xmlns:a16="http://schemas.microsoft.com/office/drawing/2014/main" id="{2E502F2D-32DD-87BC-9BCB-0900D294FA9F}"/>
                </a:ext>
              </a:extLst>
            </p:cNvPr>
            <p:cNvGrpSpPr/>
            <p:nvPr/>
          </p:nvGrpSpPr>
          <p:grpSpPr>
            <a:xfrm>
              <a:off x="2794686" y="4296131"/>
              <a:ext cx="567540" cy="672030"/>
              <a:chOff x="3726248" y="5347174"/>
              <a:chExt cx="756720" cy="89604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2305C39-F718-492C-5B08-C72892A3301F}"/>
                      </a:ext>
                    </a:extLst>
                  </p14:cNvPr>
                  <p14:cNvContentPartPr/>
                  <p14:nvPr/>
                </p14:nvContentPartPr>
                <p14:xfrm>
                  <a:off x="3726248" y="5357974"/>
                  <a:ext cx="698040" cy="885240"/>
                </p14:xfrm>
              </p:contentPart>
            </mc:Choice>
            <mc:Fallback xmlns="">
              <p:pic>
                <p:nvPicPr>
                  <p:cNvPr id="7" name="Ink 6">
                    <a:extLst>
                      <a:ext uri="{FF2B5EF4-FFF2-40B4-BE49-F238E27FC236}">
                        <a16:creationId xmlns:a16="http://schemas.microsoft.com/office/drawing/2014/main" id="{91DBA10D-479F-FE4C-92FF-A2B671ADC8AC}"/>
                      </a:ext>
                    </a:extLst>
                  </p:cNvPr>
                  <p:cNvPicPr/>
                  <p:nvPr/>
                </p:nvPicPr>
                <p:blipFill>
                  <a:blip r:embed="rId7"/>
                  <a:stretch>
                    <a:fillRect/>
                  </a:stretch>
                </p:blipFill>
                <p:spPr>
                  <a:xfrm>
                    <a:off x="3721928" y="5353654"/>
                    <a:ext cx="706680" cy="893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8F167649-0D7B-D38B-7227-1CDCB50B668B}"/>
                      </a:ext>
                    </a:extLst>
                  </p14:cNvPr>
                  <p14:cNvContentPartPr/>
                  <p14:nvPr/>
                </p14:nvContentPartPr>
                <p14:xfrm>
                  <a:off x="4352288" y="5347174"/>
                  <a:ext cx="130680" cy="94320"/>
                </p14:xfrm>
              </p:contentPart>
            </mc:Choice>
            <mc:Fallback xmlns="">
              <p:pic>
                <p:nvPicPr>
                  <p:cNvPr id="8" name="Ink 7">
                    <a:extLst>
                      <a:ext uri="{FF2B5EF4-FFF2-40B4-BE49-F238E27FC236}">
                        <a16:creationId xmlns:a16="http://schemas.microsoft.com/office/drawing/2014/main" id="{90ADFDB2-DDB2-DD4C-9FBD-FE7BC7493A56}"/>
                      </a:ext>
                    </a:extLst>
                  </p:cNvPr>
                  <p:cNvPicPr/>
                  <p:nvPr/>
                </p:nvPicPr>
                <p:blipFill>
                  <a:blip r:embed="rId9"/>
                  <a:stretch>
                    <a:fillRect/>
                  </a:stretch>
                </p:blipFill>
                <p:spPr>
                  <a:xfrm>
                    <a:off x="4347968" y="5342854"/>
                    <a:ext cx="139320" cy="102960"/>
                  </a:xfrm>
                  <a:prstGeom prst="rect">
                    <a:avLst/>
                  </a:prstGeom>
                </p:spPr>
              </p:pic>
            </mc:Fallback>
          </mc:AlternateContent>
        </p:grpSp>
      </p:grpSp>
    </p:spTree>
    <p:extLst>
      <p:ext uri="{BB962C8B-B14F-4D97-AF65-F5344CB8AC3E}">
        <p14:creationId xmlns:p14="http://schemas.microsoft.com/office/powerpoint/2010/main" val="89170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3">
            <a:extLst>
              <a:ext uri="{FF2B5EF4-FFF2-40B4-BE49-F238E27FC236}">
                <a16:creationId xmlns:a16="http://schemas.microsoft.com/office/drawing/2014/main" id="{7D5A7D0F-C213-45DE-151D-B2F424B65DEE}"/>
              </a:ext>
            </a:extLst>
          </p:cNvPr>
          <p:cNvPicPr>
            <a:picLocks noChangeAspect="1"/>
          </p:cNvPicPr>
          <p:nvPr/>
        </p:nvPicPr>
        <p:blipFill>
          <a:blip r:embed="rId3"/>
          <a:stretch>
            <a:fillRect/>
          </a:stretch>
        </p:blipFill>
        <p:spPr>
          <a:xfrm>
            <a:off x="1897205" y="2051124"/>
            <a:ext cx="5349590" cy="3429000"/>
          </a:xfrm>
          <a:prstGeom prst="rect">
            <a:avLst/>
          </a:prstGeom>
          <a:noFill/>
          <a:ln>
            <a:noFill/>
          </a:ln>
        </p:spPr>
      </p:pic>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4" y="445146"/>
            <a:ext cx="7922860" cy="804654"/>
          </a:xfrm>
        </p:spPr>
        <p:txBody>
          <a:bodyPr anchor="b">
            <a:normAutofit/>
          </a:bodyPr>
          <a:lstStyle/>
          <a:p>
            <a:r>
              <a:rPr lang="en-US" sz="3600" dirty="0">
                <a:ea typeface="+mj-lt"/>
                <a:cs typeface="+mj-lt"/>
              </a:rPr>
              <a:t>Another Approach</a:t>
            </a:r>
            <a:endParaRPr lang="en-US" sz="36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26626" y="1516580"/>
            <a:ext cx="7922860" cy="3069388"/>
          </a:xfrm>
        </p:spPr>
        <p:txBody>
          <a:bodyPr vert="horz" wrap="square" lIns="68580" tIns="34290" rIns="68580" bIns="34290" rtlCol="0" anchor="t" anchorCtr="0">
            <a:noAutofit/>
          </a:bodyPr>
          <a:lstStyle/>
          <a:p>
            <a:pPr marL="347663" lvl="0" indent="-347663" algn="l" rtl="0">
              <a:lnSpc>
                <a:spcPct val="90000"/>
              </a:lnSpc>
              <a:spcBef>
                <a:spcPts val="0"/>
              </a:spcBef>
              <a:spcAft>
                <a:spcPts val="600"/>
              </a:spcAft>
              <a:buClr>
                <a:schemeClr val="dk1"/>
              </a:buClr>
              <a:buSzPts val="2800"/>
              <a:buChar char="•"/>
            </a:pPr>
            <a:r>
              <a:rPr lang="en-US" dirty="0">
                <a:solidFill>
                  <a:srgbClr val="084183"/>
                </a:solidFill>
              </a:rPr>
              <a:t>What should be the best choice for number of clusters based on the following results?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50360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Clustering</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105" y="1531172"/>
            <a:ext cx="7646895" cy="3625326"/>
          </a:xfrm>
        </p:spPr>
        <p:txBody>
          <a:bodyPr vert="horz" wrap="square" lIns="68580" tIns="34290" rIns="68580" bIns="34290" rtlCol="0" anchor="t" anchorCtr="0">
            <a:noAutofit/>
          </a:bodyPr>
          <a:lstStyle/>
          <a:p>
            <a:pPr marL="228600" lvl="0" indent="-228600" algn="l" rtl="0">
              <a:lnSpc>
                <a:spcPct val="90000"/>
              </a:lnSpc>
              <a:spcBef>
                <a:spcPts val="0"/>
              </a:spcBef>
              <a:spcAft>
                <a:spcPts val="600"/>
              </a:spcAft>
              <a:buClr>
                <a:schemeClr val="dk1"/>
              </a:buClr>
              <a:buSzPts val="2800"/>
              <a:buChar char="•"/>
            </a:pPr>
            <a:r>
              <a:rPr lang="en-US" sz="2200" dirty="0"/>
              <a:t>Wiki: cluster analysis or clustering is the task of </a:t>
            </a:r>
            <a:r>
              <a:rPr lang="en-US" sz="2200" dirty="0">
                <a:solidFill>
                  <a:srgbClr val="FF0000"/>
                </a:solidFill>
              </a:rPr>
              <a:t>grouping</a:t>
            </a:r>
            <a:r>
              <a:rPr lang="en-US" sz="2200" dirty="0"/>
              <a:t> a set of objects in such as way that objects </a:t>
            </a:r>
            <a:r>
              <a:rPr lang="en-US" sz="2200" dirty="0">
                <a:solidFill>
                  <a:srgbClr val="FF0000"/>
                </a:solidFill>
              </a:rPr>
              <a:t>in the same group (called a cluster) are more similar </a:t>
            </a:r>
            <a:r>
              <a:rPr lang="en-US" sz="2200" dirty="0"/>
              <a:t>(in some sense) to each other than to those in other groups (clusters) </a:t>
            </a:r>
          </a:p>
        </p:txBody>
      </p:sp>
      <p:sp>
        <p:nvSpPr>
          <p:cNvPr id="12" name="Title 1">
            <a:extLst>
              <a:ext uri="{FF2B5EF4-FFF2-40B4-BE49-F238E27FC236}">
                <a16:creationId xmlns:a16="http://schemas.microsoft.com/office/drawing/2014/main" id="{7C71F0C3-0887-BF32-C548-773B96BC6D97}"/>
              </a:ext>
            </a:extLst>
          </p:cNvPr>
          <p:cNvSpPr txBox="1">
            <a:spLocks/>
          </p:cNvSpPr>
          <p:nvPr/>
        </p:nvSpPr>
        <p:spPr>
          <a:xfrm>
            <a:off x="620762" y="384555"/>
            <a:ext cx="7912519" cy="919886"/>
          </a:xfrm>
          <a:prstGeom prst="rect">
            <a:avLst/>
          </a:prstGeom>
          <a:noFill/>
          <a:ln>
            <a:noFill/>
          </a:ln>
        </p:spPr>
        <p:txBody>
          <a:bodyPr wrap="square" lIns="91425" tIns="91425" rIns="91425" bIns="91425" anchor="b"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Clustering</a:t>
            </a:r>
          </a:p>
        </p:txBody>
      </p:sp>
      <p:grpSp>
        <p:nvGrpSpPr>
          <p:cNvPr id="5" name="Group 4">
            <a:extLst>
              <a:ext uri="{FF2B5EF4-FFF2-40B4-BE49-F238E27FC236}">
                <a16:creationId xmlns:a16="http://schemas.microsoft.com/office/drawing/2014/main" id="{32DDB53F-3562-FBFB-B6E3-4D9EA5DFF8C7}"/>
              </a:ext>
            </a:extLst>
          </p:cNvPr>
          <p:cNvGrpSpPr/>
          <p:nvPr/>
        </p:nvGrpSpPr>
        <p:grpSpPr>
          <a:xfrm>
            <a:off x="2224785" y="3072935"/>
            <a:ext cx="4694430" cy="2325462"/>
            <a:chOff x="2819400" y="2667000"/>
            <a:chExt cx="7010400" cy="3581400"/>
          </a:xfrm>
        </p:grpSpPr>
        <p:grpSp>
          <p:nvGrpSpPr>
            <p:cNvPr id="6" name="Group 6">
              <a:extLst>
                <a:ext uri="{FF2B5EF4-FFF2-40B4-BE49-F238E27FC236}">
                  <a16:creationId xmlns:a16="http://schemas.microsoft.com/office/drawing/2014/main" id="{9FAE8D78-04E8-3674-D894-B29064DAAF55}"/>
                </a:ext>
              </a:extLst>
            </p:cNvPr>
            <p:cNvGrpSpPr>
              <a:grpSpLocks/>
            </p:cNvGrpSpPr>
            <p:nvPr/>
          </p:nvGrpSpPr>
          <p:grpSpPr bwMode="auto">
            <a:xfrm>
              <a:off x="4800600" y="3570288"/>
              <a:ext cx="3048000" cy="2678112"/>
              <a:chOff x="2160" y="2544"/>
              <a:chExt cx="1920" cy="1687"/>
            </a:xfrm>
          </p:grpSpPr>
          <p:sp>
            <p:nvSpPr>
              <p:cNvPr id="19" name="Line 7">
                <a:extLst>
                  <a:ext uri="{FF2B5EF4-FFF2-40B4-BE49-F238E27FC236}">
                    <a16:creationId xmlns:a16="http://schemas.microsoft.com/office/drawing/2014/main" id="{A7061570-8826-D750-5DCB-7EB6E5635398}"/>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0" name="Line 8">
                <a:extLst>
                  <a:ext uri="{FF2B5EF4-FFF2-40B4-BE49-F238E27FC236}">
                    <a16:creationId xmlns:a16="http://schemas.microsoft.com/office/drawing/2014/main" id="{81354051-8626-1CBD-79F5-B0CAE6604781}"/>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1" name="Freeform 9">
                <a:extLst>
                  <a:ext uri="{FF2B5EF4-FFF2-40B4-BE49-F238E27FC236}">
                    <a16:creationId xmlns:a16="http://schemas.microsoft.com/office/drawing/2014/main" id="{28F4BF3E-BE3A-DFF2-D637-68C2782D89A0}"/>
                  </a:ext>
                </a:extLst>
              </p:cNvPr>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2" name="AutoShape 10">
                <a:extLst>
                  <a:ext uri="{FF2B5EF4-FFF2-40B4-BE49-F238E27FC236}">
                    <a16:creationId xmlns:a16="http://schemas.microsoft.com/office/drawing/2014/main" id="{F1C68B3F-F3A6-7BF6-79FD-3614397B7C71}"/>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3" name="AutoShape 11">
                <a:extLst>
                  <a:ext uri="{FF2B5EF4-FFF2-40B4-BE49-F238E27FC236}">
                    <a16:creationId xmlns:a16="http://schemas.microsoft.com/office/drawing/2014/main" id="{4DA34A36-B3D4-C6C0-8ACF-91AE02086943}"/>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4" name="AutoShape 12">
                <a:extLst>
                  <a:ext uri="{FF2B5EF4-FFF2-40B4-BE49-F238E27FC236}">
                    <a16:creationId xmlns:a16="http://schemas.microsoft.com/office/drawing/2014/main" id="{25613150-47DE-565B-0977-A85C9F29F9E9}"/>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5" name="AutoShape 13">
                <a:extLst>
                  <a:ext uri="{FF2B5EF4-FFF2-40B4-BE49-F238E27FC236}">
                    <a16:creationId xmlns:a16="http://schemas.microsoft.com/office/drawing/2014/main" id="{4D8A560D-672D-9425-D52E-3B33AF6189AB}"/>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6" name="AutoShape 14">
                <a:extLst>
                  <a:ext uri="{FF2B5EF4-FFF2-40B4-BE49-F238E27FC236}">
                    <a16:creationId xmlns:a16="http://schemas.microsoft.com/office/drawing/2014/main" id="{B0DCAFFD-3109-2C2D-A4EF-5A7B6A350C2E}"/>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7" name="AutoShape 15">
                <a:extLst>
                  <a:ext uri="{FF2B5EF4-FFF2-40B4-BE49-F238E27FC236}">
                    <a16:creationId xmlns:a16="http://schemas.microsoft.com/office/drawing/2014/main" id="{119CB848-4BA7-0294-2439-21BA982E331A}"/>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8" name="AutoShape 16">
                <a:extLst>
                  <a:ext uri="{FF2B5EF4-FFF2-40B4-BE49-F238E27FC236}">
                    <a16:creationId xmlns:a16="http://schemas.microsoft.com/office/drawing/2014/main" id="{C813F806-6026-8F6C-B549-A9F318CDF025}"/>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29" name="AutoShape 17">
                <a:extLst>
                  <a:ext uri="{FF2B5EF4-FFF2-40B4-BE49-F238E27FC236}">
                    <a16:creationId xmlns:a16="http://schemas.microsoft.com/office/drawing/2014/main" id="{79C2C7A5-84C6-5E9D-35AF-9B291E5DF955}"/>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0" name="AutoShape 18">
                <a:extLst>
                  <a:ext uri="{FF2B5EF4-FFF2-40B4-BE49-F238E27FC236}">
                    <a16:creationId xmlns:a16="http://schemas.microsoft.com/office/drawing/2014/main" id="{BD626150-A43B-293C-1513-CD9D3011FBE4}"/>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1" name="AutoShape 19">
                <a:extLst>
                  <a:ext uri="{FF2B5EF4-FFF2-40B4-BE49-F238E27FC236}">
                    <a16:creationId xmlns:a16="http://schemas.microsoft.com/office/drawing/2014/main" id="{8EBFF523-F39C-B0F0-B365-220CCBCA4C69}"/>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2" name="AutoShape 20">
                <a:extLst>
                  <a:ext uri="{FF2B5EF4-FFF2-40B4-BE49-F238E27FC236}">
                    <a16:creationId xmlns:a16="http://schemas.microsoft.com/office/drawing/2014/main" id="{48BEF8DF-350E-CECA-6312-0E47CE7AB758}"/>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3" name="AutoShape 21">
                <a:extLst>
                  <a:ext uri="{FF2B5EF4-FFF2-40B4-BE49-F238E27FC236}">
                    <a16:creationId xmlns:a16="http://schemas.microsoft.com/office/drawing/2014/main" id="{10081D74-239C-74F1-3A9B-7EA2B12C5546}"/>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4" name="AutoShape 22">
                <a:extLst>
                  <a:ext uri="{FF2B5EF4-FFF2-40B4-BE49-F238E27FC236}">
                    <a16:creationId xmlns:a16="http://schemas.microsoft.com/office/drawing/2014/main" id="{ECCC1918-20A2-F7A9-7913-1CED7368BA2D}"/>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5" name="AutoShape 23">
                <a:extLst>
                  <a:ext uri="{FF2B5EF4-FFF2-40B4-BE49-F238E27FC236}">
                    <a16:creationId xmlns:a16="http://schemas.microsoft.com/office/drawing/2014/main" id="{D9A660D6-2FCE-404B-B032-A457BCE03310}"/>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6" name="AutoShape 24">
                <a:extLst>
                  <a:ext uri="{FF2B5EF4-FFF2-40B4-BE49-F238E27FC236}">
                    <a16:creationId xmlns:a16="http://schemas.microsoft.com/office/drawing/2014/main" id="{5369A24E-1E84-C0A7-07EB-13F14B3140CD}"/>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7" name="AutoShape 25">
                <a:extLst>
                  <a:ext uri="{FF2B5EF4-FFF2-40B4-BE49-F238E27FC236}">
                    <a16:creationId xmlns:a16="http://schemas.microsoft.com/office/drawing/2014/main" id="{EEE09E72-D2F6-8C30-E225-B399DE516EC8}"/>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8" name="AutoShape 26">
                <a:extLst>
                  <a:ext uri="{FF2B5EF4-FFF2-40B4-BE49-F238E27FC236}">
                    <a16:creationId xmlns:a16="http://schemas.microsoft.com/office/drawing/2014/main" id="{AA6A5864-5EBB-E503-6C59-864BE0D82C16}"/>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39" name="AutoShape 27">
                <a:extLst>
                  <a:ext uri="{FF2B5EF4-FFF2-40B4-BE49-F238E27FC236}">
                    <a16:creationId xmlns:a16="http://schemas.microsoft.com/office/drawing/2014/main" id="{1F2AD596-B671-BBAF-1616-66CF564C488E}"/>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0" name="AutoShape 28">
                <a:extLst>
                  <a:ext uri="{FF2B5EF4-FFF2-40B4-BE49-F238E27FC236}">
                    <a16:creationId xmlns:a16="http://schemas.microsoft.com/office/drawing/2014/main" id="{50A07B69-72C9-F5E1-95E9-B4C3F5BA588B}"/>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1" name="AutoShape 29">
                <a:extLst>
                  <a:ext uri="{FF2B5EF4-FFF2-40B4-BE49-F238E27FC236}">
                    <a16:creationId xmlns:a16="http://schemas.microsoft.com/office/drawing/2014/main" id="{E2A08087-6634-A5A7-B02F-2AAFC6EDCC89}"/>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2" name="AutoShape 30">
                <a:extLst>
                  <a:ext uri="{FF2B5EF4-FFF2-40B4-BE49-F238E27FC236}">
                    <a16:creationId xmlns:a16="http://schemas.microsoft.com/office/drawing/2014/main" id="{B039D2A8-B802-72B6-FF34-E83E36F4F8FE}"/>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3" name="AutoShape 31">
                <a:extLst>
                  <a:ext uri="{FF2B5EF4-FFF2-40B4-BE49-F238E27FC236}">
                    <a16:creationId xmlns:a16="http://schemas.microsoft.com/office/drawing/2014/main" id="{B482BB2B-EF38-B5E2-AC74-EF19A9BA54F7}"/>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44" name="AutoShape 32">
                <a:extLst>
                  <a:ext uri="{FF2B5EF4-FFF2-40B4-BE49-F238E27FC236}">
                    <a16:creationId xmlns:a16="http://schemas.microsoft.com/office/drawing/2014/main" id="{5E62C7D0-D1F9-DEE8-3516-D292EB712996}"/>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7" name="Group 33">
              <a:extLst>
                <a:ext uri="{FF2B5EF4-FFF2-40B4-BE49-F238E27FC236}">
                  <a16:creationId xmlns:a16="http://schemas.microsoft.com/office/drawing/2014/main" id="{92F69724-5B9A-1766-D8D1-E16FFDE3EB0B}"/>
                </a:ext>
              </a:extLst>
            </p:cNvPr>
            <p:cNvGrpSpPr>
              <a:grpSpLocks/>
            </p:cNvGrpSpPr>
            <p:nvPr/>
          </p:nvGrpSpPr>
          <p:grpSpPr bwMode="auto">
            <a:xfrm>
              <a:off x="6781800" y="2667000"/>
              <a:ext cx="3048000" cy="2514600"/>
              <a:chOff x="3312" y="1584"/>
              <a:chExt cx="1920" cy="1584"/>
            </a:xfrm>
          </p:grpSpPr>
          <p:sp>
            <p:nvSpPr>
              <p:cNvPr id="17" name="Line 34">
                <a:extLst>
                  <a:ext uri="{FF2B5EF4-FFF2-40B4-BE49-F238E27FC236}">
                    <a16:creationId xmlns:a16="http://schemas.microsoft.com/office/drawing/2014/main" id="{E066FEC8-AD08-729E-1ED4-6B8F3C16600B}"/>
                  </a:ext>
                </a:extLst>
              </p:cNvPr>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18" name="AutoShape 35">
                <a:extLst>
                  <a:ext uri="{FF2B5EF4-FFF2-40B4-BE49-F238E27FC236}">
                    <a16:creationId xmlns:a16="http://schemas.microsoft.com/office/drawing/2014/main" id="{3128CE23-767D-B717-7D06-8CDC59ADB8D2}"/>
                  </a:ext>
                </a:extLst>
              </p:cNvPr>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200" dirty="0">
                    <a:latin typeface="Tahoma" charset="0"/>
                    <a:ea typeface="ＭＳ Ｐゴシック" charset="0"/>
                  </a:rPr>
                  <a:t>Inter-cluster distances are maximized</a:t>
                </a:r>
              </a:p>
            </p:txBody>
          </p:sp>
        </p:grpSp>
        <p:grpSp>
          <p:nvGrpSpPr>
            <p:cNvPr id="8" name="Group 36">
              <a:extLst>
                <a:ext uri="{FF2B5EF4-FFF2-40B4-BE49-F238E27FC236}">
                  <a16:creationId xmlns:a16="http://schemas.microsoft.com/office/drawing/2014/main" id="{4D74A365-96D6-8A4F-3E7E-496898279366}"/>
                </a:ext>
              </a:extLst>
            </p:cNvPr>
            <p:cNvGrpSpPr>
              <a:grpSpLocks/>
            </p:cNvGrpSpPr>
            <p:nvPr/>
          </p:nvGrpSpPr>
          <p:grpSpPr bwMode="auto">
            <a:xfrm>
              <a:off x="4419600" y="3657600"/>
              <a:ext cx="3276600" cy="2286000"/>
              <a:chOff x="1824" y="2208"/>
              <a:chExt cx="2064" cy="1440"/>
            </a:xfrm>
          </p:grpSpPr>
          <p:sp>
            <p:nvSpPr>
              <p:cNvPr id="14" name="Oval 37">
                <a:extLst>
                  <a:ext uri="{FF2B5EF4-FFF2-40B4-BE49-F238E27FC236}">
                    <a16:creationId xmlns:a16="http://schemas.microsoft.com/office/drawing/2014/main" id="{D71760EA-5DB3-3F0A-F730-FBA418BAB10B}"/>
                  </a:ext>
                </a:extLst>
              </p:cNvPr>
              <p:cNvSpPr>
                <a:spLocks noChangeArrowheads="1"/>
              </p:cNvSpPr>
              <p:nvPr/>
            </p:nvSpPr>
            <p:spPr bwMode="auto">
              <a:xfrm>
                <a:off x="1824" y="2592"/>
                <a:ext cx="816" cy="720"/>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15" name="Oval 38">
                <a:extLst>
                  <a:ext uri="{FF2B5EF4-FFF2-40B4-BE49-F238E27FC236}">
                    <a16:creationId xmlns:a16="http://schemas.microsoft.com/office/drawing/2014/main" id="{CC5ECA1E-9BE4-2814-C589-E0435995347E}"/>
                  </a:ext>
                </a:extLst>
              </p:cNvPr>
              <p:cNvSpPr>
                <a:spLocks noChangeArrowheads="1"/>
              </p:cNvSpPr>
              <p:nvPr/>
            </p:nvSpPr>
            <p:spPr bwMode="auto">
              <a:xfrm>
                <a:off x="2928" y="2208"/>
                <a:ext cx="720" cy="624"/>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sp>
            <p:nvSpPr>
              <p:cNvPr id="16" name="Oval 39">
                <a:extLst>
                  <a:ext uri="{FF2B5EF4-FFF2-40B4-BE49-F238E27FC236}">
                    <a16:creationId xmlns:a16="http://schemas.microsoft.com/office/drawing/2014/main" id="{08E7B5B5-D64D-5B1A-251F-C5822608004D}"/>
                  </a:ext>
                </a:extLst>
              </p:cNvPr>
              <p:cNvSpPr>
                <a:spLocks noChangeArrowheads="1"/>
              </p:cNvSpPr>
              <p:nvPr/>
            </p:nvSpPr>
            <p:spPr bwMode="auto">
              <a:xfrm>
                <a:off x="3216" y="3024"/>
                <a:ext cx="672" cy="624"/>
              </a:xfrm>
              <a:prstGeom prst="ellipse">
                <a:avLst/>
              </a:prstGeom>
              <a:noFill/>
              <a:ln w="2540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050">
                  <a:ea typeface="ＭＳ Ｐゴシック" charset="0"/>
                </a:endParaRPr>
              </a:p>
            </p:txBody>
          </p:sp>
        </p:grpSp>
        <p:grpSp>
          <p:nvGrpSpPr>
            <p:cNvPr id="10" name="Group 40">
              <a:extLst>
                <a:ext uri="{FF2B5EF4-FFF2-40B4-BE49-F238E27FC236}">
                  <a16:creationId xmlns:a16="http://schemas.microsoft.com/office/drawing/2014/main" id="{C27F68E1-27D7-4AB2-156A-C0418825811A}"/>
                </a:ext>
              </a:extLst>
            </p:cNvPr>
            <p:cNvGrpSpPr>
              <a:grpSpLocks/>
            </p:cNvGrpSpPr>
            <p:nvPr/>
          </p:nvGrpSpPr>
          <p:grpSpPr bwMode="auto">
            <a:xfrm>
              <a:off x="2819400" y="2971800"/>
              <a:ext cx="2286000" cy="1676400"/>
              <a:chOff x="816" y="1776"/>
              <a:chExt cx="1440" cy="1056"/>
            </a:xfrm>
          </p:grpSpPr>
          <p:sp>
            <p:nvSpPr>
              <p:cNvPr id="11" name="Line 41">
                <a:extLst>
                  <a:ext uri="{FF2B5EF4-FFF2-40B4-BE49-F238E27FC236}">
                    <a16:creationId xmlns:a16="http://schemas.microsoft.com/office/drawing/2014/main" id="{DFDF2043-F84D-03F3-9221-AAB96C51D08E}"/>
                  </a:ext>
                </a:extLst>
              </p:cNvPr>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ea typeface="ＭＳ Ｐゴシック" charset="0"/>
                </a:endParaRPr>
              </a:p>
            </p:txBody>
          </p:sp>
          <p:sp>
            <p:nvSpPr>
              <p:cNvPr id="13" name="AutoShape 42">
                <a:extLst>
                  <a:ext uri="{FF2B5EF4-FFF2-40B4-BE49-F238E27FC236}">
                    <a16:creationId xmlns:a16="http://schemas.microsoft.com/office/drawing/2014/main" id="{8E24AE61-D78D-4EA2-8FCA-A69400AA64B8}"/>
                  </a:ext>
                </a:extLst>
              </p:cNvPr>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r>
                  <a:rPr lang="en-US" sz="1200" dirty="0">
                    <a:latin typeface="Tahoma" charset="0"/>
                    <a:ea typeface="ＭＳ Ｐゴシック" charset="0"/>
                  </a:rPr>
                  <a:t>Intra-cluster distances are minimized</a:t>
                </a:r>
              </a:p>
            </p:txBody>
          </p:sp>
        </p:grpSp>
      </p:grpSp>
    </p:spTree>
    <p:extLst>
      <p:ext uri="{BB962C8B-B14F-4D97-AF65-F5344CB8AC3E}">
        <p14:creationId xmlns:p14="http://schemas.microsoft.com/office/powerpoint/2010/main" val="411515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20761" y="1513244"/>
            <a:ext cx="7912520" cy="3625326"/>
          </a:xfrm>
        </p:spPr>
        <p:txBody>
          <a:bodyPr vert="horz" wrap="square" lIns="68580" tIns="34290" rIns="68580" bIns="34290" rtlCol="0" anchor="t" anchorCtr="0">
            <a:noAutofit/>
          </a:bodyPr>
          <a:lstStyle/>
          <a:p>
            <a:pPr marL="571500" indent="-455613">
              <a:lnSpc>
                <a:spcPct val="90000"/>
              </a:lnSpc>
              <a:spcBef>
                <a:spcPts val="0"/>
              </a:spcBef>
              <a:spcAft>
                <a:spcPts val="600"/>
              </a:spcAft>
              <a:buClr>
                <a:schemeClr val="dk1"/>
              </a:buClr>
              <a:buSzPts val="2800"/>
            </a:pPr>
            <a:r>
              <a:rPr lang="en-US" dirty="0"/>
              <a:t>Unsupervised learning: </a:t>
            </a:r>
          </a:p>
          <a:p>
            <a:pPr marL="1028700" lvl="2" indent="-455613">
              <a:lnSpc>
                <a:spcPct val="90000"/>
              </a:lnSpc>
              <a:spcBef>
                <a:spcPts val="0"/>
              </a:spcBef>
              <a:spcAft>
                <a:spcPts val="600"/>
              </a:spcAft>
              <a:buClr>
                <a:schemeClr val="dk1"/>
              </a:buClr>
              <a:buSzPts val="2800"/>
            </a:pPr>
            <a:r>
              <a:rPr lang="en-US" sz="2200" dirty="0"/>
              <a:t>Only features (X) are observed, no target variable</a:t>
            </a:r>
          </a:p>
          <a:p>
            <a:pPr marL="1028700" lvl="2" indent="-455613">
              <a:lnSpc>
                <a:spcPct val="90000"/>
              </a:lnSpc>
              <a:spcBef>
                <a:spcPts val="0"/>
              </a:spcBef>
              <a:spcAft>
                <a:spcPts val="600"/>
              </a:spcAft>
              <a:buClr>
                <a:schemeClr val="dk1"/>
              </a:buClr>
              <a:buSzPts val="2800"/>
            </a:pPr>
            <a:r>
              <a:rPr lang="en-US" sz="2200" dirty="0"/>
              <a:t>No splitting of train</a:t>
            </a:r>
            <a:r>
              <a:rPr lang="en-US" altLang="zh-CN" sz="2200" dirty="0"/>
              <a:t>ing</a:t>
            </a:r>
            <a:r>
              <a:rPr lang="en-US" sz="2200" dirty="0"/>
              <a:t> set and test set</a:t>
            </a:r>
          </a:p>
          <a:p>
            <a:pPr marL="1028700" lvl="2" indent="-455613">
              <a:lnSpc>
                <a:spcPct val="90000"/>
              </a:lnSpc>
              <a:spcBef>
                <a:spcPts val="0"/>
              </a:spcBef>
              <a:spcAft>
                <a:spcPts val="600"/>
              </a:spcAft>
              <a:buClr>
                <a:schemeClr val="dk1"/>
              </a:buClr>
              <a:buSzPts val="2800"/>
            </a:pPr>
            <a:r>
              <a:rPr lang="en-US" sz="2200" dirty="0"/>
              <a:t>No ground truth</a:t>
            </a:r>
          </a:p>
        </p:txBody>
      </p:sp>
      <p:sp>
        <p:nvSpPr>
          <p:cNvPr id="12" name="Title 1">
            <a:extLst>
              <a:ext uri="{FF2B5EF4-FFF2-40B4-BE49-F238E27FC236}">
                <a16:creationId xmlns:a16="http://schemas.microsoft.com/office/drawing/2014/main" id="{7C71F0C3-0887-BF32-C548-773B96BC6D97}"/>
              </a:ext>
            </a:extLst>
          </p:cNvPr>
          <p:cNvSpPr txBox="1">
            <a:spLocks/>
          </p:cNvSpPr>
          <p:nvPr/>
        </p:nvSpPr>
        <p:spPr>
          <a:xfrm>
            <a:off x="620762" y="384555"/>
            <a:ext cx="7912519" cy="919886"/>
          </a:xfrm>
          <a:prstGeom prst="rect">
            <a:avLst/>
          </a:prstGeom>
          <a:noFill/>
          <a:ln>
            <a:noFill/>
          </a:ln>
        </p:spPr>
        <p:txBody>
          <a:bodyPr wrap="square" lIns="91425" tIns="91425" rIns="91425" bIns="91425" anchor="b"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Clustering</a:t>
            </a:r>
          </a:p>
        </p:txBody>
      </p:sp>
      <p:grpSp>
        <p:nvGrpSpPr>
          <p:cNvPr id="2" name="Group 1">
            <a:extLst>
              <a:ext uri="{FF2B5EF4-FFF2-40B4-BE49-F238E27FC236}">
                <a16:creationId xmlns:a16="http://schemas.microsoft.com/office/drawing/2014/main" id="{B40CEA98-C276-EEE2-8337-EE177785A989}"/>
              </a:ext>
            </a:extLst>
          </p:cNvPr>
          <p:cNvGrpSpPr/>
          <p:nvPr/>
        </p:nvGrpSpPr>
        <p:grpSpPr>
          <a:xfrm>
            <a:off x="1792273" y="2989680"/>
            <a:ext cx="5415382" cy="2427211"/>
            <a:chOff x="2095291" y="2786615"/>
            <a:chExt cx="4857745" cy="2177274"/>
          </a:xfrm>
        </p:grpSpPr>
        <p:sp>
          <p:nvSpPr>
            <p:cNvPr id="45" name="Oval 44">
              <a:extLst>
                <a:ext uri="{FF2B5EF4-FFF2-40B4-BE49-F238E27FC236}">
                  <a16:creationId xmlns:a16="http://schemas.microsoft.com/office/drawing/2014/main" id="{A4052849-45AD-7C73-0C15-43B488EC6104}"/>
                </a:ext>
              </a:extLst>
            </p:cNvPr>
            <p:cNvSpPr/>
            <p:nvPr/>
          </p:nvSpPr>
          <p:spPr>
            <a:xfrm>
              <a:off x="4143028" y="2897206"/>
              <a:ext cx="429384" cy="46383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8600F4E-3984-8269-5C64-6D990B55000F}"/>
                </a:ext>
              </a:extLst>
            </p:cNvPr>
            <p:cNvGrpSpPr/>
            <p:nvPr/>
          </p:nvGrpSpPr>
          <p:grpSpPr>
            <a:xfrm>
              <a:off x="3999056" y="3931193"/>
              <a:ext cx="1086593" cy="765959"/>
              <a:chOff x="3218213" y="3515096"/>
              <a:chExt cx="1448790" cy="1021278"/>
            </a:xfrm>
          </p:grpSpPr>
          <p:sp>
            <p:nvSpPr>
              <p:cNvPr id="47" name="Rectangle 46">
                <a:extLst>
                  <a:ext uri="{FF2B5EF4-FFF2-40B4-BE49-F238E27FC236}">
                    <a16:creationId xmlns:a16="http://schemas.microsoft.com/office/drawing/2014/main" id="{BA2BBA6C-1F17-5A30-4BA8-D2A4755123E6}"/>
                  </a:ext>
                </a:extLst>
              </p:cNvPr>
              <p:cNvSpPr/>
              <p:nvPr/>
            </p:nvSpPr>
            <p:spPr>
              <a:xfrm>
                <a:off x="3218213" y="3515096"/>
                <a:ext cx="1448790" cy="102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3E5878B8-8727-7E56-9A6A-B038E90D0B26}"/>
                  </a:ext>
                </a:extLst>
              </p:cNvPr>
              <p:cNvGrpSpPr/>
              <p:nvPr/>
            </p:nvGrpSpPr>
            <p:grpSpPr>
              <a:xfrm>
                <a:off x="3465616" y="3871356"/>
                <a:ext cx="1047008" cy="506680"/>
                <a:chOff x="3313216" y="3718956"/>
                <a:chExt cx="1047008" cy="506680"/>
              </a:xfrm>
            </p:grpSpPr>
            <p:sp>
              <p:nvSpPr>
                <p:cNvPr id="49" name="Oval 48">
                  <a:extLst>
                    <a:ext uri="{FF2B5EF4-FFF2-40B4-BE49-F238E27FC236}">
                      <a16:creationId xmlns:a16="http://schemas.microsoft.com/office/drawing/2014/main" id="{DD17CBBA-4C70-4C5F-CD3A-CCDFB4656CA2}"/>
                    </a:ext>
                  </a:extLst>
                </p:cNvPr>
                <p:cNvSpPr/>
                <p:nvPr/>
              </p:nvSpPr>
              <p:spPr>
                <a:xfrm>
                  <a:off x="3313216" y="3835730"/>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00B81D6-7EA2-2C22-C8E1-8F2647532672}"/>
                    </a:ext>
                  </a:extLst>
                </p:cNvPr>
                <p:cNvSpPr/>
                <p:nvPr/>
              </p:nvSpPr>
              <p:spPr>
                <a:xfrm>
                  <a:off x="3407228" y="3994066"/>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B6B0CB4-45B4-160A-F6A8-51CEE835AD4E}"/>
                    </a:ext>
                  </a:extLst>
                </p:cNvPr>
                <p:cNvSpPr/>
                <p:nvPr/>
              </p:nvSpPr>
              <p:spPr>
                <a:xfrm>
                  <a:off x="3618015" y="3760520"/>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B2A59F-79E8-3E88-C5B9-971107442FAB}"/>
                    </a:ext>
                  </a:extLst>
                </p:cNvPr>
                <p:cNvSpPr/>
                <p:nvPr/>
              </p:nvSpPr>
              <p:spPr>
                <a:xfrm>
                  <a:off x="3659578" y="3918857"/>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3A7C9D5-6053-14D0-86A8-66DFDEA27FBC}"/>
                    </a:ext>
                  </a:extLst>
                </p:cNvPr>
                <p:cNvSpPr/>
                <p:nvPr/>
              </p:nvSpPr>
              <p:spPr>
                <a:xfrm>
                  <a:off x="4115792" y="4142509"/>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11C0E10-61F7-6382-9D5A-15E2315302DB}"/>
                    </a:ext>
                  </a:extLst>
                </p:cNvPr>
                <p:cNvSpPr/>
                <p:nvPr/>
              </p:nvSpPr>
              <p:spPr>
                <a:xfrm>
                  <a:off x="4152407" y="4009901"/>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0FB8BF3-5BA8-A7F6-E913-35BAF31A4E2E}"/>
                    </a:ext>
                  </a:extLst>
                </p:cNvPr>
                <p:cNvSpPr/>
                <p:nvPr/>
              </p:nvSpPr>
              <p:spPr>
                <a:xfrm>
                  <a:off x="4193970" y="3718956"/>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69BAFB6-DF69-A7ED-A331-A8042376026A}"/>
                    </a:ext>
                  </a:extLst>
                </p:cNvPr>
                <p:cNvSpPr/>
                <p:nvPr/>
              </p:nvSpPr>
              <p:spPr>
                <a:xfrm>
                  <a:off x="4277097" y="3856512"/>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D5657D6D-E0D5-8A9C-8185-DC6D31120E99}"/>
                </a:ext>
              </a:extLst>
            </p:cNvPr>
            <p:cNvGrpSpPr/>
            <p:nvPr/>
          </p:nvGrpSpPr>
          <p:grpSpPr>
            <a:xfrm>
              <a:off x="3999056" y="2786615"/>
              <a:ext cx="1086593" cy="765959"/>
              <a:chOff x="5427020" y="3476501"/>
              <a:chExt cx="1448790" cy="1021278"/>
            </a:xfrm>
          </p:grpSpPr>
          <p:grpSp>
            <p:nvGrpSpPr>
              <p:cNvPr id="58" name="Group 57">
                <a:extLst>
                  <a:ext uri="{FF2B5EF4-FFF2-40B4-BE49-F238E27FC236}">
                    <a16:creationId xmlns:a16="http://schemas.microsoft.com/office/drawing/2014/main" id="{B7964793-B5B3-4D9B-154E-0434294E989B}"/>
                  </a:ext>
                </a:extLst>
              </p:cNvPr>
              <p:cNvGrpSpPr/>
              <p:nvPr/>
            </p:nvGrpSpPr>
            <p:grpSpPr>
              <a:xfrm>
                <a:off x="5683329" y="3748644"/>
                <a:ext cx="1047008" cy="506680"/>
                <a:chOff x="3313216" y="3718956"/>
                <a:chExt cx="1047008" cy="506680"/>
              </a:xfrm>
            </p:grpSpPr>
            <p:sp>
              <p:nvSpPr>
                <p:cNvPr id="60" name="Oval 59">
                  <a:extLst>
                    <a:ext uri="{FF2B5EF4-FFF2-40B4-BE49-F238E27FC236}">
                      <a16:creationId xmlns:a16="http://schemas.microsoft.com/office/drawing/2014/main" id="{062AE70C-13F1-D9EB-0C66-DC464949AD83}"/>
                    </a:ext>
                  </a:extLst>
                </p:cNvPr>
                <p:cNvSpPr/>
                <p:nvPr/>
              </p:nvSpPr>
              <p:spPr>
                <a:xfrm>
                  <a:off x="3313216" y="3835730"/>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7DE9521-19CB-5C61-2CA9-BF2EB2486E13}"/>
                    </a:ext>
                  </a:extLst>
                </p:cNvPr>
                <p:cNvSpPr/>
                <p:nvPr/>
              </p:nvSpPr>
              <p:spPr>
                <a:xfrm>
                  <a:off x="3407228" y="3994066"/>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A3FBA4B-C65E-699D-D0EC-DF9BF9FAE9CD}"/>
                    </a:ext>
                  </a:extLst>
                </p:cNvPr>
                <p:cNvSpPr/>
                <p:nvPr/>
              </p:nvSpPr>
              <p:spPr>
                <a:xfrm>
                  <a:off x="3618015" y="3760520"/>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09C7F19-708D-4C56-B1CD-6AAFCF2574F8}"/>
                    </a:ext>
                  </a:extLst>
                </p:cNvPr>
                <p:cNvSpPr/>
                <p:nvPr/>
              </p:nvSpPr>
              <p:spPr>
                <a:xfrm>
                  <a:off x="3659578" y="3918857"/>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4E182E3-B898-38D8-8092-5042BAD4BBE1}"/>
                    </a:ext>
                  </a:extLst>
                </p:cNvPr>
                <p:cNvSpPr/>
                <p:nvPr/>
              </p:nvSpPr>
              <p:spPr>
                <a:xfrm>
                  <a:off x="4115792" y="4142509"/>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0CE5451-D666-26F1-5280-92AACA822E3A}"/>
                    </a:ext>
                  </a:extLst>
                </p:cNvPr>
                <p:cNvSpPr/>
                <p:nvPr/>
              </p:nvSpPr>
              <p:spPr>
                <a:xfrm>
                  <a:off x="4152407" y="4009901"/>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25D1CF-1B8F-CBB3-BD70-23283A50950D}"/>
                    </a:ext>
                  </a:extLst>
                </p:cNvPr>
                <p:cNvSpPr/>
                <p:nvPr/>
              </p:nvSpPr>
              <p:spPr>
                <a:xfrm>
                  <a:off x="4193970" y="3718956"/>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E0AD0DE-2372-5EC1-FA29-BC1B0E47373E}"/>
                    </a:ext>
                  </a:extLst>
                </p:cNvPr>
                <p:cNvSpPr/>
                <p:nvPr/>
              </p:nvSpPr>
              <p:spPr>
                <a:xfrm>
                  <a:off x="4277097" y="3856512"/>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C1F47074-4679-51B2-0438-C66E138F0297}"/>
                  </a:ext>
                </a:extLst>
              </p:cNvPr>
              <p:cNvSpPr/>
              <p:nvPr/>
            </p:nvSpPr>
            <p:spPr>
              <a:xfrm>
                <a:off x="5427020" y="3476501"/>
                <a:ext cx="1448790" cy="102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75914B12-87C0-1AA0-71E5-6A34A490B333}"/>
                </a:ext>
              </a:extLst>
            </p:cNvPr>
            <p:cNvGrpSpPr/>
            <p:nvPr/>
          </p:nvGrpSpPr>
          <p:grpSpPr>
            <a:xfrm>
              <a:off x="2129436" y="3207866"/>
              <a:ext cx="1086593" cy="765959"/>
              <a:chOff x="3218213" y="3515096"/>
              <a:chExt cx="1448790" cy="1021278"/>
            </a:xfrm>
          </p:grpSpPr>
          <p:sp>
            <p:nvSpPr>
              <p:cNvPr id="69" name="Rectangle 68">
                <a:extLst>
                  <a:ext uri="{FF2B5EF4-FFF2-40B4-BE49-F238E27FC236}">
                    <a16:creationId xmlns:a16="http://schemas.microsoft.com/office/drawing/2014/main" id="{4A0D87A6-F6C4-B45B-F75F-821F47DE8E41}"/>
                  </a:ext>
                </a:extLst>
              </p:cNvPr>
              <p:cNvSpPr/>
              <p:nvPr/>
            </p:nvSpPr>
            <p:spPr>
              <a:xfrm>
                <a:off x="3218213" y="3515096"/>
                <a:ext cx="1448790" cy="102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06D586F5-684B-EB55-C521-C38B79016A81}"/>
                  </a:ext>
                </a:extLst>
              </p:cNvPr>
              <p:cNvGrpSpPr/>
              <p:nvPr/>
            </p:nvGrpSpPr>
            <p:grpSpPr>
              <a:xfrm>
                <a:off x="3465616" y="3871356"/>
                <a:ext cx="1047008" cy="506680"/>
                <a:chOff x="3313216" y="3718956"/>
                <a:chExt cx="1047008" cy="506680"/>
              </a:xfrm>
            </p:grpSpPr>
            <p:sp>
              <p:nvSpPr>
                <p:cNvPr id="71" name="Oval 70">
                  <a:extLst>
                    <a:ext uri="{FF2B5EF4-FFF2-40B4-BE49-F238E27FC236}">
                      <a16:creationId xmlns:a16="http://schemas.microsoft.com/office/drawing/2014/main" id="{4CF47CEA-69B0-C723-F7D0-C4939E3C38C8}"/>
                    </a:ext>
                  </a:extLst>
                </p:cNvPr>
                <p:cNvSpPr/>
                <p:nvPr/>
              </p:nvSpPr>
              <p:spPr>
                <a:xfrm>
                  <a:off x="3313216" y="3835730"/>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302C5FF-955B-F4E6-1937-CE345322113C}"/>
                    </a:ext>
                  </a:extLst>
                </p:cNvPr>
                <p:cNvSpPr/>
                <p:nvPr/>
              </p:nvSpPr>
              <p:spPr>
                <a:xfrm>
                  <a:off x="3407228" y="3994066"/>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B94A24C-8D39-9925-4EF5-144784DEF81C}"/>
                    </a:ext>
                  </a:extLst>
                </p:cNvPr>
                <p:cNvSpPr/>
                <p:nvPr/>
              </p:nvSpPr>
              <p:spPr>
                <a:xfrm>
                  <a:off x="3618015" y="3760520"/>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DAEB48A-EBB6-E868-BF23-08406B62D62E}"/>
                    </a:ext>
                  </a:extLst>
                </p:cNvPr>
                <p:cNvSpPr/>
                <p:nvPr/>
              </p:nvSpPr>
              <p:spPr>
                <a:xfrm>
                  <a:off x="3659578" y="3918857"/>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D70E5BD-427A-10AB-C7C1-DC6F273C8EAB}"/>
                    </a:ext>
                  </a:extLst>
                </p:cNvPr>
                <p:cNvSpPr/>
                <p:nvPr/>
              </p:nvSpPr>
              <p:spPr>
                <a:xfrm>
                  <a:off x="4115792" y="4142509"/>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38BF4DA-DC07-63FB-9C2F-4FC3A5C3E6F9}"/>
                    </a:ext>
                  </a:extLst>
                </p:cNvPr>
                <p:cNvSpPr/>
                <p:nvPr/>
              </p:nvSpPr>
              <p:spPr>
                <a:xfrm>
                  <a:off x="4152407" y="4009901"/>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B32BA06-153B-32DE-1D1E-9AF7CD756A3B}"/>
                    </a:ext>
                  </a:extLst>
                </p:cNvPr>
                <p:cNvSpPr/>
                <p:nvPr/>
              </p:nvSpPr>
              <p:spPr>
                <a:xfrm>
                  <a:off x="4193970" y="3718956"/>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55477C-059B-8FBA-3B61-90EC8FC70E41}"/>
                    </a:ext>
                  </a:extLst>
                </p:cNvPr>
                <p:cNvSpPr/>
                <p:nvPr/>
              </p:nvSpPr>
              <p:spPr>
                <a:xfrm>
                  <a:off x="4277097" y="3856512"/>
                  <a:ext cx="83127" cy="83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9" name="TextBox 78">
              <a:extLst>
                <a:ext uri="{FF2B5EF4-FFF2-40B4-BE49-F238E27FC236}">
                  <a16:creationId xmlns:a16="http://schemas.microsoft.com/office/drawing/2014/main" id="{9922240E-85BB-8B16-C7D3-4B9BF4D07C67}"/>
                </a:ext>
              </a:extLst>
            </p:cNvPr>
            <p:cNvSpPr txBox="1"/>
            <p:nvPr/>
          </p:nvSpPr>
          <p:spPr>
            <a:xfrm>
              <a:off x="2095291" y="4029570"/>
              <a:ext cx="1132816" cy="469343"/>
            </a:xfrm>
            <a:prstGeom prst="rect">
              <a:avLst/>
            </a:prstGeom>
            <a:noFill/>
          </p:spPr>
          <p:txBody>
            <a:bodyPr wrap="square" rtlCol="0">
              <a:spAutoFit/>
            </a:bodyPr>
            <a:lstStyle/>
            <a:p>
              <a:pPr algn="ctr"/>
              <a:r>
                <a:rPr lang="en-US" b="1" dirty="0"/>
                <a:t>How many clusters? </a:t>
              </a:r>
            </a:p>
          </p:txBody>
        </p:sp>
        <p:sp>
          <p:nvSpPr>
            <p:cNvPr id="80" name="TextBox 79">
              <a:extLst>
                <a:ext uri="{FF2B5EF4-FFF2-40B4-BE49-F238E27FC236}">
                  <a16:creationId xmlns:a16="http://schemas.microsoft.com/office/drawing/2014/main" id="{01C70B5F-BE65-44C9-A1E6-96B18FA8DF1A}"/>
                </a:ext>
              </a:extLst>
            </p:cNvPr>
            <p:cNvSpPr txBox="1"/>
            <p:nvPr/>
          </p:nvSpPr>
          <p:spPr>
            <a:xfrm>
              <a:off x="4324142" y="3530469"/>
              <a:ext cx="531424" cy="276084"/>
            </a:xfrm>
            <a:prstGeom prst="rect">
              <a:avLst/>
            </a:prstGeom>
            <a:noFill/>
          </p:spPr>
          <p:txBody>
            <a:bodyPr wrap="square" rtlCol="0">
              <a:spAutoFit/>
            </a:bodyPr>
            <a:lstStyle/>
            <a:p>
              <a:r>
                <a:rPr lang="en-US" b="1" dirty="0"/>
                <a:t>K=2</a:t>
              </a:r>
            </a:p>
          </p:txBody>
        </p:sp>
        <p:sp>
          <p:nvSpPr>
            <p:cNvPr id="81" name="TextBox 80">
              <a:extLst>
                <a:ext uri="{FF2B5EF4-FFF2-40B4-BE49-F238E27FC236}">
                  <a16:creationId xmlns:a16="http://schemas.microsoft.com/office/drawing/2014/main" id="{DF13CE3E-4211-09D1-892E-1A1981B2A2F5}"/>
                </a:ext>
              </a:extLst>
            </p:cNvPr>
            <p:cNvSpPr txBox="1"/>
            <p:nvPr/>
          </p:nvSpPr>
          <p:spPr>
            <a:xfrm>
              <a:off x="4324142" y="4687805"/>
              <a:ext cx="558886" cy="276084"/>
            </a:xfrm>
            <a:prstGeom prst="rect">
              <a:avLst/>
            </a:prstGeom>
            <a:noFill/>
          </p:spPr>
          <p:txBody>
            <a:bodyPr wrap="square" rtlCol="0">
              <a:spAutoFit/>
            </a:bodyPr>
            <a:lstStyle/>
            <a:p>
              <a:r>
                <a:rPr lang="en-US" b="1" dirty="0"/>
                <a:t>K=3</a:t>
              </a:r>
            </a:p>
          </p:txBody>
        </p:sp>
        <p:sp>
          <p:nvSpPr>
            <p:cNvPr id="82" name="Oval 81">
              <a:extLst>
                <a:ext uri="{FF2B5EF4-FFF2-40B4-BE49-F238E27FC236}">
                  <a16:creationId xmlns:a16="http://schemas.microsoft.com/office/drawing/2014/main" id="{C45222A8-9DF5-791C-A95D-FD2BA6CF4AE3}"/>
                </a:ext>
              </a:extLst>
            </p:cNvPr>
            <p:cNvSpPr/>
            <p:nvPr/>
          </p:nvSpPr>
          <p:spPr>
            <a:xfrm>
              <a:off x="4710831" y="2897207"/>
              <a:ext cx="310635" cy="60902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A44C47-A1FA-C013-BF37-42F282E843B1}"/>
                </a:ext>
              </a:extLst>
            </p:cNvPr>
            <p:cNvSpPr/>
            <p:nvPr/>
          </p:nvSpPr>
          <p:spPr>
            <a:xfrm rot="20567669">
              <a:off x="4160880" y="4152735"/>
              <a:ext cx="201166" cy="46383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E411B9FE-9112-3F01-EBA8-961DCAEB1BEA}"/>
                </a:ext>
              </a:extLst>
            </p:cNvPr>
            <p:cNvSpPr/>
            <p:nvPr/>
          </p:nvSpPr>
          <p:spPr>
            <a:xfrm rot="20567669">
              <a:off x="4407883" y="4104412"/>
              <a:ext cx="137199" cy="463833"/>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5FE2EED-A938-040F-27BF-8019C3A11631}"/>
                </a:ext>
              </a:extLst>
            </p:cNvPr>
            <p:cNvSpPr/>
            <p:nvPr/>
          </p:nvSpPr>
          <p:spPr>
            <a:xfrm rot="375983">
              <a:off x="4699297" y="4051379"/>
              <a:ext cx="310635" cy="60902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9392CD54-CA89-A377-D025-80CDE2FA4DED}"/>
                </a:ext>
              </a:extLst>
            </p:cNvPr>
            <p:cNvGrpSpPr/>
            <p:nvPr/>
          </p:nvGrpSpPr>
          <p:grpSpPr>
            <a:xfrm>
              <a:off x="5866443" y="3259402"/>
              <a:ext cx="1086593" cy="1053918"/>
              <a:chOff x="6828293" y="4081149"/>
              <a:chExt cx="1448790" cy="1405223"/>
            </a:xfrm>
          </p:grpSpPr>
          <p:grpSp>
            <p:nvGrpSpPr>
              <p:cNvPr id="87" name="Group 86">
                <a:extLst>
                  <a:ext uri="{FF2B5EF4-FFF2-40B4-BE49-F238E27FC236}">
                    <a16:creationId xmlns:a16="http://schemas.microsoft.com/office/drawing/2014/main" id="{2E95FA1B-BE03-A592-F1A5-8BF9F64C59CA}"/>
                  </a:ext>
                </a:extLst>
              </p:cNvPr>
              <p:cNvGrpSpPr/>
              <p:nvPr/>
            </p:nvGrpSpPr>
            <p:grpSpPr>
              <a:xfrm>
                <a:off x="6828293" y="4081149"/>
                <a:ext cx="1448790" cy="1021278"/>
                <a:chOff x="3218213" y="3515096"/>
                <a:chExt cx="1448790" cy="1021278"/>
              </a:xfrm>
            </p:grpSpPr>
            <p:sp>
              <p:nvSpPr>
                <p:cNvPr id="93" name="Rectangle 92">
                  <a:extLst>
                    <a:ext uri="{FF2B5EF4-FFF2-40B4-BE49-F238E27FC236}">
                      <a16:creationId xmlns:a16="http://schemas.microsoft.com/office/drawing/2014/main" id="{EFC1A891-8A58-11B7-C2C8-4077B23B6469}"/>
                    </a:ext>
                  </a:extLst>
                </p:cNvPr>
                <p:cNvSpPr/>
                <p:nvPr/>
              </p:nvSpPr>
              <p:spPr>
                <a:xfrm>
                  <a:off x="3218213" y="3515096"/>
                  <a:ext cx="1448790" cy="102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EAAF82F-DC82-F1F6-12D3-4275766D24F6}"/>
                    </a:ext>
                  </a:extLst>
                </p:cNvPr>
                <p:cNvGrpSpPr/>
                <p:nvPr/>
              </p:nvGrpSpPr>
              <p:grpSpPr>
                <a:xfrm>
                  <a:off x="3465616" y="3871356"/>
                  <a:ext cx="1047008" cy="506680"/>
                  <a:chOff x="3313216" y="3718956"/>
                  <a:chExt cx="1047008" cy="506680"/>
                </a:xfrm>
              </p:grpSpPr>
              <p:sp>
                <p:nvSpPr>
                  <p:cNvPr id="95" name="Oval 94">
                    <a:extLst>
                      <a:ext uri="{FF2B5EF4-FFF2-40B4-BE49-F238E27FC236}">
                        <a16:creationId xmlns:a16="http://schemas.microsoft.com/office/drawing/2014/main" id="{442AE1C2-3B10-FEE6-6F82-5B255B8FF567}"/>
                      </a:ext>
                    </a:extLst>
                  </p:cNvPr>
                  <p:cNvSpPr/>
                  <p:nvPr/>
                </p:nvSpPr>
                <p:spPr>
                  <a:xfrm>
                    <a:off x="3313216" y="3835730"/>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4D492A04-D941-253C-BD47-81DCEAF4FAB9}"/>
                      </a:ext>
                    </a:extLst>
                  </p:cNvPr>
                  <p:cNvSpPr/>
                  <p:nvPr/>
                </p:nvSpPr>
                <p:spPr>
                  <a:xfrm>
                    <a:off x="3407228" y="3994066"/>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6C88073-4BED-A715-3710-B655A0F6CB60}"/>
                      </a:ext>
                    </a:extLst>
                  </p:cNvPr>
                  <p:cNvSpPr/>
                  <p:nvPr/>
                </p:nvSpPr>
                <p:spPr>
                  <a:xfrm>
                    <a:off x="3618015" y="3760520"/>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4BFF5D-C700-AC05-6886-CCB2E4C8426D}"/>
                      </a:ext>
                    </a:extLst>
                  </p:cNvPr>
                  <p:cNvSpPr/>
                  <p:nvPr/>
                </p:nvSpPr>
                <p:spPr>
                  <a:xfrm>
                    <a:off x="3659578" y="3918857"/>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1E8A1B6-56C8-E57A-ECFB-2390C1734E60}"/>
                      </a:ext>
                    </a:extLst>
                  </p:cNvPr>
                  <p:cNvSpPr/>
                  <p:nvPr/>
                </p:nvSpPr>
                <p:spPr>
                  <a:xfrm>
                    <a:off x="4115792" y="4142509"/>
                    <a:ext cx="83127" cy="831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6699E97-E4BB-EDF5-FD0E-1B932992C51E}"/>
                      </a:ext>
                    </a:extLst>
                  </p:cNvPr>
                  <p:cNvSpPr/>
                  <p:nvPr/>
                </p:nvSpPr>
                <p:spPr>
                  <a:xfrm>
                    <a:off x="4152407" y="4009901"/>
                    <a:ext cx="83127" cy="831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F8BC5FDE-D8F7-AFB4-E29D-E2C4E5A31B49}"/>
                      </a:ext>
                    </a:extLst>
                  </p:cNvPr>
                  <p:cNvSpPr/>
                  <p:nvPr/>
                </p:nvSpPr>
                <p:spPr>
                  <a:xfrm>
                    <a:off x="4193970" y="3718956"/>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02C1845-C6A8-A3DB-0D29-76B787E5FF41}"/>
                      </a:ext>
                    </a:extLst>
                  </p:cNvPr>
                  <p:cNvSpPr/>
                  <p:nvPr/>
                </p:nvSpPr>
                <p:spPr>
                  <a:xfrm>
                    <a:off x="4277097" y="3856512"/>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8" name="TextBox 87">
                <a:extLst>
                  <a:ext uri="{FF2B5EF4-FFF2-40B4-BE49-F238E27FC236}">
                    <a16:creationId xmlns:a16="http://schemas.microsoft.com/office/drawing/2014/main" id="{3DF5530F-496F-D151-8669-0196FA714B38}"/>
                  </a:ext>
                </a:extLst>
              </p:cNvPr>
              <p:cNvSpPr txBox="1"/>
              <p:nvPr/>
            </p:nvSpPr>
            <p:spPr>
              <a:xfrm>
                <a:off x="7360984" y="5118260"/>
                <a:ext cx="675149" cy="368112"/>
              </a:xfrm>
              <a:prstGeom prst="rect">
                <a:avLst/>
              </a:prstGeom>
              <a:noFill/>
            </p:spPr>
            <p:txBody>
              <a:bodyPr wrap="square" rtlCol="0">
                <a:spAutoFit/>
              </a:bodyPr>
              <a:lstStyle/>
              <a:p>
                <a:r>
                  <a:rPr lang="en-US" b="1" dirty="0"/>
                  <a:t>K=4</a:t>
                </a:r>
              </a:p>
            </p:txBody>
          </p:sp>
          <p:sp>
            <p:nvSpPr>
              <p:cNvPr id="89" name="Oval 88">
                <a:extLst>
                  <a:ext uri="{FF2B5EF4-FFF2-40B4-BE49-F238E27FC236}">
                    <a16:creationId xmlns:a16="http://schemas.microsoft.com/office/drawing/2014/main" id="{1E1B276A-44D4-317E-EC12-9FE0D3003E5E}"/>
                  </a:ext>
                </a:extLst>
              </p:cNvPr>
              <p:cNvSpPr/>
              <p:nvPr/>
            </p:nvSpPr>
            <p:spPr>
              <a:xfrm rot="20108798">
                <a:off x="7946725" y="4288502"/>
                <a:ext cx="164448" cy="4457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81F0CDD-5FC4-7EB8-8FAA-063435FF74AC}"/>
                  </a:ext>
                </a:extLst>
              </p:cNvPr>
              <p:cNvSpPr/>
              <p:nvPr/>
            </p:nvSpPr>
            <p:spPr>
              <a:xfrm rot="20567669">
                <a:off x="7090677" y="4381996"/>
                <a:ext cx="182932" cy="61844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61DBC1A-FAED-4ABF-8E00-F759151AFEEF}"/>
                  </a:ext>
                </a:extLst>
              </p:cNvPr>
              <p:cNvSpPr/>
              <p:nvPr/>
            </p:nvSpPr>
            <p:spPr>
              <a:xfrm rot="20567669">
                <a:off x="7376608" y="4328088"/>
                <a:ext cx="182932" cy="61844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4F8478A-6640-4752-0191-91AB54DA13ED}"/>
                  </a:ext>
                </a:extLst>
              </p:cNvPr>
              <p:cNvSpPr/>
              <p:nvPr/>
            </p:nvSpPr>
            <p:spPr>
              <a:xfrm rot="629602">
                <a:off x="7854751" y="4656179"/>
                <a:ext cx="160430" cy="37522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6081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20761" y="1513244"/>
            <a:ext cx="7912519" cy="3625326"/>
          </a:xfrm>
        </p:spPr>
        <p:txBody>
          <a:bodyPr vert="horz" wrap="square" lIns="68580" tIns="34290" rIns="68580" bIns="34290" rtlCol="0" anchor="t" anchorCtr="0">
            <a:noAutofit/>
          </a:bodyPr>
          <a:lstStyle/>
          <a:p>
            <a:pPr marL="573088" lvl="0" indent="-457200" algn="l" rtl="0">
              <a:lnSpc>
                <a:spcPct val="90000"/>
              </a:lnSpc>
              <a:spcBef>
                <a:spcPts val="0"/>
              </a:spcBef>
              <a:spcAft>
                <a:spcPts val="600"/>
              </a:spcAft>
              <a:buClr>
                <a:schemeClr val="dk1"/>
              </a:buClr>
              <a:buSzPts val="2800"/>
              <a:buChar char="•"/>
            </a:pPr>
            <a:r>
              <a:rPr lang="en-US" dirty="0"/>
              <a:t>Can be used for: </a:t>
            </a:r>
          </a:p>
          <a:p>
            <a:pPr marL="1030288" lvl="1" indent="-457200">
              <a:lnSpc>
                <a:spcPct val="90000"/>
              </a:lnSpc>
              <a:spcBef>
                <a:spcPts val="0"/>
              </a:spcBef>
              <a:spcAft>
                <a:spcPts val="600"/>
              </a:spcAft>
              <a:buClr>
                <a:schemeClr val="dk1"/>
              </a:buClr>
              <a:buSzPts val="2800"/>
            </a:pPr>
            <a:r>
              <a:rPr lang="en-US" dirty="0"/>
              <a:t>Exploratory data analysis</a:t>
            </a:r>
          </a:p>
          <a:p>
            <a:pPr marL="1030288" lvl="1" indent="-457200">
              <a:lnSpc>
                <a:spcPct val="90000"/>
              </a:lnSpc>
              <a:spcBef>
                <a:spcPts val="0"/>
              </a:spcBef>
              <a:spcAft>
                <a:spcPts val="600"/>
              </a:spcAft>
              <a:buClr>
                <a:schemeClr val="dk1"/>
              </a:buClr>
              <a:buSzPts val="2800"/>
            </a:pPr>
            <a:r>
              <a:rPr lang="en-US" dirty="0"/>
              <a:t>Data preprocessing (data aggregation)</a:t>
            </a:r>
          </a:p>
          <a:p>
            <a:pPr marL="573088" lvl="0" indent="-457200" algn="l" rtl="0">
              <a:lnSpc>
                <a:spcPct val="90000"/>
              </a:lnSpc>
              <a:spcBef>
                <a:spcPts val="0"/>
              </a:spcBef>
              <a:spcAft>
                <a:spcPts val="600"/>
              </a:spcAft>
              <a:buClr>
                <a:schemeClr val="dk1"/>
              </a:buClr>
              <a:buSzPts val="2800"/>
              <a:buChar char="•"/>
            </a:pPr>
            <a:r>
              <a:rPr lang="en-US" dirty="0"/>
              <a:t>Applications:</a:t>
            </a:r>
          </a:p>
          <a:p>
            <a:pPr marL="1030288" lvl="1" indent="-457200">
              <a:lnSpc>
                <a:spcPct val="90000"/>
              </a:lnSpc>
              <a:spcBef>
                <a:spcPts val="0"/>
              </a:spcBef>
              <a:spcAft>
                <a:spcPts val="600"/>
              </a:spcAft>
              <a:buClr>
                <a:schemeClr val="dk1"/>
              </a:buClr>
              <a:buSzPts val="2800"/>
            </a:pPr>
            <a:r>
              <a:rPr lang="en-US" dirty="0"/>
              <a:t>Market segmentation: subdivide a market into distinct subsets of customers where any subset may conceivably be selected as a market target to be reached with a distinct marketing mix</a:t>
            </a:r>
          </a:p>
          <a:p>
            <a:pPr marL="228600" lvl="0" indent="-228600" algn="l" rtl="0">
              <a:lnSpc>
                <a:spcPct val="90000"/>
              </a:lnSpc>
              <a:spcBef>
                <a:spcPts val="0"/>
              </a:spcBef>
              <a:spcAft>
                <a:spcPts val="600"/>
              </a:spcAft>
              <a:buClr>
                <a:schemeClr val="dk1"/>
              </a:buClr>
              <a:buSzPts val="2800"/>
              <a:buChar char="•"/>
            </a:pPr>
            <a:endParaRPr lang="en-US" dirty="0"/>
          </a:p>
        </p:txBody>
      </p:sp>
      <p:sp>
        <p:nvSpPr>
          <p:cNvPr id="12" name="Title 1">
            <a:extLst>
              <a:ext uri="{FF2B5EF4-FFF2-40B4-BE49-F238E27FC236}">
                <a16:creationId xmlns:a16="http://schemas.microsoft.com/office/drawing/2014/main" id="{7C71F0C3-0887-BF32-C548-773B96BC6D97}"/>
              </a:ext>
            </a:extLst>
          </p:cNvPr>
          <p:cNvSpPr txBox="1">
            <a:spLocks/>
          </p:cNvSpPr>
          <p:nvPr/>
        </p:nvSpPr>
        <p:spPr>
          <a:xfrm>
            <a:off x="620762" y="384555"/>
            <a:ext cx="7912519" cy="919886"/>
          </a:xfrm>
          <a:prstGeom prst="rect">
            <a:avLst/>
          </a:prstGeom>
          <a:noFill/>
          <a:ln>
            <a:noFill/>
          </a:ln>
        </p:spPr>
        <p:txBody>
          <a:bodyPr wrap="square" lIns="91425" tIns="91425" rIns="91425" bIns="91425" anchor="b"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Clustering</a:t>
            </a:r>
          </a:p>
        </p:txBody>
      </p:sp>
    </p:spTree>
    <p:extLst>
      <p:ext uri="{BB962C8B-B14F-4D97-AF65-F5344CB8AC3E}">
        <p14:creationId xmlns:p14="http://schemas.microsoft.com/office/powerpoint/2010/main" val="371829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0087" y="454111"/>
            <a:ext cx="7922860" cy="804654"/>
          </a:xfrm>
        </p:spPr>
        <p:txBody>
          <a:bodyPr anchor="b">
            <a:normAutofit/>
          </a:bodyPr>
          <a:lstStyle/>
          <a:p>
            <a:r>
              <a:rPr lang="en-US" sz="4000" dirty="0">
                <a:ea typeface="+mj-lt"/>
                <a:cs typeface="+mj-lt"/>
              </a:rPr>
              <a:t>Clustering Types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26626" y="1516580"/>
            <a:ext cx="7922860" cy="2840347"/>
          </a:xfrm>
        </p:spPr>
        <p:txBody>
          <a:bodyPr vert="horz" wrap="square" lIns="68580" tIns="34290" rIns="68580" bIns="34290" rtlCol="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Partitional clustering: no overlap between clusters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endParaRPr lang="en-US" dirty="0"/>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Hierarchical clustering: clusters are nested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grpSp>
        <p:nvGrpSpPr>
          <p:cNvPr id="5" name="Group 4">
            <a:extLst>
              <a:ext uri="{FF2B5EF4-FFF2-40B4-BE49-F238E27FC236}">
                <a16:creationId xmlns:a16="http://schemas.microsoft.com/office/drawing/2014/main" id="{020F0A0E-FE11-F60B-D01E-37A57BD1225E}"/>
              </a:ext>
            </a:extLst>
          </p:cNvPr>
          <p:cNvGrpSpPr/>
          <p:nvPr/>
        </p:nvGrpSpPr>
        <p:grpSpPr>
          <a:xfrm>
            <a:off x="3270332" y="2022467"/>
            <a:ext cx="1519478" cy="1288583"/>
            <a:chOff x="6828293" y="4081149"/>
            <a:chExt cx="1448790" cy="1263440"/>
          </a:xfrm>
        </p:grpSpPr>
        <p:grpSp>
          <p:nvGrpSpPr>
            <p:cNvPr id="6" name="Group 5">
              <a:extLst>
                <a:ext uri="{FF2B5EF4-FFF2-40B4-BE49-F238E27FC236}">
                  <a16:creationId xmlns:a16="http://schemas.microsoft.com/office/drawing/2014/main" id="{613952F2-4008-C9CF-33DC-A9ABBD522822}"/>
                </a:ext>
              </a:extLst>
            </p:cNvPr>
            <p:cNvGrpSpPr/>
            <p:nvPr/>
          </p:nvGrpSpPr>
          <p:grpSpPr>
            <a:xfrm>
              <a:off x="6828293" y="4081149"/>
              <a:ext cx="1448790" cy="1021278"/>
              <a:chOff x="3218213" y="3515096"/>
              <a:chExt cx="1448790" cy="1021278"/>
            </a:xfrm>
          </p:grpSpPr>
          <p:sp>
            <p:nvSpPr>
              <p:cNvPr id="12" name="Rectangle 11">
                <a:extLst>
                  <a:ext uri="{FF2B5EF4-FFF2-40B4-BE49-F238E27FC236}">
                    <a16:creationId xmlns:a16="http://schemas.microsoft.com/office/drawing/2014/main" id="{D404747A-7556-5B67-8B57-47B19B0659A0}"/>
                  </a:ext>
                </a:extLst>
              </p:cNvPr>
              <p:cNvSpPr/>
              <p:nvPr/>
            </p:nvSpPr>
            <p:spPr>
              <a:xfrm>
                <a:off x="3218213" y="3515096"/>
                <a:ext cx="1448790" cy="1021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3" name="Group 12">
                <a:extLst>
                  <a:ext uri="{FF2B5EF4-FFF2-40B4-BE49-F238E27FC236}">
                    <a16:creationId xmlns:a16="http://schemas.microsoft.com/office/drawing/2014/main" id="{7296504E-88B1-75E1-8741-E0D500971062}"/>
                  </a:ext>
                </a:extLst>
              </p:cNvPr>
              <p:cNvGrpSpPr/>
              <p:nvPr/>
            </p:nvGrpSpPr>
            <p:grpSpPr>
              <a:xfrm>
                <a:off x="3465616" y="3871356"/>
                <a:ext cx="1047008" cy="506680"/>
                <a:chOff x="3313216" y="3718956"/>
                <a:chExt cx="1047008" cy="506680"/>
              </a:xfrm>
            </p:grpSpPr>
            <p:sp>
              <p:nvSpPr>
                <p:cNvPr id="14" name="Oval 13">
                  <a:extLst>
                    <a:ext uri="{FF2B5EF4-FFF2-40B4-BE49-F238E27FC236}">
                      <a16:creationId xmlns:a16="http://schemas.microsoft.com/office/drawing/2014/main" id="{5751E1D5-7568-08C1-0BCD-61EE0597664B}"/>
                    </a:ext>
                  </a:extLst>
                </p:cNvPr>
                <p:cNvSpPr/>
                <p:nvPr/>
              </p:nvSpPr>
              <p:spPr>
                <a:xfrm>
                  <a:off x="3313216" y="3835730"/>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Oval 14">
                  <a:extLst>
                    <a:ext uri="{FF2B5EF4-FFF2-40B4-BE49-F238E27FC236}">
                      <a16:creationId xmlns:a16="http://schemas.microsoft.com/office/drawing/2014/main" id="{E5FC89EC-6BD4-C221-03B8-7C473B2033F8}"/>
                    </a:ext>
                  </a:extLst>
                </p:cNvPr>
                <p:cNvSpPr/>
                <p:nvPr/>
              </p:nvSpPr>
              <p:spPr>
                <a:xfrm>
                  <a:off x="3407228" y="3994066"/>
                  <a:ext cx="83127" cy="8312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Oval 15">
                  <a:extLst>
                    <a:ext uri="{FF2B5EF4-FFF2-40B4-BE49-F238E27FC236}">
                      <a16:creationId xmlns:a16="http://schemas.microsoft.com/office/drawing/2014/main" id="{95607044-19E5-4F28-8697-B9AAFD991429}"/>
                    </a:ext>
                  </a:extLst>
                </p:cNvPr>
                <p:cNvSpPr/>
                <p:nvPr/>
              </p:nvSpPr>
              <p:spPr>
                <a:xfrm>
                  <a:off x="3618015" y="3760520"/>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Oval 16">
                  <a:extLst>
                    <a:ext uri="{FF2B5EF4-FFF2-40B4-BE49-F238E27FC236}">
                      <a16:creationId xmlns:a16="http://schemas.microsoft.com/office/drawing/2014/main" id="{5CBCE1C3-7F88-BD2E-8BE9-CD4CCD231D5C}"/>
                    </a:ext>
                  </a:extLst>
                </p:cNvPr>
                <p:cNvSpPr/>
                <p:nvPr/>
              </p:nvSpPr>
              <p:spPr>
                <a:xfrm>
                  <a:off x="3659578" y="3918857"/>
                  <a:ext cx="83127" cy="831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Oval 17">
                  <a:extLst>
                    <a:ext uri="{FF2B5EF4-FFF2-40B4-BE49-F238E27FC236}">
                      <a16:creationId xmlns:a16="http://schemas.microsoft.com/office/drawing/2014/main" id="{32A15EAB-1C91-8F3F-6E34-8E967E82C111}"/>
                    </a:ext>
                  </a:extLst>
                </p:cNvPr>
                <p:cNvSpPr/>
                <p:nvPr/>
              </p:nvSpPr>
              <p:spPr>
                <a:xfrm>
                  <a:off x="4115792" y="4142509"/>
                  <a:ext cx="83127" cy="831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Oval 18">
                  <a:extLst>
                    <a:ext uri="{FF2B5EF4-FFF2-40B4-BE49-F238E27FC236}">
                      <a16:creationId xmlns:a16="http://schemas.microsoft.com/office/drawing/2014/main" id="{8A98027E-8AF4-1C84-F467-853966C8B925}"/>
                    </a:ext>
                  </a:extLst>
                </p:cNvPr>
                <p:cNvSpPr/>
                <p:nvPr/>
              </p:nvSpPr>
              <p:spPr>
                <a:xfrm>
                  <a:off x="4152407" y="4009901"/>
                  <a:ext cx="83127" cy="831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Oval 19">
                  <a:extLst>
                    <a:ext uri="{FF2B5EF4-FFF2-40B4-BE49-F238E27FC236}">
                      <a16:creationId xmlns:a16="http://schemas.microsoft.com/office/drawing/2014/main" id="{000C2802-D752-D4A8-7C80-DD5EDDDCC8FE}"/>
                    </a:ext>
                  </a:extLst>
                </p:cNvPr>
                <p:cNvSpPr/>
                <p:nvPr/>
              </p:nvSpPr>
              <p:spPr>
                <a:xfrm>
                  <a:off x="4193970" y="3718956"/>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Oval 20">
                  <a:extLst>
                    <a:ext uri="{FF2B5EF4-FFF2-40B4-BE49-F238E27FC236}">
                      <a16:creationId xmlns:a16="http://schemas.microsoft.com/office/drawing/2014/main" id="{9B7FA755-D277-C8F0-F26B-44E3D59A9F6E}"/>
                    </a:ext>
                  </a:extLst>
                </p:cNvPr>
                <p:cNvSpPr/>
                <p:nvPr/>
              </p:nvSpPr>
              <p:spPr>
                <a:xfrm>
                  <a:off x="4277097" y="3856512"/>
                  <a:ext cx="83127" cy="831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sp>
          <p:nvSpPr>
            <p:cNvPr id="7" name="TextBox 6">
              <a:extLst>
                <a:ext uri="{FF2B5EF4-FFF2-40B4-BE49-F238E27FC236}">
                  <a16:creationId xmlns:a16="http://schemas.microsoft.com/office/drawing/2014/main" id="{3062BC67-8109-3940-9875-65F8ECDD540A}"/>
                </a:ext>
              </a:extLst>
            </p:cNvPr>
            <p:cNvSpPr txBox="1"/>
            <p:nvPr/>
          </p:nvSpPr>
          <p:spPr>
            <a:xfrm>
              <a:off x="7463621" y="5118261"/>
              <a:ext cx="572512" cy="226328"/>
            </a:xfrm>
            <a:prstGeom prst="rect">
              <a:avLst/>
            </a:prstGeom>
            <a:noFill/>
          </p:spPr>
          <p:txBody>
            <a:bodyPr wrap="square" rtlCol="0">
              <a:spAutoFit/>
            </a:bodyPr>
            <a:lstStyle/>
            <a:p>
              <a:r>
                <a:rPr lang="en-US" sz="900" b="1" dirty="0"/>
                <a:t>K=4</a:t>
              </a:r>
            </a:p>
          </p:txBody>
        </p:sp>
        <p:sp>
          <p:nvSpPr>
            <p:cNvPr id="8" name="Oval 7">
              <a:extLst>
                <a:ext uri="{FF2B5EF4-FFF2-40B4-BE49-F238E27FC236}">
                  <a16:creationId xmlns:a16="http://schemas.microsoft.com/office/drawing/2014/main" id="{4FE0F993-7556-BF1D-D08F-1AF353AB5BDF}"/>
                </a:ext>
              </a:extLst>
            </p:cNvPr>
            <p:cNvSpPr/>
            <p:nvPr/>
          </p:nvSpPr>
          <p:spPr>
            <a:xfrm rot="20108798">
              <a:off x="7946725" y="4288502"/>
              <a:ext cx="164448" cy="44572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Oval 8">
              <a:extLst>
                <a:ext uri="{FF2B5EF4-FFF2-40B4-BE49-F238E27FC236}">
                  <a16:creationId xmlns:a16="http://schemas.microsoft.com/office/drawing/2014/main" id="{433A7F8D-9FE1-AC2E-BBAD-D2635BE363B3}"/>
                </a:ext>
              </a:extLst>
            </p:cNvPr>
            <p:cNvSpPr/>
            <p:nvPr/>
          </p:nvSpPr>
          <p:spPr>
            <a:xfrm rot="20567669">
              <a:off x="7090677" y="4381996"/>
              <a:ext cx="182932" cy="61844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Oval 9">
              <a:extLst>
                <a:ext uri="{FF2B5EF4-FFF2-40B4-BE49-F238E27FC236}">
                  <a16:creationId xmlns:a16="http://schemas.microsoft.com/office/drawing/2014/main" id="{4EE4CAD4-0923-F5B2-B939-5D1DE743C476}"/>
                </a:ext>
              </a:extLst>
            </p:cNvPr>
            <p:cNvSpPr/>
            <p:nvPr/>
          </p:nvSpPr>
          <p:spPr>
            <a:xfrm rot="20567669">
              <a:off x="7376608" y="4328088"/>
              <a:ext cx="182932" cy="61844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Oval 10">
              <a:extLst>
                <a:ext uri="{FF2B5EF4-FFF2-40B4-BE49-F238E27FC236}">
                  <a16:creationId xmlns:a16="http://schemas.microsoft.com/office/drawing/2014/main" id="{810A21D4-17B4-A48C-6B56-1B5FEFC2D818}"/>
                </a:ext>
              </a:extLst>
            </p:cNvPr>
            <p:cNvSpPr/>
            <p:nvPr/>
          </p:nvSpPr>
          <p:spPr>
            <a:xfrm rot="629602">
              <a:off x="7854751" y="4656179"/>
              <a:ext cx="160430" cy="375225"/>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26" name="Group 25">
            <a:extLst>
              <a:ext uri="{FF2B5EF4-FFF2-40B4-BE49-F238E27FC236}">
                <a16:creationId xmlns:a16="http://schemas.microsoft.com/office/drawing/2014/main" id="{15792EE4-7A0D-02DE-03A3-426BCD8B2CF0}"/>
              </a:ext>
            </a:extLst>
          </p:cNvPr>
          <p:cNvGrpSpPr/>
          <p:nvPr/>
        </p:nvGrpSpPr>
        <p:grpSpPr>
          <a:xfrm>
            <a:off x="1101290" y="3977521"/>
            <a:ext cx="6694099" cy="1269852"/>
            <a:chOff x="1773980" y="3749048"/>
            <a:chExt cx="6694099" cy="1269852"/>
          </a:xfrm>
        </p:grpSpPr>
        <p:graphicFrame>
          <p:nvGraphicFramePr>
            <p:cNvPr id="22" name="Object 4">
              <a:extLst>
                <a:ext uri="{FF2B5EF4-FFF2-40B4-BE49-F238E27FC236}">
                  <a16:creationId xmlns:a16="http://schemas.microsoft.com/office/drawing/2014/main" id="{029A5650-9211-6669-623A-6053A82FE6D0}"/>
                </a:ext>
              </a:extLst>
            </p:cNvPr>
            <p:cNvGraphicFramePr>
              <a:graphicFrameLocks noChangeAspect="1"/>
            </p:cNvGraphicFramePr>
            <p:nvPr>
              <p:extLst>
                <p:ext uri="{D42A27DB-BD31-4B8C-83A1-F6EECF244321}">
                  <p14:modId xmlns:p14="http://schemas.microsoft.com/office/powerpoint/2010/main" val="1149598974"/>
                </p:ext>
              </p:extLst>
            </p:nvPr>
          </p:nvGraphicFramePr>
          <p:xfrm>
            <a:off x="1773980" y="3975073"/>
            <a:ext cx="1510393" cy="981451"/>
          </p:xfrm>
          <a:graphic>
            <a:graphicData uri="http://schemas.openxmlformats.org/presentationml/2006/ole">
              <mc:AlternateContent xmlns:mc="http://schemas.openxmlformats.org/markup-compatibility/2006">
                <mc:Choice xmlns:v="urn:schemas-microsoft-com:vml" Requires="v">
                  <p:oleObj name="VISIO" r:id="rId3" imgW="2761200" imgH="1794600" progId="Visio.Drawing.6">
                    <p:embed/>
                  </p:oleObj>
                </mc:Choice>
                <mc:Fallback>
                  <p:oleObj name="VISIO" r:id="rId3" imgW="2761200" imgH="1794600" progId="Visio.Drawing.6">
                    <p:embed/>
                    <p:pic>
                      <p:nvPicPr>
                        <p:cNvPr id="22" name="Object 4">
                          <a:extLst>
                            <a:ext uri="{FF2B5EF4-FFF2-40B4-BE49-F238E27FC236}">
                              <a16:creationId xmlns:a16="http://schemas.microsoft.com/office/drawing/2014/main" id="{029A5650-9211-6669-623A-6053A82FE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980" y="3975073"/>
                          <a:ext cx="1510393" cy="9814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3" name="Object 3">
              <a:extLst>
                <a:ext uri="{FF2B5EF4-FFF2-40B4-BE49-F238E27FC236}">
                  <a16:creationId xmlns:a16="http://schemas.microsoft.com/office/drawing/2014/main" id="{686B53DE-3862-DC9E-24A2-F768E5221CA4}"/>
                </a:ext>
              </a:extLst>
            </p:cNvPr>
            <p:cNvGraphicFramePr>
              <a:graphicFrameLocks noChangeAspect="1"/>
            </p:cNvGraphicFramePr>
            <p:nvPr>
              <p:extLst>
                <p:ext uri="{D42A27DB-BD31-4B8C-83A1-F6EECF244321}">
                  <p14:modId xmlns:p14="http://schemas.microsoft.com/office/powerpoint/2010/main" val="2946346056"/>
                </p:ext>
              </p:extLst>
            </p:nvPr>
          </p:nvGraphicFramePr>
          <p:xfrm>
            <a:off x="5930568" y="3943158"/>
            <a:ext cx="1510393" cy="1075742"/>
          </p:xfrm>
          <a:graphic>
            <a:graphicData uri="http://schemas.openxmlformats.org/presentationml/2006/ole">
              <mc:AlternateContent xmlns:mc="http://schemas.openxmlformats.org/markup-compatibility/2006">
                <mc:Choice xmlns:v="urn:schemas-microsoft-com:vml" Requires="v">
                  <p:oleObj name="VISIO" r:id="rId5" imgW="2752560" imgH="1960200" progId="Visio.Drawing.6">
                    <p:embed/>
                  </p:oleObj>
                </mc:Choice>
                <mc:Fallback>
                  <p:oleObj name="VISIO" r:id="rId5" imgW="2752560" imgH="1960200" progId="Visio.Drawing.6">
                    <p:embed/>
                    <p:pic>
                      <p:nvPicPr>
                        <p:cNvPr id="23" name="Object 3">
                          <a:extLst>
                            <a:ext uri="{FF2B5EF4-FFF2-40B4-BE49-F238E27FC236}">
                              <a16:creationId xmlns:a16="http://schemas.microsoft.com/office/drawing/2014/main" id="{686B53DE-3862-DC9E-24A2-F768E5221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568" y="3943158"/>
                          <a:ext cx="1510393" cy="10757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4" name="Object 5">
              <a:extLst>
                <a:ext uri="{FF2B5EF4-FFF2-40B4-BE49-F238E27FC236}">
                  <a16:creationId xmlns:a16="http://schemas.microsoft.com/office/drawing/2014/main" id="{1AB78AEC-5922-209F-8FF5-B6AA402BFE21}"/>
                </a:ext>
              </a:extLst>
            </p:cNvPr>
            <p:cNvGraphicFramePr>
              <a:graphicFrameLocks noChangeAspect="1"/>
            </p:cNvGraphicFramePr>
            <p:nvPr>
              <p:extLst>
                <p:ext uri="{D42A27DB-BD31-4B8C-83A1-F6EECF244321}">
                  <p14:modId xmlns:p14="http://schemas.microsoft.com/office/powerpoint/2010/main" val="3600746873"/>
                </p:ext>
              </p:extLst>
            </p:nvPr>
          </p:nvGraphicFramePr>
          <p:xfrm>
            <a:off x="3448651" y="3807912"/>
            <a:ext cx="894318" cy="1152125"/>
          </p:xfrm>
          <a:graphic>
            <a:graphicData uri="http://schemas.openxmlformats.org/presentationml/2006/ole">
              <mc:AlternateContent xmlns:mc="http://schemas.openxmlformats.org/markup-compatibility/2006">
                <mc:Choice xmlns:v="urn:schemas-microsoft-com:vml" Requires="v">
                  <p:oleObj name="VISIO" r:id="rId7" imgW="1380960" imgH="1779120" progId="Visio.Drawing.6">
                    <p:embed/>
                  </p:oleObj>
                </mc:Choice>
                <mc:Fallback>
                  <p:oleObj name="VISIO" r:id="rId7" imgW="1380960" imgH="1779120" progId="Visio.Drawing.6">
                    <p:embed/>
                    <p:pic>
                      <p:nvPicPr>
                        <p:cNvPr id="24" name="Object 5">
                          <a:extLst>
                            <a:ext uri="{FF2B5EF4-FFF2-40B4-BE49-F238E27FC236}">
                              <a16:creationId xmlns:a16="http://schemas.microsoft.com/office/drawing/2014/main" id="{1AB78AEC-5922-209F-8FF5-B6AA402BFE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8651" y="3807912"/>
                          <a:ext cx="894318" cy="1152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5" name="Object 6">
              <a:extLst>
                <a:ext uri="{FF2B5EF4-FFF2-40B4-BE49-F238E27FC236}">
                  <a16:creationId xmlns:a16="http://schemas.microsoft.com/office/drawing/2014/main" id="{E5E43CE5-0A87-8C63-538E-88CE10754684}"/>
                </a:ext>
              </a:extLst>
            </p:cNvPr>
            <p:cNvGraphicFramePr>
              <a:graphicFrameLocks noChangeAspect="1"/>
            </p:cNvGraphicFramePr>
            <p:nvPr>
              <p:extLst>
                <p:ext uri="{D42A27DB-BD31-4B8C-83A1-F6EECF244321}">
                  <p14:modId xmlns:p14="http://schemas.microsoft.com/office/powerpoint/2010/main" val="3227907222"/>
                </p:ext>
              </p:extLst>
            </p:nvPr>
          </p:nvGraphicFramePr>
          <p:xfrm>
            <a:off x="7504234" y="3749048"/>
            <a:ext cx="963845" cy="1152126"/>
          </p:xfrm>
          <a:graphic>
            <a:graphicData uri="http://schemas.openxmlformats.org/presentationml/2006/ole">
              <mc:AlternateContent xmlns:mc="http://schemas.openxmlformats.org/markup-compatibility/2006">
                <mc:Choice xmlns:v="urn:schemas-microsoft-com:vml" Requires="v">
                  <p:oleObj name="VISIO" r:id="rId9" imgW="1473120" imgH="1760040" progId="Visio.Drawing.6">
                    <p:embed/>
                  </p:oleObj>
                </mc:Choice>
                <mc:Fallback>
                  <p:oleObj name="VISIO" r:id="rId9" imgW="1473120" imgH="1760040" progId="Visio.Drawing.6">
                    <p:embed/>
                    <p:pic>
                      <p:nvPicPr>
                        <p:cNvPr id="25" name="Object 6">
                          <a:extLst>
                            <a:ext uri="{FF2B5EF4-FFF2-40B4-BE49-F238E27FC236}">
                              <a16:creationId xmlns:a16="http://schemas.microsoft.com/office/drawing/2014/main" id="{E5E43CE5-0A87-8C63-538E-88CE107546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4234" y="3749048"/>
                          <a:ext cx="963845" cy="1152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cxnSp>
        <p:nvCxnSpPr>
          <p:cNvPr id="28" name="Straight Connector 27">
            <a:extLst>
              <a:ext uri="{FF2B5EF4-FFF2-40B4-BE49-F238E27FC236}">
                <a16:creationId xmlns:a16="http://schemas.microsoft.com/office/drawing/2014/main" id="{192BCF97-573B-5542-912F-7659E1180911}"/>
              </a:ext>
            </a:extLst>
          </p:cNvPr>
          <p:cNvCxnSpPr/>
          <p:nvPr/>
        </p:nvCxnSpPr>
        <p:spPr>
          <a:xfrm>
            <a:off x="2775961" y="4553712"/>
            <a:ext cx="894318" cy="0"/>
          </a:xfrm>
          <a:prstGeom prst="line">
            <a:avLst/>
          </a:prstGeom>
        </p:spPr>
        <p:style>
          <a:lnRef idx="1">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94768D8C-EA18-6B40-B9AB-CA1ECF3A0F72}"/>
              </a:ext>
            </a:extLst>
          </p:cNvPr>
          <p:cNvSpPr txBox="1"/>
          <p:nvPr/>
        </p:nvSpPr>
        <p:spPr>
          <a:xfrm>
            <a:off x="3652256" y="4332566"/>
            <a:ext cx="1605543" cy="230832"/>
          </a:xfrm>
          <a:prstGeom prst="rect">
            <a:avLst/>
          </a:prstGeom>
        </p:spPr>
        <p:txBody>
          <a:bodyPr wrap="square" rtlCol="0">
            <a:spAutoFit/>
          </a:bodyPr>
          <a:lstStyle/>
          <a:p>
            <a:r>
              <a:rPr lang="en-US" sz="900" dirty="0"/>
              <a:t>3 clusters: {p1},{p2,p3}, {p4}</a:t>
            </a:r>
          </a:p>
        </p:txBody>
      </p:sp>
      <p:cxnSp>
        <p:nvCxnSpPr>
          <p:cNvPr id="30" name="Straight Connector 29">
            <a:extLst>
              <a:ext uri="{FF2B5EF4-FFF2-40B4-BE49-F238E27FC236}">
                <a16:creationId xmlns:a16="http://schemas.microsoft.com/office/drawing/2014/main" id="{4DD843BB-7E47-1047-80D5-FE34472159A1}"/>
              </a:ext>
            </a:extLst>
          </p:cNvPr>
          <p:cNvCxnSpPr/>
          <p:nvPr/>
        </p:nvCxnSpPr>
        <p:spPr>
          <a:xfrm>
            <a:off x="2747128" y="4824984"/>
            <a:ext cx="894318" cy="0"/>
          </a:xfrm>
          <a:prstGeom prst="line">
            <a:avLst/>
          </a:prstGeom>
        </p:spPr>
        <p:style>
          <a:lnRef idx="1">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35DA558-21D1-CC4F-853B-C7977B0D94F3}"/>
              </a:ext>
            </a:extLst>
          </p:cNvPr>
          <p:cNvSpPr txBox="1"/>
          <p:nvPr/>
        </p:nvSpPr>
        <p:spPr>
          <a:xfrm>
            <a:off x="3652256" y="4739573"/>
            <a:ext cx="1855612" cy="230832"/>
          </a:xfrm>
          <a:prstGeom prst="rect">
            <a:avLst/>
          </a:prstGeom>
        </p:spPr>
        <p:txBody>
          <a:bodyPr wrap="square" rtlCol="0">
            <a:spAutoFit/>
          </a:bodyPr>
          <a:lstStyle/>
          <a:p>
            <a:r>
              <a:rPr lang="en-US" sz="900" dirty="0"/>
              <a:t>4 clusters: {p1},{p2},{p3}, {p4}</a:t>
            </a:r>
          </a:p>
        </p:txBody>
      </p:sp>
    </p:spTree>
    <p:extLst>
      <p:ext uri="{BB962C8B-B14F-4D97-AF65-F5344CB8AC3E}">
        <p14:creationId xmlns:p14="http://schemas.microsoft.com/office/powerpoint/2010/main" val="226425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K-Means Algorithm</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3533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9053" y="445146"/>
            <a:ext cx="7922860" cy="804654"/>
          </a:xfrm>
        </p:spPr>
        <p:txBody>
          <a:bodyPr anchor="b">
            <a:normAutofit/>
          </a:bodyPr>
          <a:lstStyle/>
          <a:p>
            <a:r>
              <a:rPr lang="en-US" sz="4000" dirty="0">
                <a:ea typeface="+mj-lt"/>
                <a:cs typeface="+mj-lt"/>
              </a:rPr>
              <a:t>K-Means Algorithm</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35590" y="1516577"/>
            <a:ext cx="7922860" cy="2840347"/>
          </a:xfrm>
        </p:spPr>
        <p:txBody>
          <a:bodyPr vert="horz" wrap="square" lIns="68580" tIns="34290" rIns="68580" bIns="34290" rtlCol="0" anchor="t" anchorCtr="0">
            <a:noAutofit/>
          </a:bodyPr>
          <a:lstStyle/>
          <a:p>
            <a:pPr marL="228600" lvl="0" indent="-228600" algn="l" rtl="0">
              <a:lnSpc>
                <a:spcPct val="90000"/>
              </a:lnSpc>
              <a:spcBef>
                <a:spcPts val="0"/>
              </a:spcBef>
              <a:spcAft>
                <a:spcPts val="600"/>
              </a:spcAft>
              <a:buClr>
                <a:schemeClr val="dk1"/>
              </a:buClr>
              <a:buSzPts val="2800"/>
              <a:buChar char="•"/>
            </a:pPr>
            <a:r>
              <a:rPr lang="en-US" dirty="0">
                <a:solidFill>
                  <a:srgbClr val="084183"/>
                </a:solidFill>
              </a:rPr>
              <a:t>Mostly widely used partitional clustering approach</a:t>
            </a:r>
          </a:p>
          <a:p>
            <a:pPr marL="228600" lvl="0" indent="-228600" algn="l" rtl="0">
              <a:lnSpc>
                <a:spcPct val="90000"/>
              </a:lnSpc>
              <a:spcBef>
                <a:spcPts val="0"/>
              </a:spcBef>
              <a:spcAft>
                <a:spcPts val="600"/>
              </a:spcAft>
              <a:buClr>
                <a:schemeClr val="dk1"/>
              </a:buClr>
              <a:buSzPts val="2800"/>
              <a:buChar char="•"/>
            </a:pPr>
            <a:r>
              <a:rPr lang="en-US" dirty="0">
                <a:solidFill>
                  <a:srgbClr val="084183"/>
                </a:solidFill>
              </a:rPr>
              <a:t>Simple and efficient</a:t>
            </a:r>
          </a:p>
          <a:p>
            <a:pPr marL="228600" lvl="0" indent="-228600" algn="l" rtl="0">
              <a:lnSpc>
                <a:spcPct val="90000"/>
              </a:lnSpc>
              <a:spcBef>
                <a:spcPts val="0"/>
              </a:spcBef>
              <a:spcAft>
                <a:spcPts val="600"/>
              </a:spcAft>
              <a:buClr>
                <a:schemeClr val="dk1"/>
              </a:buClr>
              <a:buSzPts val="2800"/>
              <a:buChar char="•"/>
            </a:pPr>
            <a:r>
              <a:rPr lang="en-US" dirty="0">
                <a:solidFill>
                  <a:srgbClr val="084183"/>
                </a:solidFill>
              </a:rPr>
              <a:t>Design:</a:t>
            </a:r>
          </a:p>
          <a:p>
            <a:pPr marL="854075" lvl="1" indent="-396875">
              <a:lnSpc>
                <a:spcPct val="90000"/>
              </a:lnSpc>
              <a:spcBef>
                <a:spcPts val="0"/>
              </a:spcBef>
              <a:spcAft>
                <a:spcPts val="600"/>
              </a:spcAft>
              <a:buClr>
                <a:schemeClr val="dk1"/>
              </a:buClr>
              <a:buSzPts val="2800"/>
            </a:pPr>
            <a:r>
              <a:rPr lang="en-US" dirty="0">
                <a:solidFill>
                  <a:srgbClr val="084183"/>
                </a:solidFill>
              </a:rPr>
              <a:t>Input: a collection of data records, the number of clusters, i.e., K</a:t>
            </a:r>
          </a:p>
          <a:p>
            <a:pPr marL="854075" lvl="1" indent="-396875">
              <a:lnSpc>
                <a:spcPct val="90000"/>
              </a:lnSpc>
              <a:spcBef>
                <a:spcPts val="0"/>
              </a:spcBef>
              <a:spcAft>
                <a:spcPts val="600"/>
              </a:spcAft>
              <a:buClr>
                <a:schemeClr val="dk1"/>
              </a:buClr>
              <a:buSzPts val="2800"/>
            </a:pPr>
            <a:r>
              <a:rPr lang="en-US" dirty="0">
                <a:solidFill>
                  <a:srgbClr val="084183"/>
                </a:solidFill>
              </a:rPr>
              <a:t>Process: </a:t>
            </a:r>
          </a:p>
          <a:p>
            <a:pPr marL="1143000" lvl="2" indent="-338138">
              <a:lnSpc>
                <a:spcPct val="90000"/>
              </a:lnSpc>
              <a:spcBef>
                <a:spcPts val="0"/>
              </a:spcBef>
              <a:spcAft>
                <a:spcPts val="600"/>
              </a:spcAft>
              <a:buClr>
                <a:schemeClr val="dk1"/>
              </a:buClr>
              <a:buSzPct val="100000"/>
              <a:buFont typeface="+mj-lt"/>
              <a:buAutoNum type="arabicPeriod"/>
            </a:pPr>
            <a:r>
              <a:rPr lang="en-US" dirty="0">
                <a:solidFill>
                  <a:srgbClr val="084183"/>
                </a:solidFill>
              </a:rPr>
              <a:t>Randomly choose K points as the initial centroids,</a:t>
            </a:r>
          </a:p>
          <a:p>
            <a:pPr marL="1143000" lvl="2" indent="-338138">
              <a:lnSpc>
                <a:spcPct val="90000"/>
              </a:lnSpc>
              <a:spcBef>
                <a:spcPts val="0"/>
              </a:spcBef>
              <a:spcAft>
                <a:spcPts val="600"/>
              </a:spcAft>
              <a:buClr>
                <a:schemeClr val="dk1"/>
              </a:buClr>
              <a:buSzPct val="100000"/>
              <a:buFont typeface="+mj-lt"/>
              <a:buAutoNum type="arabicPeriod"/>
            </a:pPr>
            <a:r>
              <a:rPr lang="en-US" dirty="0">
                <a:solidFill>
                  <a:srgbClr val="084183"/>
                </a:solidFill>
              </a:rPr>
              <a:t>Generate K clusters by assigning all points to the closest centroid</a:t>
            </a:r>
          </a:p>
          <a:p>
            <a:pPr marL="1143000" lvl="2" indent="-338138">
              <a:lnSpc>
                <a:spcPct val="90000"/>
              </a:lnSpc>
              <a:spcBef>
                <a:spcPts val="0"/>
              </a:spcBef>
              <a:spcAft>
                <a:spcPts val="600"/>
              </a:spcAft>
              <a:buClr>
                <a:schemeClr val="dk1"/>
              </a:buClr>
              <a:buSzPct val="100000"/>
              <a:buFont typeface="+mj-lt"/>
              <a:buAutoNum type="arabicPeriod"/>
            </a:pPr>
            <a:r>
              <a:rPr lang="en-US" dirty="0">
                <a:solidFill>
                  <a:srgbClr val="084183"/>
                </a:solidFill>
              </a:rPr>
              <a:t>Recompute the centroid of each cluster</a:t>
            </a:r>
          </a:p>
          <a:p>
            <a:pPr marL="1143000" lvl="2" indent="-338138">
              <a:lnSpc>
                <a:spcPct val="90000"/>
              </a:lnSpc>
              <a:spcBef>
                <a:spcPts val="0"/>
              </a:spcBef>
              <a:spcAft>
                <a:spcPts val="600"/>
              </a:spcAft>
              <a:buClr>
                <a:schemeClr val="dk1"/>
              </a:buClr>
              <a:buSzPct val="100000"/>
              <a:buFont typeface="+mj-lt"/>
              <a:buAutoNum type="arabicPeriod"/>
            </a:pPr>
            <a:r>
              <a:rPr lang="en-US" dirty="0">
                <a:solidFill>
                  <a:srgbClr val="084183"/>
                </a:solidFill>
              </a:rPr>
              <a:t>Repeat steps 2, 3 until the centroid don’t change</a:t>
            </a:r>
          </a:p>
        </p:txBody>
      </p:sp>
    </p:spTree>
    <p:extLst>
      <p:ext uri="{BB962C8B-B14F-4D97-AF65-F5344CB8AC3E}">
        <p14:creationId xmlns:p14="http://schemas.microsoft.com/office/powerpoint/2010/main" val="4106722033"/>
      </p:ext>
    </p:extLst>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18433</TotalTime>
  <Words>1774</Words>
  <Application>Microsoft Office PowerPoint</Application>
  <PresentationFormat>On-screen Show (16:10)</PresentationFormat>
  <Paragraphs>199</Paragraphs>
  <Slides>22</Slides>
  <Notes>22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7" baseType="lpstr">
      <vt:lpstr>Abadi Extra Light</vt:lpstr>
      <vt:lpstr>-apple-system</vt:lpstr>
      <vt:lpstr>Arial</vt:lpstr>
      <vt:lpstr>Calibri</vt:lpstr>
      <vt:lpstr>Cambria</vt:lpstr>
      <vt:lpstr>Corbel</vt:lpstr>
      <vt:lpstr>Franklin Gothic</vt:lpstr>
      <vt:lpstr>Helvetica</vt:lpstr>
      <vt:lpstr>Helvetica Neue</vt:lpstr>
      <vt:lpstr>Noto Sans Symbols</vt:lpstr>
      <vt:lpstr>Tahoma</vt:lpstr>
      <vt:lpstr>Times New Roman</vt:lpstr>
      <vt:lpstr>1_Penn</vt:lpstr>
      <vt:lpstr>VISIO</vt:lpstr>
      <vt:lpstr>Equation</vt:lpstr>
      <vt:lpstr>Data Clustering</vt:lpstr>
      <vt:lpstr>Contents</vt:lpstr>
      <vt:lpstr>Clustering</vt:lpstr>
      <vt:lpstr>PowerPoint Presentation</vt:lpstr>
      <vt:lpstr>PowerPoint Presentation</vt:lpstr>
      <vt:lpstr>PowerPoint Presentation</vt:lpstr>
      <vt:lpstr>Clustering Types</vt:lpstr>
      <vt:lpstr>K-Means Algorithm</vt:lpstr>
      <vt:lpstr>K-Means Algorithm</vt:lpstr>
      <vt:lpstr>Example</vt:lpstr>
      <vt:lpstr>Implementation</vt:lpstr>
      <vt:lpstr>Implementation</vt:lpstr>
      <vt:lpstr>Preprocessing for K-Means</vt:lpstr>
      <vt:lpstr>Evaluate the Clustering Result</vt:lpstr>
      <vt:lpstr>Evaluate the Clustering Result</vt:lpstr>
      <vt:lpstr>External Index</vt:lpstr>
      <vt:lpstr>External Index</vt:lpstr>
      <vt:lpstr>Internal Index</vt:lpstr>
      <vt:lpstr>Internal Measures: Cohesion and Separation</vt:lpstr>
      <vt:lpstr>Internal Index</vt:lpstr>
      <vt:lpstr>Finding the optimal K</vt:lpstr>
      <vt:lpstr>Another Approach</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358</cp:revision>
  <dcterms:modified xsi:type="dcterms:W3CDTF">2022-09-09T14:31:28Z</dcterms:modified>
</cp:coreProperties>
</file>