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16" r:id="rId2"/>
    <p:sldMasterId id="2147483728" r:id="rId3"/>
  </p:sldMasterIdLst>
  <p:notesMasterIdLst>
    <p:notesMasterId r:id="rId27"/>
  </p:notesMasterIdLst>
  <p:handoutMasterIdLst>
    <p:handoutMasterId r:id="rId28"/>
  </p:handoutMasterIdLst>
  <p:sldIdLst>
    <p:sldId id="926" r:id="rId4"/>
    <p:sldId id="311" r:id="rId5"/>
    <p:sldId id="1090" r:id="rId6"/>
    <p:sldId id="1098" r:id="rId7"/>
    <p:sldId id="1100" r:id="rId8"/>
    <p:sldId id="1123" r:id="rId9"/>
    <p:sldId id="1102" r:id="rId10"/>
    <p:sldId id="1124" r:id="rId11"/>
    <p:sldId id="1125" r:id="rId12"/>
    <p:sldId id="1106" r:id="rId13"/>
    <p:sldId id="1107" r:id="rId14"/>
    <p:sldId id="1108" r:id="rId15"/>
    <p:sldId id="1109" r:id="rId16"/>
    <p:sldId id="1110" r:id="rId17"/>
    <p:sldId id="1111" r:id="rId18"/>
    <p:sldId id="1112" r:id="rId19"/>
    <p:sldId id="1113" r:id="rId20"/>
    <p:sldId id="1114" r:id="rId21"/>
    <p:sldId id="1122" r:id="rId22"/>
    <p:sldId id="1117" r:id="rId23"/>
    <p:sldId id="1118" r:id="rId24"/>
    <p:sldId id="1120" r:id="rId25"/>
    <p:sldId id="1121" r:id="rId26"/>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8"/>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8099-D61E-D5E4-BBEF-B720CB62D7CB}" v="2" dt="2022-06-27T17:51:00.648"/>
    <p1510:client id="{8D077F45-1841-3184-9250-60B3304AC464}" v="1" dt="2022-06-27T18:00:58.828"/>
    <p1510:client id="{ABD1CBFA-0125-B3E3-A1C2-F488C3E0FD58}" v="30" dt="2022-06-21T16:59:19.338"/>
    <p1510:client id="{BC62C741-A63B-DD1B-6EA1-3A47ECFD96FC}" v="936" dt="2022-06-16T17:57:32.335"/>
    <p1510:client id="{D3C6221C-3862-C511-3FFB-BFA3250542BD}" v="34" dt="2022-06-27T17:50:26.593"/>
    <p1510:client id="{DB16068A-D82B-03AB-D87E-8D06ACB3E863}" v="44" dt="2022-06-27T17:45:21.845"/>
  </p1510:revLst>
</p1510:revInfo>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452" autoAdjust="0"/>
  </p:normalViewPr>
  <p:slideViewPr>
    <p:cSldViewPr snapToGrid="0">
      <p:cViewPr varScale="1">
        <p:scale>
          <a:sx n="89" d="100"/>
          <a:sy n="89" d="100"/>
        </p:scale>
        <p:origin x="1243" y="72"/>
      </p:cViewPr>
      <p:guideLst>
        <p:guide orient="horz" pos="1800"/>
        <p:guide pos="2880"/>
      </p:guideLst>
    </p:cSldViewPr>
  </p:slideViewPr>
  <p:notesTextViewPr>
    <p:cViewPr>
      <p:scale>
        <a:sx n="1" d="1"/>
        <a:sy n="1" d="1"/>
      </p:scale>
      <p:origin x="0" y="0"/>
    </p:cViewPr>
  </p:notesTextViewPr>
  <p:sorterViewPr>
    <p:cViewPr>
      <p:scale>
        <a:sx n="100" d="100"/>
        <a:sy n="100" d="100"/>
      </p:scale>
      <p:origin x="0" y="-1282"/>
    </p:cViewPr>
  </p:sorterViewPr>
  <p:notesViewPr>
    <p:cSldViewPr snapToGrid="0">
      <p:cViewPr>
        <p:scale>
          <a:sx n="1" d="2"/>
          <a:sy n="1" d="2"/>
        </p:scale>
        <p:origin x="5640" y="207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8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79"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78" Type="http://customschemas.google.com/relationships/presentationmetadata" Target="metadata"/><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8" Type="http://schemas.openxmlformats.org/officeDocument/2006/relationships/slide" Target="slides/slide5.xml"/><Relationship Id="rId8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383235-BBAF-1502-9A24-AB2DBBE6A035}"/>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9832C2-5F69-5EA8-AEE4-C9497C98A5D7}"/>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AEDBA11E-C193-0643-9D06-5465BE1EA505}" type="datetimeFigureOut">
              <a:rPr lang="en-US" smtClean="0"/>
              <a:t>9/9/2022</a:t>
            </a:fld>
            <a:endParaRPr lang="en-US"/>
          </a:p>
        </p:txBody>
      </p:sp>
      <p:sp>
        <p:nvSpPr>
          <p:cNvPr id="4" name="Footer Placeholder 3">
            <a:extLst>
              <a:ext uri="{FF2B5EF4-FFF2-40B4-BE49-F238E27FC236}">
                <a16:creationId xmlns:a16="http://schemas.microsoft.com/office/drawing/2014/main" id="{2D3105AE-DA14-6B96-AD05-4A81CFF57D23}"/>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F76BF8-BEB9-02F4-C4E0-8A2ECE491077}"/>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CD6BAEB-9188-B44B-9739-53F147CEFD4D}" type="slidenum">
              <a:rPr lang="en-US" smtClean="0"/>
              <a:t>‹#›</a:t>
            </a:fld>
            <a:endParaRPr lang="en-US"/>
          </a:p>
        </p:txBody>
      </p:sp>
    </p:spTree>
    <p:extLst>
      <p:ext uri="{BB962C8B-B14F-4D97-AF65-F5344CB8AC3E}">
        <p14:creationId xmlns:p14="http://schemas.microsoft.com/office/powerpoint/2010/main" val="1919124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Machine learning methods are designed to estimate the definition of f  from the data so that we can use f to make prediction or inference.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1249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Predication is to predict values of the target variables using f and X.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006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Inference is to study the relationship such as the type of relationship, the influence of a feature on the targeted variable.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37728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Studying on what factors impact on the price of a house can help us make investment decision.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8828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panose="020B0600070205080204" pitchFamily="34" charset="-128"/>
              </a:rPr>
              <a:t>Wish to learn the impact of three different media, i.e., newspaper, radio, TV, on the sales</a:t>
            </a:r>
          </a:p>
          <a:p>
            <a:r>
              <a:rPr lang="en-US" altLang="en-US" dirty="0">
                <a:ea typeface="ＭＳ Ｐゴシック" panose="020B0600070205080204" pitchFamily="34" charset="-128"/>
              </a:rPr>
              <a:t>Examine the relationship between the sales and budget for each of the three media,</a:t>
            </a:r>
          </a:p>
          <a:p>
            <a:r>
              <a:rPr lang="en-US" altLang="en-US" dirty="0">
                <a:ea typeface="ＭＳ Ｐゴシック" panose="020B0600070205080204" pitchFamily="34" charset="-128"/>
              </a:rPr>
              <a:t>Purpose: Achieve better budget allocation.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686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71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supervised learning, the targeted variable Y is observable, such as the labels of emails or the selling prices of houses. The learning process is supervised based on a training dataset where Y’s value for each record is known. It is typical to leverage crowdsourcing to label large scale data at a low cost. Typical machine learning models for supervise learnings can be categorized into classification and regression. </a:t>
            </a:r>
          </a:p>
          <a:p>
            <a:endParaRPr lang="en-US" dirty="0">
              <a:ea typeface="Calibri" panose="020F0502020204030204"/>
              <a:cs typeface="Calibri"/>
            </a:endParaRPr>
          </a:p>
          <a:p>
            <a:r>
              <a:rPr lang="en-US" dirty="0">
                <a:ea typeface="Calibri" panose="020F0502020204030204"/>
                <a:cs typeface="Calibri"/>
              </a:rPr>
              <a:t>In unsupervised learning, Y is not observable. Labeled data is not required for the learning process. It aims to learn some specific pattern in the data. Typical models can be for data clustering and association rule discovery.</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3020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a supervised learning, a training set is required where the values of the features, i.e., X, and the targeted variable, i.e., Y, are given. The learning result is a model that can be used to compute Y’s value based on X’s value. </a:t>
            </a:r>
          </a:p>
          <a:p>
            <a:endParaRPr lang="en-US" dirty="0">
              <a:ea typeface="Calibri" panose="020F0502020204030204"/>
              <a:cs typeface="Calibri"/>
            </a:endParaRPr>
          </a:p>
          <a:p>
            <a:r>
              <a:rPr lang="en-US" dirty="0">
                <a:ea typeface="Calibri" panose="020F0502020204030204"/>
                <a:cs typeface="Calibri"/>
              </a:rPr>
              <a:t>A test set is used to evaluate the performance of the learned model. The predicted labels of the data records in the set will be compared to the true labels to determine how accurate the model is for the prediction.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16791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97560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Clustering is to group data objects so that similar ones are grouped together and different ones fall into different groups. The ideal clustering result should minimize the intra-cluster distances and maximize the inter-cluster distances.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194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The data objects are grouped into three clusters, represented with different colors and markers. In the left figure, the clusters are well separated. The clusters in the right figure are not.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62106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Generating clusters for customers helps summarize the types of customers and make marketing decisions.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3350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Association rule discovery is usually used in transaction data, where each transaction contains several items. The targeted pattern is related to the dependency between those items.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93047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Association rule discovery can also be used to find the potential correlation </a:t>
            </a:r>
            <a:r>
              <a:rPr lang="en-US">
                <a:ea typeface="Calibri" panose="020F0502020204030204"/>
                <a:cs typeface="Calibri"/>
              </a:rPr>
              <a:t>between events.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4158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targeted</a:t>
            </a:r>
            <a:r>
              <a:rPr lang="zh-CN" altLang="en-US" dirty="0">
                <a:ea typeface="Calibri" panose="020F0502020204030204"/>
                <a:cs typeface="Calibri"/>
              </a:rPr>
              <a:t> </a:t>
            </a:r>
            <a:r>
              <a:rPr lang="en-US" altLang="zh-CN" dirty="0">
                <a:ea typeface="Calibri" panose="020F0502020204030204"/>
                <a:cs typeface="Calibri"/>
              </a:rPr>
              <a:t>variable,</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observable</a:t>
            </a:r>
            <a:r>
              <a:rPr lang="zh-CN" altLang="en-US" dirty="0">
                <a:ea typeface="Calibri" panose="020F0502020204030204"/>
                <a:cs typeface="Calibri"/>
              </a:rPr>
              <a:t> </a:t>
            </a:r>
            <a:r>
              <a:rPr lang="en-US" altLang="zh-CN" dirty="0">
                <a:ea typeface="Calibri" panose="020F0502020204030204"/>
                <a:cs typeface="Calibri"/>
              </a:rPr>
              <a:t>features</a:t>
            </a:r>
          </a:p>
          <a:p>
            <a:endParaRPr lang="en-US"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assumption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derive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observations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features.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modeled</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Once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have</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predict</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point</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corresponds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learn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learned</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new</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8348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red</a:t>
            </a:r>
            <a:r>
              <a:rPr lang="zh-CN" altLang="en-US" dirty="0">
                <a:ea typeface="Calibri" panose="020F0502020204030204"/>
                <a:cs typeface="Calibri"/>
              </a:rPr>
              <a:t> </a:t>
            </a:r>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learned</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model</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observations.</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fits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pretty</a:t>
            </a:r>
            <a:r>
              <a:rPr lang="zh-CN" altLang="en-US" dirty="0">
                <a:ea typeface="Calibri" panose="020F0502020204030204"/>
                <a:cs typeface="Calibri"/>
              </a:rPr>
              <a:t> </a:t>
            </a:r>
            <a:r>
              <a:rPr lang="en-US" altLang="zh-CN" dirty="0">
                <a:ea typeface="Calibri" panose="020F0502020204030204"/>
                <a:cs typeface="Calibri"/>
              </a:rPr>
              <a:t>well.</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(predicted)</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actual</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good</a:t>
            </a:r>
            <a:r>
              <a:rPr lang="zh-CN" altLang="en-US" dirty="0">
                <a:ea typeface="Calibri" panose="020F0502020204030204"/>
                <a:cs typeface="Calibri"/>
              </a:rPr>
              <a:t> </a:t>
            </a:r>
            <a:r>
              <a:rPr lang="en-US" altLang="zh-CN" dirty="0">
                <a:ea typeface="Calibri" panose="020F0502020204030204"/>
                <a:cs typeface="Calibri"/>
              </a:rPr>
              <a:t>model,</a:t>
            </a:r>
            <a:r>
              <a:rPr lang="zh-CN" altLang="en-US" dirty="0">
                <a:ea typeface="Calibri" panose="020F0502020204030204"/>
                <a:cs typeface="Calibri"/>
              </a:rPr>
              <a:t> </a:t>
            </a:r>
            <a:r>
              <a:rPr lang="en-US" altLang="zh-CN" dirty="0">
                <a:ea typeface="Calibri" panose="020F0502020204030204"/>
                <a:cs typeface="Calibri"/>
              </a:rPr>
              <a:t>their</a:t>
            </a:r>
            <a:r>
              <a:rPr lang="zh-CN" altLang="en-US" dirty="0">
                <a:ea typeface="Calibri" panose="020F0502020204030204"/>
                <a:cs typeface="Calibri"/>
              </a:rPr>
              <a:t> </a:t>
            </a:r>
            <a:r>
              <a:rPr lang="en-US" altLang="zh-CN" dirty="0">
                <a:ea typeface="Calibri" panose="020F0502020204030204"/>
                <a:cs typeface="Calibri"/>
              </a:rPr>
              <a:t>differences,</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errors,</a:t>
            </a:r>
            <a:r>
              <a:rPr lang="zh-CN" altLang="en-US" dirty="0">
                <a:ea typeface="Calibri" panose="020F0502020204030204"/>
                <a:cs typeface="Calibri"/>
              </a:rPr>
              <a:t> </a:t>
            </a:r>
            <a:r>
              <a:rPr lang="en-US" altLang="zh-CN" dirty="0">
                <a:ea typeface="Calibri" panose="020F0502020204030204"/>
                <a:cs typeface="Calibri"/>
              </a:rPr>
              <a:t>should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random</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zero</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0654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larger</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difficult</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estimate</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these</a:t>
            </a:r>
            <a:r>
              <a:rPr lang="zh-CN" altLang="en-US" dirty="0">
                <a:ea typeface="Calibri" panose="020F0502020204030204"/>
                <a:cs typeface="Calibri"/>
              </a:rPr>
              <a:t> </a:t>
            </a:r>
            <a:r>
              <a:rPr lang="en-US" altLang="zh-CN" dirty="0">
                <a:ea typeface="Calibri" panose="020F0502020204030204"/>
                <a:cs typeface="Calibri"/>
              </a:rPr>
              <a:t>figures,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first</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has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lowest</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 and we can easily find a smooth line fitting the data. The last one has the highest standard deviation and the data is quite chaos. It is obviously the hardest one to estimate the f model.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25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This one shows the true model and the model learned from the data using a machine learning algorithm. In the data with the lowest </a:t>
            </a:r>
            <a:r>
              <a:rPr lang="en-US" dirty="0" err="1">
                <a:ea typeface="Calibri" panose="020F0502020204030204"/>
                <a:cs typeface="Calibri"/>
              </a:rPr>
              <a:t>sd</a:t>
            </a:r>
            <a:r>
              <a:rPr lang="en-US" dirty="0">
                <a:ea typeface="Calibri" panose="020F0502020204030204"/>
                <a:cs typeface="Calibri"/>
              </a:rPr>
              <a:t>, the two models perfectly align together. The higher the </a:t>
            </a:r>
            <a:r>
              <a:rPr lang="en-US" dirty="0" err="1">
                <a:ea typeface="Calibri" panose="020F0502020204030204"/>
                <a:cs typeface="Calibri"/>
              </a:rPr>
              <a:t>sd</a:t>
            </a:r>
            <a:r>
              <a:rPr lang="en-US" dirty="0">
                <a:ea typeface="Calibri" panose="020F0502020204030204"/>
                <a:cs typeface="Calibri"/>
              </a:rPr>
              <a:t> is, the more difference is between the two models.</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1124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example shows the model between Income, i.e., the targeted variable, and two features, Years of Education and Seniority. The red spots represent the data records. The blue surface represents the learned model.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3632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 Id="rId4" Type="http://schemas.openxmlformats.org/officeDocument/2006/relationships/hyperlink" Target="https://creativecommons.org/licenses/by-sa/4.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72747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70763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740298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1400" b="0" i="0" u="none" strike="noStrike" cap="none" dirty="0" err="1">
                <a:solidFill>
                  <a:srgbClr val="000000"/>
                </a:solidFill>
                <a:effectLst/>
                <a:latin typeface="Arial"/>
                <a:ea typeface="Arial"/>
                <a:cs typeface="Arial"/>
                <a:sym typeface="Arial"/>
              </a:rPr>
              <a:t>,</a:t>
            </a:r>
            <a:r>
              <a:rPr lang="en-US" sz="800" dirty="0" err="1">
                <a:uFillTx/>
              </a:rPr>
              <a:t>this</a:t>
            </a:r>
            <a:r>
              <a:rPr lang="en-US" sz="800" dirty="0">
                <a:uFillTx/>
              </a:rPr>
              <a:t> work is licensed under a </a:t>
            </a:r>
            <a:r>
              <a:rPr lang="en-US" sz="800" dirty="0">
                <a:uFillTx/>
                <a:hlinkClick r:id="rId3"/>
              </a:rPr>
              <a:t>Creative Commons Attribution-4.0 International License</a:t>
            </a:r>
            <a:endParaRPr lang="en-US" sz="800" dirty="0"/>
          </a:p>
        </p:txBody>
      </p:sp>
    </p:spTree>
    <p:extLst>
      <p:ext uri="{BB962C8B-B14F-4D97-AF65-F5344CB8AC3E}">
        <p14:creationId xmlns:p14="http://schemas.microsoft.com/office/powerpoint/2010/main" val="265698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31835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746532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96559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sp>
        <p:nvSpPr>
          <p:cNvPr id="6" name="Shape 31">
            <a:extLst>
              <a:ext uri="{FF2B5EF4-FFF2-40B4-BE49-F238E27FC236}">
                <a16:creationId xmlns:a16="http://schemas.microsoft.com/office/drawing/2014/main" id="{8DF1F58E-8EB7-4C99-BDC7-D2F7F0F99CAB}"/>
              </a:ext>
            </a:extLst>
          </p:cNvPr>
          <p:cNvSpPr>
            <a:spLocks/>
          </p:cNvSpPr>
          <p:nvPr userDrawn="1"/>
        </p:nvSpPr>
        <p:spPr>
          <a:xfrm>
            <a:off x="0" y="5504657"/>
            <a:ext cx="743802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18274114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51798070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2270399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00379034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8874584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87333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48344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799526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10441053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86035988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6180605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08201699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76279684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576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815674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7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282014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0" y="5504657"/>
            <a:ext cx="801014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290924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99551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65205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b="0" i="0" u="none" strike="noStrike" cap="none" dirty="0">
                <a:solidFill>
                  <a:srgbClr val="000000"/>
                </a:solidFill>
                <a:effectLst/>
                <a:uFillTx/>
                <a:latin typeface="Arial"/>
                <a:ea typeface="Arial"/>
                <a:cs typeface="Arial"/>
                <a:sym typeface="Arial"/>
              </a:rPr>
              <a:t>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773557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093435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95896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209324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829543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895075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787115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77293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1788770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809061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8608535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0" y="5504657"/>
            <a:ext cx="795162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669104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92967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8138665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849294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419666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88578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31704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51403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8961835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93686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0" y="5504657"/>
            <a:ext cx="810524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72003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0" y="5504657"/>
            <a:ext cx="821389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 </a:t>
            </a:r>
            <a:r>
              <a:rPr lang="en-US" sz="800" dirty="0">
                <a:hlinkClick r:id="rId4"/>
              </a:rPr>
              <a:t>nse</a:t>
            </a:r>
            <a:r>
              <a:rPr lang="en-US" sz="800" dirty="0"/>
              <a:t>.</a:t>
            </a:r>
          </a:p>
        </p:txBody>
      </p:sp>
    </p:spTree>
    <p:extLst>
      <p:ext uri="{BB962C8B-B14F-4D97-AF65-F5344CB8AC3E}">
        <p14:creationId xmlns:p14="http://schemas.microsoft.com/office/powerpoint/2010/main" val="341748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76443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46937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800" dirty="0" err="1">
                <a:uFillTx/>
              </a:rPr>
              <a:t>this</a:t>
            </a:r>
            <a:r>
              <a:rPr lang="en-US" sz="800" dirty="0">
                <a:uFillTx/>
              </a:rPr>
              <a:t>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89167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763706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3945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6" Type="http://schemas.openxmlformats.org/officeDocument/2006/relationships/hyperlink" Target="https://www.cs.rit.edu/~x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hyperlink" Target="https://www.cs.rit.edu/~xl/" TargetMode="Externa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8031320"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dirty="0"/>
              <a:t>By </a:t>
            </a:r>
            <a:r>
              <a:rPr lang="en-US" dirty="0" err="1"/>
              <a:t>Xumin</a:t>
            </a:r>
            <a:r>
              <a:rPr lang="en-US" dirty="0"/>
              <a:t> Liu </a:t>
            </a:r>
            <a:r>
              <a:rPr lang="en-US" dirty="0">
                <a:hlinkClick r:id="rId16"/>
              </a:rPr>
              <a:t>https://www.cs.rit.edu/~xl/</a:t>
            </a:r>
            <a:r>
              <a:rPr lang="en-US" dirty="0"/>
              <a:t>. Except where otherwise noted, this work is licensed under a </a:t>
            </a:r>
            <a:r>
              <a:rPr lang="en-US" dirty="0">
                <a:hlinkClick r:id="rId17"/>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75237345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44" r:id="rId13"/>
    <p:sldLayoutId id="214748374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9/9/2022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1832349859"/>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6612678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233950"/>
            <a:ext cx="7919052" cy="2180166"/>
          </a:xfrm>
        </p:spPr>
        <p:txBody>
          <a:bodyPr anchor="ctr"/>
          <a:lstStyle/>
          <a:p>
            <a:pPr algn="ctr"/>
            <a:r>
              <a:rPr lang="en-US" altLang="x-none" sz="4000" dirty="0"/>
              <a:t>Overview of Machine Learning Models</a:t>
            </a:r>
            <a:endParaRPr lang="en-US" dirty="0"/>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
        <p:nvSpPr>
          <p:cNvPr id="3" name="Rectangle 2">
            <a:extLst>
              <a:ext uri="{FF2B5EF4-FFF2-40B4-BE49-F238E27FC236}">
                <a16:creationId xmlns:a16="http://schemas.microsoft.com/office/drawing/2014/main" id="{033C6D3B-E88A-8FCD-7C7C-A0A048FE136A}"/>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8"/>
            <a:ext cx="7922860" cy="1082428"/>
          </a:xfrm>
        </p:spPr>
        <p:txBody>
          <a:bodyPr anchor="b">
            <a:normAutofit/>
          </a:bodyPr>
          <a:lstStyle/>
          <a:p>
            <a:r>
              <a:rPr lang="en-US" sz="4000" dirty="0"/>
              <a:t>Why do we Estimate f?</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17236" y="1550220"/>
            <a:ext cx="8200813" cy="3531075"/>
          </a:xfrm>
        </p:spPr>
        <p:txBody>
          <a:bodyPr vert="horz" wrap="square" lIns="68580" tIns="34290" rIns="68580" bIns="34290" rtlCol="0" anchor="t" anchorCtr="0">
            <a:noAutofit/>
          </a:bodyPr>
          <a:lstStyle/>
          <a:p>
            <a:pPr marL="573088" indent="-396875">
              <a:lnSpc>
                <a:spcPct val="90000"/>
              </a:lnSpc>
              <a:spcBef>
                <a:spcPts val="1000"/>
              </a:spcBef>
              <a:spcAft>
                <a:spcPts val="0"/>
              </a:spcAft>
              <a:buClr>
                <a:schemeClr val="tx1"/>
              </a:buClr>
            </a:pPr>
            <a:r>
              <a:rPr lang="en-US" sz="2400" dirty="0"/>
              <a:t>Machine Learning (or Statistics Learning) is about how to estimate f</a:t>
            </a:r>
          </a:p>
          <a:p>
            <a:pPr marL="573088" indent="-396875">
              <a:lnSpc>
                <a:spcPct val="90000"/>
              </a:lnSpc>
              <a:spcBef>
                <a:spcPts val="1000"/>
              </a:spcBef>
              <a:spcAft>
                <a:spcPts val="0"/>
              </a:spcAft>
              <a:buClr>
                <a:schemeClr val="tx1"/>
              </a:buClr>
            </a:pPr>
            <a:r>
              <a:rPr lang="en-US" sz="2400" dirty="0"/>
              <a:t>The term statistical learning refers to using the data to “learn” f</a:t>
            </a:r>
          </a:p>
          <a:p>
            <a:pPr marL="573088" indent="-396875">
              <a:lnSpc>
                <a:spcPct val="90000"/>
              </a:lnSpc>
              <a:spcBef>
                <a:spcPts val="1000"/>
              </a:spcBef>
              <a:spcAft>
                <a:spcPts val="0"/>
              </a:spcAft>
              <a:buClr>
                <a:schemeClr val="tx1"/>
              </a:buClr>
            </a:pPr>
            <a:r>
              <a:rPr lang="en-US" sz="2400" dirty="0"/>
              <a:t>There are 2 reasons for estimating f</a:t>
            </a:r>
          </a:p>
          <a:p>
            <a:pPr marL="801688" lvl="1" indent="-396875">
              <a:lnSpc>
                <a:spcPct val="90000"/>
              </a:lnSpc>
              <a:spcBef>
                <a:spcPts val="1000"/>
              </a:spcBef>
              <a:spcAft>
                <a:spcPts val="0"/>
              </a:spcAft>
              <a:buClr>
                <a:schemeClr val="tx1"/>
              </a:buClr>
            </a:pPr>
            <a:r>
              <a:rPr lang="en-US" sz="2200" dirty="0"/>
              <a:t>Prediction</a:t>
            </a:r>
          </a:p>
          <a:p>
            <a:pPr marL="801688" lvl="1" indent="-396875">
              <a:lnSpc>
                <a:spcPct val="90000"/>
              </a:lnSpc>
              <a:spcBef>
                <a:spcPts val="1000"/>
              </a:spcBef>
              <a:spcAft>
                <a:spcPts val="0"/>
              </a:spcAft>
              <a:buClr>
                <a:schemeClr val="tx1"/>
              </a:buClr>
            </a:pPr>
            <a:r>
              <a:rPr lang="en-US" sz="2200" dirty="0"/>
              <a:t>Inference</a:t>
            </a:r>
          </a:p>
          <a:p>
            <a:pPr>
              <a:lnSpc>
                <a:spcPct val="90000"/>
              </a:lnSpc>
              <a:spcBef>
                <a:spcPts val="750"/>
              </a:spcBef>
              <a:spcAft>
                <a:spcPts val="0"/>
              </a:spcAft>
              <a:buClr>
                <a:schemeClr val="tx1"/>
              </a:buClr>
            </a:pPr>
            <a:endParaRPr lang="en-US" sz="2400" dirty="0"/>
          </a:p>
          <a:p>
            <a:pPr marL="342900" indent="-342900">
              <a:spcBef>
                <a:spcPts val="600"/>
              </a:spcBef>
              <a:buClr>
                <a:schemeClr val="tx1"/>
              </a:buClr>
            </a:pPr>
            <a:endParaRPr lang="en-US" sz="2400" dirty="0">
              <a:cs typeface="Arial"/>
            </a:endParaRPr>
          </a:p>
        </p:txBody>
      </p:sp>
    </p:spTree>
    <p:extLst>
      <p:ext uri="{BB962C8B-B14F-4D97-AF65-F5344CB8AC3E}">
        <p14:creationId xmlns:p14="http://schemas.microsoft.com/office/powerpoint/2010/main" val="293679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0100"/>
            <a:ext cx="7922860" cy="1082428"/>
          </a:xfrm>
        </p:spPr>
        <p:txBody>
          <a:bodyPr anchor="b">
            <a:normAutofit/>
          </a:bodyPr>
          <a:lstStyle/>
          <a:p>
            <a:r>
              <a:rPr lang="en-US" sz="4000" dirty="0"/>
              <a:t>Prediction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6825" y="1531742"/>
            <a:ext cx="8279320" cy="3531075"/>
          </a:xfrm>
        </p:spPr>
        <p:txBody>
          <a:bodyPr vert="horz" wrap="square" lIns="68580" tIns="34290" rIns="68580" bIns="34290" rtlCol="0" anchor="t" anchorCtr="0">
            <a:noAutofit/>
          </a:bodyPr>
          <a:lstStyle/>
          <a:p>
            <a:pPr marL="517525" indent="-406400">
              <a:lnSpc>
                <a:spcPct val="90000"/>
              </a:lnSpc>
              <a:spcBef>
                <a:spcPts val="1000"/>
              </a:spcBef>
              <a:spcAft>
                <a:spcPts val="0"/>
              </a:spcAft>
              <a:buClr>
                <a:schemeClr val="tx1"/>
              </a:buClr>
            </a:pPr>
            <a:r>
              <a:rPr lang="en-US" sz="2200" dirty="0"/>
              <a:t>If we can produce a good estimate for f (and the variance of </a:t>
            </a:r>
            <a:r>
              <a:rPr lang="el-GR" sz="2200" dirty="0"/>
              <a:t>ε</a:t>
            </a:r>
            <a:r>
              <a:rPr lang="en-US" sz="2200" dirty="0"/>
              <a:t> is not too large) we can make accurate predictions for the response, Y, based on a new value of </a:t>
            </a:r>
            <a:r>
              <a:rPr lang="en-US" sz="2200" b="1" dirty="0"/>
              <a:t>X</a:t>
            </a:r>
          </a:p>
          <a:p>
            <a:pPr marL="517525" indent="-406400">
              <a:lnSpc>
                <a:spcPct val="90000"/>
              </a:lnSpc>
              <a:spcBef>
                <a:spcPts val="1000"/>
              </a:spcBef>
              <a:spcAft>
                <a:spcPts val="0"/>
              </a:spcAft>
              <a:buClr>
                <a:schemeClr val="tx1"/>
              </a:buClr>
            </a:pPr>
            <a:r>
              <a:rPr lang="en-US" sz="2200" dirty="0"/>
              <a:t>Example: direct mailing prediction</a:t>
            </a:r>
          </a:p>
          <a:p>
            <a:pPr marL="517525" lvl="1" indent="-406400">
              <a:lnSpc>
                <a:spcPct val="90000"/>
              </a:lnSpc>
              <a:spcBef>
                <a:spcPts val="500"/>
              </a:spcBef>
              <a:spcAft>
                <a:spcPts val="0"/>
              </a:spcAft>
              <a:buClr>
                <a:schemeClr val="tx1"/>
              </a:buClr>
            </a:pPr>
            <a:r>
              <a:rPr lang="en-US" sz="2200" dirty="0"/>
              <a:t>Interested in predicting how much money an individual will donate based on observations from 90,000 people on which we have recorded over 400 different characteristics.</a:t>
            </a:r>
          </a:p>
          <a:p>
            <a:pPr marL="517525" lvl="2" indent="-406400">
              <a:lnSpc>
                <a:spcPct val="90000"/>
              </a:lnSpc>
              <a:spcBef>
                <a:spcPts val="500"/>
              </a:spcBef>
              <a:spcAft>
                <a:spcPts val="0"/>
              </a:spcAft>
              <a:buClr>
                <a:schemeClr val="tx1"/>
              </a:buClr>
            </a:pPr>
            <a:r>
              <a:rPr lang="en-US" sz="2200" b="1" dirty="0"/>
              <a:t>X</a:t>
            </a:r>
            <a:r>
              <a:rPr lang="en-US" sz="2200" dirty="0"/>
              <a:t>: characteristics</a:t>
            </a:r>
          </a:p>
          <a:p>
            <a:pPr marL="517525" lvl="2" indent="-406400">
              <a:lnSpc>
                <a:spcPct val="90000"/>
              </a:lnSpc>
              <a:spcBef>
                <a:spcPts val="500"/>
              </a:spcBef>
              <a:spcAft>
                <a:spcPts val="0"/>
              </a:spcAft>
              <a:buClr>
                <a:schemeClr val="tx1"/>
              </a:buClr>
            </a:pPr>
            <a:r>
              <a:rPr lang="en-US" sz="2200" dirty="0"/>
              <a:t>Y: the donation amount</a:t>
            </a:r>
          </a:p>
          <a:p>
            <a:pPr marL="517525" lvl="1" indent="-406400">
              <a:lnSpc>
                <a:spcPct val="90000"/>
              </a:lnSpc>
              <a:spcBef>
                <a:spcPts val="500"/>
              </a:spcBef>
              <a:spcAft>
                <a:spcPts val="0"/>
              </a:spcAft>
              <a:buClr>
                <a:schemeClr val="tx1"/>
              </a:buClr>
            </a:pPr>
            <a:r>
              <a:rPr lang="en-US" sz="2200" dirty="0"/>
              <a:t>For a given individual should I send out a mailing?</a:t>
            </a:r>
          </a:p>
          <a:p>
            <a:pPr marL="517525" lvl="2" indent="-406400">
              <a:lnSpc>
                <a:spcPct val="90000"/>
              </a:lnSpc>
              <a:spcBef>
                <a:spcPts val="500"/>
              </a:spcBef>
              <a:spcAft>
                <a:spcPts val="0"/>
              </a:spcAft>
              <a:buClr>
                <a:schemeClr val="tx1"/>
              </a:buClr>
            </a:pPr>
            <a:r>
              <a:rPr lang="en-US" sz="2200" dirty="0"/>
              <a:t>Predict Y given </a:t>
            </a:r>
            <a:r>
              <a:rPr lang="en-US" sz="2200" b="1" dirty="0"/>
              <a:t>X</a:t>
            </a:r>
            <a:r>
              <a:rPr lang="en-US" sz="2200" dirty="0"/>
              <a:t> using f</a:t>
            </a:r>
          </a:p>
          <a:p>
            <a:pPr marL="1085850" indent="-342900">
              <a:lnSpc>
                <a:spcPct val="90000"/>
              </a:lnSpc>
              <a:spcBef>
                <a:spcPts val="1000"/>
              </a:spcBef>
              <a:spcAft>
                <a:spcPts val="0"/>
              </a:spcAft>
              <a:buClr>
                <a:schemeClr val="tx1"/>
              </a:buClr>
            </a:pPr>
            <a:endParaRPr lang="en-US" sz="2200" dirty="0"/>
          </a:p>
          <a:p>
            <a:pPr>
              <a:lnSpc>
                <a:spcPct val="90000"/>
              </a:lnSpc>
              <a:spcBef>
                <a:spcPts val="1000"/>
              </a:spcBef>
              <a:spcAft>
                <a:spcPts val="0"/>
              </a:spcAft>
              <a:buClr>
                <a:schemeClr val="tx1"/>
              </a:buClr>
            </a:pPr>
            <a:endParaRPr lang="en-US" sz="2400" dirty="0"/>
          </a:p>
        </p:txBody>
      </p:sp>
    </p:spTree>
    <p:extLst>
      <p:ext uri="{BB962C8B-B14F-4D97-AF65-F5344CB8AC3E}">
        <p14:creationId xmlns:p14="http://schemas.microsoft.com/office/powerpoint/2010/main" val="118085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9"/>
            <a:ext cx="7922860" cy="1082428"/>
          </a:xfrm>
        </p:spPr>
        <p:txBody>
          <a:bodyPr anchor="b">
            <a:normAutofit/>
          </a:bodyPr>
          <a:lstStyle/>
          <a:p>
            <a:r>
              <a:rPr lang="en-US" sz="4000" dirty="0"/>
              <a:t>Inference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7589" y="1531745"/>
            <a:ext cx="8259769" cy="3531075"/>
          </a:xfrm>
        </p:spPr>
        <p:txBody>
          <a:bodyPr vert="horz" wrap="square" lIns="68580" tIns="34290" rIns="68580" bIns="34290" rtlCol="0" anchor="t" anchorCtr="0">
            <a:noAutofit/>
          </a:bodyPr>
          <a:lstStyle/>
          <a:p>
            <a:pPr marL="534988" indent="-423863">
              <a:lnSpc>
                <a:spcPct val="90000"/>
              </a:lnSpc>
              <a:spcBef>
                <a:spcPts val="1000"/>
              </a:spcBef>
              <a:spcAft>
                <a:spcPts val="0"/>
              </a:spcAft>
              <a:buClr>
                <a:schemeClr val="tx1"/>
              </a:buClr>
            </a:pPr>
            <a:r>
              <a:rPr lang="en-US" sz="2400" dirty="0">
                <a:solidFill>
                  <a:schemeClr val="tx1"/>
                </a:solidFill>
              </a:rPr>
              <a:t>Alternatively, we may also be interested in the type of relationship between Y and the X's </a:t>
            </a:r>
          </a:p>
          <a:p>
            <a:pPr marL="534988" indent="-423863">
              <a:lnSpc>
                <a:spcPct val="90000"/>
              </a:lnSpc>
              <a:spcBef>
                <a:spcPts val="1000"/>
              </a:spcBef>
              <a:spcAft>
                <a:spcPts val="0"/>
              </a:spcAft>
              <a:buClr>
                <a:schemeClr val="tx1"/>
              </a:buClr>
            </a:pPr>
            <a:r>
              <a:rPr lang="en-US" sz="2400" dirty="0">
                <a:solidFill>
                  <a:schemeClr val="tx1"/>
                </a:solidFill>
              </a:rPr>
              <a:t>For example </a:t>
            </a:r>
          </a:p>
          <a:p>
            <a:pPr marL="819150" lvl="2" indent="-423863">
              <a:lnSpc>
                <a:spcPct val="90000"/>
              </a:lnSpc>
              <a:spcBef>
                <a:spcPts val="500"/>
              </a:spcBef>
              <a:spcAft>
                <a:spcPts val="0"/>
              </a:spcAft>
              <a:buClr>
                <a:schemeClr val="tx1"/>
              </a:buClr>
            </a:pPr>
            <a:r>
              <a:rPr lang="en-US" sz="2200" dirty="0">
                <a:solidFill>
                  <a:schemeClr val="tx1"/>
                </a:solidFill>
              </a:rPr>
              <a:t>Which particular predictors actually affect the response? </a:t>
            </a:r>
          </a:p>
          <a:p>
            <a:pPr marL="819150" lvl="2" indent="-423863">
              <a:lnSpc>
                <a:spcPct val="90000"/>
              </a:lnSpc>
              <a:spcBef>
                <a:spcPts val="500"/>
              </a:spcBef>
              <a:spcAft>
                <a:spcPts val="0"/>
              </a:spcAft>
              <a:buClr>
                <a:schemeClr val="tx1"/>
              </a:buClr>
            </a:pPr>
            <a:r>
              <a:rPr lang="en-US" sz="2200" dirty="0">
                <a:solidFill>
                  <a:schemeClr val="tx1"/>
                </a:solidFill>
              </a:rPr>
              <a:t>Is the relationship positive or negative? </a:t>
            </a:r>
          </a:p>
          <a:p>
            <a:pPr marL="819150" lvl="2" indent="-423863">
              <a:lnSpc>
                <a:spcPct val="90000"/>
              </a:lnSpc>
              <a:spcBef>
                <a:spcPts val="500"/>
              </a:spcBef>
              <a:spcAft>
                <a:spcPts val="0"/>
              </a:spcAft>
              <a:buClr>
                <a:schemeClr val="tx1"/>
              </a:buClr>
            </a:pPr>
            <a:r>
              <a:rPr lang="en-US" sz="2200" dirty="0">
                <a:solidFill>
                  <a:schemeClr val="tx1"/>
                </a:solidFill>
              </a:rPr>
              <a:t>Is the relationship a simple linear one or is it more complicated etc.?</a:t>
            </a:r>
          </a:p>
          <a:p>
            <a:pPr>
              <a:lnSpc>
                <a:spcPct val="90000"/>
              </a:lnSpc>
              <a:spcBef>
                <a:spcPts val="1000"/>
              </a:spcBef>
              <a:spcAft>
                <a:spcPts val="0"/>
              </a:spcAft>
              <a:buClr>
                <a:schemeClr val="tx1"/>
              </a:buClr>
            </a:pPr>
            <a:endParaRPr lang="en-US" sz="2400" dirty="0">
              <a:solidFill>
                <a:schemeClr val="tx1"/>
              </a:solidFill>
            </a:endParaRPr>
          </a:p>
          <a:p>
            <a:pPr>
              <a:lnSpc>
                <a:spcPct val="90000"/>
              </a:lnSpc>
              <a:spcBef>
                <a:spcPts val="1000"/>
              </a:spcBef>
              <a:spcAft>
                <a:spcPts val="0"/>
              </a:spcAft>
              <a:buClr>
                <a:schemeClr val="tx1"/>
              </a:buClr>
            </a:pPr>
            <a:endParaRPr lang="en-US" sz="2400" dirty="0">
              <a:solidFill>
                <a:schemeClr val="tx1"/>
              </a:solidFill>
            </a:endParaRPr>
          </a:p>
          <a:p>
            <a:pPr marL="1085850" indent="-342900">
              <a:lnSpc>
                <a:spcPct val="90000"/>
              </a:lnSpc>
              <a:spcBef>
                <a:spcPts val="1000"/>
              </a:spcBef>
              <a:spcAft>
                <a:spcPts val="0"/>
              </a:spcAft>
              <a:buClr>
                <a:schemeClr val="tx1"/>
              </a:buClr>
            </a:pPr>
            <a:endParaRPr lang="en-US" sz="2400" dirty="0">
              <a:solidFill>
                <a:schemeClr val="tx1"/>
              </a:solidFill>
            </a:endParaRPr>
          </a:p>
          <a:p>
            <a:pPr>
              <a:lnSpc>
                <a:spcPct val="90000"/>
              </a:lnSpc>
              <a:spcBef>
                <a:spcPts val="1000"/>
              </a:spcBef>
              <a:spcAft>
                <a:spcPts val="0"/>
              </a:spcAft>
              <a:buClr>
                <a:schemeClr val="tx1"/>
              </a:buClr>
            </a:pPr>
            <a:endParaRPr lang="en-US" sz="2400" dirty="0">
              <a:solidFill>
                <a:schemeClr val="tx1"/>
              </a:solidFill>
            </a:endParaRPr>
          </a:p>
        </p:txBody>
      </p:sp>
    </p:spTree>
    <p:extLst>
      <p:ext uri="{BB962C8B-B14F-4D97-AF65-F5344CB8AC3E}">
        <p14:creationId xmlns:p14="http://schemas.microsoft.com/office/powerpoint/2010/main" val="27062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6620" y="239338"/>
            <a:ext cx="7922860" cy="1082428"/>
          </a:xfrm>
        </p:spPr>
        <p:txBody>
          <a:bodyPr anchor="b">
            <a:normAutofit/>
          </a:bodyPr>
          <a:lstStyle/>
          <a:p>
            <a:r>
              <a:rPr lang="en-US" sz="4000" dirty="0"/>
              <a:t>Example: Housing Inference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37309" y="1531746"/>
            <a:ext cx="7846756" cy="3531075"/>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sz="2400" dirty="0"/>
              <a:t>Wish to predict median house price based on 14 variables</a:t>
            </a:r>
          </a:p>
          <a:p>
            <a:pPr marL="517525" indent="-461963">
              <a:lnSpc>
                <a:spcPct val="90000"/>
              </a:lnSpc>
              <a:spcBef>
                <a:spcPts val="1000"/>
              </a:spcBef>
              <a:spcAft>
                <a:spcPts val="0"/>
              </a:spcAft>
              <a:buClr>
                <a:schemeClr val="tx1"/>
              </a:buClr>
            </a:pPr>
            <a:r>
              <a:rPr lang="en-US" sz="2400" dirty="0"/>
              <a:t>Probably want to understand which factors have the biggest effect on the response and how big the effect is</a:t>
            </a:r>
          </a:p>
          <a:p>
            <a:pPr marL="517525" lvl="1" indent="-461963">
              <a:lnSpc>
                <a:spcPct val="90000"/>
              </a:lnSpc>
              <a:spcBef>
                <a:spcPts val="500"/>
              </a:spcBef>
              <a:spcAft>
                <a:spcPts val="0"/>
              </a:spcAft>
              <a:buClr>
                <a:schemeClr val="tx1"/>
              </a:buClr>
            </a:pPr>
            <a:r>
              <a:rPr lang="en-US" sz="2400" dirty="0"/>
              <a:t>E.g., how much impact does a river view have on the house value etc. </a:t>
            </a:r>
          </a:p>
          <a:p>
            <a:pPr>
              <a:lnSpc>
                <a:spcPct val="90000"/>
              </a:lnSpc>
              <a:spcBef>
                <a:spcPts val="1000"/>
              </a:spcBef>
              <a:spcAft>
                <a:spcPts val="0"/>
              </a:spcAft>
              <a:buClr>
                <a:schemeClr val="tx1"/>
              </a:buClr>
            </a:pPr>
            <a:endParaRPr lang="en-US" sz="2400" dirty="0"/>
          </a:p>
          <a:p>
            <a:pPr>
              <a:lnSpc>
                <a:spcPct val="90000"/>
              </a:lnSpc>
              <a:spcBef>
                <a:spcPts val="1000"/>
              </a:spcBef>
              <a:spcAft>
                <a:spcPts val="0"/>
              </a:spcAft>
              <a:buClr>
                <a:schemeClr val="tx1"/>
              </a:buClr>
            </a:pPr>
            <a:endParaRPr lang="en-US" sz="2400" dirty="0"/>
          </a:p>
          <a:p>
            <a:pPr>
              <a:lnSpc>
                <a:spcPct val="90000"/>
              </a:lnSpc>
              <a:spcBef>
                <a:spcPts val="1000"/>
              </a:spcBef>
              <a:spcAft>
                <a:spcPts val="0"/>
              </a:spcAft>
              <a:buClr>
                <a:schemeClr val="tx1"/>
              </a:buClr>
            </a:pPr>
            <a:endParaRPr lang="en-US" sz="2400" dirty="0"/>
          </a:p>
        </p:txBody>
      </p:sp>
    </p:spTree>
    <p:extLst>
      <p:ext uri="{BB962C8B-B14F-4D97-AF65-F5344CB8AC3E}">
        <p14:creationId xmlns:p14="http://schemas.microsoft.com/office/powerpoint/2010/main" val="34331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100"/>
            <a:ext cx="7922860" cy="1082428"/>
          </a:xfrm>
        </p:spPr>
        <p:txBody>
          <a:bodyPr anchor="b">
            <a:normAutofit/>
          </a:bodyPr>
          <a:lstStyle/>
          <a:p>
            <a:r>
              <a:rPr lang="en-US" sz="4000" dirty="0"/>
              <a:t>Another Example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3005" y="1531746"/>
            <a:ext cx="8259769" cy="3531075"/>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Wish to learn the impact of three different media, i.e., newspaper, radio, TV, on the sales</a:t>
            </a:r>
            <a:endParaRPr lang="en-US" sz="2400" dirty="0"/>
          </a:p>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Examine the relationship between the sales and budget for each of the three media</a:t>
            </a:r>
            <a:endParaRPr lang="en-US" sz="2400" dirty="0"/>
          </a:p>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Purpose: Achieve better budget allocation</a:t>
            </a:r>
            <a:endParaRPr lang="en-US" sz="2400"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46393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Super</a:t>
            </a:r>
            <a:r>
              <a:rPr lang="en-US" altLang="zh-CN" dirty="0"/>
              <a:t>vised</a:t>
            </a:r>
            <a:r>
              <a:rPr lang="zh-CN" altLang="en-US" dirty="0"/>
              <a:t> </a:t>
            </a:r>
            <a:r>
              <a:rPr lang="en-US" dirty="0"/>
              <a:t>Learning</a:t>
            </a:r>
            <a:r>
              <a:rPr lang="zh-CN" altLang="en-US" dirty="0"/>
              <a:t> </a:t>
            </a:r>
            <a:r>
              <a:rPr lang="en-US" altLang="zh-CN" dirty="0"/>
              <a:t>vs</a:t>
            </a:r>
            <a:r>
              <a:rPr lang="zh-CN" altLang="en-US" dirty="0"/>
              <a:t> </a:t>
            </a:r>
            <a:r>
              <a:rPr lang="en-US" altLang="zh-CN" dirty="0"/>
              <a:t>Unsurprised</a:t>
            </a:r>
            <a:r>
              <a:rPr lang="zh-CN" altLang="en-US" dirty="0"/>
              <a:t> </a:t>
            </a:r>
            <a:r>
              <a:rPr lang="en-US" altLang="zh-CN" dirty="0"/>
              <a:t>Learning</a:t>
            </a:r>
            <a:endParaRPr lang="en-US" dirty="0"/>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9091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31933" y="240144"/>
            <a:ext cx="8910469" cy="1082428"/>
          </a:xfrm>
        </p:spPr>
        <p:txBody>
          <a:bodyPr anchor="b">
            <a:noAutofit/>
          </a:bodyPr>
          <a:lstStyle/>
          <a:p>
            <a:r>
              <a:rPr lang="en-US" sz="4000" dirty="0"/>
              <a:t>Supervised vs Unsupervised Learning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67637" y="1313336"/>
            <a:ext cx="8383999" cy="3695557"/>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sz="2200" b="1" dirty="0">
                <a:solidFill>
                  <a:srgbClr val="084183"/>
                </a:solidFill>
                <a:latin typeface="Helvetica" panose="020B0604020202020204" pitchFamily="34" charset="0"/>
                <a:cs typeface="Helvetica" panose="020B0604020202020204" pitchFamily="34" charset="0"/>
              </a:rPr>
              <a:t>Supervised Learning</a:t>
            </a:r>
            <a:r>
              <a:rPr lang="en-US" sz="2200" dirty="0">
                <a:latin typeface="Helvetica" panose="020B0604020202020204" pitchFamily="34" charset="0"/>
                <a:cs typeface="Helvetica" panose="020B0604020202020204" pitchFamily="34" charset="0"/>
              </a:rPr>
              <a:t>:</a:t>
            </a:r>
          </a:p>
          <a:p>
            <a:pPr marL="746125" lvl="1" indent="-461963">
              <a:lnSpc>
                <a:spcPct val="90000"/>
              </a:lnSpc>
              <a:spcBef>
                <a:spcPts val="1000"/>
              </a:spcBef>
              <a:spcAft>
                <a:spcPts val="0"/>
              </a:spcAft>
              <a:buClr>
                <a:schemeClr val="tx1"/>
              </a:buClr>
            </a:pPr>
            <a:r>
              <a:rPr lang="en-US" sz="2000" dirty="0">
                <a:latin typeface="Helvetica" panose="020B0604020202020204" pitchFamily="34" charset="0"/>
                <a:cs typeface="Helvetica" panose="020B0604020202020204" pitchFamily="34" charset="0"/>
              </a:rPr>
              <a:t>Both the predictors, X</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 and the response, Y</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 are observed</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Example: predict if an email is spam or not</a:t>
            </a:r>
          </a:p>
          <a:p>
            <a:pPr marL="1258887" lvl="3" indent="-461963">
              <a:lnSpc>
                <a:spcPct val="90000"/>
              </a:lnSpc>
              <a:spcBef>
                <a:spcPts val="1000"/>
              </a:spcBef>
              <a:spcAft>
                <a:spcPts val="0"/>
              </a:spcAft>
              <a:buClr>
                <a:schemeClr val="tx1"/>
              </a:buClr>
            </a:pPr>
            <a:r>
              <a:rPr lang="en-US" sz="1600" dirty="0">
                <a:latin typeface="Helvetica" panose="020B0604020202020204" pitchFamily="34" charset="0"/>
                <a:cs typeface="Helvetica" panose="020B0604020202020204" pitchFamily="34" charset="0"/>
              </a:rPr>
              <a:t>A</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dataset</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where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both</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the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email</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features</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and</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email</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labels</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are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given</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Crowdsourcing:</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annotate</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(label)</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items</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at</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low</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cost</a:t>
            </a:r>
          </a:p>
          <a:p>
            <a:pPr marL="746125" lvl="1" indent="-461963">
              <a:lnSpc>
                <a:spcPct val="90000"/>
              </a:lnSpc>
              <a:spcBef>
                <a:spcPts val="1000"/>
              </a:spcBef>
              <a:spcAft>
                <a:spcPts val="0"/>
              </a:spcAft>
              <a:buClr>
                <a:schemeClr val="tx1"/>
              </a:buClr>
            </a:pPr>
            <a:r>
              <a:rPr lang="en-US" sz="2000" dirty="0">
                <a:solidFill>
                  <a:srgbClr val="084183"/>
                </a:solidFill>
                <a:latin typeface="Helvetica" panose="020B0604020202020204" pitchFamily="34" charset="0"/>
                <a:cs typeface="Helvetica" panose="020B0604020202020204" pitchFamily="34" charset="0"/>
              </a:rPr>
              <a:t>Models: classification, regression</a:t>
            </a:r>
          </a:p>
          <a:p>
            <a:pPr marL="517525" indent="-461963">
              <a:lnSpc>
                <a:spcPct val="90000"/>
              </a:lnSpc>
              <a:spcBef>
                <a:spcPts val="1000"/>
              </a:spcBef>
              <a:spcAft>
                <a:spcPts val="0"/>
              </a:spcAft>
              <a:buClr>
                <a:schemeClr val="tx1"/>
              </a:buClr>
            </a:pPr>
            <a:r>
              <a:rPr lang="en-US" sz="2200" b="1" dirty="0">
                <a:solidFill>
                  <a:srgbClr val="084183"/>
                </a:solidFill>
                <a:latin typeface="Helvetica" panose="020B0604020202020204" pitchFamily="34" charset="0"/>
                <a:cs typeface="Helvetica" panose="020B0604020202020204" pitchFamily="34" charset="0"/>
              </a:rPr>
              <a:t>Unsupervised Learning</a:t>
            </a:r>
            <a:r>
              <a:rPr lang="en-US" sz="2200" b="1" dirty="0">
                <a:latin typeface="Helvetica" panose="020B0604020202020204" pitchFamily="34" charset="0"/>
                <a:cs typeface="Helvetica" panose="020B0604020202020204" pitchFamily="34" charset="0"/>
              </a:rPr>
              <a:t>:</a:t>
            </a:r>
          </a:p>
          <a:p>
            <a:pPr marL="746125" lvl="1" indent="-461963">
              <a:lnSpc>
                <a:spcPct val="90000"/>
              </a:lnSpc>
              <a:spcBef>
                <a:spcPts val="1000"/>
              </a:spcBef>
              <a:spcAft>
                <a:spcPts val="0"/>
              </a:spcAft>
              <a:buClr>
                <a:schemeClr val="tx1"/>
              </a:buClr>
            </a:pPr>
            <a:r>
              <a:rPr lang="en-US" sz="2000" dirty="0">
                <a:latin typeface="Helvetica" panose="020B0604020202020204" pitchFamily="34" charset="0"/>
                <a:cs typeface="Helvetica" panose="020B0604020202020204" pitchFamily="34" charset="0"/>
              </a:rPr>
              <a:t>Only the X</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’s are observed </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Example: market segmentation where we try to divide potential customers into groups based on their characteristics</a:t>
            </a:r>
          </a:p>
          <a:p>
            <a:pPr marL="746125" lvl="1" indent="-461963">
              <a:lnSpc>
                <a:spcPct val="90000"/>
              </a:lnSpc>
              <a:spcBef>
                <a:spcPts val="1000"/>
              </a:spcBef>
              <a:spcAft>
                <a:spcPts val="0"/>
              </a:spcAft>
              <a:buClr>
                <a:schemeClr val="tx1"/>
              </a:buClr>
            </a:pPr>
            <a:r>
              <a:rPr lang="en-US" sz="2000" dirty="0">
                <a:solidFill>
                  <a:srgbClr val="084183"/>
                </a:solidFill>
                <a:latin typeface="Helvetica" panose="020B0604020202020204" pitchFamily="34" charset="0"/>
                <a:cs typeface="Helvetica" panose="020B0604020202020204" pitchFamily="34" charset="0"/>
              </a:rPr>
              <a:t>Models: clustering, association rule discovery</a:t>
            </a:r>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362696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0100"/>
            <a:ext cx="7922860" cy="1082428"/>
          </a:xfrm>
        </p:spPr>
        <p:txBody>
          <a:bodyPr anchor="b">
            <a:normAutofit/>
          </a:bodyPr>
          <a:lstStyle/>
          <a:p>
            <a:r>
              <a:rPr lang="en-US" sz="4000" dirty="0"/>
              <a:t>Supervised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0118" y="1248978"/>
            <a:ext cx="8332973" cy="3743274"/>
          </a:xfrm>
        </p:spPr>
        <p:txBody>
          <a:bodyPr vert="horz" wrap="square" lIns="68580" tIns="34290" rIns="68580" bIns="34290" rtlCol="0" anchor="t" anchorCtr="0">
            <a:noAutofit/>
          </a:bodyPr>
          <a:lstStyle/>
          <a:p>
            <a:pPr marL="573088" indent="-461963">
              <a:lnSpc>
                <a:spcPct val="90000"/>
              </a:lnSpc>
              <a:spcBef>
                <a:spcPts val="1000"/>
              </a:spcBef>
              <a:spcAft>
                <a:spcPts val="0"/>
              </a:spcAft>
              <a:buClr>
                <a:schemeClr val="tx1"/>
              </a:buClr>
            </a:pPr>
            <a:r>
              <a:rPr lang="en-US" sz="2200" dirty="0"/>
              <a:t>Given a collection of instances (</a:t>
            </a:r>
            <a:r>
              <a:rPr lang="en-US" sz="2200" b="1" i="1" dirty="0">
                <a:solidFill>
                  <a:srgbClr val="084183"/>
                </a:solidFill>
              </a:rPr>
              <a:t>training set</a:t>
            </a:r>
            <a:r>
              <a:rPr lang="en-US" sz="2200" dirty="0"/>
              <a:t>)</a:t>
            </a:r>
          </a:p>
          <a:p>
            <a:pPr marL="801688" lvl="1" indent="-339725">
              <a:lnSpc>
                <a:spcPct val="90000"/>
              </a:lnSpc>
              <a:spcBef>
                <a:spcPts val="1000"/>
              </a:spcBef>
              <a:spcAft>
                <a:spcPts val="0"/>
              </a:spcAft>
              <a:buClr>
                <a:schemeClr val="tx1"/>
              </a:buClr>
            </a:pPr>
            <a:r>
              <a:rPr lang="en-US" sz="2000" dirty="0"/>
              <a:t>Each data instance contains a set of </a:t>
            </a:r>
            <a:r>
              <a:rPr lang="en-US" sz="2000" b="1" i="1" dirty="0">
                <a:solidFill>
                  <a:srgbClr val="084183"/>
                </a:solidFill>
              </a:rPr>
              <a:t>attributes</a:t>
            </a:r>
            <a:r>
              <a:rPr lang="en-US" sz="2000" b="1" i="1" dirty="0">
                <a:solidFill>
                  <a:srgbClr val="CC0000"/>
                </a:solidFill>
              </a:rPr>
              <a:t> </a:t>
            </a:r>
            <a:r>
              <a:rPr lang="en-US" sz="2000" dirty="0"/>
              <a:t>where</a:t>
            </a:r>
            <a:r>
              <a:rPr lang="en-US" sz="2000" b="1" i="1" dirty="0">
                <a:solidFill>
                  <a:srgbClr val="CC0000"/>
                </a:solidFill>
              </a:rPr>
              <a:t> </a:t>
            </a:r>
            <a:r>
              <a:rPr lang="en-US" sz="2000" dirty="0"/>
              <a:t>one of the attributes is the </a:t>
            </a:r>
            <a:r>
              <a:rPr lang="en-US" sz="2000" b="1" i="1" dirty="0">
                <a:solidFill>
                  <a:srgbClr val="084183"/>
                </a:solidFill>
              </a:rPr>
              <a:t>target</a:t>
            </a:r>
            <a:r>
              <a:rPr lang="zh-CN" altLang="en-US" sz="2000" b="1" i="1" dirty="0">
                <a:solidFill>
                  <a:srgbClr val="084183"/>
                </a:solidFill>
              </a:rPr>
              <a:t> </a:t>
            </a:r>
            <a:r>
              <a:rPr lang="en-US" sz="2000" b="1" i="1" dirty="0">
                <a:solidFill>
                  <a:srgbClr val="084183"/>
                </a:solidFill>
              </a:rPr>
              <a:t>variable</a:t>
            </a:r>
            <a:r>
              <a:rPr lang="zh-CN" altLang="en-US" sz="2000" b="1" i="1" dirty="0">
                <a:solidFill>
                  <a:srgbClr val="084183"/>
                </a:solidFill>
              </a:rPr>
              <a:t> </a:t>
            </a:r>
            <a:r>
              <a:rPr lang="en-US" sz="2000" dirty="0">
                <a:solidFill>
                  <a:srgbClr val="084183"/>
                </a:solidFill>
              </a:rPr>
              <a:t>(Y)</a:t>
            </a:r>
            <a:endParaRPr lang="en-US" sz="2000" dirty="0"/>
          </a:p>
          <a:p>
            <a:pPr marL="801688" lvl="1" indent="-339725">
              <a:lnSpc>
                <a:spcPct val="90000"/>
              </a:lnSpc>
              <a:spcBef>
                <a:spcPts val="1000"/>
              </a:spcBef>
              <a:spcAft>
                <a:spcPts val="0"/>
              </a:spcAft>
              <a:buClr>
                <a:schemeClr val="tx1"/>
              </a:buClr>
            </a:pPr>
            <a:r>
              <a:rPr lang="en-US" sz="2000" dirty="0"/>
              <a:t>Create a </a:t>
            </a:r>
            <a:r>
              <a:rPr lang="en-US" sz="2000" b="1" i="1" dirty="0">
                <a:solidFill>
                  <a:srgbClr val="084183"/>
                </a:solidFill>
              </a:rPr>
              <a:t>model</a:t>
            </a:r>
            <a:r>
              <a:rPr lang="en-US" sz="2000" dirty="0">
                <a:solidFill>
                  <a:srgbClr val="084183"/>
                </a:solidFill>
              </a:rPr>
              <a:t> </a:t>
            </a:r>
            <a:r>
              <a:rPr lang="en-US" sz="2000" dirty="0"/>
              <a:t>for the target</a:t>
            </a:r>
            <a:r>
              <a:rPr lang="zh-CN" altLang="en-US" sz="2000" dirty="0"/>
              <a:t> </a:t>
            </a:r>
            <a:r>
              <a:rPr lang="en-US" sz="2000" dirty="0"/>
              <a:t>variable</a:t>
            </a:r>
            <a:r>
              <a:rPr lang="zh-CN" altLang="en-US" sz="2000" dirty="0"/>
              <a:t> </a:t>
            </a:r>
            <a:r>
              <a:rPr lang="en-US" sz="2000" dirty="0"/>
              <a:t>(Y)</a:t>
            </a:r>
            <a:r>
              <a:rPr lang="zh-CN" altLang="en-US" sz="2000" dirty="0"/>
              <a:t> </a:t>
            </a:r>
            <a:r>
              <a:rPr lang="en-US" sz="2000" dirty="0"/>
              <a:t>as a function of the values of the other attributes</a:t>
            </a:r>
            <a:r>
              <a:rPr lang="zh-CN" altLang="en-US" sz="2000" dirty="0"/>
              <a:t> </a:t>
            </a:r>
            <a:r>
              <a:rPr lang="en-US" sz="2000" dirty="0"/>
              <a:t>(</a:t>
            </a:r>
            <a:r>
              <a:rPr lang="en-US" sz="2000" b="1" dirty="0"/>
              <a:t>X</a:t>
            </a:r>
            <a:r>
              <a:rPr lang="en-US" sz="2000" dirty="0"/>
              <a:t>)</a:t>
            </a:r>
          </a:p>
          <a:p>
            <a:pPr marL="573088" indent="-461963">
              <a:lnSpc>
                <a:spcPct val="90000"/>
              </a:lnSpc>
              <a:spcBef>
                <a:spcPts val="1000"/>
              </a:spcBef>
              <a:spcAft>
                <a:spcPts val="0"/>
              </a:spcAft>
              <a:buClr>
                <a:schemeClr val="tx1"/>
              </a:buClr>
            </a:pPr>
            <a:r>
              <a:rPr lang="en-US" sz="2200" dirty="0"/>
              <a:t>Goal: </a:t>
            </a:r>
          </a:p>
          <a:p>
            <a:pPr marL="801688" lvl="1" indent="-339725">
              <a:lnSpc>
                <a:spcPct val="90000"/>
              </a:lnSpc>
              <a:spcBef>
                <a:spcPts val="1000"/>
              </a:spcBef>
              <a:spcAft>
                <a:spcPts val="0"/>
              </a:spcAft>
              <a:buClr>
                <a:schemeClr val="tx1"/>
              </a:buClr>
            </a:pPr>
            <a:r>
              <a:rPr lang="en-US" sz="2000" dirty="0"/>
              <a:t>When applying the model to </a:t>
            </a:r>
            <a:r>
              <a:rPr lang="en-US" sz="2000" b="1" i="1" dirty="0">
                <a:solidFill>
                  <a:srgbClr val="084183"/>
                </a:solidFill>
              </a:rPr>
              <a:t>previously unseen data</a:t>
            </a:r>
            <a:r>
              <a:rPr lang="en-US" sz="2000" b="1" i="1" dirty="0">
                <a:solidFill>
                  <a:srgbClr val="CC0000"/>
                </a:solidFill>
              </a:rPr>
              <a:t> </a:t>
            </a:r>
            <a:r>
              <a:rPr lang="en-US" sz="2000" b="1" i="1" dirty="0">
                <a:solidFill>
                  <a:srgbClr val="084183"/>
                </a:solidFill>
              </a:rPr>
              <a:t>instances</a:t>
            </a:r>
            <a:r>
              <a:rPr lang="en-US" sz="2000" dirty="0"/>
              <a:t>, Y’s</a:t>
            </a:r>
            <a:r>
              <a:rPr lang="zh-CN" altLang="en-US" sz="2000" dirty="0"/>
              <a:t> </a:t>
            </a:r>
            <a:r>
              <a:rPr lang="en-US" sz="2000" dirty="0"/>
              <a:t>value</a:t>
            </a:r>
            <a:r>
              <a:rPr lang="zh-CN" altLang="en-US" sz="2000" dirty="0"/>
              <a:t> </a:t>
            </a:r>
            <a:r>
              <a:rPr lang="en-US" sz="2000" dirty="0"/>
              <a:t>should</a:t>
            </a:r>
            <a:r>
              <a:rPr lang="zh-CN" altLang="en-US" sz="2000" dirty="0"/>
              <a:t> </a:t>
            </a:r>
            <a:r>
              <a:rPr lang="en-US" sz="2000" dirty="0"/>
              <a:t>be</a:t>
            </a:r>
            <a:r>
              <a:rPr lang="zh-CN" altLang="en-US" sz="2000" dirty="0"/>
              <a:t> </a:t>
            </a:r>
            <a:r>
              <a:rPr lang="en-US" sz="2000" dirty="0"/>
              <a:t>computed</a:t>
            </a:r>
            <a:r>
              <a:rPr lang="zh-CN" altLang="en-US" sz="2000" dirty="0"/>
              <a:t> </a:t>
            </a:r>
            <a:r>
              <a:rPr lang="en-US" sz="2000" dirty="0"/>
              <a:t>as </a:t>
            </a:r>
            <a:r>
              <a:rPr lang="en-US" sz="2000" b="1" i="1" dirty="0">
                <a:solidFill>
                  <a:srgbClr val="084183"/>
                </a:solidFill>
              </a:rPr>
              <a:t>accurately</a:t>
            </a:r>
            <a:r>
              <a:rPr lang="en-US" sz="2000" dirty="0"/>
              <a:t> as possible</a:t>
            </a:r>
          </a:p>
          <a:p>
            <a:pPr marL="573088" indent="-461963">
              <a:lnSpc>
                <a:spcPct val="90000"/>
              </a:lnSpc>
              <a:spcBef>
                <a:spcPts val="500"/>
              </a:spcBef>
              <a:spcAft>
                <a:spcPts val="0"/>
              </a:spcAft>
              <a:buClr>
                <a:schemeClr val="tx1"/>
              </a:buClr>
            </a:pPr>
            <a:r>
              <a:rPr lang="en-US" sz="2200" dirty="0"/>
              <a:t>A </a:t>
            </a:r>
            <a:r>
              <a:rPr lang="en-US" sz="2200" b="1" i="1" dirty="0">
                <a:solidFill>
                  <a:srgbClr val="084183"/>
                </a:solidFill>
              </a:rPr>
              <a:t>test set</a:t>
            </a:r>
            <a:r>
              <a:rPr lang="en-US" sz="2200" b="1" dirty="0"/>
              <a:t> </a:t>
            </a:r>
            <a:r>
              <a:rPr lang="en-US" sz="2200" dirty="0"/>
              <a:t>is used to determine the </a:t>
            </a:r>
            <a:r>
              <a:rPr lang="en-US" sz="2200" b="1" i="1" dirty="0">
                <a:solidFill>
                  <a:srgbClr val="084183"/>
                </a:solidFill>
              </a:rPr>
              <a:t>performance</a:t>
            </a:r>
            <a:r>
              <a:rPr lang="en-US" sz="2200" dirty="0"/>
              <a:t> of the model. Usually, a data set is divided into training and test sets, with the training set used to build the model and the test set used to validate it</a:t>
            </a:r>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spTree>
    <p:extLst>
      <p:ext uri="{BB962C8B-B14F-4D97-AF65-F5344CB8AC3E}">
        <p14:creationId xmlns:p14="http://schemas.microsoft.com/office/powerpoint/2010/main" val="285916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20864"/>
            <a:ext cx="7922860" cy="1082428"/>
          </a:xfrm>
        </p:spPr>
        <p:txBody>
          <a:bodyPr anchor="b">
            <a:normAutofit/>
          </a:bodyPr>
          <a:lstStyle/>
          <a:p>
            <a:r>
              <a:rPr lang="en-US" sz="4000" dirty="0"/>
              <a:t>Supervised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8148" y="4666442"/>
            <a:ext cx="8259769" cy="1274320"/>
          </a:xfrm>
        </p:spPr>
        <p:txBody>
          <a:bodyPr vert="horz" wrap="square" lIns="68580" tIns="34290" rIns="68580" bIns="34290" rtlCol="0" anchor="t" anchorCtr="0">
            <a:noAutofit/>
          </a:bodyPr>
          <a:lstStyle/>
          <a:p>
            <a:pPr marL="517525" indent="-406400">
              <a:spcBef>
                <a:spcPct val="30000"/>
              </a:spcBef>
              <a:spcAft>
                <a:spcPts val="0"/>
              </a:spcAft>
              <a:buClr>
                <a:schemeClr val="tx1"/>
              </a:buClr>
            </a:pPr>
            <a:r>
              <a:rPr lang="en-US" b="1" dirty="0">
                <a:latin typeface="Times New Roman"/>
                <a:cs typeface="Times New Roman"/>
              </a:rPr>
              <a:t>Induction:</a:t>
            </a:r>
            <a:r>
              <a:rPr lang="en-US" dirty="0">
                <a:latin typeface="Times New Roman"/>
                <a:cs typeface="Times New Roman"/>
              </a:rPr>
              <a:t> go from specific instances to general principles (model)</a:t>
            </a:r>
            <a:endParaRPr lang="en-US" dirty="0"/>
          </a:p>
          <a:p>
            <a:pPr marL="517525" indent="-406400">
              <a:spcBef>
                <a:spcPct val="30000"/>
              </a:spcBef>
              <a:spcAft>
                <a:spcPts val="0"/>
              </a:spcAft>
              <a:buClr>
                <a:schemeClr val="tx1"/>
              </a:buClr>
            </a:pPr>
            <a:r>
              <a:rPr lang="en-US" b="1" dirty="0">
                <a:latin typeface="Times New Roman"/>
                <a:cs typeface="Times New Roman"/>
              </a:rPr>
              <a:t>Deduction: </a:t>
            </a:r>
            <a:r>
              <a:rPr lang="en-US" dirty="0">
                <a:latin typeface="Times New Roman"/>
                <a:cs typeface="Times New Roman"/>
              </a:rPr>
              <a:t>go from general principles (model) to a specific conclusion</a:t>
            </a:r>
            <a:endParaRPr lang="en-US" dirty="0"/>
          </a:p>
        </p:txBody>
      </p:sp>
      <p:pic>
        <p:nvPicPr>
          <p:cNvPr id="4" name="Picture 4" descr="Diagram&#10;&#10;Description automatically generated">
            <a:extLst>
              <a:ext uri="{FF2B5EF4-FFF2-40B4-BE49-F238E27FC236}">
                <a16:creationId xmlns:a16="http://schemas.microsoft.com/office/drawing/2014/main" id="{2B5496F9-A820-3789-4C75-ECB801897DE7}"/>
              </a:ext>
            </a:extLst>
          </p:cNvPr>
          <p:cNvPicPr>
            <a:picLocks noChangeAspect="1"/>
          </p:cNvPicPr>
          <p:nvPr/>
        </p:nvPicPr>
        <p:blipFill>
          <a:blip r:embed="rId3"/>
          <a:stretch>
            <a:fillRect/>
          </a:stretch>
        </p:blipFill>
        <p:spPr>
          <a:xfrm>
            <a:off x="1921293" y="1283854"/>
            <a:ext cx="5286499" cy="3291953"/>
          </a:xfrm>
          <a:prstGeom prst="rect">
            <a:avLst/>
          </a:prstGeom>
        </p:spPr>
      </p:pic>
    </p:spTree>
    <p:extLst>
      <p:ext uri="{BB962C8B-B14F-4D97-AF65-F5344CB8AC3E}">
        <p14:creationId xmlns:p14="http://schemas.microsoft.com/office/powerpoint/2010/main" val="362153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7"/>
            <a:ext cx="7922860" cy="1082428"/>
          </a:xfrm>
        </p:spPr>
        <p:txBody>
          <a:bodyPr anchor="b">
            <a:normAutofit/>
          </a:bodyPr>
          <a:lstStyle/>
          <a:p>
            <a:r>
              <a:rPr lang="en-US" sz="4000" dirty="0"/>
              <a:t>Clustering </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8423" y="1296851"/>
            <a:ext cx="8259769" cy="1000374"/>
          </a:xfrm>
        </p:spPr>
        <p:txBody>
          <a:bodyPr vert="horz" wrap="square" lIns="68580" tIns="34290" rIns="68580" bIns="34290" rtlCol="0" anchor="t" anchorCtr="0">
            <a:noAutofit/>
          </a:bodyPr>
          <a:lstStyle/>
          <a:p>
            <a:pPr marL="342900" indent="-342900">
              <a:lnSpc>
                <a:spcPct val="90000"/>
              </a:lnSpc>
              <a:spcBef>
                <a:spcPts val="1000"/>
              </a:spcBef>
              <a:spcAft>
                <a:spcPts val="0"/>
              </a:spcAft>
              <a:buClr>
                <a:schemeClr val="tx1"/>
              </a:buClr>
            </a:pPr>
            <a:r>
              <a:rPr lang="en-US" sz="2200" dirty="0">
                <a:solidFill>
                  <a:srgbClr val="084183"/>
                </a:solidFill>
              </a:rPr>
              <a:t>Finding groups of objects such that the objects in a group are similar (related) to one another and different from (unrelated to) the objects in other groups</a:t>
            </a:r>
            <a:endParaRPr lang="en-US" sz="2200" dirty="0"/>
          </a:p>
          <a:p>
            <a:pPr marL="342900" indent="-342900">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grpSp>
        <p:nvGrpSpPr>
          <p:cNvPr id="72" name="Group 6">
            <a:extLst>
              <a:ext uri="{FF2B5EF4-FFF2-40B4-BE49-F238E27FC236}">
                <a16:creationId xmlns:a16="http://schemas.microsoft.com/office/drawing/2014/main" id="{E2FA11CD-2993-5749-EA02-4F1A5103F5BA}"/>
              </a:ext>
            </a:extLst>
          </p:cNvPr>
          <p:cNvGrpSpPr>
            <a:grpSpLocks/>
          </p:cNvGrpSpPr>
          <p:nvPr/>
        </p:nvGrpSpPr>
        <p:grpSpPr bwMode="auto">
          <a:xfrm>
            <a:off x="3657668" y="2835935"/>
            <a:ext cx="2114526" cy="2287558"/>
            <a:chOff x="2160" y="2544"/>
            <a:chExt cx="1920" cy="1687"/>
          </a:xfrm>
        </p:grpSpPr>
        <p:sp>
          <p:nvSpPr>
            <p:cNvPr id="46" name="Line 7">
              <a:extLst>
                <a:ext uri="{FF2B5EF4-FFF2-40B4-BE49-F238E27FC236}">
                  <a16:creationId xmlns:a16="http://schemas.microsoft.com/office/drawing/2014/main" id="{F0C9E558-F511-962D-48C8-721377D5AAFB}"/>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7" name="Line 8">
              <a:extLst>
                <a:ext uri="{FF2B5EF4-FFF2-40B4-BE49-F238E27FC236}">
                  <a16:creationId xmlns:a16="http://schemas.microsoft.com/office/drawing/2014/main" id="{B6AA812A-7CD9-ED9C-4A2A-A2FA749514A6}"/>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8" name="Freeform 9">
              <a:extLst>
                <a:ext uri="{FF2B5EF4-FFF2-40B4-BE49-F238E27FC236}">
                  <a16:creationId xmlns:a16="http://schemas.microsoft.com/office/drawing/2014/main" id="{48F54910-9395-415F-0286-9ED7E4F5CBB1}"/>
                </a:ext>
              </a:extLst>
            </p:cNvPr>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9" name="AutoShape 10">
              <a:extLst>
                <a:ext uri="{FF2B5EF4-FFF2-40B4-BE49-F238E27FC236}">
                  <a16:creationId xmlns:a16="http://schemas.microsoft.com/office/drawing/2014/main" id="{FC3AC983-2B80-67E8-FABF-9116DAE3F3E6}"/>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0" name="AutoShape 11">
              <a:extLst>
                <a:ext uri="{FF2B5EF4-FFF2-40B4-BE49-F238E27FC236}">
                  <a16:creationId xmlns:a16="http://schemas.microsoft.com/office/drawing/2014/main" id="{1DC12FC1-29FA-CB3E-A102-9FC376677D2B}"/>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1" name="AutoShape 12">
              <a:extLst>
                <a:ext uri="{FF2B5EF4-FFF2-40B4-BE49-F238E27FC236}">
                  <a16:creationId xmlns:a16="http://schemas.microsoft.com/office/drawing/2014/main" id="{19E70548-3CC4-D30A-6B02-6E027441C0EB}"/>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2" name="AutoShape 13">
              <a:extLst>
                <a:ext uri="{FF2B5EF4-FFF2-40B4-BE49-F238E27FC236}">
                  <a16:creationId xmlns:a16="http://schemas.microsoft.com/office/drawing/2014/main" id="{CD10352B-A6F2-F15B-FA8C-AEAD30908360}"/>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3" name="AutoShape 14">
              <a:extLst>
                <a:ext uri="{FF2B5EF4-FFF2-40B4-BE49-F238E27FC236}">
                  <a16:creationId xmlns:a16="http://schemas.microsoft.com/office/drawing/2014/main" id="{528F7AFE-79DE-3D53-D949-849667EB1FC7}"/>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4" name="AutoShape 15">
              <a:extLst>
                <a:ext uri="{FF2B5EF4-FFF2-40B4-BE49-F238E27FC236}">
                  <a16:creationId xmlns:a16="http://schemas.microsoft.com/office/drawing/2014/main" id="{E3F479A6-415B-E1A1-9856-4D0B51724175}"/>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5" name="AutoShape 16">
              <a:extLst>
                <a:ext uri="{FF2B5EF4-FFF2-40B4-BE49-F238E27FC236}">
                  <a16:creationId xmlns:a16="http://schemas.microsoft.com/office/drawing/2014/main" id="{59D91991-99C7-02FA-5E6C-F7B5B39C58C7}"/>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6" name="AutoShape 17">
              <a:extLst>
                <a:ext uri="{FF2B5EF4-FFF2-40B4-BE49-F238E27FC236}">
                  <a16:creationId xmlns:a16="http://schemas.microsoft.com/office/drawing/2014/main" id="{27BAE28D-AD07-DC51-6289-890A6818543E}"/>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7" name="AutoShape 18">
              <a:extLst>
                <a:ext uri="{FF2B5EF4-FFF2-40B4-BE49-F238E27FC236}">
                  <a16:creationId xmlns:a16="http://schemas.microsoft.com/office/drawing/2014/main" id="{2C2E6916-EB21-A5C2-30D2-749C42DA2977}"/>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8" name="AutoShape 19">
              <a:extLst>
                <a:ext uri="{FF2B5EF4-FFF2-40B4-BE49-F238E27FC236}">
                  <a16:creationId xmlns:a16="http://schemas.microsoft.com/office/drawing/2014/main" id="{161717B5-9A7A-C44B-663F-19D773DB104B}"/>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9" name="AutoShape 20">
              <a:extLst>
                <a:ext uri="{FF2B5EF4-FFF2-40B4-BE49-F238E27FC236}">
                  <a16:creationId xmlns:a16="http://schemas.microsoft.com/office/drawing/2014/main" id="{83A3A081-E29A-5C2A-F787-A0D94C929F1D}"/>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0" name="AutoShape 21">
              <a:extLst>
                <a:ext uri="{FF2B5EF4-FFF2-40B4-BE49-F238E27FC236}">
                  <a16:creationId xmlns:a16="http://schemas.microsoft.com/office/drawing/2014/main" id="{2FC2EF4F-F747-52CB-B92F-6A15CB5596C1}"/>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1" name="AutoShape 22">
              <a:extLst>
                <a:ext uri="{FF2B5EF4-FFF2-40B4-BE49-F238E27FC236}">
                  <a16:creationId xmlns:a16="http://schemas.microsoft.com/office/drawing/2014/main" id="{0F593DF9-2429-186D-4011-355294C1F832}"/>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2" name="AutoShape 23">
              <a:extLst>
                <a:ext uri="{FF2B5EF4-FFF2-40B4-BE49-F238E27FC236}">
                  <a16:creationId xmlns:a16="http://schemas.microsoft.com/office/drawing/2014/main" id="{9A834207-3931-E6F9-7245-05AD08F8B1D1}"/>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3" name="AutoShape 24">
              <a:extLst>
                <a:ext uri="{FF2B5EF4-FFF2-40B4-BE49-F238E27FC236}">
                  <a16:creationId xmlns:a16="http://schemas.microsoft.com/office/drawing/2014/main" id="{33D081FE-021D-D777-D426-63226A9E4C25}"/>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4" name="AutoShape 25">
              <a:extLst>
                <a:ext uri="{FF2B5EF4-FFF2-40B4-BE49-F238E27FC236}">
                  <a16:creationId xmlns:a16="http://schemas.microsoft.com/office/drawing/2014/main" id="{45ECE387-5739-BB7F-6BF5-C6840C0A5D6F}"/>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6" name="AutoShape 27">
              <a:extLst>
                <a:ext uri="{FF2B5EF4-FFF2-40B4-BE49-F238E27FC236}">
                  <a16:creationId xmlns:a16="http://schemas.microsoft.com/office/drawing/2014/main" id="{0B4FD523-0394-13C5-2DA7-A90851D537F8}"/>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7" name="AutoShape 28">
              <a:extLst>
                <a:ext uri="{FF2B5EF4-FFF2-40B4-BE49-F238E27FC236}">
                  <a16:creationId xmlns:a16="http://schemas.microsoft.com/office/drawing/2014/main" id="{BE444E6D-9060-2060-FDC7-B97C4314F10B}"/>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8" name="AutoShape 29">
              <a:extLst>
                <a:ext uri="{FF2B5EF4-FFF2-40B4-BE49-F238E27FC236}">
                  <a16:creationId xmlns:a16="http://schemas.microsoft.com/office/drawing/2014/main" id="{92FA30FA-AD99-D549-C16A-FA216F62E598}"/>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9" name="AutoShape 30">
              <a:extLst>
                <a:ext uri="{FF2B5EF4-FFF2-40B4-BE49-F238E27FC236}">
                  <a16:creationId xmlns:a16="http://schemas.microsoft.com/office/drawing/2014/main" id="{A134EE43-3E95-E3E3-1619-523FAF8081B4}"/>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0" name="AutoShape 31">
              <a:extLst>
                <a:ext uri="{FF2B5EF4-FFF2-40B4-BE49-F238E27FC236}">
                  <a16:creationId xmlns:a16="http://schemas.microsoft.com/office/drawing/2014/main" id="{0BE6C65F-EAF2-CBC5-D30C-C7D571CAF8E5}"/>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1" name="AutoShape 32">
              <a:extLst>
                <a:ext uri="{FF2B5EF4-FFF2-40B4-BE49-F238E27FC236}">
                  <a16:creationId xmlns:a16="http://schemas.microsoft.com/office/drawing/2014/main" id="{50C36107-679F-923D-79D8-B291CF7C475A}"/>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76" name="Group 33">
            <a:extLst>
              <a:ext uri="{FF2B5EF4-FFF2-40B4-BE49-F238E27FC236}">
                <a16:creationId xmlns:a16="http://schemas.microsoft.com/office/drawing/2014/main" id="{6DF24ACB-3312-BC4D-8E8F-007C5396B213}"/>
              </a:ext>
            </a:extLst>
          </p:cNvPr>
          <p:cNvGrpSpPr>
            <a:grpSpLocks/>
          </p:cNvGrpSpPr>
          <p:nvPr/>
        </p:nvGrpSpPr>
        <p:grpSpPr bwMode="auto">
          <a:xfrm>
            <a:off x="5086350" y="2286000"/>
            <a:ext cx="2286000" cy="1885950"/>
            <a:chOff x="3312" y="1584"/>
            <a:chExt cx="1920" cy="1584"/>
          </a:xfrm>
        </p:grpSpPr>
        <p:sp>
          <p:nvSpPr>
            <p:cNvPr id="74" name="Line 34">
              <a:extLst>
                <a:ext uri="{FF2B5EF4-FFF2-40B4-BE49-F238E27FC236}">
                  <a16:creationId xmlns:a16="http://schemas.microsoft.com/office/drawing/2014/main" id="{36B19FAB-2E31-BE70-43C4-E12E199437C0}"/>
                </a:ext>
              </a:extLst>
            </p:cNvPr>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75" name="AutoShape 35">
              <a:extLst>
                <a:ext uri="{FF2B5EF4-FFF2-40B4-BE49-F238E27FC236}">
                  <a16:creationId xmlns:a16="http://schemas.microsoft.com/office/drawing/2014/main" id="{D9937A9B-2932-6419-A86C-19F936C84816}"/>
                </a:ext>
              </a:extLst>
            </p:cNvPr>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500">
                  <a:latin typeface="Tahoma" charset="0"/>
                  <a:ea typeface="ＭＳ Ｐゴシック" charset="0"/>
                </a:rPr>
                <a:t>Inter-cluster distances are maximized</a:t>
              </a:r>
            </a:p>
          </p:txBody>
        </p:sp>
      </p:grpSp>
      <p:grpSp>
        <p:nvGrpSpPr>
          <p:cNvPr id="81" name="Group 36">
            <a:extLst>
              <a:ext uri="{FF2B5EF4-FFF2-40B4-BE49-F238E27FC236}">
                <a16:creationId xmlns:a16="http://schemas.microsoft.com/office/drawing/2014/main" id="{2096D8FF-6BB6-FECA-9974-62C718FE7C4F}"/>
              </a:ext>
            </a:extLst>
          </p:cNvPr>
          <p:cNvGrpSpPr>
            <a:grpSpLocks/>
          </p:cNvGrpSpPr>
          <p:nvPr/>
        </p:nvGrpSpPr>
        <p:grpSpPr bwMode="auto">
          <a:xfrm>
            <a:off x="3314700" y="3028950"/>
            <a:ext cx="2457450" cy="1714500"/>
            <a:chOff x="1824" y="2208"/>
            <a:chExt cx="2064" cy="1440"/>
          </a:xfrm>
        </p:grpSpPr>
        <p:sp>
          <p:nvSpPr>
            <p:cNvPr id="78" name="Oval 37">
              <a:extLst>
                <a:ext uri="{FF2B5EF4-FFF2-40B4-BE49-F238E27FC236}">
                  <a16:creationId xmlns:a16="http://schemas.microsoft.com/office/drawing/2014/main" id="{939569E7-ECC3-60A8-232D-59EA5828D236}"/>
                </a:ext>
              </a:extLst>
            </p:cNvPr>
            <p:cNvSpPr>
              <a:spLocks noChangeArrowheads="1"/>
            </p:cNvSpPr>
            <p:nvPr/>
          </p:nvSpPr>
          <p:spPr bwMode="auto">
            <a:xfrm>
              <a:off x="1824" y="2592"/>
              <a:ext cx="816" cy="720"/>
            </a:xfrm>
            <a:prstGeom prst="ellipse">
              <a:avLst/>
            </a:prstGeom>
            <a:noFill/>
            <a:ln w="254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9" name="Oval 38">
              <a:extLst>
                <a:ext uri="{FF2B5EF4-FFF2-40B4-BE49-F238E27FC236}">
                  <a16:creationId xmlns:a16="http://schemas.microsoft.com/office/drawing/2014/main" id="{BC94012B-C358-CC17-9989-91732FF30784}"/>
                </a:ext>
              </a:extLst>
            </p:cNvPr>
            <p:cNvSpPr>
              <a:spLocks noChangeArrowheads="1"/>
            </p:cNvSpPr>
            <p:nvPr/>
          </p:nvSpPr>
          <p:spPr bwMode="auto">
            <a:xfrm>
              <a:off x="2928" y="2208"/>
              <a:ext cx="720" cy="624"/>
            </a:xfrm>
            <a:prstGeom prst="ellipse">
              <a:avLst/>
            </a:prstGeom>
            <a:noFill/>
            <a:ln w="254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80" name="Oval 39">
              <a:extLst>
                <a:ext uri="{FF2B5EF4-FFF2-40B4-BE49-F238E27FC236}">
                  <a16:creationId xmlns:a16="http://schemas.microsoft.com/office/drawing/2014/main" id="{DB55AB11-7D75-CA41-F0E6-CB50681F4FDA}"/>
                </a:ext>
              </a:extLst>
            </p:cNvPr>
            <p:cNvSpPr>
              <a:spLocks noChangeArrowheads="1"/>
            </p:cNvSpPr>
            <p:nvPr/>
          </p:nvSpPr>
          <p:spPr bwMode="auto">
            <a:xfrm>
              <a:off x="3216" y="3024"/>
              <a:ext cx="672" cy="624"/>
            </a:xfrm>
            <a:prstGeom prst="ellipse">
              <a:avLst/>
            </a:prstGeom>
            <a:noFill/>
            <a:ln w="254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85" name="Group 40">
            <a:extLst>
              <a:ext uri="{FF2B5EF4-FFF2-40B4-BE49-F238E27FC236}">
                <a16:creationId xmlns:a16="http://schemas.microsoft.com/office/drawing/2014/main" id="{972DAF89-BBAE-6A09-CCA9-F73FEB80AAAB}"/>
              </a:ext>
            </a:extLst>
          </p:cNvPr>
          <p:cNvGrpSpPr>
            <a:grpSpLocks/>
          </p:cNvGrpSpPr>
          <p:nvPr/>
        </p:nvGrpSpPr>
        <p:grpSpPr bwMode="auto">
          <a:xfrm>
            <a:off x="2114550" y="2514600"/>
            <a:ext cx="1714500" cy="1257300"/>
            <a:chOff x="816" y="1776"/>
            <a:chExt cx="1440" cy="1056"/>
          </a:xfrm>
        </p:grpSpPr>
        <p:sp>
          <p:nvSpPr>
            <p:cNvPr id="83" name="Line 41">
              <a:extLst>
                <a:ext uri="{FF2B5EF4-FFF2-40B4-BE49-F238E27FC236}">
                  <a16:creationId xmlns:a16="http://schemas.microsoft.com/office/drawing/2014/main" id="{A370EC8D-0DC5-B440-D1DB-3FBBE9C08B13}"/>
                </a:ext>
              </a:extLst>
            </p:cNvPr>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84" name="AutoShape 42">
              <a:extLst>
                <a:ext uri="{FF2B5EF4-FFF2-40B4-BE49-F238E27FC236}">
                  <a16:creationId xmlns:a16="http://schemas.microsoft.com/office/drawing/2014/main" id="{36BB54FF-677D-3AA1-962E-B0BEE9C59264}"/>
                </a:ext>
              </a:extLst>
            </p:cNvPr>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500" dirty="0">
                  <a:latin typeface="Tahoma" charset="0"/>
                  <a:ea typeface="ＭＳ Ｐゴシック" charset="0"/>
                </a:rPr>
                <a:t>Intra-cluster distances are minimized</a:t>
              </a:r>
            </a:p>
          </p:txBody>
        </p:sp>
      </p:grpSp>
    </p:spTree>
    <p:extLst>
      <p:ext uri="{BB962C8B-B14F-4D97-AF65-F5344CB8AC3E}">
        <p14:creationId xmlns:p14="http://schemas.microsoft.com/office/powerpoint/2010/main" val="176943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1221" y="386859"/>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7591" y="1515616"/>
            <a:ext cx="7800648" cy="3531476"/>
          </a:xfrm>
        </p:spPr>
        <p:txBody>
          <a:bodyPr vert="horz" wrap="square" lIns="68580" tIns="34290" rIns="68580" bIns="34290" rtlCol="0" anchor="t" anchorCtr="0">
            <a:noAutofit/>
          </a:bodyPr>
          <a:lstStyle/>
          <a:p>
            <a:pPr marL="394970" indent="-342900">
              <a:buClr>
                <a:schemeClr val="tx1"/>
              </a:buClr>
            </a:pPr>
            <a:r>
              <a:rPr lang="en-US" sz="2400" dirty="0">
                <a:ea typeface="+mn-lt"/>
              </a:rPr>
              <a:t>Introduction to Machine Learning</a:t>
            </a:r>
            <a:endParaRPr lang="en-US" sz="2400" dirty="0"/>
          </a:p>
          <a:p>
            <a:pPr marL="394970" indent="-342900">
              <a:buClr>
                <a:schemeClr val="tx1"/>
              </a:buClr>
            </a:pPr>
            <a:r>
              <a:rPr lang="en-US" sz="2400" dirty="0">
                <a:ea typeface="+mn-lt"/>
              </a:rPr>
              <a:t>Supervised Learning vs Unsurprised Learning</a:t>
            </a:r>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6"/>
            <a:ext cx="7922860" cy="1082428"/>
          </a:xfrm>
        </p:spPr>
        <p:txBody>
          <a:bodyPr anchor="b">
            <a:normAutofit/>
          </a:bodyPr>
          <a:lstStyle/>
          <a:p>
            <a:r>
              <a:rPr lang="en-US" sz="4000" dirty="0"/>
              <a:t>A Simple Clustering Example</a:t>
            </a:r>
            <a:endParaRPr lang="en-US" dirty="0"/>
          </a:p>
        </p:txBody>
      </p:sp>
      <p:pic>
        <p:nvPicPr>
          <p:cNvPr id="6" name="Picture 6">
            <a:extLst>
              <a:ext uri="{FF2B5EF4-FFF2-40B4-BE49-F238E27FC236}">
                <a16:creationId xmlns:a16="http://schemas.microsoft.com/office/drawing/2014/main" id="{E46A25EC-60C5-52FD-4DCF-EF4E52111A27}"/>
              </a:ext>
            </a:extLst>
          </p:cNvPr>
          <p:cNvPicPr>
            <a:picLocks noGrp="1" noChangeAspect="1"/>
          </p:cNvPicPr>
          <p:nvPr>
            <p:ph idx="1"/>
          </p:nvPr>
        </p:nvPicPr>
        <p:blipFill>
          <a:blip r:embed="rId3"/>
          <a:stretch>
            <a:fillRect/>
          </a:stretch>
        </p:blipFill>
        <p:spPr>
          <a:xfrm>
            <a:off x="1371690" y="1457325"/>
            <a:ext cx="6354583" cy="3762375"/>
          </a:xfrm>
        </p:spPr>
      </p:pic>
    </p:spTree>
    <p:extLst>
      <p:ext uri="{BB962C8B-B14F-4D97-AF65-F5344CB8AC3E}">
        <p14:creationId xmlns:p14="http://schemas.microsoft.com/office/powerpoint/2010/main" val="357939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7"/>
            <a:ext cx="7922860" cy="1082428"/>
          </a:xfrm>
        </p:spPr>
        <p:txBody>
          <a:bodyPr anchor="b">
            <a:normAutofit/>
          </a:bodyPr>
          <a:lstStyle/>
          <a:p>
            <a:r>
              <a:rPr lang="en-US" sz="4000" dirty="0"/>
              <a:t>Clustering Example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6896" y="1559453"/>
            <a:ext cx="8150013" cy="3531075"/>
          </a:xfrm>
        </p:spPr>
        <p:txBody>
          <a:bodyPr vert="horz" wrap="square" lIns="68580" tIns="34290" rIns="68580" bIns="34290" rtlCol="0" anchor="t" anchorCtr="0">
            <a:noAutofit/>
          </a:bodyPr>
          <a:lstStyle/>
          <a:p>
            <a:pPr marL="342900" indent="-342900">
              <a:lnSpc>
                <a:spcPct val="90000"/>
              </a:lnSpc>
              <a:spcBef>
                <a:spcPts val="1000"/>
              </a:spcBef>
              <a:spcAft>
                <a:spcPts val="0"/>
              </a:spcAft>
              <a:buClr>
                <a:schemeClr val="tx1"/>
              </a:buClr>
              <a:buFont typeface="Arial" panose="020B0604020202020204" pitchFamily="34" charset="0"/>
              <a:buChar char="•"/>
            </a:pPr>
            <a:r>
              <a:rPr lang="en-US" sz="2400" dirty="0"/>
              <a:t>Market Segmentation:</a:t>
            </a:r>
          </a:p>
          <a:p>
            <a:pPr marL="742950" lvl="1" indent="-285750">
              <a:lnSpc>
                <a:spcPct val="90000"/>
              </a:lnSpc>
              <a:spcBef>
                <a:spcPts val="500"/>
              </a:spcBef>
              <a:spcAft>
                <a:spcPts val="0"/>
              </a:spcAft>
              <a:buClr>
                <a:schemeClr val="tx1"/>
              </a:buClr>
              <a:buFont typeface="Arial" panose="020B0604020202020204" pitchFamily="34" charset="0"/>
              <a:buChar char="•"/>
            </a:pPr>
            <a:r>
              <a:rPr lang="en-US" sz="2200" dirty="0"/>
              <a:t>Goal: subdivide a market into distinct subsets of customers where any subset may conceivably be selected as a market target</a:t>
            </a:r>
            <a:r>
              <a:rPr lang="en-US" altLang="zh-CN" sz="2200" dirty="0"/>
              <a:t> to be reached with </a:t>
            </a:r>
            <a:r>
              <a:rPr lang="en-US" sz="2200" dirty="0"/>
              <a:t>a distinct marketing mix</a:t>
            </a:r>
          </a:p>
          <a:p>
            <a:pPr marL="742950" lvl="1" indent="-285750">
              <a:lnSpc>
                <a:spcPct val="90000"/>
              </a:lnSpc>
              <a:spcBef>
                <a:spcPts val="500"/>
              </a:spcBef>
              <a:spcAft>
                <a:spcPts val="0"/>
              </a:spcAft>
              <a:buClr>
                <a:schemeClr val="tx1"/>
              </a:buClr>
              <a:buFont typeface="Arial" panose="020B0604020202020204" pitchFamily="34" charset="0"/>
              <a:buChar char="•"/>
            </a:pPr>
            <a:r>
              <a:rPr lang="en-US" sz="2200" dirty="0"/>
              <a:t>Approach: </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Collect different attributes of customers based on their geographical and lifestyle related information</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Find clusters of similar customers</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Measure the clustering quality by observing buying patterns of customers in same cluster vs. those from different clusters</a:t>
            </a:r>
          </a:p>
          <a:p>
            <a:pPr marL="401320" indent="-182245">
              <a:lnSpc>
                <a:spcPct val="90000"/>
              </a:lnSpc>
              <a:spcBef>
                <a:spcPts val="1000"/>
              </a:spcBef>
              <a:spcAft>
                <a:spcPts val="0"/>
              </a:spcAft>
              <a:buClr>
                <a:schemeClr val="tx1"/>
              </a:buClr>
              <a:buFont typeface="Arial" panose="020B0604020202020204" pitchFamily="34" charset="0"/>
              <a:buChar char="•"/>
            </a:pPr>
            <a:endParaRPr lang="en-US" sz="2200"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123249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95761" y="701150"/>
            <a:ext cx="8360315" cy="610411"/>
          </a:xfrm>
        </p:spPr>
        <p:txBody>
          <a:bodyPr anchor="b">
            <a:normAutofit fontScale="90000"/>
          </a:bodyPr>
          <a:lstStyle/>
          <a:p>
            <a:r>
              <a:rPr lang="en-US" sz="4400" dirty="0"/>
              <a:t>Association Rule Discovery: Definition</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8351" y="1463677"/>
            <a:ext cx="8259769" cy="1364770"/>
          </a:xfrm>
        </p:spPr>
        <p:txBody>
          <a:bodyPr vert="horz" wrap="square" lIns="68580" tIns="34290" rIns="68580" bIns="34290" rtlCol="0" anchor="t" anchorCtr="0">
            <a:noAutofit/>
          </a:bodyPr>
          <a:lstStyle/>
          <a:p>
            <a:pPr marL="454025" indent="-342900">
              <a:lnSpc>
                <a:spcPct val="90000"/>
              </a:lnSpc>
              <a:spcBef>
                <a:spcPts val="1000"/>
              </a:spcBef>
              <a:spcAft>
                <a:spcPts val="0"/>
              </a:spcAft>
              <a:buClr>
                <a:schemeClr val="tx1"/>
              </a:buClr>
            </a:pPr>
            <a:r>
              <a:rPr lang="en-US" sz="2400" dirty="0"/>
              <a:t>Given a set of records each of which contain some number of items from a given collection;</a:t>
            </a:r>
          </a:p>
          <a:p>
            <a:pPr marL="682625" lvl="1" indent="-342900">
              <a:lnSpc>
                <a:spcPct val="90000"/>
              </a:lnSpc>
              <a:spcBef>
                <a:spcPts val="1000"/>
              </a:spcBef>
              <a:spcAft>
                <a:spcPts val="0"/>
              </a:spcAft>
              <a:buClr>
                <a:schemeClr val="tx1"/>
              </a:buClr>
            </a:pPr>
            <a:r>
              <a:rPr lang="en-US" sz="2200" dirty="0"/>
              <a:t>Produce dependency rules which will predict occurrence of an item based on occurrences of other items</a:t>
            </a:r>
          </a:p>
        </p:txBody>
      </p:sp>
      <p:sp>
        <p:nvSpPr>
          <p:cNvPr id="4" name="Text Box 5">
            <a:extLst>
              <a:ext uri="{FF2B5EF4-FFF2-40B4-BE49-F238E27FC236}">
                <a16:creationId xmlns:a16="http://schemas.microsoft.com/office/drawing/2014/main" id="{2B8C0AAE-8AB4-E1BC-4CB8-F8A9B7834949}"/>
              </a:ext>
            </a:extLst>
          </p:cNvPr>
          <p:cNvSpPr txBox="1">
            <a:spLocks noChangeArrowheads="1"/>
          </p:cNvSpPr>
          <p:nvPr/>
        </p:nvSpPr>
        <p:spPr bwMode="auto">
          <a:xfrm>
            <a:off x="5452690" y="3577524"/>
            <a:ext cx="3035575" cy="984885"/>
          </a:xfrm>
          <a:prstGeom prst="rect">
            <a:avLst/>
          </a:prstGeom>
          <a:solidFill>
            <a:srgbClr val="CCCCFF"/>
          </a:solidFill>
          <a:ln>
            <a:noFill/>
          </a:ln>
          <a:effectLst>
            <a:outerShdw blurRad="63500" dist="107763" dir="2700000" algn="ctr" rotWithShape="0">
              <a:schemeClr val="bg2">
                <a:alpha val="74998"/>
              </a:schemeClr>
            </a:outerShdw>
          </a:effectLst>
          <a:extLst>
            <a:ext uri="{91240B29-F687-4f45-9708-019B960494DF}">
              <a14:hiddenLine xmlns="" xmlns:lc="http://schemas.openxmlformats.org/drawingml/2006/lockedCanvas" xmlns:a14="http://schemas.microsoft.com/office/drawing/2010/main" w="9525">
                <a:solidFill>
                  <a:schemeClr val="tx1"/>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charset="0"/>
              </a:rPr>
              <a:t>Rules Discovered:</a:t>
            </a:r>
          </a:p>
          <a:p>
            <a:r>
              <a:rPr lang="en-US" sz="2000">
                <a:latin typeface="Times New Roman" charset="0"/>
              </a:rPr>
              <a:t>    </a:t>
            </a:r>
            <a:r>
              <a:rPr lang="en-US">
                <a:solidFill>
                  <a:srgbClr val="CC0000"/>
                </a:solidFill>
                <a:latin typeface="Tahoma" charset="0"/>
              </a:rPr>
              <a:t>{Milk} --&gt; {Coke}</a:t>
            </a:r>
          </a:p>
          <a:p>
            <a:r>
              <a:rPr lang="en-US">
                <a:solidFill>
                  <a:srgbClr val="CC0000"/>
                </a:solidFill>
                <a:latin typeface="Tahoma" charset="0"/>
              </a:rPr>
              <a:t>    {Diaper, Milk} --&gt; {Beer}</a:t>
            </a:r>
            <a:endParaRPr lang="en-US" sz="2400">
              <a:latin typeface="Times New Roman" charset="0"/>
            </a:endParaRPr>
          </a:p>
        </p:txBody>
      </p:sp>
      <p:graphicFrame>
        <p:nvGraphicFramePr>
          <p:cNvPr id="8" name="Object 4">
            <a:extLst>
              <a:ext uri="{FF2B5EF4-FFF2-40B4-BE49-F238E27FC236}">
                <a16:creationId xmlns:a16="http://schemas.microsoft.com/office/drawing/2014/main" id="{70E9AAD9-29E0-397B-4F4D-1758AEE0F2D5}"/>
              </a:ext>
            </a:extLst>
          </p:cNvPr>
          <p:cNvGraphicFramePr>
            <a:graphicFrameLocks noChangeAspect="1"/>
          </p:cNvGraphicFramePr>
          <p:nvPr>
            <p:extLst>
              <p:ext uri="{D42A27DB-BD31-4B8C-83A1-F6EECF244321}">
                <p14:modId xmlns:p14="http://schemas.microsoft.com/office/powerpoint/2010/main" val="3095725110"/>
              </p:ext>
            </p:extLst>
          </p:nvPr>
        </p:nvGraphicFramePr>
        <p:xfrm>
          <a:off x="1437179" y="3198377"/>
          <a:ext cx="3136106" cy="1614488"/>
        </p:xfrm>
        <a:graphic>
          <a:graphicData uri="http://schemas.openxmlformats.org/presentationml/2006/ole">
            <mc:AlternateContent xmlns:mc="http://schemas.openxmlformats.org/markup-compatibility/2006">
              <mc:Choice xmlns:v="urn:schemas-microsoft-com:vml" Requires="v">
                <p:oleObj name="Document" r:id="rId3" imgW="3823200" imgH="1999080" progId="Word.Document.8">
                  <p:embed/>
                </p:oleObj>
              </mc:Choice>
              <mc:Fallback>
                <p:oleObj name="Document" r:id="rId3" imgW="3823200" imgH="1999080" progId="Word.Document.8">
                  <p:embed/>
                  <p:pic>
                    <p:nvPicPr>
                      <p:cNvPr id="8" name="Object 4">
                        <a:extLst>
                          <a:ext uri="{FF2B5EF4-FFF2-40B4-BE49-F238E27FC236}">
                            <a16:creationId xmlns:a16="http://schemas.microsoft.com/office/drawing/2014/main" id="{70E9AAD9-29E0-397B-4F4D-1758AEE0F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179" y="3198377"/>
                        <a:ext cx="3136106" cy="1614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30797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9720" y="230098"/>
            <a:ext cx="7922860" cy="1082428"/>
          </a:xfrm>
        </p:spPr>
        <p:txBody>
          <a:bodyPr anchor="b">
            <a:normAutofit/>
          </a:bodyPr>
          <a:lstStyle/>
          <a:p>
            <a:r>
              <a:rPr lang="en-US" sz="4000" dirty="0"/>
              <a:t>Association Rule Discovery: Example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8352" y="1565284"/>
            <a:ext cx="8150012" cy="4149716"/>
          </a:xfrm>
        </p:spPr>
        <p:txBody>
          <a:bodyPr vert="horz" wrap="square" lIns="68580" tIns="34290" rIns="68580" bIns="34290" rtlCol="0" anchor="t" anchorCtr="0">
            <a:noAutofit/>
          </a:bodyPr>
          <a:lstStyle/>
          <a:p>
            <a:pPr marL="573088" indent="-461963">
              <a:lnSpc>
                <a:spcPct val="90000"/>
              </a:lnSpc>
              <a:spcBef>
                <a:spcPts val="1000"/>
              </a:spcBef>
              <a:spcAft>
                <a:spcPts val="0"/>
              </a:spcAft>
              <a:buClr>
                <a:schemeClr val="tx1"/>
              </a:buClr>
            </a:pPr>
            <a:r>
              <a:rPr lang="en-US" sz="2400" dirty="0"/>
              <a:t>Find</a:t>
            </a:r>
            <a:r>
              <a:rPr lang="zh-CN" altLang="en-US" sz="2400" dirty="0"/>
              <a:t> </a:t>
            </a:r>
            <a:r>
              <a:rPr lang="en-US" sz="2400" dirty="0"/>
              <a:t>potential</a:t>
            </a:r>
            <a:r>
              <a:rPr lang="zh-CN" altLang="en-US" sz="2400" dirty="0"/>
              <a:t> </a:t>
            </a:r>
            <a:r>
              <a:rPr lang="en-US" sz="2400" dirty="0"/>
              <a:t>correlation</a:t>
            </a:r>
            <a:r>
              <a:rPr lang="zh-CN" altLang="en-US" sz="2400" dirty="0"/>
              <a:t> </a:t>
            </a:r>
            <a:r>
              <a:rPr lang="en-US" sz="2400" dirty="0"/>
              <a:t>between</a:t>
            </a:r>
            <a:r>
              <a:rPr lang="zh-CN" altLang="en-US" sz="2400" dirty="0"/>
              <a:t> </a:t>
            </a:r>
            <a:r>
              <a:rPr lang="en-US" sz="2400" dirty="0"/>
              <a:t>events:</a:t>
            </a:r>
          </a:p>
          <a:p>
            <a:pPr marL="801688" lvl="1" indent="-461963">
              <a:lnSpc>
                <a:spcPct val="90000"/>
              </a:lnSpc>
              <a:spcBef>
                <a:spcPts val="1000"/>
              </a:spcBef>
              <a:spcAft>
                <a:spcPts val="0"/>
              </a:spcAft>
              <a:buClr>
                <a:schemeClr val="tx1"/>
              </a:buClr>
            </a:pPr>
            <a:r>
              <a:rPr lang="en-US" sz="2200" dirty="0"/>
              <a:t>Customers</a:t>
            </a:r>
            <a:r>
              <a:rPr lang="zh-CN" altLang="en-US" sz="2200" dirty="0"/>
              <a:t> </a:t>
            </a:r>
            <a:r>
              <a:rPr lang="en-US" sz="2200" dirty="0"/>
              <a:t>who</a:t>
            </a:r>
            <a:r>
              <a:rPr lang="zh-CN" altLang="en-US" sz="2200" dirty="0"/>
              <a:t> </a:t>
            </a:r>
            <a:r>
              <a:rPr lang="en-US" sz="2200" dirty="0"/>
              <a:t>buy</a:t>
            </a:r>
            <a:r>
              <a:rPr lang="zh-CN" altLang="en-US" sz="2200" dirty="0"/>
              <a:t> </a:t>
            </a:r>
            <a:r>
              <a:rPr lang="en-US" sz="2200" dirty="0"/>
              <a:t>HDTV</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buy</a:t>
            </a:r>
            <a:r>
              <a:rPr lang="zh-CN" altLang="en-US" sz="2200" dirty="0"/>
              <a:t> </a:t>
            </a:r>
            <a:r>
              <a:rPr lang="en-US" sz="2200" dirty="0"/>
              <a:t>exercise</a:t>
            </a:r>
            <a:r>
              <a:rPr lang="zh-CN" altLang="en-US" sz="2200" dirty="0"/>
              <a:t> </a:t>
            </a:r>
            <a:r>
              <a:rPr lang="en-US" sz="2200" dirty="0"/>
              <a:t>machines</a:t>
            </a:r>
          </a:p>
          <a:p>
            <a:pPr marL="801688" lvl="1" indent="-461963">
              <a:lnSpc>
                <a:spcPct val="90000"/>
              </a:lnSpc>
              <a:spcBef>
                <a:spcPts val="1000"/>
              </a:spcBef>
              <a:spcAft>
                <a:spcPts val="0"/>
              </a:spcAft>
              <a:buClr>
                <a:schemeClr val="tx1"/>
              </a:buClr>
            </a:pPr>
            <a:r>
              <a:rPr lang="en-US" sz="2200" dirty="0"/>
              <a:t>Customers</a:t>
            </a:r>
            <a:r>
              <a:rPr lang="zh-CN" altLang="en-US" sz="2200" dirty="0"/>
              <a:t> </a:t>
            </a:r>
            <a:r>
              <a:rPr lang="en-US" sz="2200" dirty="0"/>
              <a:t>who</a:t>
            </a:r>
            <a:r>
              <a:rPr lang="zh-CN" altLang="en-US" sz="2200" dirty="0"/>
              <a:t> </a:t>
            </a:r>
            <a:r>
              <a:rPr lang="en-US" sz="2200" dirty="0"/>
              <a:t>buy</a:t>
            </a:r>
            <a:r>
              <a:rPr lang="zh-CN" altLang="en-US" sz="2200" dirty="0"/>
              <a:t> </a:t>
            </a:r>
            <a:r>
              <a:rPr lang="en-US" sz="2200" dirty="0"/>
              <a:t>Tea</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buy</a:t>
            </a:r>
            <a:r>
              <a:rPr lang="zh-CN" altLang="en-US" sz="2200" dirty="0"/>
              <a:t> </a:t>
            </a:r>
            <a:r>
              <a:rPr lang="en-US" sz="2200" dirty="0"/>
              <a:t>Muffins</a:t>
            </a:r>
          </a:p>
          <a:p>
            <a:pPr marL="801688" lvl="1" indent="-461963">
              <a:lnSpc>
                <a:spcPct val="90000"/>
              </a:lnSpc>
              <a:spcBef>
                <a:spcPts val="1000"/>
              </a:spcBef>
              <a:spcAft>
                <a:spcPts val="0"/>
              </a:spcAft>
              <a:buClr>
                <a:schemeClr val="tx1"/>
              </a:buClr>
            </a:pPr>
            <a:r>
              <a:rPr lang="en-US" sz="2200" dirty="0"/>
              <a:t>Patients</a:t>
            </a:r>
            <a:r>
              <a:rPr lang="zh-CN" altLang="en-US" sz="2200" dirty="0"/>
              <a:t> </a:t>
            </a:r>
            <a:r>
              <a:rPr lang="en-US" sz="2200" dirty="0"/>
              <a:t>who</a:t>
            </a:r>
            <a:r>
              <a:rPr lang="zh-CN" altLang="en-US" sz="2200" dirty="0"/>
              <a:t> </a:t>
            </a:r>
            <a:r>
              <a:rPr lang="en-US" sz="2200" dirty="0"/>
              <a:t>have</a:t>
            </a:r>
            <a:r>
              <a:rPr lang="zh-CN" altLang="en-US" sz="2200" dirty="0"/>
              <a:t> </a:t>
            </a:r>
            <a:r>
              <a:rPr lang="en-US" sz="2200" dirty="0"/>
              <a:t>a</a:t>
            </a:r>
            <a:r>
              <a:rPr lang="zh-CN" altLang="en-US" sz="2200" dirty="0"/>
              <a:t> </a:t>
            </a:r>
            <a:r>
              <a:rPr lang="en-US" sz="2200" dirty="0"/>
              <a:t>stoke</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have</a:t>
            </a:r>
            <a:r>
              <a:rPr lang="zh-CN" altLang="en-US" sz="2200" dirty="0"/>
              <a:t>      </a:t>
            </a:r>
            <a:r>
              <a:rPr lang="en-US" sz="2200" dirty="0"/>
              <a:t>hypertension</a:t>
            </a:r>
          </a:p>
          <a:p>
            <a:pPr marL="801688" lvl="1" indent="-461963">
              <a:lnSpc>
                <a:spcPct val="90000"/>
              </a:lnSpc>
              <a:spcBef>
                <a:spcPts val="1000"/>
              </a:spcBef>
              <a:spcAft>
                <a:spcPts val="0"/>
              </a:spcAft>
              <a:buClr>
                <a:schemeClr val="tx1"/>
              </a:buClr>
            </a:pPr>
            <a:r>
              <a:rPr lang="en-US" sz="2200" dirty="0"/>
              <a:t>Patients</a:t>
            </a:r>
            <a:r>
              <a:rPr lang="zh-CN" altLang="en-US" sz="2200" dirty="0"/>
              <a:t> </a:t>
            </a:r>
            <a:r>
              <a:rPr lang="en-US" sz="2200" dirty="0"/>
              <a:t>who</a:t>
            </a:r>
            <a:r>
              <a:rPr lang="zh-CN" altLang="en-US" sz="2200" dirty="0"/>
              <a:t> </a:t>
            </a:r>
            <a:r>
              <a:rPr lang="en-US" sz="2200" dirty="0"/>
              <a:t>have</a:t>
            </a:r>
            <a:r>
              <a:rPr lang="zh-CN" altLang="en-US" sz="2200" dirty="0"/>
              <a:t> </a:t>
            </a:r>
            <a:r>
              <a:rPr lang="en-US" sz="2200" dirty="0"/>
              <a:t>tested</a:t>
            </a:r>
            <a:r>
              <a:rPr lang="zh-CN" altLang="en-US" sz="2200" dirty="0"/>
              <a:t> </a:t>
            </a:r>
            <a:r>
              <a:rPr lang="en-US" sz="2200" dirty="0"/>
              <a:t>positive</a:t>
            </a:r>
            <a:r>
              <a:rPr lang="zh-CN" altLang="en-US" sz="2200" dirty="0"/>
              <a:t> </a:t>
            </a:r>
            <a:r>
              <a:rPr lang="en-US" sz="2200" dirty="0"/>
              <a:t>COVID</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develop</a:t>
            </a:r>
            <a:r>
              <a:rPr lang="zh-CN" altLang="en-US" sz="2200" dirty="0"/>
              <a:t> </a:t>
            </a:r>
            <a:r>
              <a:rPr lang="en-US" sz="2200" dirty="0"/>
              <a:t>a</a:t>
            </a:r>
            <a:r>
              <a:rPr lang="zh-CN" altLang="en-US" sz="2200" dirty="0"/>
              <a:t> </a:t>
            </a:r>
            <a:r>
              <a:rPr lang="en-US" sz="2200" dirty="0"/>
              <a:t>fever</a:t>
            </a:r>
            <a:r>
              <a:rPr lang="zh-CN" altLang="en-US" sz="2200" dirty="0"/>
              <a:t> </a:t>
            </a:r>
            <a:endParaRPr lang="en-US" sz="2200" dirty="0"/>
          </a:p>
          <a:p>
            <a:pPr>
              <a:lnSpc>
                <a:spcPct val="90000"/>
              </a:lnSpc>
              <a:spcBef>
                <a:spcPts val="1000"/>
              </a:spcBef>
              <a:spcAft>
                <a:spcPts val="0"/>
              </a:spcAft>
              <a:buClr>
                <a:schemeClr val="tx1"/>
              </a:buClr>
            </a:pPr>
            <a:endParaRPr lang="en-US" dirty="0"/>
          </a:p>
        </p:txBody>
      </p:sp>
    </p:spTree>
    <p:extLst>
      <p:ext uri="{BB962C8B-B14F-4D97-AF65-F5344CB8AC3E}">
        <p14:creationId xmlns:p14="http://schemas.microsoft.com/office/powerpoint/2010/main" val="32619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a:t>Introduction to Machine Learning</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2391"/>
            <a:ext cx="7922860" cy="1082428"/>
          </a:xfrm>
        </p:spPr>
        <p:txBody>
          <a:bodyPr anchor="b">
            <a:normAutofit/>
          </a:bodyPr>
          <a:lstStyle/>
          <a:p>
            <a:r>
              <a:rPr lang="en-US" sz="4000" dirty="0"/>
              <a:t>What is Machine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3364" y="1178986"/>
            <a:ext cx="8578272" cy="3531075"/>
          </a:xfrm>
        </p:spPr>
        <p:txBody>
          <a:bodyPr vert="horz" wrap="square" lIns="68580" tIns="34290" rIns="68580" bIns="34290" rtlCol="0" anchor="t" anchorCtr="0">
            <a:noAutofit/>
          </a:bodyPr>
          <a:lstStyle/>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Suppose we observe     and                   for</a:t>
            </a:r>
          </a:p>
          <a:p>
            <a:pPr marL="823595" lvl="1" indent="-342900">
              <a:lnSpc>
                <a:spcPct val="90000"/>
              </a:lnSpc>
              <a:spcBef>
                <a:spcPts val="375"/>
              </a:spcBef>
              <a:spcAft>
                <a:spcPts val="0"/>
              </a:spcAft>
              <a:buClr>
                <a:schemeClr val="tx1"/>
              </a:buClr>
            </a:pPr>
            <a:r>
              <a:rPr lang="en-US" sz="2000" b="1" dirty="0">
                <a:latin typeface="Helvetica" panose="020B0604020202020204" pitchFamily="34" charset="0"/>
                <a:cs typeface="Helvetica" panose="020B0604020202020204" pitchFamily="34" charset="0"/>
              </a:rPr>
              <a:t>X</a:t>
            </a:r>
            <a:r>
              <a:rPr lang="en-US" sz="2000" dirty="0">
                <a:latin typeface="Helvetica" panose="020B0604020202020204" pitchFamily="34" charset="0"/>
                <a:cs typeface="Helvetica" panose="020B0604020202020204" pitchFamily="34" charset="0"/>
              </a:rPr>
              <a:t>: 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set</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of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attributes/features,</a:t>
            </a:r>
            <a:r>
              <a:rPr lang="zh-CN" altLang="en-US" sz="2000" dirty="0">
                <a:latin typeface="Helvetica" panose="020B0604020202020204" pitchFamily="34" charset="0"/>
                <a:cs typeface="Helvetica" panose="020B0604020202020204" pitchFamily="34" charset="0"/>
              </a:rPr>
              <a:t> </a:t>
            </a:r>
            <a:endParaRPr lang="en-US" sz="2000" dirty="0">
              <a:latin typeface="Helvetica" panose="020B0604020202020204" pitchFamily="34" charset="0"/>
              <a:cs typeface="Helvetica" panose="020B0604020202020204" pitchFamily="34" charset="0"/>
            </a:endParaRP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Y: 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targeted</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variable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(to</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be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predicted)</a:t>
            </a: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n: the number of observations</a:t>
            </a: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There may</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be a relationship between Y and at least one of the X’s.</a:t>
            </a: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We can model the relationship as</a:t>
            </a:r>
          </a:p>
          <a:p>
            <a:pPr>
              <a:lnSpc>
                <a:spcPct val="90000"/>
              </a:lnSpc>
              <a:spcBef>
                <a:spcPts val="750"/>
              </a:spcBef>
              <a:spcAft>
                <a:spcPts val="0"/>
              </a:spcAft>
              <a:buClr>
                <a:schemeClr val="tx1"/>
              </a:buClr>
            </a:pPr>
            <a:endParaRPr lang="en-US" dirty="0">
              <a:latin typeface="Helvetica" panose="020B0604020202020204" pitchFamily="34" charset="0"/>
              <a:cs typeface="Helvetica" panose="020B0604020202020204" pitchFamily="34" charset="0"/>
            </a:endParaRPr>
          </a:p>
          <a:p>
            <a:pPr>
              <a:lnSpc>
                <a:spcPct val="90000"/>
              </a:lnSpc>
              <a:spcBef>
                <a:spcPts val="750"/>
              </a:spcBef>
              <a:spcAft>
                <a:spcPts val="0"/>
              </a:spcAft>
              <a:buClr>
                <a:schemeClr val="tx1"/>
              </a:buClr>
            </a:pPr>
            <a:endParaRPr lang="en-US" dirty="0">
              <a:latin typeface="Helvetica" panose="020B0604020202020204" pitchFamily="34" charset="0"/>
              <a:cs typeface="Helvetica" panose="020B0604020202020204" pitchFamily="34" charset="0"/>
            </a:endParaRP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Later</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on,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we</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can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use</a:t>
            </a:r>
            <a:r>
              <a:rPr lang="zh-CN" altLang="en-US" sz="2400" dirty="0">
                <a:latin typeface="Helvetica" panose="020B0604020202020204" pitchFamily="34" charset="0"/>
                <a:cs typeface="Helvetica" panose="020B0604020202020204" pitchFamily="34" charset="0"/>
              </a:rPr>
              <a:t> </a:t>
            </a:r>
            <a:r>
              <a:rPr lang="en-US" sz="2400" b="1" dirty="0">
                <a:latin typeface="Helvetica" panose="020B0604020202020204" pitchFamily="34" charset="0"/>
                <a:cs typeface="Helvetica" panose="020B0604020202020204" pitchFamily="34" charset="0"/>
              </a:rPr>
              <a:t>X</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to</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predict</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Y</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for</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an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unseen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records</a:t>
            </a: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E.g.,</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passenger</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can</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survive,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an</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email</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spam,</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what</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the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customer’s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rating…</a:t>
            </a:r>
          </a:p>
          <a:p>
            <a:pPr>
              <a:lnSpc>
                <a:spcPct val="90000"/>
              </a:lnSpc>
              <a:spcBef>
                <a:spcPts val="750"/>
              </a:spcBef>
              <a:spcAft>
                <a:spcPts val="0"/>
              </a:spcAft>
              <a:buClr>
                <a:schemeClr val="tx1"/>
              </a:buClr>
            </a:pPr>
            <a:endParaRPr lang="en-US" dirty="0"/>
          </a:p>
          <a:p>
            <a:pPr marL="342900" indent="-342900">
              <a:spcBef>
                <a:spcPts val="600"/>
              </a:spcBef>
              <a:buClr>
                <a:schemeClr val="tx1"/>
              </a:buClr>
            </a:pPr>
            <a:endParaRPr lang="en-US" dirty="0">
              <a:cs typeface="Arial"/>
            </a:endParaRPr>
          </a:p>
        </p:txBody>
      </p:sp>
      <p:graphicFrame>
        <p:nvGraphicFramePr>
          <p:cNvPr id="9" name="Object 4">
            <a:extLst>
              <a:ext uri="{FF2B5EF4-FFF2-40B4-BE49-F238E27FC236}">
                <a16:creationId xmlns:a16="http://schemas.microsoft.com/office/drawing/2014/main" id="{8F6392EE-7256-D054-E29F-3F4318C64F91}"/>
              </a:ext>
            </a:extLst>
          </p:cNvPr>
          <p:cNvGraphicFramePr>
            <a:graphicFrameLocks noChangeAspect="1"/>
          </p:cNvGraphicFramePr>
          <p:nvPr>
            <p:extLst>
              <p:ext uri="{D42A27DB-BD31-4B8C-83A1-F6EECF244321}">
                <p14:modId xmlns:p14="http://schemas.microsoft.com/office/powerpoint/2010/main" val="2549111358"/>
              </p:ext>
            </p:extLst>
          </p:nvPr>
        </p:nvGraphicFramePr>
        <p:xfrm>
          <a:off x="4140114" y="1229705"/>
          <a:ext cx="231149" cy="353615"/>
        </p:xfrm>
        <a:graphic>
          <a:graphicData uri="http://schemas.openxmlformats.org/presentationml/2006/ole">
            <mc:AlternateContent xmlns:mc="http://schemas.openxmlformats.org/markup-compatibility/2006">
              <mc:Choice xmlns:v="urn:schemas-microsoft-com:vml" Requires="v">
                <p:oleObj name="Equation" r:id="rId3" imgW="139700" imgH="215900" progId="Equation.3">
                  <p:embed/>
                </p:oleObj>
              </mc:Choice>
              <mc:Fallback>
                <p:oleObj name="Equation" r:id="rId3" imgW="139700" imgH="215900" progId="Equation.3">
                  <p:embed/>
                  <p:pic>
                    <p:nvPicPr>
                      <p:cNvPr id="9" name="Object 4">
                        <a:extLst>
                          <a:ext uri="{FF2B5EF4-FFF2-40B4-BE49-F238E27FC236}">
                            <a16:creationId xmlns:a16="http://schemas.microsoft.com/office/drawing/2014/main" id="{8F6392EE-7256-D054-E29F-3F4318C64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114" y="1229705"/>
                        <a:ext cx="231149" cy="353615"/>
                      </a:xfrm>
                      <a:prstGeom prst="rect">
                        <a:avLst/>
                      </a:prstGeom>
                      <a:noFill/>
                      <a:ln>
                        <a:noFill/>
                      </a:ln>
                    </p:spPr>
                  </p:pic>
                </p:oleObj>
              </mc:Fallback>
            </mc:AlternateContent>
          </a:graphicData>
        </a:graphic>
      </p:graphicFrame>
      <p:graphicFrame>
        <p:nvGraphicFramePr>
          <p:cNvPr id="13" name="Object 5">
            <a:extLst>
              <a:ext uri="{FF2B5EF4-FFF2-40B4-BE49-F238E27FC236}">
                <a16:creationId xmlns:a16="http://schemas.microsoft.com/office/drawing/2014/main" id="{80F73067-8CF7-4C9B-E481-7D09F987FB2A}"/>
              </a:ext>
            </a:extLst>
          </p:cNvPr>
          <p:cNvGraphicFramePr>
            <a:graphicFrameLocks noChangeAspect="1"/>
          </p:cNvGraphicFramePr>
          <p:nvPr>
            <p:extLst>
              <p:ext uri="{D42A27DB-BD31-4B8C-83A1-F6EECF244321}">
                <p14:modId xmlns:p14="http://schemas.microsoft.com/office/powerpoint/2010/main" val="1824683573"/>
              </p:ext>
            </p:extLst>
          </p:nvPr>
        </p:nvGraphicFramePr>
        <p:xfrm>
          <a:off x="4978777" y="1254082"/>
          <a:ext cx="1490646" cy="336749"/>
        </p:xfrm>
        <a:graphic>
          <a:graphicData uri="http://schemas.openxmlformats.org/presentationml/2006/ole">
            <mc:AlternateContent xmlns:mc="http://schemas.openxmlformats.org/markup-compatibility/2006">
              <mc:Choice xmlns:v="urn:schemas-microsoft-com:vml" Requires="v">
                <p:oleObj name="Equation" r:id="rId5" imgW="1003300" imgH="228600" progId="Equation.3">
                  <p:embed/>
                </p:oleObj>
              </mc:Choice>
              <mc:Fallback>
                <p:oleObj name="Equation" r:id="rId5" imgW="1003300" imgH="228600" progId="Equation.3">
                  <p:embed/>
                  <p:pic>
                    <p:nvPicPr>
                      <p:cNvPr id="13" name="Object 5">
                        <a:extLst>
                          <a:ext uri="{FF2B5EF4-FFF2-40B4-BE49-F238E27FC236}">
                            <a16:creationId xmlns:a16="http://schemas.microsoft.com/office/drawing/2014/main" id="{80F73067-8CF7-4C9B-E481-7D09F987FB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8777" y="1254082"/>
                        <a:ext cx="1490646" cy="336749"/>
                      </a:xfrm>
                      <a:prstGeom prst="rect">
                        <a:avLst/>
                      </a:prstGeom>
                      <a:noFill/>
                      <a:ln>
                        <a:noFill/>
                      </a:ln>
                    </p:spPr>
                  </p:pic>
                </p:oleObj>
              </mc:Fallback>
            </mc:AlternateContent>
          </a:graphicData>
        </a:graphic>
      </p:graphicFrame>
      <p:graphicFrame>
        <p:nvGraphicFramePr>
          <p:cNvPr id="15" name="Object 6">
            <a:extLst>
              <a:ext uri="{FF2B5EF4-FFF2-40B4-BE49-F238E27FC236}">
                <a16:creationId xmlns:a16="http://schemas.microsoft.com/office/drawing/2014/main" id="{00295EF4-A4CA-39B0-6140-4CF095335CD4}"/>
              </a:ext>
            </a:extLst>
          </p:cNvPr>
          <p:cNvGraphicFramePr>
            <a:graphicFrameLocks noChangeAspect="1"/>
          </p:cNvGraphicFramePr>
          <p:nvPr>
            <p:extLst>
              <p:ext uri="{D42A27DB-BD31-4B8C-83A1-F6EECF244321}">
                <p14:modId xmlns:p14="http://schemas.microsoft.com/office/powerpoint/2010/main" val="413127556"/>
              </p:ext>
            </p:extLst>
          </p:nvPr>
        </p:nvGraphicFramePr>
        <p:xfrm>
          <a:off x="6924461" y="1278053"/>
          <a:ext cx="946264" cy="291703"/>
        </p:xfrm>
        <a:graphic>
          <a:graphicData uri="http://schemas.openxmlformats.org/presentationml/2006/ole">
            <mc:AlternateContent xmlns:mc="http://schemas.openxmlformats.org/markup-compatibility/2006">
              <mc:Choice xmlns:v="urn:schemas-microsoft-com:vml" Requires="v">
                <p:oleObj name="Equation" r:id="rId7" imgW="571500" imgH="177800" progId="Equation.DSMT4">
                  <p:embed/>
                </p:oleObj>
              </mc:Choice>
              <mc:Fallback>
                <p:oleObj name="Equation" r:id="rId7" imgW="571500" imgH="177800" progId="Equation.DSMT4">
                  <p:embed/>
                  <p:pic>
                    <p:nvPicPr>
                      <p:cNvPr id="15" name="Object 6">
                        <a:extLst>
                          <a:ext uri="{FF2B5EF4-FFF2-40B4-BE49-F238E27FC236}">
                            <a16:creationId xmlns:a16="http://schemas.microsoft.com/office/drawing/2014/main" id="{00295EF4-A4CA-39B0-6140-4CF095335C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461" y="1278053"/>
                        <a:ext cx="946264" cy="291703"/>
                      </a:xfrm>
                      <a:prstGeom prst="rect">
                        <a:avLst/>
                      </a:prstGeom>
                      <a:noFill/>
                      <a:ln>
                        <a:noFill/>
                      </a:ln>
                    </p:spPr>
                  </p:pic>
                </p:oleObj>
              </mc:Fallback>
            </mc:AlternateContent>
          </a:graphicData>
        </a:graphic>
      </p:graphicFrame>
      <p:graphicFrame>
        <p:nvGraphicFramePr>
          <p:cNvPr id="17" name="Object 4">
            <a:extLst>
              <a:ext uri="{FF2B5EF4-FFF2-40B4-BE49-F238E27FC236}">
                <a16:creationId xmlns:a16="http://schemas.microsoft.com/office/drawing/2014/main" id="{7E38C0D8-F77E-5524-4B51-6C6D7931CFC8}"/>
              </a:ext>
            </a:extLst>
          </p:cNvPr>
          <p:cNvGraphicFramePr>
            <a:graphicFrameLocks noChangeAspect="1"/>
          </p:cNvGraphicFramePr>
          <p:nvPr>
            <p:extLst>
              <p:ext uri="{D42A27DB-BD31-4B8C-83A1-F6EECF244321}">
                <p14:modId xmlns:p14="http://schemas.microsoft.com/office/powerpoint/2010/main" val="263960094"/>
              </p:ext>
            </p:extLst>
          </p:nvPr>
        </p:nvGraphicFramePr>
        <p:xfrm>
          <a:off x="3097168" y="3650891"/>
          <a:ext cx="1997209" cy="486482"/>
        </p:xfrm>
        <a:graphic>
          <a:graphicData uri="http://schemas.openxmlformats.org/presentationml/2006/ole">
            <mc:AlternateContent xmlns:mc="http://schemas.openxmlformats.org/markup-compatibility/2006">
              <mc:Choice xmlns:v="urn:schemas-microsoft-com:vml" Requires="v">
                <p:oleObj name="Equation" r:id="rId9" imgW="21361400" imgH="5270500" progId="Equation.3">
                  <p:embed/>
                </p:oleObj>
              </mc:Choice>
              <mc:Fallback>
                <p:oleObj name="Equation" r:id="rId9" imgW="21361400" imgH="5270500" progId="Equation.3">
                  <p:embed/>
                  <p:pic>
                    <p:nvPicPr>
                      <p:cNvPr id="17" name="Object 4">
                        <a:extLst>
                          <a:ext uri="{FF2B5EF4-FFF2-40B4-BE49-F238E27FC236}">
                            <a16:creationId xmlns:a16="http://schemas.microsoft.com/office/drawing/2014/main" id="{7E38C0D8-F77E-5524-4B51-6C6D7931CF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7168" y="3650891"/>
                        <a:ext cx="1997209" cy="486482"/>
                      </a:xfrm>
                      <a:prstGeom prst="rect">
                        <a:avLst/>
                      </a:prstGeom>
                      <a:noFill/>
                      <a:ln>
                        <a:noFill/>
                      </a:ln>
                      <a:effectLst/>
                    </p:spPr>
                  </p:pic>
                </p:oleObj>
              </mc:Fallback>
            </mc:AlternateContent>
          </a:graphicData>
        </a:graphic>
      </p:graphicFrame>
      <p:sp>
        <p:nvSpPr>
          <p:cNvPr id="19" name="TextBox 18">
            <a:extLst>
              <a:ext uri="{FF2B5EF4-FFF2-40B4-BE49-F238E27FC236}">
                <a16:creationId xmlns:a16="http://schemas.microsoft.com/office/drawing/2014/main" id="{12DAC771-4164-0A1A-2E95-19887C25D0BF}"/>
              </a:ext>
            </a:extLst>
          </p:cNvPr>
          <p:cNvSpPr txBox="1"/>
          <p:nvPr/>
        </p:nvSpPr>
        <p:spPr>
          <a:xfrm>
            <a:off x="2268495" y="4297358"/>
            <a:ext cx="1675826" cy="253916"/>
          </a:xfrm>
          <a:prstGeom prst="rect">
            <a:avLst/>
          </a:prstGeom>
          <a:noFill/>
          <a:ln>
            <a:solidFill>
              <a:srgbClr val="084183"/>
            </a:solidFill>
          </a:ln>
        </p:spPr>
        <p:txBody>
          <a:bodyPr wrap="square" rtlCol="0">
            <a:spAutoFit/>
          </a:bodyPr>
          <a:lstStyle/>
          <a:p>
            <a:r>
              <a:rPr lang="en-US" altLang="en-US" sz="1050">
                <a:ea typeface="ＭＳ Ｐゴシック" panose="020B0600070205080204" pitchFamily="34" charset="-128"/>
              </a:rPr>
              <a:t>an unknown function</a:t>
            </a:r>
            <a:endParaRPr lang="en-US" sz="1050"/>
          </a:p>
        </p:txBody>
      </p:sp>
      <p:cxnSp>
        <p:nvCxnSpPr>
          <p:cNvPr id="21" name="Straight Arrow Connector 20">
            <a:extLst>
              <a:ext uri="{FF2B5EF4-FFF2-40B4-BE49-F238E27FC236}">
                <a16:creationId xmlns:a16="http://schemas.microsoft.com/office/drawing/2014/main" id="{7170F8EF-9D6D-ED2E-A323-9E1323E69469}"/>
              </a:ext>
            </a:extLst>
          </p:cNvPr>
          <p:cNvCxnSpPr>
            <a:cxnSpLocks/>
          </p:cNvCxnSpPr>
          <p:nvPr/>
        </p:nvCxnSpPr>
        <p:spPr>
          <a:xfrm flipH="1">
            <a:off x="3318074" y="4095557"/>
            <a:ext cx="447471" cy="167268"/>
          </a:xfrm>
          <a:prstGeom prst="straightConnector1">
            <a:avLst/>
          </a:prstGeom>
          <a:ln>
            <a:solidFill>
              <a:srgbClr val="084183"/>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AA5380D-E5DE-4739-4001-BC0875AE56C4}"/>
              </a:ext>
            </a:extLst>
          </p:cNvPr>
          <p:cNvSpPr/>
          <p:nvPr/>
        </p:nvSpPr>
        <p:spPr>
          <a:xfrm>
            <a:off x="5388664" y="4262825"/>
            <a:ext cx="2168703" cy="253916"/>
          </a:xfrm>
          <a:prstGeom prst="rect">
            <a:avLst/>
          </a:prstGeom>
          <a:ln>
            <a:solidFill>
              <a:srgbClr val="084183"/>
            </a:solidFill>
          </a:ln>
        </p:spPr>
        <p:txBody>
          <a:bodyPr wrap="square">
            <a:spAutoFit/>
          </a:bodyPr>
          <a:lstStyle/>
          <a:p>
            <a:r>
              <a:rPr lang="en-US" altLang="en-US" sz="1050">
                <a:ea typeface="ＭＳ Ｐゴシック" panose="020B0600070205080204" pitchFamily="34" charset="-128"/>
              </a:rPr>
              <a:t>is a random error with mean zero</a:t>
            </a:r>
            <a:endParaRPr lang="en-US" sz="1050"/>
          </a:p>
        </p:txBody>
      </p:sp>
      <p:cxnSp>
        <p:nvCxnSpPr>
          <p:cNvPr id="25" name="Straight Arrow Connector 24">
            <a:extLst>
              <a:ext uri="{FF2B5EF4-FFF2-40B4-BE49-F238E27FC236}">
                <a16:creationId xmlns:a16="http://schemas.microsoft.com/office/drawing/2014/main" id="{F2AC988A-DB16-04C9-C104-4177DE8ACC4B}"/>
              </a:ext>
            </a:extLst>
          </p:cNvPr>
          <p:cNvCxnSpPr>
            <a:cxnSpLocks/>
          </p:cNvCxnSpPr>
          <p:nvPr/>
        </p:nvCxnSpPr>
        <p:spPr>
          <a:xfrm>
            <a:off x="5064277" y="4084492"/>
            <a:ext cx="1477922" cy="155810"/>
          </a:xfrm>
          <a:prstGeom prst="straightConnector1">
            <a:avLst/>
          </a:prstGeom>
          <a:ln>
            <a:solidFill>
              <a:srgbClr val="08418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15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5607" y="224002"/>
            <a:ext cx="7922860" cy="1082428"/>
          </a:xfrm>
        </p:spPr>
        <p:txBody>
          <a:bodyPr anchor="b">
            <a:normAutofit/>
          </a:bodyPr>
          <a:lstStyle/>
          <a:p>
            <a:r>
              <a:rPr lang="en-US" sz="4000" dirty="0"/>
              <a:t>A Simple Example</a:t>
            </a:r>
            <a:endParaRPr lang="en-US" dirty="0"/>
          </a:p>
        </p:txBody>
      </p:sp>
      <p:pic>
        <p:nvPicPr>
          <p:cNvPr id="7" name="Picture 5" descr="Chart, scatter chart&#10;&#10;Description automatically generated">
            <a:extLst>
              <a:ext uri="{FF2B5EF4-FFF2-40B4-BE49-F238E27FC236}">
                <a16:creationId xmlns:a16="http://schemas.microsoft.com/office/drawing/2014/main" id="{7A3380B0-17D6-3F5C-0EFA-71B08CCDB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630"/>
          <a:stretch>
            <a:fillRect/>
          </a:stretch>
        </p:blipFill>
        <p:spPr bwMode="auto">
          <a:xfrm>
            <a:off x="2373744" y="1227181"/>
            <a:ext cx="4387274" cy="40692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93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5607" y="224002"/>
            <a:ext cx="7922860" cy="1082428"/>
          </a:xfrm>
        </p:spPr>
        <p:txBody>
          <a:bodyPr anchor="b">
            <a:normAutofit/>
          </a:bodyPr>
          <a:lstStyle/>
          <a:p>
            <a:r>
              <a:rPr lang="en-US" sz="4000" dirty="0"/>
              <a:t>A Simple Example</a:t>
            </a:r>
            <a:endParaRPr lang="en-US" dirty="0"/>
          </a:p>
        </p:txBody>
      </p:sp>
      <p:pic>
        <p:nvPicPr>
          <p:cNvPr id="4" name="Picture 3">
            <a:extLst>
              <a:ext uri="{FF2B5EF4-FFF2-40B4-BE49-F238E27FC236}">
                <a16:creationId xmlns:a16="http://schemas.microsoft.com/office/drawing/2014/main" id="{648A6514-8143-6B8A-5D2F-EB7C8762A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333"/>
          <a:stretch>
            <a:fillRect/>
          </a:stretch>
        </p:blipFill>
        <p:spPr bwMode="auto">
          <a:xfrm>
            <a:off x="2371695" y="1215976"/>
            <a:ext cx="4392086" cy="4087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Box 12">
            <a:extLst>
              <a:ext uri="{FF2B5EF4-FFF2-40B4-BE49-F238E27FC236}">
                <a16:creationId xmlns:a16="http://schemas.microsoft.com/office/drawing/2014/main" id="{A8AB09D4-F896-CE3D-A05A-91E71E0C5AA7}"/>
              </a:ext>
            </a:extLst>
          </p:cNvPr>
          <p:cNvSpPr txBox="1">
            <a:spLocks noChangeArrowheads="1"/>
          </p:cNvSpPr>
          <p:nvPr/>
        </p:nvSpPr>
        <p:spPr bwMode="auto">
          <a:xfrm>
            <a:off x="4575432" y="2034854"/>
            <a:ext cx="5421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l-GR" altLang="en-US" sz="1800" dirty="0">
                <a:latin typeface="Tahoma" panose="020B0604030504040204" pitchFamily="34" charset="0"/>
              </a:rPr>
              <a:t>ε</a:t>
            </a:r>
            <a:r>
              <a:rPr lang="en-US" altLang="en-US" sz="1800" baseline="-25000" dirty="0" err="1">
                <a:latin typeface="Tahoma" panose="020B0604030504040204" pitchFamily="34" charset="0"/>
              </a:rPr>
              <a:t>i</a:t>
            </a:r>
            <a:endParaRPr lang="el-GR" altLang="en-US" sz="1800" dirty="0">
              <a:latin typeface="Tahoma" panose="020B0604030504040204" pitchFamily="34" charset="0"/>
            </a:endParaRPr>
          </a:p>
        </p:txBody>
      </p:sp>
      <p:sp>
        <p:nvSpPr>
          <p:cNvPr id="6" name="Line 13">
            <a:extLst>
              <a:ext uri="{FF2B5EF4-FFF2-40B4-BE49-F238E27FC236}">
                <a16:creationId xmlns:a16="http://schemas.microsoft.com/office/drawing/2014/main" id="{DAE99494-6C84-464E-03E0-CCF21236AD7B}"/>
              </a:ext>
            </a:extLst>
          </p:cNvPr>
          <p:cNvSpPr>
            <a:spLocks noChangeShapeType="1"/>
          </p:cNvSpPr>
          <p:nvPr/>
        </p:nvSpPr>
        <p:spPr bwMode="auto">
          <a:xfrm flipH="1">
            <a:off x="4580136" y="2449123"/>
            <a:ext cx="183304" cy="3506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Text Box 14">
            <a:extLst>
              <a:ext uri="{FF2B5EF4-FFF2-40B4-BE49-F238E27FC236}">
                <a16:creationId xmlns:a16="http://schemas.microsoft.com/office/drawing/2014/main" id="{96D2779A-7F74-1F2B-7CC9-A42A0FF912B2}"/>
              </a:ext>
            </a:extLst>
          </p:cNvPr>
          <p:cNvSpPr txBox="1">
            <a:spLocks noChangeArrowheads="1"/>
          </p:cNvSpPr>
          <p:nvPr/>
        </p:nvSpPr>
        <p:spPr bwMode="auto">
          <a:xfrm>
            <a:off x="3943590" y="4015777"/>
            <a:ext cx="338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en-US" sz="1800" dirty="0">
                <a:latin typeface="Tahoma" panose="020B0604030504040204" pitchFamily="34" charset="0"/>
              </a:rPr>
              <a:t>f</a:t>
            </a:r>
          </a:p>
        </p:txBody>
      </p:sp>
      <p:sp>
        <p:nvSpPr>
          <p:cNvPr id="9" name="Line 13">
            <a:extLst>
              <a:ext uri="{FF2B5EF4-FFF2-40B4-BE49-F238E27FC236}">
                <a16:creationId xmlns:a16="http://schemas.microsoft.com/office/drawing/2014/main" id="{7E4DDB6B-8967-FAF0-A0D8-922FF630094F}"/>
              </a:ext>
            </a:extLst>
          </p:cNvPr>
          <p:cNvSpPr>
            <a:spLocks noChangeShapeType="1"/>
          </p:cNvSpPr>
          <p:nvPr/>
        </p:nvSpPr>
        <p:spPr bwMode="auto">
          <a:xfrm flipH="1" flipV="1">
            <a:off x="3630359" y="3549473"/>
            <a:ext cx="452987" cy="66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8255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0099"/>
            <a:ext cx="7922860" cy="1082428"/>
          </a:xfrm>
        </p:spPr>
        <p:txBody>
          <a:bodyPr anchor="b">
            <a:normAutofit/>
          </a:bodyPr>
          <a:lstStyle/>
          <a:p>
            <a:r>
              <a:rPr lang="en-US" sz="4000" dirty="0"/>
              <a:t>Different Standard Deviations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6751" y="1499816"/>
            <a:ext cx="2922229" cy="2043320"/>
          </a:xfrm>
        </p:spPr>
        <p:txBody>
          <a:bodyPr vert="horz" wrap="square" lIns="68580" tIns="34290" rIns="68580" bIns="34290" rtlCol="0" anchor="t" anchorCtr="0">
            <a:noAutofit/>
          </a:bodyPr>
          <a:lstStyle/>
          <a:p>
            <a:pPr marL="573088" indent="-354013">
              <a:spcBef>
                <a:spcPct val="20000"/>
              </a:spcBef>
              <a:spcAft>
                <a:spcPts val="0"/>
              </a:spcAft>
              <a:buClr>
                <a:schemeClr val="tx1"/>
              </a:buClr>
            </a:pPr>
            <a:r>
              <a:rPr lang="en-US" sz="2400" dirty="0">
                <a:solidFill>
                  <a:schemeClr val="tx1"/>
                </a:solidFill>
              </a:rPr>
              <a:t>The difficulty</a:t>
            </a:r>
            <a:r>
              <a:rPr lang="en-US" altLang="zh-CN" sz="2400" dirty="0">
                <a:solidFill>
                  <a:schemeClr val="tx1"/>
                </a:solidFill>
              </a:rPr>
              <a:t> </a:t>
            </a:r>
            <a:r>
              <a:rPr lang="en-US" sz="2400" dirty="0">
                <a:solidFill>
                  <a:schemeClr val="tx1"/>
                </a:solidFill>
              </a:rPr>
              <a:t>of</a:t>
            </a:r>
            <a:r>
              <a:rPr lang="en-US" altLang="zh-CN" sz="2400" dirty="0">
                <a:solidFill>
                  <a:schemeClr val="tx1"/>
                </a:solidFill>
              </a:rPr>
              <a:t> </a:t>
            </a:r>
            <a:r>
              <a:rPr lang="en-US" sz="2400" dirty="0">
                <a:solidFill>
                  <a:schemeClr val="tx1"/>
                </a:solidFill>
              </a:rPr>
              <a:t>estimating</a:t>
            </a:r>
            <a:r>
              <a:rPr lang="en-US" altLang="zh-CN" sz="2400" dirty="0">
                <a:solidFill>
                  <a:schemeClr val="tx1"/>
                </a:solidFill>
              </a:rPr>
              <a:t> </a:t>
            </a:r>
            <a:r>
              <a:rPr lang="en-US" sz="2400" dirty="0">
                <a:solidFill>
                  <a:schemeClr val="tx1"/>
                </a:solidFill>
              </a:rPr>
              <a:t>f</a:t>
            </a:r>
            <a:r>
              <a:rPr lang="en-US" altLang="zh-CN" sz="2400" dirty="0">
                <a:solidFill>
                  <a:schemeClr val="tx1"/>
                </a:solidFill>
              </a:rPr>
              <a:t> </a:t>
            </a:r>
            <a:r>
              <a:rPr lang="en-US" sz="2400" dirty="0">
                <a:solidFill>
                  <a:schemeClr val="tx1"/>
                </a:solidFill>
              </a:rPr>
              <a:t>will</a:t>
            </a:r>
            <a:r>
              <a:rPr lang="en-US" altLang="zh-CN" sz="2400" dirty="0">
                <a:solidFill>
                  <a:schemeClr val="tx1"/>
                </a:solidFill>
              </a:rPr>
              <a:t> </a:t>
            </a:r>
            <a:r>
              <a:rPr lang="en-US" sz="2400" dirty="0">
                <a:solidFill>
                  <a:schemeClr val="tx1"/>
                </a:solidFill>
              </a:rPr>
              <a:t>depend</a:t>
            </a:r>
            <a:r>
              <a:rPr lang="en-US" altLang="zh-CN" sz="2400" dirty="0">
                <a:solidFill>
                  <a:schemeClr val="tx1"/>
                </a:solidFill>
              </a:rPr>
              <a:t> </a:t>
            </a:r>
            <a:r>
              <a:rPr lang="en-US" sz="2400" dirty="0">
                <a:solidFill>
                  <a:schemeClr val="tx1"/>
                </a:solidFill>
              </a:rPr>
              <a:t>on</a:t>
            </a:r>
            <a:r>
              <a:rPr lang="en-US" altLang="zh-CN" sz="2400" dirty="0">
                <a:solidFill>
                  <a:schemeClr val="tx1"/>
                </a:solidFill>
              </a:rPr>
              <a:t> </a:t>
            </a:r>
            <a:r>
              <a:rPr lang="en-US" sz="2400" dirty="0">
                <a:solidFill>
                  <a:schemeClr val="tx1"/>
                </a:solidFill>
              </a:rPr>
              <a:t>the standard     deviation of the </a:t>
            </a:r>
            <a:r>
              <a:rPr lang="el-GR" sz="2400" dirty="0">
                <a:solidFill>
                  <a:schemeClr val="tx1"/>
                </a:solidFill>
              </a:rPr>
              <a:t>ε</a:t>
            </a:r>
            <a:r>
              <a:rPr lang="en-US" sz="2400" dirty="0">
                <a:solidFill>
                  <a:schemeClr val="tx1"/>
                </a:solidFill>
              </a:rPr>
              <a:t>’s.</a:t>
            </a:r>
            <a:endParaRPr lang="el-GR" sz="2400" dirty="0">
              <a:solidFill>
                <a:schemeClr val="tx1"/>
              </a:solidFill>
            </a:endParaRPr>
          </a:p>
          <a:p>
            <a:pPr>
              <a:lnSpc>
                <a:spcPct val="90000"/>
              </a:lnSpc>
              <a:spcBef>
                <a:spcPts val="750"/>
              </a:spcBef>
              <a:spcAft>
                <a:spcPts val="0"/>
              </a:spcAft>
              <a:buClr>
                <a:schemeClr val="tx1"/>
              </a:buClr>
            </a:pPr>
            <a:endParaRPr lang="en-US" sz="2400" dirty="0">
              <a:solidFill>
                <a:schemeClr val="tx1"/>
              </a:solidFill>
            </a:endParaRPr>
          </a:p>
          <a:p>
            <a:pPr>
              <a:lnSpc>
                <a:spcPct val="90000"/>
              </a:lnSpc>
              <a:spcBef>
                <a:spcPts val="750"/>
              </a:spcBef>
              <a:spcAft>
                <a:spcPts val="0"/>
              </a:spcAft>
              <a:buClr>
                <a:schemeClr val="tx1"/>
              </a:buClr>
            </a:pPr>
            <a:endParaRPr lang="en-US" sz="2400" dirty="0">
              <a:solidFill>
                <a:schemeClr val="tx1"/>
              </a:solidFill>
            </a:endParaRPr>
          </a:p>
          <a:p>
            <a:pPr marL="342900" indent="-342900">
              <a:spcBef>
                <a:spcPts val="600"/>
              </a:spcBef>
              <a:buClr>
                <a:schemeClr val="tx1"/>
              </a:buClr>
            </a:pPr>
            <a:endParaRPr lang="en-US" sz="2400" dirty="0">
              <a:solidFill>
                <a:schemeClr val="tx1"/>
              </a:solidFill>
              <a:cs typeface="Arial"/>
            </a:endParaRPr>
          </a:p>
        </p:txBody>
      </p:sp>
      <p:pic>
        <p:nvPicPr>
          <p:cNvPr id="4" name="Picture 4" descr="Chart, histogram&#10;&#10;Description automatically generated">
            <a:extLst>
              <a:ext uri="{FF2B5EF4-FFF2-40B4-BE49-F238E27FC236}">
                <a16:creationId xmlns:a16="http://schemas.microsoft.com/office/drawing/2014/main" id="{05555909-0FBD-A44B-2871-A87427A7F704}"/>
              </a:ext>
            </a:extLst>
          </p:cNvPr>
          <p:cNvPicPr>
            <a:picLocks noChangeAspect="1"/>
          </p:cNvPicPr>
          <p:nvPr/>
        </p:nvPicPr>
        <p:blipFill>
          <a:blip r:embed="rId3"/>
          <a:stretch>
            <a:fillRect/>
          </a:stretch>
        </p:blipFill>
        <p:spPr>
          <a:xfrm>
            <a:off x="3735517" y="1230649"/>
            <a:ext cx="4605203" cy="4315743"/>
          </a:xfrm>
          <a:prstGeom prst="rect">
            <a:avLst/>
          </a:prstGeom>
        </p:spPr>
      </p:pic>
    </p:spTree>
    <p:extLst>
      <p:ext uri="{BB962C8B-B14F-4D97-AF65-F5344CB8AC3E}">
        <p14:creationId xmlns:p14="http://schemas.microsoft.com/office/powerpoint/2010/main" val="109693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9"/>
            <a:ext cx="7922860" cy="1082428"/>
          </a:xfrm>
        </p:spPr>
        <p:txBody>
          <a:bodyPr anchor="b">
            <a:normAutofit/>
          </a:bodyPr>
          <a:lstStyle/>
          <a:p>
            <a:r>
              <a:rPr lang="en-US" sz="4000" dirty="0"/>
              <a:t>Different Standard Deviations</a:t>
            </a:r>
            <a:endParaRPr lang="en-US" dirty="0"/>
          </a:p>
        </p:txBody>
      </p:sp>
      <p:pic>
        <p:nvPicPr>
          <p:cNvPr id="7" name="Picture 27" descr="Chart, histogram&#10;&#10;Description automatically generated">
            <a:extLst>
              <a:ext uri="{FF2B5EF4-FFF2-40B4-BE49-F238E27FC236}">
                <a16:creationId xmlns:a16="http://schemas.microsoft.com/office/drawing/2014/main" id="{CE1C00E3-52C4-2B2F-2CDC-4E4B75A43F64}"/>
              </a:ext>
            </a:extLst>
          </p:cNvPr>
          <p:cNvPicPr>
            <a:picLocks noChangeAspect="1"/>
          </p:cNvPicPr>
          <p:nvPr/>
        </p:nvPicPr>
        <p:blipFill>
          <a:blip r:embed="rId3"/>
          <a:stretch>
            <a:fillRect/>
          </a:stretch>
        </p:blipFill>
        <p:spPr>
          <a:xfrm>
            <a:off x="2394633" y="1140511"/>
            <a:ext cx="4363773" cy="4308942"/>
          </a:xfrm>
          <a:prstGeom prst="rect">
            <a:avLst/>
          </a:prstGeom>
        </p:spPr>
      </p:pic>
    </p:spTree>
    <p:extLst>
      <p:ext uri="{BB962C8B-B14F-4D97-AF65-F5344CB8AC3E}">
        <p14:creationId xmlns:p14="http://schemas.microsoft.com/office/powerpoint/2010/main" val="33745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20865"/>
            <a:ext cx="7922860" cy="1082428"/>
          </a:xfrm>
        </p:spPr>
        <p:txBody>
          <a:bodyPr anchor="b">
            <a:normAutofit/>
          </a:bodyPr>
          <a:lstStyle/>
          <a:p>
            <a:r>
              <a:rPr kumimoji="0" lang="en-US" sz="4000" b="0" i="0" u="none" strike="noStrike" kern="0" cap="none" spc="0" normalizeH="0" baseline="0" noProof="0" dirty="0">
                <a:ln>
                  <a:noFill/>
                </a:ln>
                <a:solidFill>
                  <a:srgbClr val="0B4183"/>
                </a:solidFill>
                <a:effectLst/>
                <a:uLnTx/>
                <a:uFillTx/>
                <a:latin typeface="Franklin Gothic"/>
                <a:sym typeface="Franklin Gothic"/>
              </a:rPr>
              <a:t>Income vs Education Seniority</a:t>
            </a:r>
            <a:endParaRPr lang="en-US" dirty="0"/>
          </a:p>
        </p:txBody>
      </p:sp>
      <p:pic>
        <p:nvPicPr>
          <p:cNvPr id="4" name="Picture 36" descr="Chart&#10;&#10;Description automatically generated">
            <a:extLst>
              <a:ext uri="{FF2B5EF4-FFF2-40B4-BE49-F238E27FC236}">
                <a16:creationId xmlns:a16="http://schemas.microsoft.com/office/drawing/2014/main" id="{6E28517E-2EC2-EDCA-A91E-CF8F8A9C2EE5}"/>
              </a:ext>
            </a:extLst>
          </p:cNvPr>
          <p:cNvPicPr>
            <a:picLocks noChangeAspect="1"/>
          </p:cNvPicPr>
          <p:nvPr/>
        </p:nvPicPr>
        <p:blipFill>
          <a:blip r:embed="rId3"/>
          <a:stretch>
            <a:fillRect/>
          </a:stretch>
        </p:blipFill>
        <p:spPr>
          <a:xfrm>
            <a:off x="2098595" y="1275585"/>
            <a:ext cx="4968759" cy="4184340"/>
          </a:xfrm>
          <a:prstGeom prst="rect">
            <a:avLst/>
          </a:prstGeom>
        </p:spPr>
      </p:pic>
    </p:spTree>
    <p:extLst>
      <p:ext uri="{BB962C8B-B14F-4D97-AF65-F5344CB8AC3E}">
        <p14:creationId xmlns:p14="http://schemas.microsoft.com/office/powerpoint/2010/main" val="3834607917"/>
      </p:ext>
    </p:extLst>
  </p:cSld>
  <p:clrMapOvr>
    <a:masterClrMapping/>
  </p:clrMapOvr>
</p:sld>
</file>

<file path=ppt/theme/theme1.xml><?xml version="1.0" encoding="utf-8"?>
<a:theme xmlns:a="http://schemas.openxmlformats.org/drawingml/2006/main" name="3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5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1782</Words>
  <Application>Microsoft Office PowerPoint</Application>
  <PresentationFormat>On-screen Show (16:10)</PresentationFormat>
  <Paragraphs>165</Paragraphs>
  <Slides>23</Slides>
  <Notes>23</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23</vt:i4>
      </vt:variant>
    </vt:vector>
  </HeadingPairs>
  <TitlesOfParts>
    <vt:vector size="38" baseType="lpstr">
      <vt:lpstr>Abadi Extra Light</vt:lpstr>
      <vt:lpstr>Arial</vt:lpstr>
      <vt:lpstr>Constantia</vt:lpstr>
      <vt:lpstr>Corbel</vt:lpstr>
      <vt:lpstr>Franklin Gothic</vt:lpstr>
      <vt:lpstr>Helvetica</vt:lpstr>
      <vt:lpstr>Helvetica Neue</vt:lpstr>
      <vt:lpstr>Noto Sans Symbols</vt:lpstr>
      <vt:lpstr>Tahoma</vt:lpstr>
      <vt:lpstr>Times New Roman</vt:lpstr>
      <vt:lpstr>3_Penn</vt:lpstr>
      <vt:lpstr>4_Penn</vt:lpstr>
      <vt:lpstr>5_Penn</vt:lpstr>
      <vt:lpstr>Equation</vt:lpstr>
      <vt:lpstr>Document</vt:lpstr>
      <vt:lpstr>Overview of Machine Learning Models</vt:lpstr>
      <vt:lpstr>Contents</vt:lpstr>
      <vt:lpstr>Introduction to Machine Learning</vt:lpstr>
      <vt:lpstr>What is Machine Learning?</vt:lpstr>
      <vt:lpstr>A Simple Example</vt:lpstr>
      <vt:lpstr>A Simple Example</vt:lpstr>
      <vt:lpstr>Different Standard Deviations</vt:lpstr>
      <vt:lpstr>Different Standard Deviations</vt:lpstr>
      <vt:lpstr>Income vs Education Seniority</vt:lpstr>
      <vt:lpstr>Why do we Estimate f?</vt:lpstr>
      <vt:lpstr>Prediction</vt:lpstr>
      <vt:lpstr>Inference</vt:lpstr>
      <vt:lpstr>Example: Housing Inference</vt:lpstr>
      <vt:lpstr>Another Example</vt:lpstr>
      <vt:lpstr>Supervised Learning vs Unsurprised Learning</vt:lpstr>
      <vt:lpstr>Supervised vs Unsupervised Learning</vt:lpstr>
      <vt:lpstr>Supervised Learning</vt:lpstr>
      <vt:lpstr>Supervised Learning</vt:lpstr>
      <vt:lpstr>Clustering </vt:lpstr>
      <vt:lpstr>A Simple Clustering Example</vt:lpstr>
      <vt:lpstr>Clustering Example</vt:lpstr>
      <vt:lpstr>Association Rule Discovery: Definition</vt:lpstr>
      <vt:lpstr>Association Rule Discovery: Example</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81</cp:revision>
  <dcterms:modified xsi:type="dcterms:W3CDTF">2022-09-09T13:11:46Z</dcterms:modified>
</cp:coreProperties>
</file>